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  <p:sldMasterId id="2147484625" r:id="rId2"/>
  </p:sldMasterIdLst>
  <p:notesMasterIdLst>
    <p:notesMasterId r:id="rId30"/>
  </p:notesMasterIdLst>
  <p:handoutMasterIdLst>
    <p:handoutMasterId r:id="rId31"/>
  </p:handoutMasterIdLst>
  <p:sldIdLst>
    <p:sldId id="256" r:id="rId3"/>
    <p:sldId id="327" r:id="rId4"/>
    <p:sldId id="316" r:id="rId5"/>
    <p:sldId id="324" r:id="rId6"/>
    <p:sldId id="295" r:id="rId7"/>
    <p:sldId id="314" r:id="rId8"/>
    <p:sldId id="302" r:id="rId9"/>
    <p:sldId id="313" r:id="rId10"/>
    <p:sldId id="294" r:id="rId11"/>
    <p:sldId id="319" r:id="rId12"/>
    <p:sldId id="303" r:id="rId13"/>
    <p:sldId id="296" r:id="rId14"/>
    <p:sldId id="322" r:id="rId15"/>
    <p:sldId id="312" r:id="rId16"/>
    <p:sldId id="300" r:id="rId17"/>
    <p:sldId id="306" r:id="rId18"/>
    <p:sldId id="309" r:id="rId19"/>
    <p:sldId id="304" r:id="rId20"/>
    <p:sldId id="323" r:id="rId21"/>
    <p:sldId id="305" r:id="rId22"/>
    <p:sldId id="299" r:id="rId23"/>
    <p:sldId id="326" r:id="rId24"/>
    <p:sldId id="325" r:id="rId25"/>
    <p:sldId id="310" r:id="rId26"/>
    <p:sldId id="311" r:id="rId27"/>
    <p:sldId id="320" r:id="rId28"/>
    <p:sldId id="293" r:id="rId2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rgbClr val="4D4D4D"/>
        </a:solidFill>
        <a:latin typeface="Segoe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799"/>
    <a:srgbClr val="4F81BD"/>
    <a:srgbClr val="62A5E8"/>
    <a:srgbClr val="A8CDF2"/>
    <a:srgbClr val="A8CD8E"/>
    <a:srgbClr val="0070AF"/>
    <a:srgbClr val="539EC8"/>
    <a:srgbClr val="008C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67" autoAdjust="0"/>
    <p:restoredTop sz="71393" autoAdjust="0"/>
  </p:normalViewPr>
  <p:slideViewPr>
    <p:cSldViewPr snapToGrid="0">
      <p:cViewPr varScale="1">
        <p:scale>
          <a:sx n="77" d="100"/>
          <a:sy n="77" d="100"/>
        </p:scale>
        <p:origin x="235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51C5C916-96D4-4CDF-8259-FF3BAC8D5181}" type="datetime1">
              <a:rPr lang="zh-CN" altLang="en-US"/>
              <a:pPr>
                <a:defRPr/>
              </a:pPr>
              <a:t>2017/11/1</a:t>
            </a:fld>
            <a:endParaRPr lang="zh-CN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A048DF11-969B-4EE3-8F89-C6742C2A82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fld id="{7332A983-ADEB-4936-BAF1-8C7FBE0D91E1}" type="datetime1">
              <a:rPr lang="zh-CN" altLang="en-US"/>
              <a:pPr>
                <a:defRPr/>
              </a:pPr>
              <a:t>2017/11/1</a:t>
            </a:fld>
            <a:endParaRPr lang="zh-CN" altLang="zh-CN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1" hangingPunct="1">
              <a:spcBef>
                <a:spcPct val="0"/>
              </a:spcBef>
              <a:buFontTx/>
              <a:buNone/>
              <a:defRPr sz="1200">
                <a:solidFill>
                  <a:schemeClr val="tx1"/>
                </a:solidFill>
                <a:latin typeface="Arial" charset="0"/>
                <a:ea typeface="ＭＳ Ｐゴシック" pitchFamily="-112" charset="-128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1" hangingPunct="1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</a:lstStyle>
          <a:p>
            <a:pPr>
              <a:defRPr/>
            </a:pPr>
            <a:fld id="{943F1B80-EF5C-400F-AF5B-EACA551E9B9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 Narrow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F1B80-EF5C-400F-AF5B-EACA551E9B96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407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F1B80-EF5C-400F-AF5B-EACA551E9B96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8352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43F1B80-EF5C-400F-AF5B-EACA551E9B96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463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208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1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9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4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18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1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2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28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29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2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50000"/>
                </a:spcBef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buChar char="•"/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buFontTx/>
                <a:buNone/>
                <a:defRPr/>
              </a:pPr>
              <a:r>
                <a:rPr lang="en-US" altLang="zh-CN" sz="2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450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1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284 w 4040"/>
                <a:gd name="T1" fmla="*/ 2 h 1888"/>
                <a:gd name="T2" fmla="*/ 207 w 4040"/>
                <a:gd name="T3" fmla="*/ 2 h 1888"/>
                <a:gd name="T4" fmla="*/ 139 w 4040"/>
                <a:gd name="T5" fmla="*/ 2 h 1888"/>
                <a:gd name="T6" fmla="*/ 82 w 4040"/>
                <a:gd name="T7" fmla="*/ 2 h 1888"/>
                <a:gd name="T8" fmla="*/ 39 w 4040"/>
                <a:gd name="T9" fmla="*/ 2 h 1888"/>
                <a:gd name="T10" fmla="*/ 10 w 4040"/>
                <a:gd name="T11" fmla="*/ 2 h 1888"/>
                <a:gd name="T12" fmla="*/ 0 w 4040"/>
                <a:gd name="T13" fmla="*/ 2 h 1888"/>
                <a:gd name="T14" fmla="*/ 10 w 4040"/>
                <a:gd name="T15" fmla="*/ 2 h 1888"/>
                <a:gd name="T16" fmla="*/ 39 w 4040"/>
                <a:gd name="T17" fmla="*/ 2 h 1888"/>
                <a:gd name="T18" fmla="*/ 82 w 4040"/>
                <a:gd name="T19" fmla="*/ 2 h 1888"/>
                <a:gd name="T20" fmla="*/ 139 w 4040"/>
                <a:gd name="T21" fmla="*/ 2 h 1888"/>
                <a:gd name="T22" fmla="*/ 207 w 4040"/>
                <a:gd name="T23" fmla="*/ 2 h 1888"/>
                <a:gd name="T24" fmla="*/ 284 w 4040"/>
                <a:gd name="T25" fmla="*/ 2 h 1888"/>
                <a:gd name="T26" fmla="*/ 368 w 4040"/>
                <a:gd name="T27" fmla="*/ 2 h 1888"/>
                <a:gd name="T28" fmla="*/ 445 w 4040"/>
                <a:gd name="T29" fmla="*/ 2 h 1888"/>
                <a:gd name="T30" fmla="*/ 517 w 4040"/>
                <a:gd name="T31" fmla="*/ 2 h 1888"/>
                <a:gd name="T32" fmla="*/ 578 w 4040"/>
                <a:gd name="T33" fmla="*/ 2 h 1888"/>
                <a:gd name="T34" fmla="*/ 626 w 4040"/>
                <a:gd name="T35" fmla="*/ 2 h 1888"/>
                <a:gd name="T36" fmla="*/ 659 w 4040"/>
                <a:gd name="T37" fmla="*/ 2 h 1888"/>
                <a:gd name="T38" fmla="*/ 678 w 4040"/>
                <a:gd name="T39" fmla="*/ 2 h 1888"/>
                <a:gd name="T40" fmla="*/ 672 w 4040"/>
                <a:gd name="T41" fmla="*/ 2 h 1888"/>
                <a:gd name="T42" fmla="*/ 649 w 4040"/>
                <a:gd name="T43" fmla="*/ 2 h 1888"/>
                <a:gd name="T44" fmla="*/ 613 w 4040"/>
                <a:gd name="T45" fmla="*/ 2 h 1888"/>
                <a:gd name="T46" fmla="*/ 558 w 4040"/>
                <a:gd name="T47" fmla="*/ 2 h 1888"/>
                <a:gd name="T48" fmla="*/ 493 w 4040"/>
                <a:gd name="T49" fmla="*/ 2 h 1888"/>
                <a:gd name="T50" fmla="*/ 419 w 4040"/>
                <a:gd name="T51" fmla="*/ 2 h 1888"/>
                <a:gd name="T52" fmla="*/ 338 w 4040"/>
                <a:gd name="T53" fmla="*/ 0 h 1888"/>
                <a:gd name="T54" fmla="*/ 270 w 4040"/>
                <a:gd name="T55" fmla="*/ 2 h 1888"/>
                <a:gd name="T56" fmla="*/ 195 w 4040"/>
                <a:gd name="T57" fmla="*/ 2 h 1888"/>
                <a:gd name="T58" fmla="*/ 130 w 4040"/>
                <a:gd name="T59" fmla="*/ 2 h 1888"/>
                <a:gd name="T60" fmla="*/ 76 w 4040"/>
                <a:gd name="T61" fmla="*/ 2 h 1888"/>
                <a:gd name="T62" fmla="*/ 38 w 4040"/>
                <a:gd name="T63" fmla="*/ 2 h 1888"/>
                <a:gd name="T64" fmla="*/ 16 w 4040"/>
                <a:gd name="T65" fmla="*/ 2 h 1888"/>
                <a:gd name="T66" fmla="*/ 11 w 4040"/>
                <a:gd name="T67" fmla="*/ 2 h 1888"/>
                <a:gd name="T68" fmla="*/ 28 w 4040"/>
                <a:gd name="T69" fmla="*/ 2 h 1888"/>
                <a:gd name="T70" fmla="*/ 62 w 4040"/>
                <a:gd name="T71" fmla="*/ 2 h 1888"/>
                <a:gd name="T72" fmla="*/ 111 w 4040"/>
                <a:gd name="T73" fmla="*/ 2 h 1888"/>
                <a:gd name="T74" fmla="*/ 172 w 4040"/>
                <a:gd name="T75" fmla="*/ 2 h 1888"/>
                <a:gd name="T76" fmla="*/ 245 w 4040"/>
                <a:gd name="T77" fmla="*/ 2 h 1888"/>
                <a:gd name="T78" fmla="*/ 321 w 4040"/>
                <a:gd name="T79" fmla="*/ 2 h 1888"/>
                <a:gd name="T80" fmla="*/ 401 w 4040"/>
                <a:gd name="T81" fmla="*/ 2 h 1888"/>
                <a:gd name="T82" fmla="*/ 473 w 4040"/>
                <a:gd name="T83" fmla="*/ 2 h 1888"/>
                <a:gd name="T84" fmla="*/ 533 w 4040"/>
                <a:gd name="T85" fmla="*/ 2 h 1888"/>
                <a:gd name="T86" fmla="*/ 583 w 4040"/>
                <a:gd name="T87" fmla="*/ 2 h 1888"/>
                <a:gd name="T88" fmla="*/ 615 w 4040"/>
                <a:gd name="T89" fmla="*/ 2 h 1888"/>
                <a:gd name="T90" fmla="*/ 633 w 4040"/>
                <a:gd name="T91" fmla="*/ 2 h 1888"/>
                <a:gd name="T92" fmla="*/ 629 w 4040"/>
                <a:gd name="T93" fmla="*/ 2 h 1888"/>
                <a:gd name="T94" fmla="*/ 605 w 4040"/>
                <a:gd name="T95" fmla="*/ 2 h 1888"/>
                <a:gd name="T96" fmla="*/ 568 w 4040"/>
                <a:gd name="T97" fmla="*/ 2 h 1888"/>
                <a:gd name="T98" fmla="*/ 514 w 4040"/>
                <a:gd name="T99" fmla="*/ 2 h 1888"/>
                <a:gd name="T100" fmla="*/ 450 w 4040"/>
                <a:gd name="T101" fmla="*/ 2 h 1888"/>
                <a:gd name="T102" fmla="*/ 375 w 4040"/>
                <a:gd name="T103" fmla="*/ 2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3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7627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2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87895774 w 308"/>
                <a:gd name="T1" fmla="*/ 1282522060 h 444"/>
                <a:gd name="T2" fmla="*/ 0 w 308"/>
                <a:gd name="T3" fmla="*/ 2147483646 h 444"/>
                <a:gd name="T4" fmla="*/ 0 w 308"/>
                <a:gd name="T5" fmla="*/ 2147483646 h 444"/>
                <a:gd name="T6" fmla="*/ 87895774 w 308"/>
                <a:gd name="T7" fmla="*/ 0 h 444"/>
                <a:gd name="T8" fmla="*/ 87895774 w 308"/>
                <a:gd name="T9" fmla="*/ 1282522060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432936413 w 1786"/>
                <a:gd name="T1" fmla="*/ 2147483646 h 284"/>
                <a:gd name="T2" fmla="*/ 0 w 1786"/>
                <a:gd name="T3" fmla="*/ 2147483646 h 284"/>
                <a:gd name="T4" fmla="*/ 130653132 w 1786"/>
                <a:gd name="T5" fmla="*/ 0 h 284"/>
                <a:gd name="T6" fmla="*/ 523034622 w 1786"/>
                <a:gd name="T7" fmla="*/ 0 h 284"/>
                <a:gd name="T8" fmla="*/ 432936413 w 1786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87895774 w 308"/>
                <a:gd name="T1" fmla="*/ 1111303037 h 442"/>
                <a:gd name="T2" fmla="*/ 0 w 308"/>
                <a:gd name="T3" fmla="*/ 2147483646 h 442"/>
                <a:gd name="T4" fmla="*/ 0 w 308"/>
                <a:gd name="T5" fmla="*/ 2147483646 h 442"/>
                <a:gd name="T6" fmla="*/ 87895774 w 308"/>
                <a:gd name="T7" fmla="*/ 0 h 442"/>
                <a:gd name="T8" fmla="*/ 87895774 w 308"/>
                <a:gd name="T9" fmla="*/ 1111303037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484237435 w 1920"/>
                <a:gd name="T1" fmla="*/ 2147483646 h 284"/>
                <a:gd name="T2" fmla="*/ 0 w 1920"/>
                <a:gd name="T3" fmla="*/ 2147483646 h 284"/>
                <a:gd name="T4" fmla="*/ 133804319 w 1920"/>
                <a:gd name="T5" fmla="*/ 0 h 284"/>
                <a:gd name="T6" fmla="*/ 576584687 w 1920"/>
                <a:gd name="T7" fmla="*/ 0 h 284"/>
                <a:gd name="T8" fmla="*/ 484237435 w 1920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93756336 w 306"/>
                <a:gd name="T1" fmla="*/ 1302470983 h 444"/>
                <a:gd name="T2" fmla="*/ 0 w 306"/>
                <a:gd name="T3" fmla="*/ 2147483646 h 444"/>
                <a:gd name="T4" fmla="*/ 0 w 306"/>
                <a:gd name="T5" fmla="*/ 2147483646 h 444"/>
                <a:gd name="T6" fmla="*/ 93756336 w 306"/>
                <a:gd name="T7" fmla="*/ 0 h 444"/>
                <a:gd name="T8" fmla="*/ 93756336 w 306"/>
                <a:gd name="T9" fmla="*/ 130247098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111667175 w 308"/>
                <a:gd name="T1" fmla="*/ 1302470983 h 444"/>
                <a:gd name="T2" fmla="*/ 0 w 308"/>
                <a:gd name="T3" fmla="*/ 2147483646 h 444"/>
                <a:gd name="T4" fmla="*/ 0 w 308"/>
                <a:gd name="T5" fmla="*/ 2147483646 h 444"/>
                <a:gd name="T6" fmla="*/ 111667175 w 308"/>
                <a:gd name="T7" fmla="*/ 0 h 444"/>
                <a:gd name="T8" fmla="*/ 111667175 w 308"/>
                <a:gd name="T9" fmla="*/ 1302470983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557188450 w 2180"/>
                <a:gd name="T1" fmla="*/ 2147483646 h 284"/>
                <a:gd name="T2" fmla="*/ 0 w 2180"/>
                <a:gd name="T3" fmla="*/ 2147483646 h 284"/>
                <a:gd name="T4" fmla="*/ 132727428 w 2180"/>
                <a:gd name="T5" fmla="*/ 0 h 284"/>
                <a:gd name="T6" fmla="*/ 649081702 w 2180"/>
                <a:gd name="T7" fmla="*/ 0 h 284"/>
                <a:gd name="T8" fmla="*/ 557188450 w 2180"/>
                <a:gd name="T9" fmla="*/ 2147483646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1 h 2648"/>
                <a:gd name="T2" fmla="*/ 2 w 1824"/>
                <a:gd name="T3" fmla="*/ 9 h 2648"/>
                <a:gd name="T4" fmla="*/ 2 w 1824"/>
                <a:gd name="T5" fmla="*/ 8 h 2648"/>
                <a:gd name="T6" fmla="*/ 2 w 1824"/>
                <a:gd name="T7" fmla="*/ 7 h 2648"/>
                <a:gd name="T8" fmla="*/ 2 w 1824"/>
                <a:gd name="T9" fmla="*/ 6 h 2648"/>
                <a:gd name="T10" fmla="*/ 2 w 1824"/>
                <a:gd name="T11" fmla="*/ 4 h 2648"/>
                <a:gd name="T12" fmla="*/ 2 w 1824"/>
                <a:gd name="T13" fmla="*/ 3 h 2648"/>
                <a:gd name="T14" fmla="*/ 2 w 1824"/>
                <a:gd name="T15" fmla="*/ 3 h 2648"/>
                <a:gd name="T16" fmla="*/ 2 w 1824"/>
                <a:gd name="T17" fmla="*/ 3 h 2648"/>
                <a:gd name="T18" fmla="*/ 2 w 1824"/>
                <a:gd name="T19" fmla="*/ 3 h 2648"/>
                <a:gd name="T20" fmla="*/ 2 w 1824"/>
                <a:gd name="T21" fmla="*/ 3 h 2648"/>
                <a:gd name="T22" fmla="*/ 2 w 1824"/>
                <a:gd name="T23" fmla="*/ 3 h 2648"/>
                <a:gd name="T24" fmla="*/ 2 w 1824"/>
                <a:gd name="T25" fmla="*/ 3 h 2648"/>
                <a:gd name="T26" fmla="*/ 2 w 1824"/>
                <a:gd name="T27" fmla="*/ 3 h 2648"/>
                <a:gd name="T28" fmla="*/ 2 w 1824"/>
                <a:gd name="T29" fmla="*/ 3 h 2648"/>
                <a:gd name="T30" fmla="*/ 2 w 1824"/>
                <a:gd name="T31" fmla="*/ 3 h 2648"/>
                <a:gd name="T32" fmla="*/ 2 w 1824"/>
                <a:gd name="T33" fmla="*/ 3 h 2648"/>
                <a:gd name="T34" fmla="*/ 2 w 1824"/>
                <a:gd name="T35" fmla="*/ 3 h 2648"/>
                <a:gd name="T36" fmla="*/ 2 w 1824"/>
                <a:gd name="T37" fmla="*/ 3 h 2648"/>
                <a:gd name="T38" fmla="*/ 2 w 1824"/>
                <a:gd name="T39" fmla="*/ 3 h 2648"/>
                <a:gd name="T40" fmla="*/ 2 w 1824"/>
                <a:gd name="T41" fmla="*/ 3 h 2648"/>
                <a:gd name="T42" fmla="*/ 2 w 1824"/>
                <a:gd name="T43" fmla="*/ 3 h 2648"/>
                <a:gd name="T44" fmla="*/ 2 w 1824"/>
                <a:gd name="T45" fmla="*/ 3 h 2648"/>
                <a:gd name="T46" fmla="*/ 2 w 1824"/>
                <a:gd name="T47" fmla="*/ 3 h 2648"/>
                <a:gd name="T48" fmla="*/ 2 w 1824"/>
                <a:gd name="T49" fmla="*/ 3 h 2648"/>
                <a:gd name="T50" fmla="*/ 2 w 1824"/>
                <a:gd name="T51" fmla="*/ 3 h 2648"/>
                <a:gd name="T52" fmla="*/ 2 w 1824"/>
                <a:gd name="T53" fmla="*/ 5 h 2648"/>
                <a:gd name="T54" fmla="*/ 2 w 1824"/>
                <a:gd name="T55" fmla="*/ 6 h 2648"/>
                <a:gd name="T56" fmla="*/ 2 w 1824"/>
                <a:gd name="T57" fmla="*/ 7 h 2648"/>
                <a:gd name="T58" fmla="*/ 2 w 1824"/>
                <a:gd name="T59" fmla="*/ 8 h 2648"/>
                <a:gd name="T60" fmla="*/ 2 w 1824"/>
                <a:gd name="T61" fmla="*/ 9 h 2648"/>
                <a:gd name="T62" fmla="*/ 2 w 1824"/>
                <a:gd name="T63" fmla="*/ 11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Rectangle 21"/>
            <p:cNvSpPr>
              <a:spLocks noChangeArrowheads="1"/>
            </p:cNvSpPr>
            <p:nvPr userDrawn="1"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513692711 w 2048"/>
                <a:gd name="T1" fmla="*/ 2147483646 h 286"/>
                <a:gd name="T2" fmla="*/ 0 w 2048"/>
                <a:gd name="T3" fmla="*/ 2147483646 h 286"/>
                <a:gd name="T4" fmla="*/ 131591732 w 2048"/>
                <a:gd name="T5" fmla="*/ 0 h 286"/>
                <a:gd name="T6" fmla="*/ 604095668 w 2048"/>
                <a:gd name="T7" fmla="*/ 0 h 286"/>
                <a:gd name="T8" fmla="*/ 513692711 w 2048"/>
                <a:gd name="T9" fmla="*/ 2147483646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481451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AutoShape 4"/>
          <p:cNvSpPr>
            <a:spLocks noChangeArrowheads="1"/>
          </p:cNvSpPr>
          <p:nvPr userDrawn="1"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0680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5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6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69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7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8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19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1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639" y="1552"/>
              <a:ext cx="1029" cy="1032"/>
              <a:chOff x="4166" y="1706"/>
              <a:chExt cx="1250" cy="1253"/>
            </a:xfrm>
          </p:grpSpPr>
          <p:sp>
            <p:nvSpPr>
              <p:cNvPr id="41" name="Oval 16"/>
              <p:cNvSpPr>
                <a:spLocks noChangeArrowheads="1"/>
              </p:cNvSpPr>
              <p:nvPr/>
            </p:nvSpPr>
            <p:spPr bwMode="gray">
              <a:xfrm>
                <a:off x="4166" y="1704"/>
                <a:ext cx="1250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4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3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4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5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6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latin typeface="Segoe" pitchFamily="34" charset="0"/>
                <a:ea typeface="ＭＳ Ｐゴシック" pitchFamily="34" charset="-128"/>
              </a:endParaRPr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8" name="Group 25"/>
            <p:cNvGrpSpPr>
              <a:grpSpLocks/>
            </p:cNvGrpSpPr>
            <p:nvPr/>
          </p:nvGrpSpPr>
          <p:grpSpPr bwMode="auto">
            <a:xfrm>
              <a:off x="2363" y="1552"/>
              <a:ext cx="1029" cy="1032"/>
              <a:chOff x="4166" y="1706"/>
              <a:chExt cx="1250" cy="1253"/>
            </a:xfrm>
          </p:grpSpPr>
          <p:sp>
            <p:nvSpPr>
              <p:cNvPr id="37" name="Oval 26"/>
              <p:cNvSpPr>
                <a:spLocks noChangeArrowheads="1"/>
              </p:cNvSpPr>
              <p:nvPr/>
            </p:nvSpPr>
            <p:spPr bwMode="gray">
              <a:xfrm>
                <a:off x="4166" y="1704"/>
                <a:ext cx="1248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2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0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29" name="Group 30"/>
            <p:cNvGrpSpPr>
              <a:grpSpLocks/>
            </p:cNvGrpSpPr>
            <p:nvPr/>
          </p:nvGrpSpPr>
          <p:grpSpPr bwMode="auto">
            <a:xfrm>
              <a:off x="4097" y="1552"/>
              <a:ext cx="1033" cy="1032"/>
              <a:chOff x="4166" y="1706"/>
              <a:chExt cx="1254" cy="1253"/>
            </a:xfrm>
          </p:grpSpPr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166" y="1704"/>
                <a:ext cx="1252" cy="125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1" cy="122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6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0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1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2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09369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9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22199035 w 2820"/>
                <a:gd name="T1" fmla="*/ 3 h 2912"/>
                <a:gd name="T2" fmla="*/ 16693589 w 2820"/>
                <a:gd name="T3" fmla="*/ 3 h 2912"/>
                <a:gd name="T4" fmla="*/ 12081071 w 2820"/>
                <a:gd name="T5" fmla="*/ 3 h 2912"/>
                <a:gd name="T6" fmla="*/ 8258372 w 2820"/>
                <a:gd name="T7" fmla="*/ 3 h 2912"/>
                <a:gd name="T8" fmla="*/ 5145788 w 2820"/>
                <a:gd name="T9" fmla="*/ 5 h 2912"/>
                <a:gd name="T10" fmla="*/ 2846227 w 2820"/>
                <a:gd name="T11" fmla="*/ 7 h 2912"/>
                <a:gd name="T12" fmla="*/ 1221277 w 2820"/>
                <a:gd name="T13" fmla="*/ 8 h 2912"/>
                <a:gd name="T14" fmla="*/ 284763 w 2820"/>
                <a:gd name="T15" fmla="*/ 10 h 2912"/>
                <a:gd name="T16" fmla="*/ 0 w 2820"/>
                <a:gd name="T17" fmla="*/ 11 h 2912"/>
                <a:gd name="T18" fmla="*/ 364630 w 2820"/>
                <a:gd name="T19" fmla="*/ 13 h 2912"/>
                <a:gd name="T20" fmla="*/ 1302474 w 2820"/>
                <a:gd name="T21" fmla="*/ 15 h 2912"/>
                <a:gd name="T22" fmla="*/ 2808402 w 2820"/>
                <a:gd name="T23" fmla="*/ 16 h 2912"/>
                <a:gd name="T24" fmla="*/ 4845635 w 2820"/>
                <a:gd name="T25" fmla="*/ 17 h 2912"/>
                <a:gd name="T26" fmla="*/ 7389247 w 2820"/>
                <a:gd name="T27" fmla="*/ 18 h 2912"/>
                <a:gd name="T28" fmla="*/ 10417326 w 2820"/>
                <a:gd name="T29" fmla="*/ 20 h 2912"/>
                <a:gd name="T30" fmla="*/ 13909919 w 2820"/>
                <a:gd name="T31" fmla="*/ 21 h 2912"/>
                <a:gd name="T32" fmla="*/ 17761142 w 2820"/>
                <a:gd name="T33" fmla="*/ 23 h 2912"/>
                <a:gd name="T34" fmla="*/ 22075881 w 2820"/>
                <a:gd name="T35" fmla="*/ 23 h 2912"/>
                <a:gd name="T36" fmla="*/ 26717600 w 2820"/>
                <a:gd name="T37" fmla="*/ 23 h 2912"/>
                <a:gd name="T38" fmla="*/ 31666910 w 2820"/>
                <a:gd name="T39" fmla="*/ 24 h 2912"/>
                <a:gd name="T40" fmla="*/ 36954458 w 2820"/>
                <a:gd name="T41" fmla="*/ 24 h 2912"/>
                <a:gd name="T42" fmla="*/ 42484554 w 2820"/>
                <a:gd name="T43" fmla="*/ 23 h 2912"/>
                <a:gd name="T44" fmla="*/ 48251579 w 2820"/>
                <a:gd name="T45" fmla="*/ 23 h 2912"/>
                <a:gd name="T46" fmla="*/ 51714635 w 2820"/>
                <a:gd name="T47" fmla="*/ 26 h 2912"/>
                <a:gd name="T48" fmla="*/ 37974014 w 2820"/>
                <a:gd name="T49" fmla="*/ 14 h 2912"/>
                <a:gd name="T50" fmla="*/ 39763420 w 2820"/>
                <a:gd name="T51" fmla="*/ 17 h 2912"/>
                <a:gd name="T52" fmla="*/ 36343337 w 2820"/>
                <a:gd name="T53" fmla="*/ 17 h 2912"/>
                <a:gd name="T54" fmla="*/ 32838868 w 2820"/>
                <a:gd name="T55" fmla="*/ 17 h 2912"/>
                <a:gd name="T56" fmla="*/ 29309255 w 2820"/>
                <a:gd name="T57" fmla="*/ 17 h 2912"/>
                <a:gd name="T58" fmla="*/ 25850560 w 2820"/>
                <a:gd name="T59" fmla="*/ 17 h 2912"/>
                <a:gd name="T60" fmla="*/ 22524026 w 2820"/>
                <a:gd name="T61" fmla="*/ 16 h 2912"/>
                <a:gd name="T62" fmla="*/ 19349551 w 2820"/>
                <a:gd name="T63" fmla="*/ 15 h 2912"/>
                <a:gd name="T64" fmla="*/ 16455511 w 2820"/>
                <a:gd name="T65" fmla="*/ 15 h 2912"/>
                <a:gd name="T66" fmla="*/ 13909919 w 2820"/>
                <a:gd name="T67" fmla="*/ 13 h 2912"/>
                <a:gd name="T68" fmla="*/ 11740950 w 2820"/>
                <a:gd name="T69" fmla="*/ 13 h 2912"/>
                <a:gd name="T70" fmla="*/ 10043037 w 2820"/>
                <a:gd name="T71" fmla="*/ 11 h 2912"/>
                <a:gd name="T72" fmla="*/ 8905956 w 2820"/>
                <a:gd name="T73" fmla="*/ 10 h 2912"/>
                <a:gd name="T74" fmla="*/ 8327536 w 2820"/>
                <a:gd name="T75" fmla="*/ 9 h 2912"/>
                <a:gd name="T76" fmla="*/ 8450724 w 2820"/>
                <a:gd name="T77" fmla="*/ 8 h 2912"/>
                <a:gd name="T78" fmla="*/ 9356666 w 2820"/>
                <a:gd name="T79" fmla="*/ 7 h 2912"/>
                <a:gd name="T80" fmla="*/ 11056133 w 2820"/>
                <a:gd name="T81" fmla="*/ 5 h 2912"/>
                <a:gd name="T82" fmla="*/ 13627062 w 2820"/>
                <a:gd name="T83" fmla="*/ 3 h 2912"/>
                <a:gd name="T84" fmla="*/ 17157613 w 2820"/>
                <a:gd name="T85" fmla="*/ 3 h 2912"/>
                <a:gd name="T86" fmla="*/ 21759480 w 2820"/>
                <a:gd name="T87" fmla="*/ 3 h 2912"/>
                <a:gd name="T88" fmla="*/ 27410971 w 2820"/>
                <a:gd name="T89" fmla="*/ 3 h 2912"/>
                <a:gd name="T90" fmla="*/ 25292089 w 2820"/>
                <a:gd name="T91" fmla="*/ 0 h 2912"/>
                <a:gd name="T92" fmla="*/ 57323164 w 2820"/>
                <a:gd name="T93" fmla="*/ 17 h 2912"/>
                <a:gd name="T94" fmla="*/ 57323164 w 2820"/>
                <a:gd name="T95" fmla="*/ 17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0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4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5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6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7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8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8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9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2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19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3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4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1734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1" name="AutoShape 3"/>
            <p:cNvSpPr>
              <a:spLocks noChangeArrowheads="1"/>
            </p:cNvSpPr>
            <p:nvPr/>
          </p:nvSpPr>
          <p:spPr bwMode="gray">
            <a:xfrm rot="-3626814">
              <a:off x="2999" y="140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" name="AutoShape 5"/>
            <p:cNvSpPr>
              <a:spLocks noChangeArrowheads="1"/>
            </p:cNvSpPr>
            <p:nvPr/>
          </p:nvSpPr>
          <p:spPr bwMode="gray">
            <a:xfrm rot="-7230978">
              <a:off x="2263" y="1417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8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29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0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1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2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92836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6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" name="Group 9"/>
            <p:cNvGrpSpPr>
              <a:grpSpLocks/>
            </p:cNvGrpSpPr>
            <p:nvPr/>
          </p:nvGrpSpPr>
          <p:grpSpPr bwMode="auto">
            <a:xfrm>
              <a:off x="1292" y="1280"/>
              <a:ext cx="623" cy="94"/>
              <a:chOff x="2003" y="3440"/>
              <a:chExt cx="468" cy="242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Rectangle 11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2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13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Rectangle 14"/>
            <p:cNvSpPr>
              <a:spLocks noChangeArrowheads="1"/>
            </p:cNvSpPr>
            <p:nvPr/>
          </p:nvSpPr>
          <p:spPr bwMode="gray">
            <a:xfrm rot="3419336">
              <a:off x="1776" y="1150"/>
              <a:ext cx="672" cy="676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9" name="Group 15"/>
            <p:cNvGrpSpPr>
              <a:grpSpLocks/>
            </p:cNvGrpSpPr>
            <p:nvPr/>
          </p:nvGrpSpPr>
          <p:grpSpPr bwMode="auto">
            <a:xfrm>
              <a:off x="2444" y="1280"/>
              <a:ext cx="623" cy="94"/>
              <a:chOff x="2003" y="3440"/>
              <a:chExt cx="468" cy="242"/>
            </a:xfrm>
          </p:grpSpPr>
          <p:sp>
            <p:nvSpPr>
              <p:cNvPr id="27" name="Oval 16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Rectangle 17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8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9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gray">
            <a:xfrm rot="3419336">
              <a:off x="2880" y="1150"/>
              <a:ext cx="672" cy="676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3605" y="1280"/>
              <a:ext cx="817" cy="94"/>
              <a:chOff x="2003" y="3440"/>
              <a:chExt cx="468" cy="242"/>
            </a:xfrm>
          </p:grpSpPr>
          <p:sp>
            <p:nvSpPr>
              <p:cNvPr id="23" name="Oval 22"/>
              <p:cNvSpPr>
                <a:spLocks noChangeArrowheads="1"/>
              </p:cNvSpPr>
              <p:nvPr/>
            </p:nvSpPr>
            <p:spPr bwMode="gray">
              <a:xfrm>
                <a:off x="2003" y="3440"/>
                <a:ext cx="79" cy="23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gray">
              <a:xfrm>
                <a:off x="2048" y="3443"/>
                <a:ext cx="388" cy="238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24"/>
              <p:cNvSpPr>
                <a:spLocks noChangeArrowheads="1"/>
              </p:cNvSpPr>
              <p:nvPr/>
            </p:nvSpPr>
            <p:spPr bwMode="gray">
              <a:xfrm>
                <a:off x="2400" y="3443"/>
                <a:ext cx="71" cy="232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25"/>
              <p:cNvSpPr>
                <a:spLocks noChangeArrowheads="1"/>
              </p:cNvSpPr>
              <p:nvPr/>
            </p:nvSpPr>
            <p:spPr bwMode="gray">
              <a:xfrm>
                <a:off x="2438" y="3520"/>
                <a:ext cx="20" cy="68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62088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1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3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621565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0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2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667 w 1321"/>
                  <a:gd name="T1" fmla="*/ 7 h 712"/>
                  <a:gd name="T2" fmla="*/ 675 w 1321"/>
                  <a:gd name="T3" fmla="*/ 8 h 712"/>
                  <a:gd name="T4" fmla="*/ 677 w 1321"/>
                  <a:gd name="T5" fmla="*/ 8 h 712"/>
                  <a:gd name="T6" fmla="*/ 674 w 1321"/>
                  <a:gd name="T7" fmla="*/ 9 h 712"/>
                  <a:gd name="T8" fmla="*/ 665 w 1321"/>
                  <a:gd name="T9" fmla="*/ 10 h 712"/>
                  <a:gd name="T10" fmla="*/ 651 w 1321"/>
                  <a:gd name="T11" fmla="*/ 10 h 712"/>
                  <a:gd name="T12" fmla="*/ 635 w 1321"/>
                  <a:gd name="T13" fmla="*/ 10 h 712"/>
                  <a:gd name="T14" fmla="*/ 612 w 1321"/>
                  <a:gd name="T15" fmla="*/ 11 h 712"/>
                  <a:gd name="T16" fmla="*/ 588 w 1321"/>
                  <a:gd name="T17" fmla="*/ 11 h 712"/>
                  <a:gd name="T18" fmla="*/ 559 w 1321"/>
                  <a:gd name="T19" fmla="*/ 11 h 712"/>
                  <a:gd name="T20" fmla="*/ 528 w 1321"/>
                  <a:gd name="T21" fmla="*/ 11 h 712"/>
                  <a:gd name="T22" fmla="*/ 495 w 1321"/>
                  <a:gd name="T23" fmla="*/ 12 h 712"/>
                  <a:gd name="T24" fmla="*/ 459 w 1321"/>
                  <a:gd name="T25" fmla="*/ 12 h 712"/>
                  <a:gd name="T26" fmla="*/ 423 w 1321"/>
                  <a:gd name="T27" fmla="*/ 12 h 712"/>
                  <a:gd name="T28" fmla="*/ 408 w 1321"/>
                  <a:gd name="T29" fmla="*/ 12 h 712"/>
                  <a:gd name="T30" fmla="*/ 244 w 1321"/>
                  <a:gd name="T31" fmla="*/ 12 h 712"/>
                  <a:gd name="T32" fmla="*/ 241 w 1321"/>
                  <a:gd name="T33" fmla="*/ 12 h 712"/>
                  <a:gd name="T34" fmla="*/ 210 w 1321"/>
                  <a:gd name="T35" fmla="*/ 12 h 712"/>
                  <a:gd name="T36" fmla="*/ 178 w 1321"/>
                  <a:gd name="T37" fmla="*/ 12 h 712"/>
                  <a:gd name="T38" fmla="*/ 150 w 1321"/>
                  <a:gd name="T39" fmla="*/ 12 h 712"/>
                  <a:gd name="T40" fmla="*/ 122 w 1321"/>
                  <a:gd name="T41" fmla="*/ 11 h 712"/>
                  <a:gd name="T42" fmla="*/ 97 w 1321"/>
                  <a:gd name="T43" fmla="*/ 11 h 712"/>
                  <a:gd name="T44" fmla="*/ 73 w 1321"/>
                  <a:gd name="T45" fmla="*/ 11 h 712"/>
                  <a:gd name="T46" fmla="*/ 55 w 1321"/>
                  <a:gd name="T47" fmla="*/ 11 h 712"/>
                  <a:gd name="T48" fmla="*/ 32 w 1321"/>
                  <a:gd name="T49" fmla="*/ 11 h 712"/>
                  <a:gd name="T50" fmla="*/ 26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10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8 h 712"/>
                  <a:gd name="T64" fmla="*/ 26 w 1321"/>
                  <a:gd name="T65" fmla="*/ 6 h 712"/>
                  <a:gd name="T66" fmla="*/ 51 w 1321"/>
                  <a:gd name="T67" fmla="*/ 4 h 712"/>
                  <a:gd name="T68" fmla="*/ 75 w 1321"/>
                  <a:gd name="T69" fmla="*/ 4 h 712"/>
                  <a:gd name="T70" fmla="*/ 106 w 1321"/>
                  <a:gd name="T71" fmla="*/ 4 h 712"/>
                  <a:gd name="T72" fmla="*/ 138 w 1321"/>
                  <a:gd name="T73" fmla="*/ 4 h 712"/>
                  <a:gd name="T74" fmla="*/ 175 w 1321"/>
                  <a:gd name="T75" fmla="*/ 4 h 712"/>
                  <a:gd name="T76" fmla="*/ 213 w 1321"/>
                  <a:gd name="T77" fmla="*/ 4 h 712"/>
                  <a:gd name="T78" fmla="*/ 255 w 1321"/>
                  <a:gd name="T79" fmla="*/ 4 h 712"/>
                  <a:gd name="T80" fmla="*/ 298 w 1321"/>
                  <a:gd name="T81" fmla="*/ 4 h 712"/>
                  <a:gd name="T82" fmla="*/ 342 w 1321"/>
                  <a:gd name="T83" fmla="*/ 0 h 712"/>
                  <a:gd name="T84" fmla="*/ 342 w 1321"/>
                  <a:gd name="T85" fmla="*/ 0 h 712"/>
                  <a:gd name="T86" fmla="*/ 389 w 1321"/>
                  <a:gd name="T87" fmla="*/ 4 h 712"/>
                  <a:gd name="T88" fmla="*/ 433 w 1321"/>
                  <a:gd name="T89" fmla="*/ 4 h 712"/>
                  <a:gd name="T90" fmla="*/ 477 w 1321"/>
                  <a:gd name="T91" fmla="*/ 4 h 712"/>
                  <a:gd name="T92" fmla="*/ 518 w 1321"/>
                  <a:gd name="T93" fmla="*/ 4 h 712"/>
                  <a:gd name="T94" fmla="*/ 554 w 1321"/>
                  <a:gd name="T95" fmla="*/ 4 h 712"/>
                  <a:gd name="T96" fmla="*/ 589 w 1321"/>
                  <a:gd name="T97" fmla="*/ 4 h 712"/>
                  <a:gd name="T98" fmla="*/ 619 w 1321"/>
                  <a:gd name="T99" fmla="*/ 4 h 712"/>
                  <a:gd name="T100" fmla="*/ 645 w 1321"/>
                  <a:gd name="T101" fmla="*/ 5 h 712"/>
                  <a:gd name="T102" fmla="*/ 667 w 1321"/>
                  <a:gd name="T103" fmla="*/ 7 h 712"/>
                  <a:gd name="T104" fmla="*/ 667 w 1321"/>
                  <a:gd name="T105" fmla="*/ 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3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0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647 w 1321"/>
                  <a:gd name="T1" fmla="*/ 7 h 712"/>
                  <a:gd name="T2" fmla="*/ 658 w 1321"/>
                  <a:gd name="T3" fmla="*/ 8 h 712"/>
                  <a:gd name="T4" fmla="*/ 659 w 1321"/>
                  <a:gd name="T5" fmla="*/ 8 h 712"/>
                  <a:gd name="T6" fmla="*/ 657 w 1321"/>
                  <a:gd name="T7" fmla="*/ 9 h 712"/>
                  <a:gd name="T8" fmla="*/ 646 w 1321"/>
                  <a:gd name="T9" fmla="*/ 10 h 712"/>
                  <a:gd name="T10" fmla="*/ 633 w 1321"/>
                  <a:gd name="T11" fmla="*/ 10 h 712"/>
                  <a:gd name="T12" fmla="*/ 619 w 1321"/>
                  <a:gd name="T13" fmla="*/ 10 h 712"/>
                  <a:gd name="T14" fmla="*/ 597 w 1321"/>
                  <a:gd name="T15" fmla="*/ 11 h 712"/>
                  <a:gd name="T16" fmla="*/ 573 w 1321"/>
                  <a:gd name="T17" fmla="*/ 11 h 712"/>
                  <a:gd name="T18" fmla="*/ 545 w 1321"/>
                  <a:gd name="T19" fmla="*/ 11 h 712"/>
                  <a:gd name="T20" fmla="*/ 514 w 1321"/>
                  <a:gd name="T21" fmla="*/ 11 h 712"/>
                  <a:gd name="T22" fmla="*/ 481 w 1321"/>
                  <a:gd name="T23" fmla="*/ 12 h 712"/>
                  <a:gd name="T24" fmla="*/ 446 w 1321"/>
                  <a:gd name="T25" fmla="*/ 12 h 712"/>
                  <a:gd name="T26" fmla="*/ 411 w 1321"/>
                  <a:gd name="T27" fmla="*/ 12 h 712"/>
                  <a:gd name="T28" fmla="*/ 396 w 1321"/>
                  <a:gd name="T29" fmla="*/ 12 h 712"/>
                  <a:gd name="T30" fmla="*/ 238 w 1321"/>
                  <a:gd name="T31" fmla="*/ 12 h 712"/>
                  <a:gd name="T32" fmla="*/ 236 w 1321"/>
                  <a:gd name="T33" fmla="*/ 12 h 712"/>
                  <a:gd name="T34" fmla="*/ 204 w 1321"/>
                  <a:gd name="T35" fmla="*/ 12 h 712"/>
                  <a:gd name="T36" fmla="*/ 173 w 1321"/>
                  <a:gd name="T37" fmla="*/ 12 h 712"/>
                  <a:gd name="T38" fmla="*/ 146 w 1321"/>
                  <a:gd name="T39" fmla="*/ 12 h 712"/>
                  <a:gd name="T40" fmla="*/ 118 w 1321"/>
                  <a:gd name="T41" fmla="*/ 11 h 712"/>
                  <a:gd name="T42" fmla="*/ 94 w 1321"/>
                  <a:gd name="T43" fmla="*/ 11 h 712"/>
                  <a:gd name="T44" fmla="*/ 71 w 1321"/>
                  <a:gd name="T45" fmla="*/ 11 h 712"/>
                  <a:gd name="T46" fmla="*/ 54 w 1321"/>
                  <a:gd name="T47" fmla="*/ 11 h 712"/>
                  <a:gd name="T48" fmla="*/ 32 w 1321"/>
                  <a:gd name="T49" fmla="*/ 11 h 712"/>
                  <a:gd name="T50" fmla="*/ 25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10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8 h 712"/>
                  <a:gd name="T64" fmla="*/ 25 w 1321"/>
                  <a:gd name="T65" fmla="*/ 6 h 712"/>
                  <a:gd name="T66" fmla="*/ 50 w 1321"/>
                  <a:gd name="T67" fmla="*/ 4 h 712"/>
                  <a:gd name="T68" fmla="*/ 73 w 1321"/>
                  <a:gd name="T69" fmla="*/ 4 h 712"/>
                  <a:gd name="T70" fmla="*/ 103 w 1321"/>
                  <a:gd name="T71" fmla="*/ 4 h 712"/>
                  <a:gd name="T72" fmla="*/ 135 w 1321"/>
                  <a:gd name="T73" fmla="*/ 4 h 712"/>
                  <a:gd name="T74" fmla="*/ 170 w 1321"/>
                  <a:gd name="T75" fmla="*/ 4 h 712"/>
                  <a:gd name="T76" fmla="*/ 208 w 1321"/>
                  <a:gd name="T77" fmla="*/ 4 h 712"/>
                  <a:gd name="T78" fmla="*/ 248 w 1321"/>
                  <a:gd name="T79" fmla="*/ 4 h 712"/>
                  <a:gd name="T80" fmla="*/ 290 w 1321"/>
                  <a:gd name="T81" fmla="*/ 4 h 712"/>
                  <a:gd name="T82" fmla="*/ 332 w 1321"/>
                  <a:gd name="T83" fmla="*/ 0 h 712"/>
                  <a:gd name="T84" fmla="*/ 332 w 1321"/>
                  <a:gd name="T85" fmla="*/ 0 h 712"/>
                  <a:gd name="T86" fmla="*/ 378 w 1321"/>
                  <a:gd name="T87" fmla="*/ 4 h 712"/>
                  <a:gd name="T88" fmla="*/ 422 w 1321"/>
                  <a:gd name="T89" fmla="*/ 4 h 712"/>
                  <a:gd name="T90" fmla="*/ 464 w 1321"/>
                  <a:gd name="T91" fmla="*/ 4 h 712"/>
                  <a:gd name="T92" fmla="*/ 504 w 1321"/>
                  <a:gd name="T93" fmla="*/ 4 h 712"/>
                  <a:gd name="T94" fmla="*/ 540 w 1321"/>
                  <a:gd name="T95" fmla="*/ 4 h 712"/>
                  <a:gd name="T96" fmla="*/ 573 w 1321"/>
                  <a:gd name="T97" fmla="*/ 4 h 712"/>
                  <a:gd name="T98" fmla="*/ 603 w 1321"/>
                  <a:gd name="T99" fmla="*/ 4 h 712"/>
                  <a:gd name="T100" fmla="*/ 627 w 1321"/>
                  <a:gd name="T101" fmla="*/ 5 h 712"/>
                  <a:gd name="T102" fmla="*/ 647 w 1321"/>
                  <a:gd name="T103" fmla="*/ 7 h 712"/>
                  <a:gd name="T104" fmla="*/ 647 w 1321"/>
                  <a:gd name="T105" fmla="*/ 7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18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647 w 1321"/>
                  <a:gd name="T1" fmla="*/ 6 h 712"/>
                  <a:gd name="T2" fmla="*/ 658 w 1321"/>
                  <a:gd name="T3" fmla="*/ 7 h 712"/>
                  <a:gd name="T4" fmla="*/ 659 w 1321"/>
                  <a:gd name="T5" fmla="*/ 8 h 712"/>
                  <a:gd name="T6" fmla="*/ 657 w 1321"/>
                  <a:gd name="T7" fmla="*/ 9 h 712"/>
                  <a:gd name="T8" fmla="*/ 646 w 1321"/>
                  <a:gd name="T9" fmla="*/ 9 h 712"/>
                  <a:gd name="T10" fmla="*/ 633 w 1321"/>
                  <a:gd name="T11" fmla="*/ 10 h 712"/>
                  <a:gd name="T12" fmla="*/ 619 w 1321"/>
                  <a:gd name="T13" fmla="*/ 10 h 712"/>
                  <a:gd name="T14" fmla="*/ 597 w 1321"/>
                  <a:gd name="T15" fmla="*/ 10 h 712"/>
                  <a:gd name="T16" fmla="*/ 573 w 1321"/>
                  <a:gd name="T17" fmla="*/ 10 h 712"/>
                  <a:gd name="T18" fmla="*/ 545 w 1321"/>
                  <a:gd name="T19" fmla="*/ 11 h 712"/>
                  <a:gd name="T20" fmla="*/ 514 w 1321"/>
                  <a:gd name="T21" fmla="*/ 11 h 712"/>
                  <a:gd name="T22" fmla="*/ 481 w 1321"/>
                  <a:gd name="T23" fmla="*/ 11 h 712"/>
                  <a:gd name="T24" fmla="*/ 446 w 1321"/>
                  <a:gd name="T25" fmla="*/ 11 h 712"/>
                  <a:gd name="T26" fmla="*/ 411 w 1321"/>
                  <a:gd name="T27" fmla="*/ 11 h 712"/>
                  <a:gd name="T28" fmla="*/ 396 w 1321"/>
                  <a:gd name="T29" fmla="*/ 11 h 712"/>
                  <a:gd name="T30" fmla="*/ 238 w 1321"/>
                  <a:gd name="T31" fmla="*/ 11 h 712"/>
                  <a:gd name="T32" fmla="*/ 236 w 1321"/>
                  <a:gd name="T33" fmla="*/ 11 h 712"/>
                  <a:gd name="T34" fmla="*/ 204 w 1321"/>
                  <a:gd name="T35" fmla="*/ 11 h 712"/>
                  <a:gd name="T36" fmla="*/ 173 w 1321"/>
                  <a:gd name="T37" fmla="*/ 11 h 712"/>
                  <a:gd name="T38" fmla="*/ 146 w 1321"/>
                  <a:gd name="T39" fmla="*/ 11 h 712"/>
                  <a:gd name="T40" fmla="*/ 118 w 1321"/>
                  <a:gd name="T41" fmla="*/ 11 h 712"/>
                  <a:gd name="T42" fmla="*/ 94 w 1321"/>
                  <a:gd name="T43" fmla="*/ 11 h 712"/>
                  <a:gd name="T44" fmla="*/ 71 w 1321"/>
                  <a:gd name="T45" fmla="*/ 11 h 712"/>
                  <a:gd name="T46" fmla="*/ 54 w 1321"/>
                  <a:gd name="T47" fmla="*/ 10 h 712"/>
                  <a:gd name="T48" fmla="*/ 32 w 1321"/>
                  <a:gd name="T49" fmla="*/ 10 h 712"/>
                  <a:gd name="T50" fmla="*/ 25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9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7 h 712"/>
                  <a:gd name="T64" fmla="*/ 25 w 1321"/>
                  <a:gd name="T65" fmla="*/ 6 h 712"/>
                  <a:gd name="T66" fmla="*/ 50 w 1321"/>
                  <a:gd name="T67" fmla="*/ 4 h 712"/>
                  <a:gd name="T68" fmla="*/ 73 w 1321"/>
                  <a:gd name="T69" fmla="*/ 4 h 712"/>
                  <a:gd name="T70" fmla="*/ 103 w 1321"/>
                  <a:gd name="T71" fmla="*/ 4 h 712"/>
                  <a:gd name="T72" fmla="*/ 135 w 1321"/>
                  <a:gd name="T73" fmla="*/ 4 h 712"/>
                  <a:gd name="T74" fmla="*/ 170 w 1321"/>
                  <a:gd name="T75" fmla="*/ 4 h 712"/>
                  <a:gd name="T76" fmla="*/ 208 w 1321"/>
                  <a:gd name="T77" fmla="*/ 4 h 712"/>
                  <a:gd name="T78" fmla="*/ 248 w 1321"/>
                  <a:gd name="T79" fmla="*/ 4 h 712"/>
                  <a:gd name="T80" fmla="*/ 290 w 1321"/>
                  <a:gd name="T81" fmla="*/ 4 h 712"/>
                  <a:gd name="T82" fmla="*/ 332 w 1321"/>
                  <a:gd name="T83" fmla="*/ 0 h 712"/>
                  <a:gd name="T84" fmla="*/ 332 w 1321"/>
                  <a:gd name="T85" fmla="*/ 0 h 712"/>
                  <a:gd name="T86" fmla="*/ 378 w 1321"/>
                  <a:gd name="T87" fmla="*/ 4 h 712"/>
                  <a:gd name="T88" fmla="*/ 422 w 1321"/>
                  <a:gd name="T89" fmla="*/ 4 h 712"/>
                  <a:gd name="T90" fmla="*/ 464 w 1321"/>
                  <a:gd name="T91" fmla="*/ 4 h 712"/>
                  <a:gd name="T92" fmla="*/ 504 w 1321"/>
                  <a:gd name="T93" fmla="*/ 4 h 712"/>
                  <a:gd name="T94" fmla="*/ 540 w 1321"/>
                  <a:gd name="T95" fmla="*/ 4 h 712"/>
                  <a:gd name="T96" fmla="*/ 573 w 1321"/>
                  <a:gd name="T97" fmla="*/ 4 h 712"/>
                  <a:gd name="T98" fmla="*/ 603 w 1321"/>
                  <a:gd name="T99" fmla="*/ 4 h 712"/>
                  <a:gd name="T100" fmla="*/ 627 w 1321"/>
                  <a:gd name="T101" fmla="*/ 5 h 712"/>
                  <a:gd name="T102" fmla="*/ 647 w 1321"/>
                  <a:gd name="T103" fmla="*/ 6 h 712"/>
                  <a:gd name="T104" fmla="*/ 647 w 1321"/>
                  <a:gd name="T105" fmla="*/ 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5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6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647 w 1321"/>
                  <a:gd name="T1" fmla="*/ 6 h 712"/>
                  <a:gd name="T2" fmla="*/ 658 w 1321"/>
                  <a:gd name="T3" fmla="*/ 7 h 712"/>
                  <a:gd name="T4" fmla="*/ 659 w 1321"/>
                  <a:gd name="T5" fmla="*/ 8 h 712"/>
                  <a:gd name="T6" fmla="*/ 657 w 1321"/>
                  <a:gd name="T7" fmla="*/ 9 h 712"/>
                  <a:gd name="T8" fmla="*/ 646 w 1321"/>
                  <a:gd name="T9" fmla="*/ 9 h 712"/>
                  <a:gd name="T10" fmla="*/ 633 w 1321"/>
                  <a:gd name="T11" fmla="*/ 10 h 712"/>
                  <a:gd name="T12" fmla="*/ 619 w 1321"/>
                  <a:gd name="T13" fmla="*/ 10 h 712"/>
                  <a:gd name="T14" fmla="*/ 597 w 1321"/>
                  <a:gd name="T15" fmla="*/ 10 h 712"/>
                  <a:gd name="T16" fmla="*/ 573 w 1321"/>
                  <a:gd name="T17" fmla="*/ 10 h 712"/>
                  <a:gd name="T18" fmla="*/ 545 w 1321"/>
                  <a:gd name="T19" fmla="*/ 11 h 712"/>
                  <a:gd name="T20" fmla="*/ 514 w 1321"/>
                  <a:gd name="T21" fmla="*/ 11 h 712"/>
                  <a:gd name="T22" fmla="*/ 481 w 1321"/>
                  <a:gd name="T23" fmla="*/ 11 h 712"/>
                  <a:gd name="T24" fmla="*/ 446 w 1321"/>
                  <a:gd name="T25" fmla="*/ 11 h 712"/>
                  <a:gd name="T26" fmla="*/ 411 w 1321"/>
                  <a:gd name="T27" fmla="*/ 11 h 712"/>
                  <a:gd name="T28" fmla="*/ 396 w 1321"/>
                  <a:gd name="T29" fmla="*/ 11 h 712"/>
                  <a:gd name="T30" fmla="*/ 238 w 1321"/>
                  <a:gd name="T31" fmla="*/ 11 h 712"/>
                  <a:gd name="T32" fmla="*/ 236 w 1321"/>
                  <a:gd name="T33" fmla="*/ 11 h 712"/>
                  <a:gd name="T34" fmla="*/ 204 w 1321"/>
                  <a:gd name="T35" fmla="*/ 11 h 712"/>
                  <a:gd name="T36" fmla="*/ 173 w 1321"/>
                  <a:gd name="T37" fmla="*/ 11 h 712"/>
                  <a:gd name="T38" fmla="*/ 146 w 1321"/>
                  <a:gd name="T39" fmla="*/ 11 h 712"/>
                  <a:gd name="T40" fmla="*/ 118 w 1321"/>
                  <a:gd name="T41" fmla="*/ 11 h 712"/>
                  <a:gd name="T42" fmla="*/ 94 w 1321"/>
                  <a:gd name="T43" fmla="*/ 11 h 712"/>
                  <a:gd name="T44" fmla="*/ 71 w 1321"/>
                  <a:gd name="T45" fmla="*/ 11 h 712"/>
                  <a:gd name="T46" fmla="*/ 54 w 1321"/>
                  <a:gd name="T47" fmla="*/ 10 h 712"/>
                  <a:gd name="T48" fmla="*/ 32 w 1321"/>
                  <a:gd name="T49" fmla="*/ 10 h 712"/>
                  <a:gd name="T50" fmla="*/ 25 w 1321"/>
                  <a:gd name="T51" fmla="*/ 10 h 712"/>
                  <a:gd name="T52" fmla="*/ 18 w 1321"/>
                  <a:gd name="T53" fmla="*/ 10 h 712"/>
                  <a:gd name="T54" fmla="*/ 6 w 1321"/>
                  <a:gd name="T55" fmla="*/ 9 h 712"/>
                  <a:gd name="T56" fmla="*/ 0 w 1321"/>
                  <a:gd name="T57" fmla="*/ 9 h 712"/>
                  <a:gd name="T58" fmla="*/ 0 w 1321"/>
                  <a:gd name="T59" fmla="*/ 9 h 712"/>
                  <a:gd name="T60" fmla="*/ 4 w 1321"/>
                  <a:gd name="T61" fmla="*/ 8 h 712"/>
                  <a:gd name="T62" fmla="*/ 16 w 1321"/>
                  <a:gd name="T63" fmla="*/ 7 h 712"/>
                  <a:gd name="T64" fmla="*/ 25 w 1321"/>
                  <a:gd name="T65" fmla="*/ 6 h 712"/>
                  <a:gd name="T66" fmla="*/ 50 w 1321"/>
                  <a:gd name="T67" fmla="*/ 4 h 712"/>
                  <a:gd name="T68" fmla="*/ 73 w 1321"/>
                  <a:gd name="T69" fmla="*/ 4 h 712"/>
                  <a:gd name="T70" fmla="*/ 103 w 1321"/>
                  <a:gd name="T71" fmla="*/ 4 h 712"/>
                  <a:gd name="T72" fmla="*/ 135 w 1321"/>
                  <a:gd name="T73" fmla="*/ 4 h 712"/>
                  <a:gd name="T74" fmla="*/ 170 w 1321"/>
                  <a:gd name="T75" fmla="*/ 4 h 712"/>
                  <a:gd name="T76" fmla="*/ 208 w 1321"/>
                  <a:gd name="T77" fmla="*/ 4 h 712"/>
                  <a:gd name="T78" fmla="*/ 248 w 1321"/>
                  <a:gd name="T79" fmla="*/ 4 h 712"/>
                  <a:gd name="T80" fmla="*/ 290 w 1321"/>
                  <a:gd name="T81" fmla="*/ 4 h 712"/>
                  <a:gd name="T82" fmla="*/ 332 w 1321"/>
                  <a:gd name="T83" fmla="*/ 0 h 712"/>
                  <a:gd name="T84" fmla="*/ 332 w 1321"/>
                  <a:gd name="T85" fmla="*/ 0 h 712"/>
                  <a:gd name="T86" fmla="*/ 378 w 1321"/>
                  <a:gd name="T87" fmla="*/ 4 h 712"/>
                  <a:gd name="T88" fmla="*/ 422 w 1321"/>
                  <a:gd name="T89" fmla="*/ 4 h 712"/>
                  <a:gd name="T90" fmla="*/ 464 w 1321"/>
                  <a:gd name="T91" fmla="*/ 4 h 712"/>
                  <a:gd name="T92" fmla="*/ 504 w 1321"/>
                  <a:gd name="T93" fmla="*/ 4 h 712"/>
                  <a:gd name="T94" fmla="*/ 540 w 1321"/>
                  <a:gd name="T95" fmla="*/ 4 h 712"/>
                  <a:gd name="T96" fmla="*/ 573 w 1321"/>
                  <a:gd name="T97" fmla="*/ 4 h 712"/>
                  <a:gd name="T98" fmla="*/ 603 w 1321"/>
                  <a:gd name="T99" fmla="*/ 4 h 712"/>
                  <a:gd name="T100" fmla="*/ 627 w 1321"/>
                  <a:gd name="T101" fmla="*/ 5 h 712"/>
                  <a:gd name="T102" fmla="*/ 647 w 1321"/>
                  <a:gd name="T103" fmla="*/ 6 h 712"/>
                  <a:gd name="T104" fmla="*/ 647 w 1321"/>
                  <a:gd name="T105" fmla="*/ 6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0204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08334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7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3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  <a:endParaRPr lang="en-US" altLang="zh-CN" sz="2000" b="1" kern="0" dirty="0">
                <a:solidFill>
                  <a:sysClr val="windowText" lastClr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19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5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4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0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1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2000" b="1" kern="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058218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5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2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21903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2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89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3" name="Group 93"/>
            <p:cNvGrpSpPr>
              <a:grpSpLocks/>
            </p:cNvGrpSpPr>
            <p:nvPr/>
          </p:nvGrpSpPr>
          <p:grpSpPr bwMode="auto">
            <a:xfrm>
              <a:off x="605" y="1444"/>
              <a:ext cx="1081" cy="1969"/>
              <a:chOff x="605" y="1444"/>
              <a:chExt cx="1081" cy="1969"/>
            </a:xfrm>
          </p:grpSpPr>
          <p:grpSp>
            <p:nvGrpSpPr>
              <p:cNvPr id="70" name="Group 58"/>
              <p:cNvGrpSpPr>
                <a:grpSpLocks/>
              </p:cNvGrpSpPr>
              <p:nvPr/>
            </p:nvGrpSpPr>
            <p:grpSpPr bwMode="auto">
              <a:xfrm rot="3877067">
                <a:off x="714" y="2440"/>
                <a:ext cx="1404" cy="541"/>
                <a:chOff x="2288" y="2726"/>
                <a:chExt cx="1832" cy="712"/>
              </a:xfrm>
            </p:grpSpPr>
            <p:grpSp>
              <p:nvGrpSpPr>
                <p:cNvPr id="82" name="Group 59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86" name="Freeform 60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7" name="Freeform 61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73 h 334"/>
                      <a:gd name="T12" fmla="*/ 174 w 288"/>
                      <a:gd name="T13" fmla="*/ 203 h 334"/>
                      <a:gd name="T14" fmla="*/ 144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170 w 288"/>
                      <a:gd name="T45" fmla="*/ 177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Group 62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84" name="Freeform 63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40 h 408"/>
                      <a:gd name="T10" fmla="*/ 1747 w 1832"/>
                      <a:gd name="T11" fmla="*/ 288 h 408"/>
                      <a:gd name="T12" fmla="*/ 1699 w 1832"/>
                      <a:gd name="T13" fmla="*/ 330 h 408"/>
                      <a:gd name="T14" fmla="*/ 1645 w 1832"/>
                      <a:gd name="T15" fmla="*/ 362 h 408"/>
                      <a:gd name="T16" fmla="*/ 1585 w 1832"/>
                      <a:gd name="T17" fmla="*/ 388 h 408"/>
                      <a:gd name="T18" fmla="*/ 1521 w 1832"/>
                      <a:gd name="T19" fmla="*/ 402 h 408"/>
                      <a:gd name="T20" fmla="*/ 145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Freeform 64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1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2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3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4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5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77" name="Group 71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78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79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0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0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1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4" name="Group 94"/>
            <p:cNvGrpSpPr>
              <a:grpSpLocks/>
            </p:cNvGrpSpPr>
            <p:nvPr/>
          </p:nvGrpSpPr>
          <p:grpSpPr bwMode="auto">
            <a:xfrm>
              <a:off x="1708" y="1444"/>
              <a:ext cx="1081" cy="1969"/>
              <a:chOff x="1708" y="1444"/>
              <a:chExt cx="1081" cy="1969"/>
            </a:xfrm>
          </p:grpSpPr>
          <p:grpSp>
            <p:nvGrpSpPr>
              <p:cNvPr id="52" name="Group 40"/>
              <p:cNvGrpSpPr>
                <a:grpSpLocks/>
              </p:cNvGrpSpPr>
              <p:nvPr/>
            </p:nvGrpSpPr>
            <p:grpSpPr bwMode="auto">
              <a:xfrm rot="3877067">
                <a:off x="1817" y="2440"/>
                <a:ext cx="1404" cy="541"/>
                <a:chOff x="2288" y="2726"/>
                <a:chExt cx="1832" cy="712"/>
              </a:xfrm>
            </p:grpSpPr>
            <p:grpSp>
              <p:nvGrpSpPr>
                <p:cNvPr id="64" name="Group 41"/>
                <p:cNvGrpSpPr>
                  <a:grpSpLocks/>
                </p:cNvGrpSpPr>
                <p:nvPr/>
              </p:nvGrpSpPr>
              <p:grpSpPr bwMode="auto">
                <a:xfrm>
                  <a:off x="2288" y="3030"/>
                  <a:ext cx="1832" cy="408"/>
                  <a:chOff x="2288" y="3030"/>
                  <a:chExt cx="1832" cy="408"/>
                </a:xfrm>
              </p:grpSpPr>
              <p:sp>
                <p:nvSpPr>
                  <p:cNvPr id="68" name="Freeform 42"/>
                  <p:cNvSpPr>
                    <a:spLocks/>
                  </p:cNvSpPr>
                  <p:nvPr/>
                </p:nvSpPr>
                <p:spPr bwMode="gray">
                  <a:xfrm>
                    <a:off x="2288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" name="Freeform 43"/>
                  <p:cNvSpPr>
                    <a:spLocks/>
                  </p:cNvSpPr>
                  <p:nvPr/>
                </p:nvSpPr>
                <p:spPr bwMode="gray">
                  <a:xfrm>
                    <a:off x="3805" y="3059"/>
                    <a:ext cx="288" cy="333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98 h 334"/>
                      <a:gd name="T6" fmla="*/ 254 w 288"/>
                      <a:gd name="T7" fmla="*/ 140 h 334"/>
                      <a:gd name="T8" fmla="*/ 230 w 288"/>
                      <a:gd name="T9" fmla="*/ 167 h 334"/>
                      <a:gd name="T10" fmla="*/ 204 w 288"/>
                      <a:gd name="T11" fmla="*/ 173 h 334"/>
                      <a:gd name="T12" fmla="*/ 174 w 288"/>
                      <a:gd name="T13" fmla="*/ 203 h 334"/>
                      <a:gd name="T14" fmla="*/ 144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170 w 288"/>
                      <a:gd name="T45" fmla="*/ 177 h 334"/>
                      <a:gd name="T46" fmla="*/ 196 w 288"/>
                      <a:gd name="T47" fmla="*/ 167 h 334"/>
                      <a:gd name="T48" fmla="*/ 220 w 288"/>
                      <a:gd name="T49" fmla="*/ 142 h 334"/>
                      <a:gd name="T50" fmla="*/ 238 w 288"/>
                      <a:gd name="T51" fmla="*/ 100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5" name="Group 44"/>
                <p:cNvGrpSpPr>
                  <a:grpSpLocks/>
                </p:cNvGrpSpPr>
                <p:nvPr/>
              </p:nvGrpSpPr>
              <p:grpSpPr bwMode="auto">
                <a:xfrm flipV="1">
                  <a:off x="2289" y="2726"/>
                  <a:ext cx="1407" cy="313"/>
                  <a:chOff x="2288" y="3029"/>
                  <a:chExt cx="1833" cy="408"/>
                </a:xfrm>
              </p:grpSpPr>
              <p:sp>
                <p:nvSpPr>
                  <p:cNvPr id="66" name="Freeform 45"/>
                  <p:cNvSpPr>
                    <a:spLocks/>
                  </p:cNvSpPr>
                  <p:nvPr/>
                </p:nvSpPr>
                <p:spPr bwMode="gray">
                  <a:xfrm>
                    <a:off x="2288" y="3029"/>
                    <a:ext cx="1833" cy="408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40 h 408"/>
                      <a:gd name="T10" fmla="*/ 1747 w 1832"/>
                      <a:gd name="T11" fmla="*/ 288 h 408"/>
                      <a:gd name="T12" fmla="*/ 1699 w 1832"/>
                      <a:gd name="T13" fmla="*/ 330 h 408"/>
                      <a:gd name="T14" fmla="*/ 1645 w 1832"/>
                      <a:gd name="T15" fmla="*/ 362 h 408"/>
                      <a:gd name="T16" fmla="*/ 1585 w 1832"/>
                      <a:gd name="T17" fmla="*/ 388 h 408"/>
                      <a:gd name="T18" fmla="*/ 1521 w 1832"/>
                      <a:gd name="T19" fmla="*/ 402 h 408"/>
                      <a:gd name="T20" fmla="*/ 1453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" name="Freeform 46"/>
                  <p:cNvSpPr>
                    <a:spLocks/>
                  </p:cNvSpPr>
                  <p:nvPr/>
                </p:nvSpPr>
                <p:spPr bwMode="gray">
                  <a:xfrm>
                    <a:off x="3804" y="3054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4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5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6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7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59" name="Group 53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60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1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2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0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3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5" name="Group 95"/>
            <p:cNvGrpSpPr>
              <a:grpSpLocks/>
            </p:cNvGrpSpPr>
            <p:nvPr/>
          </p:nvGrpSpPr>
          <p:grpSpPr bwMode="auto">
            <a:xfrm>
              <a:off x="2848" y="1444"/>
              <a:ext cx="1086" cy="1965"/>
              <a:chOff x="2848" y="1444"/>
              <a:chExt cx="1086" cy="1965"/>
            </a:xfrm>
          </p:grpSpPr>
          <p:grpSp>
            <p:nvGrpSpPr>
              <p:cNvPr id="34" name="Group 5"/>
              <p:cNvGrpSpPr>
                <a:grpSpLocks/>
              </p:cNvGrpSpPr>
              <p:nvPr/>
            </p:nvGrpSpPr>
            <p:grpSpPr bwMode="auto">
              <a:xfrm rot="3877067">
                <a:off x="2962" y="2438"/>
                <a:ext cx="1405" cy="538"/>
                <a:chOff x="2288" y="2729"/>
                <a:chExt cx="1833" cy="709"/>
              </a:xfrm>
            </p:grpSpPr>
            <p:grpSp>
              <p:nvGrpSpPr>
                <p:cNvPr id="46" name="Group 6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50" name="Freeform 7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1" name="Freeform 8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33 h 334"/>
                      <a:gd name="T6" fmla="*/ 254 w 288"/>
                      <a:gd name="T7" fmla="*/ 175 h 334"/>
                      <a:gd name="T8" fmla="*/ 230 w 288"/>
                      <a:gd name="T9" fmla="*/ 211 h 334"/>
                      <a:gd name="T10" fmla="*/ 204 w 288"/>
                      <a:gd name="T11" fmla="*/ 243 h 334"/>
                      <a:gd name="T12" fmla="*/ 174 w 288"/>
                      <a:gd name="T13" fmla="*/ 295 h 334"/>
                      <a:gd name="T14" fmla="*/ 144 w 288"/>
                      <a:gd name="T15" fmla="*/ 332 h 334"/>
                      <a:gd name="T16" fmla="*/ 112 w 288"/>
                      <a:gd name="T17" fmla="*/ 352 h 334"/>
                      <a:gd name="T18" fmla="*/ 84 w 288"/>
                      <a:gd name="T19" fmla="*/ 368 h 334"/>
                      <a:gd name="T20" fmla="*/ 56 w 288"/>
                      <a:gd name="T21" fmla="*/ 382 h 334"/>
                      <a:gd name="T22" fmla="*/ 34 w 288"/>
                      <a:gd name="T23" fmla="*/ 392 h 334"/>
                      <a:gd name="T24" fmla="*/ 16 w 288"/>
                      <a:gd name="T25" fmla="*/ 398 h 334"/>
                      <a:gd name="T26" fmla="*/ 4 w 288"/>
                      <a:gd name="T27" fmla="*/ 402 h 334"/>
                      <a:gd name="T28" fmla="*/ 0 w 288"/>
                      <a:gd name="T29" fmla="*/ 404 h 334"/>
                      <a:gd name="T30" fmla="*/ 4 w 288"/>
                      <a:gd name="T31" fmla="*/ 402 h 334"/>
                      <a:gd name="T32" fmla="*/ 16 w 288"/>
                      <a:gd name="T33" fmla="*/ 396 h 334"/>
                      <a:gd name="T34" fmla="*/ 34 w 288"/>
                      <a:gd name="T35" fmla="*/ 388 h 334"/>
                      <a:gd name="T36" fmla="*/ 56 w 288"/>
                      <a:gd name="T37" fmla="*/ 374 h 334"/>
                      <a:gd name="T38" fmla="*/ 84 w 288"/>
                      <a:gd name="T39" fmla="*/ 358 h 334"/>
                      <a:gd name="T40" fmla="*/ 112 w 288"/>
                      <a:gd name="T41" fmla="*/ 336 h 334"/>
                      <a:gd name="T42" fmla="*/ 142 w 288"/>
                      <a:gd name="T43" fmla="*/ 303 h 334"/>
                      <a:gd name="T44" fmla="*/ 170 w 288"/>
                      <a:gd name="T45" fmla="*/ 247 h 334"/>
                      <a:gd name="T46" fmla="*/ 196 w 288"/>
                      <a:gd name="T47" fmla="*/ 215 h 334"/>
                      <a:gd name="T48" fmla="*/ 220 w 288"/>
                      <a:gd name="T49" fmla="*/ 177 h 334"/>
                      <a:gd name="T50" fmla="*/ 238 w 288"/>
                      <a:gd name="T51" fmla="*/ 13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7" name="Group 9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48" name="Freeform 10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05 h 408"/>
                      <a:gd name="T10" fmla="*/ 1747 w 1832"/>
                      <a:gd name="T11" fmla="*/ 253 h 408"/>
                      <a:gd name="T12" fmla="*/ 1699 w 1832"/>
                      <a:gd name="T13" fmla="*/ 295 h 408"/>
                      <a:gd name="T14" fmla="*/ 1645 w 1832"/>
                      <a:gd name="T15" fmla="*/ 327 h 408"/>
                      <a:gd name="T16" fmla="*/ 1585 w 1832"/>
                      <a:gd name="T17" fmla="*/ 353 h 408"/>
                      <a:gd name="T18" fmla="*/ 1521 w 1832"/>
                      <a:gd name="T19" fmla="*/ 367 h 408"/>
                      <a:gd name="T20" fmla="*/ 1453 w 1832"/>
                      <a:gd name="T21" fmla="*/ 373 h 408"/>
                      <a:gd name="T22" fmla="*/ 0 w 1832"/>
                      <a:gd name="T23" fmla="*/ 373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9" name="Freeform 11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5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6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7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8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1" name="Group 18"/>
                <p:cNvGrpSpPr>
                  <a:grpSpLocks/>
                </p:cNvGrpSpPr>
                <p:nvPr/>
              </p:nvGrpSpPr>
              <p:grpSpPr bwMode="auto">
                <a:xfrm>
                  <a:off x="2902" y="1735"/>
                  <a:ext cx="689" cy="688"/>
                  <a:chOff x="4166" y="1706"/>
                  <a:chExt cx="1254" cy="1252"/>
                </a:xfrm>
              </p:grpSpPr>
              <p:sp>
                <p:nvSpPr>
                  <p:cNvPr id="42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3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3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2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4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0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5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6" name="Group 96"/>
            <p:cNvGrpSpPr>
              <a:grpSpLocks/>
            </p:cNvGrpSpPr>
            <p:nvPr/>
          </p:nvGrpSpPr>
          <p:grpSpPr bwMode="auto">
            <a:xfrm>
              <a:off x="3969" y="1355"/>
              <a:ext cx="1207" cy="2095"/>
              <a:chOff x="3969" y="1355"/>
              <a:chExt cx="1207" cy="2095"/>
            </a:xfrm>
          </p:grpSpPr>
          <p:grpSp>
            <p:nvGrpSpPr>
              <p:cNvPr id="17" name="Group 23"/>
              <p:cNvGrpSpPr>
                <a:grpSpLocks/>
              </p:cNvGrpSpPr>
              <p:nvPr/>
            </p:nvGrpSpPr>
            <p:grpSpPr bwMode="auto">
              <a:xfrm rot="3877067">
                <a:off x="4204" y="2479"/>
                <a:ext cx="1405" cy="538"/>
                <a:chOff x="2288" y="2729"/>
                <a:chExt cx="1833" cy="709"/>
              </a:xfrm>
            </p:grpSpPr>
            <p:grpSp>
              <p:nvGrpSpPr>
                <p:cNvPr id="28" name="Group 24"/>
                <p:cNvGrpSpPr>
                  <a:grpSpLocks/>
                </p:cNvGrpSpPr>
                <p:nvPr/>
              </p:nvGrpSpPr>
              <p:grpSpPr bwMode="auto">
                <a:xfrm>
                  <a:off x="2289" y="3030"/>
                  <a:ext cx="1832" cy="408"/>
                  <a:chOff x="2289" y="3030"/>
                  <a:chExt cx="1832" cy="408"/>
                </a:xfrm>
              </p:grpSpPr>
              <p:sp>
                <p:nvSpPr>
                  <p:cNvPr id="32" name="Freeform 25"/>
                  <p:cNvSpPr>
                    <a:spLocks/>
                  </p:cNvSpPr>
                  <p:nvPr/>
                </p:nvSpPr>
                <p:spPr bwMode="gray">
                  <a:xfrm>
                    <a:off x="2289" y="3030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" name="Freeform 26"/>
                  <p:cNvSpPr>
                    <a:spLocks/>
                  </p:cNvSpPr>
                  <p:nvPr/>
                </p:nvSpPr>
                <p:spPr bwMode="gray">
                  <a:xfrm>
                    <a:off x="3808" y="3059"/>
                    <a:ext cx="288" cy="336"/>
                  </a:xfrm>
                  <a:custGeom>
                    <a:avLst/>
                    <a:gdLst>
                      <a:gd name="T0" fmla="*/ 288 w 288"/>
                      <a:gd name="T1" fmla="*/ 0 h 334"/>
                      <a:gd name="T2" fmla="*/ 284 w 288"/>
                      <a:gd name="T3" fmla="*/ 52 h 334"/>
                      <a:gd name="T4" fmla="*/ 272 w 288"/>
                      <a:gd name="T5" fmla="*/ 133 h 334"/>
                      <a:gd name="T6" fmla="*/ 254 w 288"/>
                      <a:gd name="T7" fmla="*/ 175 h 334"/>
                      <a:gd name="T8" fmla="*/ 230 w 288"/>
                      <a:gd name="T9" fmla="*/ 211 h 334"/>
                      <a:gd name="T10" fmla="*/ 204 w 288"/>
                      <a:gd name="T11" fmla="*/ 243 h 334"/>
                      <a:gd name="T12" fmla="*/ 174 w 288"/>
                      <a:gd name="T13" fmla="*/ 295 h 334"/>
                      <a:gd name="T14" fmla="*/ 144 w 288"/>
                      <a:gd name="T15" fmla="*/ 332 h 334"/>
                      <a:gd name="T16" fmla="*/ 112 w 288"/>
                      <a:gd name="T17" fmla="*/ 352 h 334"/>
                      <a:gd name="T18" fmla="*/ 84 w 288"/>
                      <a:gd name="T19" fmla="*/ 368 h 334"/>
                      <a:gd name="T20" fmla="*/ 56 w 288"/>
                      <a:gd name="T21" fmla="*/ 382 h 334"/>
                      <a:gd name="T22" fmla="*/ 34 w 288"/>
                      <a:gd name="T23" fmla="*/ 392 h 334"/>
                      <a:gd name="T24" fmla="*/ 16 w 288"/>
                      <a:gd name="T25" fmla="*/ 398 h 334"/>
                      <a:gd name="T26" fmla="*/ 4 w 288"/>
                      <a:gd name="T27" fmla="*/ 402 h 334"/>
                      <a:gd name="T28" fmla="*/ 0 w 288"/>
                      <a:gd name="T29" fmla="*/ 404 h 334"/>
                      <a:gd name="T30" fmla="*/ 4 w 288"/>
                      <a:gd name="T31" fmla="*/ 402 h 334"/>
                      <a:gd name="T32" fmla="*/ 16 w 288"/>
                      <a:gd name="T33" fmla="*/ 396 h 334"/>
                      <a:gd name="T34" fmla="*/ 34 w 288"/>
                      <a:gd name="T35" fmla="*/ 388 h 334"/>
                      <a:gd name="T36" fmla="*/ 56 w 288"/>
                      <a:gd name="T37" fmla="*/ 374 h 334"/>
                      <a:gd name="T38" fmla="*/ 84 w 288"/>
                      <a:gd name="T39" fmla="*/ 358 h 334"/>
                      <a:gd name="T40" fmla="*/ 112 w 288"/>
                      <a:gd name="T41" fmla="*/ 336 h 334"/>
                      <a:gd name="T42" fmla="*/ 142 w 288"/>
                      <a:gd name="T43" fmla="*/ 303 h 334"/>
                      <a:gd name="T44" fmla="*/ 170 w 288"/>
                      <a:gd name="T45" fmla="*/ 247 h 334"/>
                      <a:gd name="T46" fmla="*/ 196 w 288"/>
                      <a:gd name="T47" fmla="*/ 215 h 334"/>
                      <a:gd name="T48" fmla="*/ 220 w 288"/>
                      <a:gd name="T49" fmla="*/ 177 h 334"/>
                      <a:gd name="T50" fmla="*/ 238 w 288"/>
                      <a:gd name="T51" fmla="*/ 135 h 334"/>
                      <a:gd name="T52" fmla="*/ 250 w 288"/>
                      <a:gd name="T53" fmla="*/ 54 h 334"/>
                      <a:gd name="T54" fmla="*/ 254 w 288"/>
                      <a:gd name="T55" fmla="*/ 2 h 334"/>
                      <a:gd name="T56" fmla="*/ 288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9" name="Group 27"/>
                <p:cNvGrpSpPr>
                  <a:grpSpLocks/>
                </p:cNvGrpSpPr>
                <p:nvPr/>
              </p:nvGrpSpPr>
              <p:grpSpPr bwMode="auto">
                <a:xfrm flipV="1">
                  <a:off x="2288" y="2729"/>
                  <a:ext cx="1407" cy="312"/>
                  <a:chOff x="2288" y="3028"/>
                  <a:chExt cx="1833" cy="407"/>
                </a:xfrm>
              </p:grpSpPr>
              <p:sp>
                <p:nvSpPr>
                  <p:cNvPr id="30" name="Freeform 28"/>
                  <p:cNvSpPr>
                    <a:spLocks/>
                  </p:cNvSpPr>
                  <p:nvPr/>
                </p:nvSpPr>
                <p:spPr bwMode="gray">
                  <a:xfrm>
                    <a:off x="2288" y="3028"/>
                    <a:ext cx="1833" cy="407"/>
                  </a:xfrm>
                  <a:custGeom>
                    <a:avLst/>
                    <a:gdLst>
                      <a:gd name="T0" fmla="*/ 1867 w 1832"/>
                      <a:gd name="T1" fmla="*/ 32 h 408"/>
                      <a:gd name="T2" fmla="*/ 1865 w 1832"/>
                      <a:gd name="T3" fmla="*/ 66 h 408"/>
                      <a:gd name="T4" fmla="*/ 1849 w 1832"/>
                      <a:gd name="T5" fmla="*/ 128 h 408"/>
                      <a:gd name="T6" fmla="*/ 1823 w 1832"/>
                      <a:gd name="T7" fmla="*/ 188 h 408"/>
                      <a:gd name="T8" fmla="*/ 1789 w 1832"/>
                      <a:gd name="T9" fmla="*/ 205 h 408"/>
                      <a:gd name="T10" fmla="*/ 1747 w 1832"/>
                      <a:gd name="T11" fmla="*/ 253 h 408"/>
                      <a:gd name="T12" fmla="*/ 1699 w 1832"/>
                      <a:gd name="T13" fmla="*/ 295 h 408"/>
                      <a:gd name="T14" fmla="*/ 1645 w 1832"/>
                      <a:gd name="T15" fmla="*/ 327 h 408"/>
                      <a:gd name="T16" fmla="*/ 1585 w 1832"/>
                      <a:gd name="T17" fmla="*/ 353 h 408"/>
                      <a:gd name="T18" fmla="*/ 1521 w 1832"/>
                      <a:gd name="T19" fmla="*/ 367 h 408"/>
                      <a:gd name="T20" fmla="*/ 1453 w 1832"/>
                      <a:gd name="T21" fmla="*/ 373 h 408"/>
                      <a:gd name="T22" fmla="*/ 0 w 1832"/>
                      <a:gd name="T23" fmla="*/ 373 h 408"/>
                      <a:gd name="T24" fmla="*/ 0 w 1832"/>
                      <a:gd name="T25" fmla="*/ 0 h 408"/>
                      <a:gd name="T26" fmla="*/ 1867 w 1832"/>
                      <a:gd name="T27" fmla="*/ 0 h 408"/>
                      <a:gd name="T28" fmla="*/ 1867 w 1832"/>
                      <a:gd name="T29" fmla="*/ 32 h 408"/>
                      <a:gd name="T30" fmla="*/ 1867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1" name="Freeform 29"/>
                  <p:cNvSpPr>
                    <a:spLocks/>
                  </p:cNvSpPr>
                  <p:nvPr/>
                </p:nvSpPr>
                <p:spPr bwMode="gray">
                  <a:xfrm>
                    <a:off x="3808" y="3056"/>
                    <a:ext cx="289" cy="333"/>
                  </a:xfrm>
                  <a:custGeom>
                    <a:avLst/>
                    <a:gdLst>
                      <a:gd name="T0" fmla="*/ 323 w 288"/>
                      <a:gd name="T1" fmla="*/ 0 h 334"/>
                      <a:gd name="T2" fmla="*/ 319 w 288"/>
                      <a:gd name="T3" fmla="*/ 52 h 334"/>
                      <a:gd name="T4" fmla="*/ 307 w 288"/>
                      <a:gd name="T5" fmla="*/ 98 h 334"/>
                      <a:gd name="T6" fmla="*/ 289 w 288"/>
                      <a:gd name="T7" fmla="*/ 140 h 334"/>
                      <a:gd name="T8" fmla="*/ 265 w 288"/>
                      <a:gd name="T9" fmla="*/ 167 h 334"/>
                      <a:gd name="T10" fmla="*/ 239 w 288"/>
                      <a:gd name="T11" fmla="*/ 173 h 334"/>
                      <a:gd name="T12" fmla="*/ 209 w 288"/>
                      <a:gd name="T13" fmla="*/ 203 h 334"/>
                      <a:gd name="T14" fmla="*/ 179 w 288"/>
                      <a:gd name="T15" fmla="*/ 227 h 334"/>
                      <a:gd name="T16" fmla="*/ 112 w 288"/>
                      <a:gd name="T17" fmla="*/ 247 h 334"/>
                      <a:gd name="T18" fmla="*/ 84 w 288"/>
                      <a:gd name="T19" fmla="*/ 263 h 334"/>
                      <a:gd name="T20" fmla="*/ 56 w 288"/>
                      <a:gd name="T21" fmla="*/ 277 h 334"/>
                      <a:gd name="T22" fmla="*/ 34 w 288"/>
                      <a:gd name="T23" fmla="*/ 287 h 334"/>
                      <a:gd name="T24" fmla="*/ 16 w 288"/>
                      <a:gd name="T25" fmla="*/ 293 h 334"/>
                      <a:gd name="T26" fmla="*/ 4 w 288"/>
                      <a:gd name="T27" fmla="*/ 297 h 334"/>
                      <a:gd name="T28" fmla="*/ 0 w 288"/>
                      <a:gd name="T29" fmla="*/ 299 h 334"/>
                      <a:gd name="T30" fmla="*/ 4 w 288"/>
                      <a:gd name="T31" fmla="*/ 297 h 334"/>
                      <a:gd name="T32" fmla="*/ 16 w 288"/>
                      <a:gd name="T33" fmla="*/ 291 h 334"/>
                      <a:gd name="T34" fmla="*/ 34 w 288"/>
                      <a:gd name="T35" fmla="*/ 283 h 334"/>
                      <a:gd name="T36" fmla="*/ 56 w 288"/>
                      <a:gd name="T37" fmla="*/ 269 h 334"/>
                      <a:gd name="T38" fmla="*/ 84 w 288"/>
                      <a:gd name="T39" fmla="*/ 253 h 334"/>
                      <a:gd name="T40" fmla="*/ 112 w 288"/>
                      <a:gd name="T41" fmla="*/ 231 h 334"/>
                      <a:gd name="T42" fmla="*/ 142 w 288"/>
                      <a:gd name="T43" fmla="*/ 207 h 334"/>
                      <a:gd name="T44" fmla="*/ 205 w 288"/>
                      <a:gd name="T45" fmla="*/ 177 h 334"/>
                      <a:gd name="T46" fmla="*/ 231 w 288"/>
                      <a:gd name="T47" fmla="*/ 167 h 334"/>
                      <a:gd name="T48" fmla="*/ 255 w 288"/>
                      <a:gd name="T49" fmla="*/ 142 h 334"/>
                      <a:gd name="T50" fmla="*/ 273 w 288"/>
                      <a:gd name="T51" fmla="*/ 100 h 334"/>
                      <a:gd name="T52" fmla="*/ 285 w 288"/>
                      <a:gd name="T53" fmla="*/ 54 h 334"/>
                      <a:gd name="T54" fmla="*/ 289 w 288"/>
                      <a:gd name="T55" fmla="*/ 2 h 334"/>
                      <a:gd name="T56" fmla="*/ 323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18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19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0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1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3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4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7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050710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32918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幻灯片首页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6725" y="2957383"/>
            <a:ext cx="6273709" cy="646331"/>
          </a:xfrm>
        </p:spPr>
        <p:txBody>
          <a:bodyPr/>
          <a:lstStyle>
            <a:lvl1pPr algn="l">
              <a:defRPr sz="3600" b="1">
                <a:solidFill>
                  <a:srgbClr val="0070A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6021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6725" y="3813175"/>
            <a:ext cx="6705600" cy="1295400"/>
          </a:xfrm>
        </p:spPr>
        <p:txBody>
          <a:bodyPr/>
          <a:lstStyle>
            <a:lvl1pPr marL="0" indent="0" algn="l">
              <a:buFontTx/>
              <a:buNone/>
              <a:defRPr sz="2000" i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8043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4681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FCFC864A-D295-484C-8A37-27EB214F2D68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DA116498-D4D0-49CD-9B59-21ED3DFCCE7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109366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05572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766560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337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505553"/>
            <a:ext cx="7772400" cy="584775"/>
          </a:xfrm>
        </p:spPr>
        <p:txBody>
          <a:bodyPr anchor="t"/>
          <a:lstStyle>
            <a:lvl1pPr algn="ctr">
              <a:defRPr lang="en-US" altLang="en-US" sz="3200" b="1" i="0" dirty="0">
                <a:solidFill>
                  <a:srgbClr val="FBB030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005366"/>
            <a:ext cx="7772400" cy="1500187"/>
          </a:xfrm>
        </p:spPr>
        <p:txBody>
          <a:bodyPr anchor="ctr"/>
          <a:lstStyle>
            <a:lvl1pPr marL="0" indent="0" algn="ctr">
              <a:buNone/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594400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63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11532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82C4879-EF6C-490E-8E5D-0EDB70CE7769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1B5311F-4C2F-4DB5-AD03-F398EE6DB66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zh-CN" altLang="en-US" sz="28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单击此处添加标题</a:t>
            </a:r>
            <a:endParaRPr lang="en-US" altLang="zh-CN" sz="280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11498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D693DA3-33D7-493B-A818-E39896383A79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485C509-1E63-4425-81A4-4DF0D9D9968B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4366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项目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2D693DA3-33D7-493B-A818-E39896383A79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1485C509-1E63-4425-81A4-4DF0D9D9968B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1828800" y="1752600"/>
            <a:ext cx="5329238" cy="665163"/>
            <a:chOff x="1152" y="1104"/>
            <a:chExt cx="3357" cy="419"/>
          </a:xfrm>
        </p:grpSpPr>
        <p:grpSp>
          <p:nvGrpSpPr>
            <p:cNvPr id="11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14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1828800" y="2667000"/>
            <a:ext cx="5329238" cy="665163"/>
            <a:chOff x="1152" y="1680"/>
            <a:chExt cx="3357" cy="419"/>
          </a:xfrm>
        </p:grpSpPr>
        <p:grpSp>
          <p:nvGrpSpPr>
            <p:cNvPr id="18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21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24" name="Group 56"/>
          <p:cNvGrpSpPr>
            <a:grpSpLocks/>
          </p:cNvGrpSpPr>
          <p:nvPr/>
        </p:nvGrpSpPr>
        <p:grpSpPr bwMode="auto">
          <a:xfrm>
            <a:off x="1828800" y="3559175"/>
            <a:ext cx="5329238" cy="665163"/>
            <a:chOff x="1152" y="2242"/>
            <a:chExt cx="3357" cy="419"/>
          </a:xfrm>
        </p:grpSpPr>
        <p:grpSp>
          <p:nvGrpSpPr>
            <p:cNvPr id="25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2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1" name="Group 57"/>
          <p:cNvGrpSpPr>
            <a:grpSpLocks/>
          </p:cNvGrpSpPr>
          <p:nvPr/>
        </p:nvGrpSpPr>
        <p:grpSpPr bwMode="auto">
          <a:xfrm>
            <a:off x="1828800" y="4473575"/>
            <a:ext cx="5329238" cy="665163"/>
            <a:chOff x="1152" y="2818"/>
            <a:chExt cx="3357" cy="419"/>
          </a:xfrm>
        </p:grpSpPr>
        <p:grpSp>
          <p:nvGrpSpPr>
            <p:cNvPr id="32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35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0" name="文本占位符 39"/>
          <p:cNvSpPr>
            <a:spLocks noGrp="1"/>
          </p:cNvSpPr>
          <p:nvPr>
            <p:ph type="body" sz="quarter" idx="10"/>
          </p:nvPr>
        </p:nvSpPr>
        <p:spPr>
          <a:xfrm>
            <a:off x="2716923" y="3668108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39"/>
          <p:cNvSpPr>
            <a:spLocks noGrp="1"/>
          </p:cNvSpPr>
          <p:nvPr>
            <p:ph type="body" sz="quarter" idx="11"/>
          </p:nvPr>
        </p:nvSpPr>
        <p:spPr>
          <a:xfrm>
            <a:off x="2716923" y="277998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39"/>
          <p:cNvSpPr>
            <a:spLocks noGrp="1"/>
          </p:cNvSpPr>
          <p:nvPr>
            <p:ph type="body" sz="quarter" idx="12"/>
          </p:nvPr>
        </p:nvSpPr>
        <p:spPr>
          <a:xfrm>
            <a:off x="2716923" y="1855076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39"/>
          <p:cNvSpPr>
            <a:spLocks noGrp="1"/>
          </p:cNvSpPr>
          <p:nvPr>
            <p:ph type="body" sz="quarter" idx="13"/>
          </p:nvPr>
        </p:nvSpPr>
        <p:spPr>
          <a:xfrm>
            <a:off x="2716923" y="4582507"/>
            <a:ext cx="4330262" cy="452492"/>
          </a:xfrm>
        </p:spPr>
        <p:txBody>
          <a:bodyPr/>
          <a:lstStyle>
            <a:lvl1pPr algn="ctr">
              <a:buNone/>
              <a:defRPr sz="24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90052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循环过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A750B598-EA58-4338-9505-4E5895CEA42F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21417B0-2C41-47B5-A585-492E7CACCFA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"/>
          <p:cNvGrpSpPr>
            <a:grpSpLocks/>
          </p:cNvGrpSpPr>
          <p:nvPr/>
        </p:nvGrpSpPr>
        <p:grpSpPr bwMode="auto">
          <a:xfrm>
            <a:off x="595313" y="1577975"/>
            <a:ext cx="8139112" cy="4398963"/>
            <a:chOff x="559" y="1296"/>
            <a:chExt cx="4529" cy="2448"/>
          </a:xfrm>
        </p:grpSpPr>
        <p:sp>
          <p:nvSpPr>
            <p:cNvPr id="14" name="Freeform 4"/>
            <p:cNvSpPr>
              <a:spLocks noEditPoints="1"/>
            </p:cNvSpPr>
            <p:nvPr/>
          </p:nvSpPr>
          <p:spPr bwMode="gray">
            <a:xfrm rot="-1358056">
              <a:off x="877" y="1765"/>
              <a:ext cx="3839" cy="1527"/>
            </a:xfrm>
            <a:custGeom>
              <a:avLst/>
              <a:gdLst>
                <a:gd name="T0" fmla="*/ 642 w 4040"/>
                <a:gd name="T1" fmla="*/ 2 h 1888"/>
                <a:gd name="T2" fmla="*/ 468 w 4040"/>
                <a:gd name="T3" fmla="*/ 2 h 1888"/>
                <a:gd name="T4" fmla="*/ 315 w 4040"/>
                <a:gd name="T5" fmla="*/ 3 h 1888"/>
                <a:gd name="T6" fmla="*/ 184 w 4040"/>
                <a:gd name="T7" fmla="*/ 6 h 1888"/>
                <a:gd name="T8" fmla="*/ 86 w 4040"/>
                <a:gd name="T9" fmla="*/ 9 h 1888"/>
                <a:gd name="T10" fmla="*/ 23 w 4040"/>
                <a:gd name="T11" fmla="*/ 12 h 1888"/>
                <a:gd name="T12" fmla="*/ 0 w 4040"/>
                <a:gd name="T13" fmla="*/ 17 h 1888"/>
                <a:gd name="T14" fmla="*/ 23 w 4040"/>
                <a:gd name="T15" fmla="*/ 21 h 1888"/>
                <a:gd name="T16" fmla="*/ 86 w 4040"/>
                <a:gd name="T17" fmla="*/ 24 h 1888"/>
                <a:gd name="T18" fmla="*/ 184 w 4040"/>
                <a:gd name="T19" fmla="*/ 28 h 1888"/>
                <a:gd name="T20" fmla="*/ 315 w 4040"/>
                <a:gd name="T21" fmla="*/ 30 h 1888"/>
                <a:gd name="T22" fmla="*/ 468 w 4040"/>
                <a:gd name="T23" fmla="*/ 32 h 1888"/>
                <a:gd name="T24" fmla="*/ 642 w 4040"/>
                <a:gd name="T25" fmla="*/ 33 h 1888"/>
                <a:gd name="T26" fmla="*/ 830 w 4040"/>
                <a:gd name="T27" fmla="*/ 33 h 1888"/>
                <a:gd name="T28" fmla="*/ 1008 w 4040"/>
                <a:gd name="T29" fmla="*/ 32 h 1888"/>
                <a:gd name="T30" fmla="*/ 1170 w 4040"/>
                <a:gd name="T31" fmla="*/ 32 h 1888"/>
                <a:gd name="T32" fmla="*/ 1308 w 4040"/>
                <a:gd name="T33" fmla="*/ 28 h 1888"/>
                <a:gd name="T34" fmla="*/ 1417 w 4040"/>
                <a:gd name="T35" fmla="*/ 26 h 1888"/>
                <a:gd name="T36" fmla="*/ 1493 w 4040"/>
                <a:gd name="T37" fmla="*/ 22 h 1888"/>
                <a:gd name="T38" fmla="*/ 1531 w 4040"/>
                <a:gd name="T39" fmla="*/ 19 h 1888"/>
                <a:gd name="T40" fmla="*/ 1521 w 4040"/>
                <a:gd name="T41" fmla="*/ 14 h 1888"/>
                <a:gd name="T42" fmla="*/ 1472 w 4040"/>
                <a:gd name="T43" fmla="*/ 10 h 1888"/>
                <a:gd name="T44" fmla="*/ 1385 w 4040"/>
                <a:gd name="T45" fmla="*/ 6 h 1888"/>
                <a:gd name="T46" fmla="*/ 1264 w 4040"/>
                <a:gd name="T47" fmla="*/ 4 h 1888"/>
                <a:gd name="T48" fmla="*/ 1117 w 4040"/>
                <a:gd name="T49" fmla="*/ 2 h 1888"/>
                <a:gd name="T50" fmla="*/ 949 w 4040"/>
                <a:gd name="T51" fmla="*/ 2 h 1888"/>
                <a:gd name="T52" fmla="*/ 767 w 4040"/>
                <a:gd name="T53" fmla="*/ 0 h 1888"/>
                <a:gd name="T54" fmla="*/ 609 w 4040"/>
                <a:gd name="T55" fmla="*/ 31 h 1888"/>
                <a:gd name="T56" fmla="*/ 441 w 4040"/>
                <a:gd name="T57" fmla="*/ 30 h 1888"/>
                <a:gd name="T58" fmla="*/ 295 w 4040"/>
                <a:gd name="T59" fmla="*/ 28 h 1888"/>
                <a:gd name="T60" fmla="*/ 172 w 4040"/>
                <a:gd name="T61" fmla="*/ 26 h 1888"/>
                <a:gd name="T62" fmla="*/ 85 w 4040"/>
                <a:gd name="T63" fmla="*/ 23 h 1888"/>
                <a:gd name="T64" fmla="*/ 34 w 4040"/>
                <a:gd name="T65" fmla="*/ 19 h 1888"/>
                <a:gd name="T66" fmla="*/ 27 w 4040"/>
                <a:gd name="T67" fmla="*/ 15 h 1888"/>
                <a:gd name="T68" fmla="*/ 64 w 4040"/>
                <a:gd name="T69" fmla="*/ 12 h 1888"/>
                <a:gd name="T70" fmla="*/ 140 w 4040"/>
                <a:gd name="T71" fmla="*/ 9 h 1888"/>
                <a:gd name="T72" fmla="*/ 250 w 4040"/>
                <a:gd name="T73" fmla="*/ 6 h 1888"/>
                <a:gd name="T74" fmla="*/ 389 w 4040"/>
                <a:gd name="T75" fmla="*/ 4 h 1888"/>
                <a:gd name="T76" fmla="*/ 553 w 4040"/>
                <a:gd name="T77" fmla="*/ 2 h 1888"/>
                <a:gd name="T78" fmla="*/ 730 w 4040"/>
                <a:gd name="T79" fmla="*/ 2 h 1888"/>
                <a:gd name="T80" fmla="*/ 908 w 4040"/>
                <a:gd name="T81" fmla="*/ 2 h 1888"/>
                <a:gd name="T82" fmla="*/ 1069 w 4040"/>
                <a:gd name="T83" fmla="*/ 4 h 1888"/>
                <a:gd name="T84" fmla="*/ 1207 w 4040"/>
                <a:gd name="T85" fmla="*/ 6 h 1888"/>
                <a:gd name="T86" fmla="*/ 1319 w 4040"/>
                <a:gd name="T87" fmla="*/ 9 h 1888"/>
                <a:gd name="T88" fmla="*/ 1396 w 4040"/>
                <a:gd name="T89" fmla="*/ 12 h 1888"/>
                <a:gd name="T90" fmla="*/ 1433 w 4040"/>
                <a:gd name="T91" fmla="*/ 15 h 1888"/>
                <a:gd name="T92" fmla="*/ 1424 w 4040"/>
                <a:gd name="T93" fmla="*/ 19 h 1888"/>
                <a:gd name="T94" fmla="*/ 1371 w 4040"/>
                <a:gd name="T95" fmla="*/ 23 h 1888"/>
                <a:gd name="T96" fmla="*/ 1285 w 4040"/>
                <a:gd name="T97" fmla="*/ 26 h 1888"/>
                <a:gd name="T98" fmla="*/ 1164 w 4040"/>
                <a:gd name="T99" fmla="*/ 28 h 1888"/>
                <a:gd name="T100" fmla="*/ 1019 w 4040"/>
                <a:gd name="T101" fmla="*/ 30 h 1888"/>
                <a:gd name="T102" fmla="*/ 850 w 4040"/>
                <a:gd name="T103" fmla="*/ 31 h 188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0" t="0" r="r" b="b"/>
              <a:pathLst>
                <a:path w="4040" h="1888">
                  <a:moveTo>
                    <a:pt x="2020" y="0"/>
                  </a:moveTo>
                  <a:lnTo>
                    <a:pt x="1854" y="4"/>
                  </a:lnTo>
                  <a:lnTo>
                    <a:pt x="1692" y="12"/>
                  </a:lnTo>
                  <a:lnTo>
                    <a:pt x="1534" y="28"/>
                  </a:lnTo>
                  <a:lnTo>
                    <a:pt x="1382" y="48"/>
                  </a:lnTo>
                  <a:lnTo>
                    <a:pt x="1234" y="74"/>
                  </a:lnTo>
                  <a:lnTo>
                    <a:pt x="1092" y="106"/>
                  </a:lnTo>
                  <a:lnTo>
                    <a:pt x="956" y="142"/>
                  </a:lnTo>
                  <a:lnTo>
                    <a:pt x="828" y="182"/>
                  </a:lnTo>
                  <a:lnTo>
                    <a:pt x="706" y="228"/>
                  </a:lnTo>
                  <a:lnTo>
                    <a:pt x="592" y="276"/>
                  </a:lnTo>
                  <a:lnTo>
                    <a:pt x="486" y="330"/>
                  </a:lnTo>
                  <a:lnTo>
                    <a:pt x="390" y="386"/>
                  </a:lnTo>
                  <a:lnTo>
                    <a:pt x="302" y="446"/>
                  </a:lnTo>
                  <a:lnTo>
                    <a:pt x="226" y="510"/>
                  </a:lnTo>
                  <a:lnTo>
                    <a:pt x="158" y="576"/>
                  </a:lnTo>
                  <a:lnTo>
                    <a:pt x="102" y="646"/>
                  </a:lnTo>
                  <a:lnTo>
                    <a:pt x="58" y="718"/>
                  </a:lnTo>
                  <a:lnTo>
                    <a:pt x="26" y="790"/>
                  </a:lnTo>
                  <a:lnTo>
                    <a:pt x="6" y="866"/>
                  </a:lnTo>
                  <a:lnTo>
                    <a:pt x="0" y="944"/>
                  </a:lnTo>
                  <a:lnTo>
                    <a:pt x="6" y="1022"/>
                  </a:lnTo>
                  <a:lnTo>
                    <a:pt x="26" y="1098"/>
                  </a:lnTo>
                  <a:lnTo>
                    <a:pt x="58" y="1170"/>
                  </a:lnTo>
                  <a:lnTo>
                    <a:pt x="102" y="1242"/>
                  </a:lnTo>
                  <a:lnTo>
                    <a:pt x="158" y="1312"/>
                  </a:lnTo>
                  <a:lnTo>
                    <a:pt x="226" y="1378"/>
                  </a:lnTo>
                  <a:lnTo>
                    <a:pt x="302" y="1442"/>
                  </a:lnTo>
                  <a:lnTo>
                    <a:pt x="390" y="1502"/>
                  </a:lnTo>
                  <a:lnTo>
                    <a:pt x="486" y="1558"/>
                  </a:lnTo>
                  <a:lnTo>
                    <a:pt x="592" y="1612"/>
                  </a:lnTo>
                  <a:lnTo>
                    <a:pt x="706" y="1660"/>
                  </a:lnTo>
                  <a:lnTo>
                    <a:pt x="828" y="1706"/>
                  </a:lnTo>
                  <a:lnTo>
                    <a:pt x="956" y="1746"/>
                  </a:lnTo>
                  <a:lnTo>
                    <a:pt x="1092" y="1782"/>
                  </a:lnTo>
                  <a:lnTo>
                    <a:pt x="1234" y="1814"/>
                  </a:lnTo>
                  <a:lnTo>
                    <a:pt x="1382" y="1840"/>
                  </a:lnTo>
                  <a:lnTo>
                    <a:pt x="1534" y="1860"/>
                  </a:lnTo>
                  <a:lnTo>
                    <a:pt x="1692" y="1876"/>
                  </a:lnTo>
                  <a:lnTo>
                    <a:pt x="1854" y="1884"/>
                  </a:lnTo>
                  <a:lnTo>
                    <a:pt x="2020" y="1888"/>
                  </a:lnTo>
                  <a:lnTo>
                    <a:pt x="2186" y="1884"/>
                  </a:lnTo>
                  <a:lnTo>
                    <a:pt x="2348" y="1876"/>
                  </a:lnTo>
                  <a:lnTo>
                    <a:pt x="2506" y="1860"/>
                  </a:lnTo>
                  <a:lnTo>
                    <a:pt x="2658" y="1840"/>
                  </a:lnTo>
                  <a:lnTo>
                    <a:pt x="2806" y="1814"/>
                  </a:lnTo>
                  <a:lnTo>
                    <a:pt x="2948" y="1782"/>
                  </a:lnTo>
                  <a:lnTo>
                    <a:pt x="3084" y="1746"/>
                  </a:lnTo>
                  <a:lnTo>
                    <a:pt x="3212" y="1706"/>
                  </a:lnTo>
                  <a:lnTo>
                    <a:pt x="3334" y="1660"/>
                  </a:lnTo>
                  <a:lnTo>
                    <a:pt x="3448" y="1612"/>
                  </a:lnTo>
                  <a:lnTo>
                    <a:pt x="3554" y="1558"/>
                  </a:lnTo>
                  <a:lnTo>
                    <a:pt x="3650" y="1502"/>
                  </a:lnTo>
                  <a:lnTo>
                    <a:pt x="3738" y="1442"/>
                  </a:lnTo>
                  <a:lnTo>
                    <a:pt x="3814" y="1378"/>
                  </a:lnTo>
                  <a:lnTo>
                    <a:pt x="3882" y="1312"/>
                  </a:lnTo>
                  <a:lnTo>
                    <a:pt x="3938" y="1242"/>
                  </a:lnTo>
                  <a:lnTo>
                    <a:pt x="3982" y="1170"/>
                  </a:lnTo>
                  <a:lnTo>
                    <a:pt x="4014" y="1098"/>
                  </a:lnTo>
                  <a:lnTo>
                    <a:pt x="4034" y="1022"/>
                  </a:lnTo>
                  <a:lnTo>
                    <a:pt x="4040" y="944"/>
                  </a:lnTo>
                  <a:lnTo>
                    <a:pt x="4034" y="866"/>
                  </a:lnTo>
                  <a:lnTo>
                    <a:pt x="4014" y="790"/>
                  </a:lnTo>
                  <a:lnTo>
                    <a:pt x="3982" y="718"/>
                  </a:lnTo>
                  <a:lnTo>
                    <a:pt x="3938" y="646"/>
                  </a:lnTo>
                  <a:lnTo>
                    <a:pt x="3882" y="576"/>
                  </a:lnTo>
                  <a:lnTo>
                    <a:pt x="3814" y="510"/>
                  </a:lnTo>
                  <a:lnTo>
                    <a:pt x="3738" y="446"/>
                  </a:lnTo>
                  <a:lnTo>
                    <a:pt x="3650" y="386"/>
                  </a:lnTo>
                  <a:lnTo>
                    <a:pt x="3554" y="330"/>
                  </a:lnTo>
                  <a:lnTo>
                    <a:pt x="3448" y="276"/>
                  </a:lnTo>
                  <a:lnTo>
                    <a:pt x="3334" y="228"/>
                  </a:lnTo>
                  <a:lnTo>
                    <a:pt x="3212" y="182"/>
                  </a:lnTo>
                  <a:lnTo>
                    <a:pt x="3084" y="142"/>
                  </a:lnTo>
                  <a:lnTo>
                    <a:pt x="2948" y="106"/>
                  </a:lnTo>
                  <a:lnTo>
                    <a:pt x="2806" y="74"/>
                  </a:lnTo>
                  <a:lnTo>
                    <a:pt x="2658" y="48"/>
                  </a:lnTo>
                  <a:lnTo>
                    <a:pt x="2506" y="28"/>
                  </a:lnTo>
                  <a:lnTo>
                    <a:pt x="2348" y="12"/>
                  </a:lnTo>
                  <a:lnTo>
                    <a:pt x="2186" y="4"/>
                  </a:lnTo>
                  <a:lnTo>
                    <a:pt x="2020" y="0"/>
                  </a:lnTo>
                  <a:close/>
                  <a:moveTo>
                    <a:pt x="1922" y="1748"/>
                  </a:moveTo>
                  <a:lnTo>
                    <a:pt x="1762" y="1746"/>
                  </a:lnTo>
                  <a:lnTo>
                    <a:pt x="1606" y="1736"/>
                  </a:lnTo>
                  <a:lnTo>
                    <a:pt x="1454" y="1722"/>
                  </a:lnTo>
                  <a:lnTo>
                    <a:pt x="1306" y="1702"/>
                  </a:lnTo>
                  <a:lnTo>
                    <a:pt x="1164" y="1678"/>
                  </a:lnTo>
                  <a:lnTo>
                    <a:pt x="1028" y="1648"/>
                  </a:lnTo>
                  <a:lnTo>
                    <a:pt x="898" y="1614"/>
                  </a:lnTo>
                  <a:lnTo>
                    <a:pt x="776" y="1576"/>
                  </a:lnTo>
                  <a:lnTo>
                    <a:pt x="662" y="1532"/>
                  </a:lnTo>
                  <a:lnTo>
                    <a:pt x="554" y="1486"/>
                  </a:lnTo>
                  <a:lnTo>
                    <a:pt x="458" y="1436"/>
                  </a:lnTo>
                  <a:lnTo>
                    <a:pt x="370" y="1382"/>
                  </a:lnTo>
                  <a:lnTo>
                    <a:pt x="292" y="1326"/>
                  </a:lnTo>
                  <a:lnTo>
                    <a:pt x="224" y="1266"/>
                  </a:lnTo>
                  <a:lnTo>
                    <a:pt x="166" y="1204"/>
                  </a:lnTo>
                  <a:lnTo>
                    <a:pt x="122" y="1140"/>
                  </a:lnTo>
                  <a:lnTo>
                    <a:pt x="88" y="1074"/>
                  </a:lnTo>
                  <a:lnTo>
                    <a:pt x="68" y="1004"/>
                  </a:lnTo>
                  <a:lnTo>
                    <a:pt x="62" y="934"/>
                  </a:lnTo>
                  <a:lnTo>
                    <a:pt x="68" y="864"/>
                  </a:lnTo>
                  <a:lnTo>
                    <a:pt x="88" y="796"/>
                  </a:lnTo>
                  <a:lnTo>
                    <a:pt x="122" y="730"/>
                  </a:lnTo>
                  <a:lnTo>
                    <a:pt x="166" y="664"/>
                  </a:lnTo>
                  <a:lnTo>
                    <a:pt x="224" y="602"/>
                  </a:lnTo>
                  <a:lnTo>
                    <a:pt x="292" y="544"/>
                  </a:lnTo>
                  <a:lnTo>
                    <a:pt x="370" y="486"/>
                  </a:lnTo>
                  <a:lnTo>
                    <a:pt x="458" y="434"/>
                  </a:lnTo>
                  <a:lnTo>
                    <a:pt x="554" y="382"/>
                  </a:lnTo>
                  <a:lnTo>
                    <a:pt x="662" y="336"/>
                  </a:lnTo>
                  <a:lnTo>
                    <a:pt x="776" y="294"/>
                  </a:lnTo>
                  <a:lnTo>
                    <a:pt x="898" y="256"/>
                  </a:lnTo>
                  <a:lnTo>
                    <a:pt x="1028" y="222"/>
                  </a:lnTo>
                  <a:lnTo>
                    <a:pt x="1164" y="192"/>
                  </a:lnTo>
                  <a:lnTo>
                    <a:pt x="1306" y="166"/>
                  </a:lnTo>
                  <a:lnTo>
                    <a:pt x="1454" y="148"/>
                  </a:lnTo>
                  <a:lnTo>
                    <a:pt x="1606" y="132"/>
                  </a:lnTo>
                  <a:lnTo>
                    <a:pt x="1762" y="124"/>
                  </a:lnTo>
                  <a:lnTo>
                    <a:pt x="1922" y="120"/>
                  </a:lnTo>
                  <a:lnTo>
                    <a:pt x="2084" y="124"/>
                  </a:lnTo>
                  <a:lnTo>
                    <a:pt x="2240" y="132"/>
                  </a:lnTo>
                  <a:lnTo>
                    <a:pt x="2392" y="148"/>
                  </a:lnTo>
                  <a:lnTo>
                    <a:pt x="2540" y="166"/>
                  </a:lnTo>
                  <a:lnTo>
                    <a:pt x="2682" y="192"/>
                  </a:lnTo>
                  <a:lnTo>
                    <a:pt x="2818" y="222"/>
                  </a:lnTo>
                  <a:lnTo>
                    <a:pt x="2948" y="256"/>
                  </a:lnTo>
                  <a:lnTo>
                    <a:pt x="3070" y="294"/>
                  </a:lnTo>
                  <a:lnTo>
                    <a:pt x="3184" y="336"/>
                  </a:lnTo>
                  <a:lnTo>
                    <a:pt x="3292" y="382"/>
                  </a:lnTo>
                  <a:lnTo>
                    <a:pt x="3388" y="434"/>
                  </a:lnTo>
                  <a:lnTo>
                    <a:pt x="3476" y="486"/>
                  </a:lnTo>
                  <a:lnTo>
                    <a:pt x="3554" y="544"/>
                  </a:lnTo>
                  <a:lnTo>
                    <a:pt x="3622" y="602"/>
                  </a:lnTo>
                  <a:lnTo>
                    <a:pt x="3680" y="664"/>
                  </a:lnTo>
                  <a:lnTo>
                    <a:pt x="3724" y="730"/>
                  </a:lnTo>
                  <a:lnTo>
                    <a:pt x="3758" y="796"/>
                  </a:lnTo>
                  <a:lnTo>
                    <a:pt x="3778" y="864"/>
                  </a:lnTo>
                  <a:lnTo>
                    <a:pt x="3784" y="934"/>
                  </a:lnTo>
                  <a:lnTo>
                    <a:pt x="3778" y="1004"/>
                  </a:lnTo>
                  <a:lnTo>
                    <a:pt x="3758" y="1074"/>
                  </a:lnTo>
                  <a:lnTo>
                    <a:pt x="3724" y="1140"/>
                  </a:lnTo>
                  <a:lnTo>
                    <a:pt x="3680" y="1204"/>
                  </a:lnTo>
                  <a:lnTo>
                    <a:pt x="3622" y="1266"/>
                  </a:lnTo>
                  <a:lnTo>
                    <a:pt x="3554" y="1326"/>
                  </a:lnTo>
                  <a:lnTo>
                    <a:pt x="3476" y="1382"/>
                  </a:lnTo>
                  <a:lnTo>
                    <a:pt x="3388" y="1436"/>
                  </a:lnTo>
                  <a:lnTo>
                    <a:pt x="3292" y="1486"/>
                  </a:lnTo>
                  <a:lnTo>
                    <a:pt x="3184" y="1532"/>
                  </a:lnTo>
                  <a:lnTo>
                    <a:pt x="3070" y="1576"/>
                  </a:lnTo>
                  <a:lnTo>
                    <a:pt x="2948" y="1614"/>
                  </a:lnTo>
                  <a:lnTo>
                    <a:pt x="2818" y="1648"/>
                  </a:lnTo>
                  <a:lnTo>
                    <a:pt x="2682" y="1678"/>
                  </a:lnTo>
                  <a:lnTo>
                    <a:pt x="2540" y="1702"/>
                  </a:lnTo>
                  <a:lnTo>
                    <a:pt x="2392" y="1722"/>
                  </a:lnTo>
                  <a:lnTo>
                    <a:pt x="2240" y="1736"/>
                  </a:lnTo>
                  <a:lnTo>
                    <a:pt x="2084" y="1746"/>
                  </a:lnTo>
                  <a:lnTo>
                    <a:pt x="1922" y="1748"/>
                  </a:lnTo>
                  <a:close/>
                </a:path>
              </a:pathLst>
            </a:custGeom>
            <a:gradFill rotWithShape="1">
              <a:gsLst>
                <a:gs pos="0">
                  <a:srgbClr val="E4E4E4">
                    <a:alpha val="35999"/>
                  </a:srgbClr>
                </a:gs>
                <a:gs pos="100000">
                  <a:srgbClr val="C0C0C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1543677">
              <a:off x="2784" y="1680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 rot="-1543677">
              <a:off x="4416" y="1824"/>
              <a:ext cx="672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 rot="-1543677">
              <a:off x="1872" y="3456"/>
              <a:ext cx="671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 rot="-1543677">
              <a:off x="3456" y="310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 rot="-1543677">
              <a:off x="1344" y="2544"/>
              <a:ext cx="670" cy="192"/>
            </a:xfrm>
            <a:prstGeom prst="ellipse">
              <a:avLst/>
            </a:prstGeom>
            <a:gradFill rotWithShape="1">
              <a:gsLst>
                <a:gs pos="0">
                  <a:srgbClr val="5F5F5F"/>
                </a:gs>
                <a:gs pos="100000">
                  <a:srgbClr val="84A5C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2407" y="1296"/>
              <a:ext cx="720" cy="694"/>
            </a:xfrm>
            <a:prstGeom prst="ellipse">
              <a:avLst/>
            </a:prstGeom>
            <a:gradFill rotWithShape="1">
              <a:gsLst>
                <a:gs pos="0">
                  <a:srgbClr val="36A1B6"/>
                </a:gs>
                <a:gs pos="100000">
                  <a:srgbClr val="13383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999" y="2126"/>
              <a:ext cx="719" cy="693"/>
            </a:xfrm>
            <a:prstGeom prst="ellipse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172A47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1493" y="3050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4D1D0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3048" y="2707"/>
              <a:ext cx="719" cy="694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454545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4072" y="1420"/>
              <a:ext cx="680" cy="695"/>
            </a:xfrm>
            <a:prstGeom prst="ellipse">
              <a:avLst/>
            </a:prstGeom>
            <a:gradFill rotWithShape="1">
              <a:gsLst>
                <a:gs pos="0">
                  <a:srgbClr val="9CC769"/>
                </a:gs>
                <a:gs pos="100000">
                  <a:srgbClr val="364524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gray">
            <a:xfrm>
              <a:off x="1639" y="1545"/>
              <a:ext cx="1025" cy="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27" name="AutoShape 22"/>
            <p:cNvCxnSpPr>
              <a:cxnSpLocks noChangeShapeType="1"/>
            </p:cNvCxnSpPr>
            <p:nvPr/>
          </p:nvCxnSpPr>
          <p:spPr bwMode="gray">
            <a:xfrm flipH="1">
              <a:off x="559" y="1545"/>
              <a:ext cx="1087" cy="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0"/>
          </p:nvPr>
        </p:nvSpPr>
        <p:spPr>
          <a:xfrm>
            <a:off x="3005795" y="3331998"/>
            <a:ext cx="3132411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1"/>
          </p:nvPr>
        </p:nvSpPr>
        <p:spPr>
          <a:xfrm>
            <a:off x="604180" y="1645089"/>
            <a:ext cx="1939324" cy="362388"/>
          </a:xfrm>
        </p:spPr>
        <p:txBody>
          <a:bodyPr/>
          <a:lstStyle>
            <a:lvl1pPr algn="ctr">
              <a:buNone/>
              <a:defRPr lang="zh-CN" altLang="en-US" sz="1800" b="0" dirty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4120055" y="2017329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1581806" y="3525564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2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2454165" y="51967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3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265683" y="458185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4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7068206" y="223279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264088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层次结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9402764-379A-4646-A06F-971FE16D93A0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936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4166784D-0D24-4A99-A577-8CE61D1F8D62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3"/>
          <p:cNvGrpSpPr>
            <a:grpSpLocks/>
          </p:cNvGrpSpPr>
          <p:nvPr/>
        </p:nvGrpSpPr>
        <p:grpSpPr bwMode="auto">
          <a:xfrm>
            <a:off x="914400" y="1741488"/>
            <a:ext cx="7239000" cy="3733800"/>
            <a:chOff x="168" y="960"/>
            <a:chExt cx="5367" cy="2792"/>
          </a:xfrm>
        </p:grpSpPr>
        <p:sp>
          <p:nvSpPr>
            <p:cNvPr id="15" name="Freeform 4"/>
            <p:cNvSpPr>
              <a:spLocks/>
            </p:cNvSpPr>
            <p:nvPr/>
          </p:nvSpPr>
          <p:spPr bwMode="gray">
            <a:xfrm>
              <a:off x="5089" y="960"/>
              <a:ext cx="441" cy="705"/>
            </a:xfrm>
            <a:custGeom>
              <a:avLst/>
              <a:gdLst>
                <a:gd name="T0" fmla="*/ 281684 w 308"/>
                <a:gd name="T1" fmla="*/ 785537 h 444"/>
                <a:gd name="T2" fmla="*/ 0 w 308"/>
                <a:gd name="T3" fmla="*/ 2901664 h 444"/>
                <a:gd name="T4" fmla="*/ 0 w 308"/>
                <a:gd name="T5" fmla="*/ 1869590 h 444"/>
                <a:gd name="T6" fmla="*/ 281684 w 308"/>
                <a:gd name="T7" fmla="*/ 0 h 444"/>
                <a:gd name="T8" fmla="*/ 281684 w 308"/>
                <a:gd name="T9" fmla="*/ 785537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0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00281D"/>
                </a:gs>
                <a:gs pos="50000">
                  <a:srgbClr val="00563F"/>
                </a:gs>
                <a:gs pos="100000">
                  <a:srgbClr val="00281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gray">
            <a:xfrm>
              <a:off x="2976" y="960"/>
              <a:ext cx="2559" cy="451"/>
            </a:xfrm>
            <a:custGeom>
              <a:avLst/>
              <a:gdLst>
                <a:gd name="T0" fmla="*/ 1372154 w 1786"/>
                <a:gd name="T1" fmla="*/ 1860311 h 284"/>
                <a:gd name="T2" fmla="*/ 0 w 1786"/>
                <a:gd name="T3" fmla="*/ 1860311 h 284"/>
                <a:gd name="T4" fmla="*/ 414094 w 1786"/>
                <a:gd name="T5" fmla="*/ 0 h 284"/>
                <a:gd name="T6" fmla="*/ 1657712 w 1786"/>
                <a:gd name="T7" fmla="*/ 0 h 284"/>
                <a:gd name="T8" fmla="*/ 1372154 w 1786"/>
                <a:gd name="T9" fmla="*/ 186031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86" h="284">
                  <a:moveTo>
                    <a:pt x="1478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786" y="0"/>
                  </a:lnTo>
                  <a:lnTo>
                    <a:pt x="1478" y="284"/>
                  </a:lnTo>
                  <a:close/>
                </a:path>
              </a:pathLst>
            </a:cu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gray">
            <a:xfrm>
              <a:off x="4645" y="1660"/>
              <a:ext cx="441" cy="699"/>
            </a:xfrm>
            <a:custGeom>
              <a:avLst/>
              <a:gdLst>
                <a:gd name="T0" fmla="*/ 281684 w 308"/>
                <a:gd name="T1" fmla="*/ 726029 h 442"/>
                <a:gd name="T2" fmla="*/ 0 w 308"/>
                <a:gd name="T3" fmla="*/ 2675460 h 442"/>
                <a:gd name="T4" fmla="*/ 0 w 308"/>
                <a:gd name="T5" fmla="*/ 1731417 h 442"/>
                <a:gd name="T6" fmla="*/ 281684 w 308"/>
                <a:gd name="T7" fmla="*/ 0 h 442"/>
                <a:gd name="T8" fmla="*/ 281684 w 308"/>
                <a:gd name="T9" fmla="*/ 726029 h 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2">
                  <a:moveTo>
                    <a:pt x="308" y="120"/>
                  </a:moveTo>
                  <a:lnTo>
                    <a:pt x="0" y="442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0"/>
                  </a:lnTo>
                  <a:close/>
                </a:path>
              </a:pathLst>
            </a:custGeom>
            <a:gradFill rotWithShape="1">
              <a:gsLst>
                <a:gs pos="0">
                  <a:srgbClr val="230744"/>
                </a:gs>
                <a:gs pos="50000">
                  <a:srgbClr val="4B1092"/>
                </a:gs>
                <a:gs pos="100000">
                  <a:srgbClr val="23074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gray">
            <a:xfrm>
              <a:off x="2340" y="1660"/>
              <a:ext cx="2753" cy="450"/>
            </a:xfrm>
            <a:custGeom>
              <a:avLst/>
              <a:gdLst>
                <a:gd name="T0" fmla="*/ 1516976 w 1920"/>
                <a:gd name="T1" fmla="*/ 1783455 h 284"/>
                <a:gd name="T2" fmla="*/ 0 w 1920"/>
                <a:gd name="T3" fmla="*/ 1783455 h 284"/>
                <a:gd name="T4" fmla="*/ 419170 w 1920"/>
                <a:gd name="T5" fmla="*/ 0 h 284"/>
                <a:gd name="T6" fmla="*/ 1806273 w 1920"/>
                <a:gd name="T7" fmla="*/ 0 h 284"/>
                <a:gd name="T8" fmla="*/ 1516976 w 1920"/>
                <a:gd name="T9" fmla="*/ 1783455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920" h="284">
                  <a:moveTo>
                    <a:pt x="161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1920" y="0"/>
                  </a:lnTo>
                  <a:lnTo>
                    <a:pt x="1612" y="284"/>
                  </a:lnTo>
                  <a:close/>
                </a:path>
              </a:pathLst>
            </a:custGeom>
            <a:solidFill>
              <a:srgbClr val="A77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Freeform 8"/>
            <p:cNvSpPr>
              <a:spLocks/>
            </p:cNvSpPr>
            <p:nvPr/>
          </p:nvSpPr>
          <p:spPr bwMode="gray">
            <a:xfrm>
              <a:off x="4200" y="2352"/>
              <a:ext cx="439" cy="705"/>
            </a:xfrm>
            <a:custGeom>
              <a:avLst/>
              <a:gdLst>
                <a:gd name="T0" fmla="*/ 291146 w 306"/>
                <a:gd name="T1" fmla="*/ 797755 h 444"/>
                <a:gd name="T2" fmla="*/ 0 w 306"/>
                <a:gd name="T3" fmla="*/ 2901664 h 444"/>
                <a:gd name="T4" fmla="*/ 0 w 306"/>
                <a:gd name="T5" fmla="*/ 1869590 h 444"/>
                <a:gd name="T6" fmla="*/ 291146 w 306"/>
                <a:gd name="T7" fmla="*/ 0 h 444"/>
                <a:gd name="T8" fmla="*/ 291146 w 306"/>
                <a:gd name="T9" fmla="*/ 79775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444">
                  <a:moveTo>
                    <a:pt x="306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6" y="0"/>
                  </a:lnTo>
                  <a:lnTo>
                    <a:pt x="306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1805"/>
                </a:gs>
                <a:gs pos="50000">
                  <a:srgbClr val="90330A"/>
                </a:gs>
                <a:gs pos="100000">
                  <a:srgbClr val="43180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Freeform 9"/>
            <p:cNvSpPr>
              <a:spLocks/>
            </p:cNvSpPr>
            <p:nvPr/>
          </p:nvSpPr>
          <p:spPr bwMode="gray">
            <a:xfrm>
              <a:off x="3758" y="3047"/>
              <a:ext cx="444" cy="705"/>
            </a:xfrm>
            <a:custGeom>
              <a:avLst/>
              <a:gdLst>
                <a:gd name="T0" fmla="*/ 321077 w 308"/>
                <a:gd name="T1" fmla="*/ 797755 h 444"/>
                <a:gd name="T2" fmla="*/ 0 w 308"/>
                <a:gd name="T3" fmla="*/ 2901664 h 444"/>
                <a:gd name="T4" fmla="*/ 0 w 308"/>
                <a:gd name="T5" fmla="*/ 1869590 h 444"/>
                <a:gd name="T6" fmla="*/ 321077 w 308"/>
                <a:gd name="T7" fmla="*/ 0 h 444"/>
                <a:gd name="T8" fmla="*/ 321077 w 308"/>
                <a:gd name="T9" fmla="*/ 79775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8" h="444">
                  <a:moveTo>
                    <a:pt x="308" y="122"/>
                  </a:moveTo>
                  <a:lnTo>
                    <a:pt x="0" y="444"/>
                  </a:lnTo>
                  <a:lnTo>
                    <a:pt x="0" y="286"/>
                  </a:lnTo>
                  <a:lnTo>
                    <a:pt x="308" y="0"/>
                  </a:lnTo>
                  <a:lnTo>
                    <a:pt x="308" y="122"/>
                  </a:lnTo>
                  <a:close/>
                </a:path>
              </a:pathLst>
            </a:custGeom>
            <a:gradFill rotWithShape="1">
              <a:gsLst>
                <a:gs pos="0">
                  <a:srgbClr val="433206"/>
                </a:gs>
                <a:gs pos="50000">
                  <a:srgbClr val="906B0E"/>
                </a:gs>
                <a:gs pos="100000">
                  <a:srgbClr val="433206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10"/>
            <p:cNvSpPr>
              <a:spLocks/>
            </p:cNvSpPr>
            <p:nvPr/>
          </p:nvSpPr>
          <p:spPr bwMode="gray">
            <a:xfrm>
              <a:off x="1075" y="3050"/>
              <a:ext cx="3125" cy="451"/>
            </a:xfrm>
            <a:custGeom>
              <a:avLst/>
              <a:gdLst>
                <a:gd name="T0" fmla="*/ 1752692 w 2180"/>
                <a:gd name="T1" fmla="*/ 1860311 h 284"/>
                <a:gd name="T2" fmla="*/ 0 w 2180"/>
                <a:gd name="T3" fmla="*/ 1860311 h 284"/>
                <a:gd name="T4" fmla="*/ 417507 w 2180"/>
                <a:gd name="T5" fmla="*/ 0 h 284"/>
                <a:gd name="T6" fmla="*/ 2041752 w 2180"/>
                <a:gd name="T7" fmla="*/ 0 h 284"/>
                <a:gd name="T8" fmla="*/ 1752692 w 2180"/>
                <a:gd name="T9" fmla="*/ 1860311 h 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80" h="284">
                  <a:moveTo>
                    <a:pt x="1872" y="284"/>
                  </a:moveTo>
                  <a:lnTo>
                    <a:pt x="0" y="284"/>
                  </a:lnTo>
                  <a:lnTo>
                    <a:pt x="446" y="0"/>
                  </a:lnTo>
                  <a:lnTo>
                    <a:pt x="2180" y="0"/>
                  </a:lnTo>
                  <a:lnTo>
                    <a:pt x="1872" y="284"/>
                  </a:lnTo>
                  <a:close/>
                </a:path>
              </a:pathLst>
            </a:custGeom>
            <a:solidFill>
              <a:srgbClr val="F2E16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gray">
            <a:xfrm flipH="1">
              <a:off x="168" y="3747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gray">
            <a:xfrm flipH="1">
              <a:off x="168" y="3047"/>
              <a:ext cx="15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gray">
            <a:xfrm flipH="1">
              <a:off x="168" y="2356"/>
              <a:ext cx="21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gray">
            <a:xfrm flipH="1">
              <a:off x="168" y="1666"/>
              <a:ext cx="281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gray">
            <a:xfrm flipH="1">
              <a:off x="168" y="965"/>
              <a:ext cx="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gray">
            <a:xfrm>
              <a:off x="305" y="960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gray">
            <a:xfrm>
              <a:off x="305" y="1686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gray">
            <a:xfrm>
              <a:off x="305" y="2365"/>
              <a:ext cx="0" cy="6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19"/>
            <p:cNvSpPr>
              <a:spLocks noChangeShapeType="1"/>
            </p:cNvSpPr>
            <p:nvPr/>
          </p:nvSpPr>
          <p:spPr bwMode="gray">
            <a:xfrm>
              <a:off x="305" y="304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Freeform 20"/>
            <p:cNvSpPr>
              <a:spLocks/>
            </p:cNvSpPr>
            <p:nvPr/>
          </p:nvSpPr>
          <p:spPr bwMode="gray">
            <a:xfrm>
              <a:off x="1529" y="1097"/>
              <a:ext cx="1409" cy="2267"/>
            </a:xfrm>
            <a:custGeom>
              <a:avLst/>
              <a:gdLst>
                <a:gd name="T0" fmla="*/ 2 w 1824"/>
                <a:gd name="T1" fmla="*/ 129 h 2648"/>
                <a:gd name="T2" fmla="*/ 2 w 1824"/>
                <a:gd name="T3" fmla="*/ 110 h 2648"/>
                <a:gd name="T4" fmla="*/ 2 w 1824"/>
                <a:gd name="T5" fmla="*/ 94 h 2648"/>
                <a:gd name="T6" fmla="*/ 2 w 1824"/>
                <a:gd name="T7" fmla="*/ 80 h 2648"/>
                <a:gd name="T8" fmla="*/ 2 w 1824"/>
                <a:gd name="T9" fmla="*/ 66 h 2648"/>
                <a:gd name="T10" fmla="*/ 3 w 1824"/>
                <a:gd name="T11" fmla="*/ 54 h 2648"/>
                <a:gd name="T12" fmla="*/ 4 w 1824"/>
                <a:gd name="T13" fmla="*/ 45 h 2648"/>
                <a:gd name="T14" fmla="*/ 5 w 1824"/>
                <a:gd name="T15" fmla="*/ 35 h 2648"/>
                <a:gd name="T16" fmla="*/ 6 w 1824"/>
                <a:gd name="T17" fmla="*/ 28 h 2648"/>
                <a:gd name="T18" fmla="*/ 7 w 1824"/>
                <a:gd name="T19" fmla="*/ 21 h 2648"/>
                <a:gd name="T20" fmla="*/ 8 w 1824"/>
                <a:gd name="T21" fmla="*/ 16 h 2648"/>
                <a:gd name="T22" fmla="*/ 8 w 1824"/>
                <a:gd name="T23" fmla="*/ 13 h 2648"/>
                <a:gd name="T24" fmla="*/ 9 w 1824"/>
                <a:gd name="T25" fmla="*/ 9 h 2648"/>
                <a:gd name="T26" fmla="*/ 9 w 1824"/>
                <a:gd name="T27" fmla="*/ 8 h 2648"/>
                <a:gd name="T28" fmla="*/ 9 w 1824"/>
                <a:gd name="T29" fmla="*/ 8 h 2648"/>
                <a:gd name="T30" fmla="*/ 13 w 1824"/>
                <a:gd name="T31" fmla="*/ 3 h 2648"/>
                <a:gd name="T32" fmla="*/ 12 w 1824"/>
                <a:gd name="T33" fmla="*/ 17 h 2648"/>
                <a:gd name="T34" fmla="*/ 12 w 1824"/>
                <a:gd name="T35" fmla="*/ 18 h 2648"/>
                <a:gd name="T36" fmla="*/ 12 w 1824"/>
                <a:gd name="T37" fmla="*/ 18 h 2648"/>
                <a:gd name="T38" fmla="*/ 11 w 1824"/>
                <a:gd name="T39" fmla="*/ 20 h 2648"/>
                <a:gd name="T40" fmla="*/ 10 w 1824"/>
                <a:gd name="T41" fmla="*/ 21 h 2648"/>
                <a:gd name="T42" fmla="*/ 9 w 1824"/>
                <a:gd name="T43" fmla="*/ 24 h 2648"/>
                <a:gd name="T44" fmla="*/ 9 w 1824"/>
                <a:gd name="T45" fmla="*/ 28 h 2648"/>
                <a:gd name="T46" fmla="*/ 8 w 1824"/>
                <a:gd name="T47" fmla="*/ 33 h 2648"/>
                <a:gd name="T48" fmla="*/ 7 w 1824"/>
                <a:gd name="T49" fmla="*/ 39 h 2648"/>
                <a:gd name="T50" fmla="*/ 6 w 1824"/>
                <a:gd name="T51" fmla="*/ 47 h 2648"/>
                <a:gd name="T52" fmla="*/ 5 w 1824"/>
                <a:gd name="T53" fmla="*/ 56 h 2648"/>
                <a:gd name="T54" fmla="*/ 4 w 1824"/>
                <a:gd name="T55" fmla="*/ 68 h 2648"/>
                <a:gd name="T56" fmla="*/ 3 w 1824"/>
                <a:gd name="T57" fmla="*/ 79 h 2648"/>
                <a:gd name="T58" fmla="*/ 2 w 1824"/>
                <a:gd name="T59" fmla="*/ 94 h 2648"/>
                <a:gd name="T60" fmla="*/ 2 w 1824"/>
                <a:gd name="T61" fmla="*/ 110 h 2648"/>
                <a:gd name="T62" fmla="*/ 2 w 1824"/>
                <a:gd name="T63" fmla="*/ 129 h 2648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0" t="0" r="r" b="b"/>
              <a:pathLst>
                <a:path w="1824" h="2648">
                  <a:moveTo>
                    <a:pt x="0" y="2648"/>
                  </a:moveTo>
                  <a:lnTo>
                    <a:pt x="12" y="2464"/>
                  </a:lnTo>
                  <a:lnTo>
                    <a:pt x="32" y="2288"/>
                  </a:lnTo>
                  <a:lnTo>
                    <a:pt x="56" y="2120"/>
                  </a:lnTo>
                  <a:lnTo>
                    <a:pt x="88" y="1960"/>
                  </a:lnTo>
                  <a:lnTo>
                    <a:pt x="124" y="1808"/>
                  </a:lnTo>
                  <a:lnTo>
                    <a:pt x="166" y="1662"/>
                  </a:lnTo>
                  <a:lnTo>
                    <a:pt x="212" y="1524"/>
                  </a:lnTo>
                  <a:lnTo>
                    <a:pt x="262" y="1394"/>
                  </a:lnTo>
                  <a:lnTo>
                    <a:pt x="316" y="1270"/>
                  </a:lnTo>
                  <a:lnTo>
                    <a:pt x="372" y="1154"/>
                  </a:lnTo>
                  <a:lnTo>
                    <a:pt x="430" y="1044"/>
                  </a:lnTo>
                  <a:lnTo>
                    <a:pt x="490" y="942"/>
                  </a:lnTo>
                  <a:lnTo>
                    <a:pt x="550" y="846"/>
                  </a:lnTo>
                  <a:lnTo>
                    <a:pt x="612" y="758"/>
                  </a:lnTo>
                  <a:lnTo>
                    <a:pt x="672" y="674"/>
                  </a:lnTo>
                  <a:lnTo>
                    <a:pt x="734" y="598"/>
                  </a:lnTo>
                  <a:lnTo>
                    <a:pt x="792" y="528"/>
                  </a:lnTo>
                  <a:lnTo>
                    <a:pt x="850" y="464"/>
                  </a:lnTo>
                  <a:lnTo>
                    <a:pt x="906" y="408"/>
                  </a:lnTo>
                  <a:lnTo>
                    <a:pt x="960" y="356"/>
                  </a:lnTo>
                  <a:lnTo>
                    <a:pt x="1010" y="310"/>
                  </a:lnTo>
                  <a:lnTo>
                    <a:pt x="1056" y="270"/>
                  </a:lnTo>
                  <a:lnTo>
                    <a:pt x="1096" y="236"/>
                  </a:lnTo>
                  <a:lnTo>
                    <a:pt x="1134" y="208"/>
                  </a:lnTo>
                  <a:lnTo>
                    <a:pt x="1164" y="184"/>
                  </a:lnTo>
                  <a:lnTo>
                    <a:pt x="1190" y="166"/>
                  </a:lnTo>
                  <a:lnTo>
                    <a:pt x="1208" y="154"/>
                  </a:lnTo>
                  <a:lnTo>
                    <a:pt x="1220" y="146"/>
                  </a:lnTo>
                  <a:lnTo>
                    <a:pt x="1224" y="144"/>
                  </a:lnTo>
                  <a:lnTo>
                    <a:pt x="848" y="0"/>
                  </a:lnTo>
                  <a:lnTo>
                    <a:pt x="1728" y="56"/>
                  </a:lnTo>
                  <a:lnTo>
                    <a:pt x="1824" y="480"/>
                  </a:lnTo>
                  <a:lnTo>
                    <a:pt x="1568" y="328"/>
                  </a:lnTo>
                  <a:lnTo>
                    <a:pt x="1564" y="328"/>
                  </a:lnTo>
                  <a:lnTo>
                    <a:pt x="1554" y="332"/>
                  </a:lnTo>
                  <a:lnTo>
                    <a:pt x="1538" y="338"/>
                  </a:lnTo>
                  <a:lnTo>
                    <a:pt x="1514" y="346"/>
                  </a:lnTo>
                  <a:lnTo>
                    <a:pt x="1486" y="356"/>
                  </a:lnTo>
                  <a:lnTo>
                    <a:pt x="1452" y="370"/>
                  </a:lnTo>
                  <a:lnTo>
                    <a:pt x="1412" y="388"/>
                  </a:lnTo>
                  <a:lnTo>
                    <a:pt x="1370" y="410"/>
                  </a:lnTo>
                  <a:lnTo>
                    <a:pt x="1322" y="436"/>
                  </a:lnTo>
                  <a:lnTo>
                    <a:pt x="1270" y="466"/>
                  </a:lnTo>
                  <a:lnTo>
                    <a:pt x="1216" y="500"/>
                  </a:lnTo>
                  <a:lnTo>
                    <a:pt x="1158" y="540"/>
                  </a:lnTo>
                  <a:lnTo>
                    <a:pt x="1098" y="584"/>
                  </a:lnTo>
                  <a:lnTo>
                    <a:pt x="1034" y="636"/>
                  </a:lnTo>
                  <a:lnTo>
                    <a:pt x="970" y="692"/>
                  </a:lnTo>
                  <a:lnTo>
                    <a:pt x="904" y="756"/>
                  </a:lnTo>
                  <a:lnTo>
                    <a:pt x="836" y="824"/>
                  </a:lnTo>
                  <a:lnTo>
                    <a:pt x="770" y="900"/>
                  </a:lnTo>
                  <a:lnTo>
                    <a:pt x="700" y="984"/>
                  </a:lnTo>
                  <a:lnTo>
                    <a:pt x="632" y="1076"/>
                  </a:lnTo>
                  <a:lnTo>
                    <a:pt x="566" y="1174"/>
                  </a:lnTo>
                  <a:lnTo>
                    <a:pt x="498" y="1280"/>
                  </a:lnTo>
                  <a:lnTo>
                    <a:pt x="434" y="1394"/>
                  </a:lnTo>
                  <a:lnTo>
                    <a:pt x="370" y="1518"/>
                  </a:lnTo>
                  <a:lnTo>
                    <a:pt x="308" y="1650"/>
                  </a:lnTo>
                  <a:lnTo>
                    <a:pt x="248" y="1792"/>
                  </a:lnTo>
                  <a:lnTo>
                    <a:pt x="192" y="1944"/>
                  </a:lnTo>
                  <a:lnTo>
                    <a:pt x="138" y="2104"/>
                  </a:lnTo>
                  <a:lnTo>
                    <a:pt x="88" y="2274"/>
                  </a:lnTo>
                  <a:lnTo>
                    <a:pt x="42" y="2456"/>
                  </a:lnTo>
                  <a:lnTo>
                    <a:pt x="0" y="2648"/>
                  </a:lnTo>
                  <a:close/>
                </a:path>
              </a:pathLst>
            </a:custGeom>
            <a:gradFill rotWithShape="1">
              <a:gsLst>
                <a:gs pos="0">
                  <a:srgbClr val="D11364"/>
                </a:gs>
                <a:gs pos="100000">
                  <a:srgbClr val="61092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Rectangle 21"/>
            <p:cNvSpPr>
              <a:spLocks noChangeArrowheads="1"/>
            </p:cNvSpPr>
            <p:nvPr/>
          </p:nvSpPr>
          <p:spPr bwMode="gray">
            <a:xfrm>
              <a:off x="2980" y="1411"/>
              <a:ext cx="2120" cy="253"/>
            </a:xfrm>
            <a:prstGeom prst="rect">
              <a:avLst/>
            </a:prstGeom>
            <a:gradFill rotWithShape="1">
              <a:gsLst>
                <a:gs pos="0">
                  <a:srgbClr val="00684D"/>
                </a:gs>
                <a:gs pos="50000">
                  <a:srgbClr val="00906A"/>
                </a:gs>
                <a:gs pos="100000">
                  <a:srgbClr val="00684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Rectangle 22"/>
            <p:cNvSpPr>
              <a:spLocks noChangeArrowheads="1"/>
            </p:cNvSpPr>
            <p:nvPr/>
          </p:nvSpPr>
          <p:spPr bwMode="gray">
            <a:xfrm>
              <a:off x="2341" y="2110"/>
              <a:ext cx="2309" cy="248"/>
            </a:xfrm>
            <a:prstGeom prst="rect">
              <a:avLst/>
            </a:prstGeom>
            <a:gradFill rotWithShape="1">
              <a:gsLst>
                <a:gs pos="0">
                  <a:srgbClr val="5D2FB9"/>
                </a:gs>
                <a:gs pos="50000">
                  <a:srgbClr val="8041FF"/>
                </a:gs>
                <a:gs pos="100000">
                  <a:srgbClr val="5D2FB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Freeform 23"/>
            <p:cNvSpPr>
              <a:spLocks/>
            </p:cNvSpPr>
            <p:nvPr/>
          </p:nvSpPr>
          <p:spPr bwMode="gray">
            <a:xfrm>
              <a:off x="1709" y="2352"/>
              <a:ext cx="2935" cy="455"/>
            </a:xfrm>
            <a:custGeom>
              <a:avLst/>
              <a:gdLst>
                <a:gd name="T0" fmla="*/ 1622755 w 2048"/>
                <a:gd name="T1" fmla="*/ 1940033 h 286"/>
                <a:gd name="T2" fmla="*/ 0 w 2048"/>
                <a:gd name="T3" fmla="*/ 1940033 h 286"/>
                <a:gd name="T4" fmla="*/ 415698 w 2048"/>
                <a:gd name="T5" fmla="*/ 0 h 286"/>
                <a:gd name="T6" fmla="*/ 1908338 w 2048"/>
                <a:gd name="T7" fmla="*/ 0 h 286"/>
                <a:gd name="T8" fmla="*/ 1622755 w 2048"/>
                <a:gd name="T9" fmla="*/ 1940033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8" h="286">
                  <a:moveTo>
                    <a:pt x="1742" y="286"/>
                  </a:moveTo>
                  <a:lnTo>
                    <a:pt x="0" y="286"/>
                  </a:lnTo>
                  <a:lnTo>
                    <a:pt x="446" y="0"/>
                  </a:lnTo>
                  <a:lnTo>
                    <a:pt x="2048" y="0"/>
                  </a:lnTo>
                  <a:lnTo>
                    <a:pt x="1742" y="286"/>
                  </a:lnTo>
                  <a:close/>
                </a:path>
              </a:pathLst>
            </a:custGeom>
            <a:solidFill>
              <a:srgbClr val="FF99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Rectangle 24"/>
            <p:cNvSpPr>
              <a:spLocks noChangeArrowheads="1"/>
            </p:cNvSpPr>
            <p:nvPr/>
          </p:nvSpPr>
          <p:spPr bwMode="gray">
            <a:xfrm>
              <a:off x="1711" y="2806"/>
              <a:ext cx="2499" cy="248"/>
            </a:xfrm>
            <a:prstGeom prst="rect">
              <a:avLst/>
            </a:prstGeom>
            <a:gradFill rotWithShape="1">
              <a:gsLst>
                <a:gs pos="0">
                  <a:srgbClr val="A0523A"/>
                </a:gs>
                <a:gs pos="50000">
                  <a:srgbClr val="DC7150"/>
                </a:gs>
                <a:gs pos="100000">
                  <a:srgbClr val="A0523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Rectangle 25"/>
            <p:cNvSpPr>
              <a:spLocks noChangeArrowheads="1"/>
            </p:cNvSpPr>
            <p:nvPr/>
          </p:nvSpPr>
          <p:spPr bwMode="gray">
            <a:xfrm>
              <a:off x="1075" y="3502"/>
              <a:ext cx="2687" cy="248"/>
            </a:xfrm>
            <a:prstGeom prst="rect">
              <a:avLst/>
            </a:prstGeom>
            <a:gradFill rotWithShape="1">
              <a:gsLst>
                <a:gs pos="0">
                  <a:srgbClr val="977514"/>
                </a:gs>
                <a:gs pos="50000">
                  <a:srgbClr val="D0A11C"/>
                </a:gs>
                <a:gs pos="100000">
                  <a:srgbClr val="97751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endParaRPr lang="en-US" altLang="zh-CN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0"/>
          </p:nvPr>
        </p:nvSpPr>
        <p:spPr>
          <a:xfrm>
            <a:off x="1113988" y="2039393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2" name="文本占位符 30"/>
          <p:cNvSpPr>
            <a:spLocks noGrp="1"/>
          </p:cNvSpPr>
          <p:nvPr>
            <p:ph type="body" sz="quarter" idx="11"/>
          </p:nvPr>
        </p:nvSpPr>
        <p:spPr>
          <a:xfrm>
            <a:off x="1119243" y="296955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3" name="文本占位符 30"/>
          <p:cNvSpPr>
            <a:spLocks noGrp="1"/>
          </p:cNvSpPr>
          <p:nvPr>
            <p:ph type="body" sz="quarter" idx="12"/>
          </p:nvPr>
        </p:nvSpPr>
        <p:spPr>
          <a:xfrm>
            <a:off x="1113988" y="3899722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4" name="文本占位符 30"/>
          <p:cNvSpPr>
            <a:spLocks noGrp="1"/>
          </p:cNvSpPr>
          <p:nvPr>
            <p:ph type="body" sz="quarter" idx="13"/>
          </p:nvPr>
        </p:nvSpPr>
        <p:spPr>
          <a:xfrm>
            <a:off x="1114096" y="4829887"/>
            <a:ext cx="1702784" cy="304416"/>
          </a:xfrm>
        </p:spPr>
        <p:txBody>
          <a:bodyPr/>
          <a:lstStyle>
            <a:lvl1pPr>
              <a:buNone/>
              <a:defRPr sz="14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5" name="文本占位符 30"/>
          <p:cNvSpPr>
            <a:spLocks noGrp="1"/>
          </p:cNvSpPr>
          <p:nvPr>
            <p:ph type="body" sz="quarter" idx="14"/>
          </p:nvPr>
        </p:nvSpPr>
        <p:spPr>
          <a:xfrm>
            <a:off x="4708634" y="2343807"/>
            <a:ext cx="2848303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39" name="文本占位符 30"/>
          <p:cNvSpPr>
            <a:spLocks noGrp="1"/>
          </p:cNvSpPr>
          <p:nvPr>
            <p:ph type="body" sz="quarter" idx="15"/>
          </p:nvPr>
        </p:nvSpPr>
        <p:spPr>
          <a:xfrm>
            <a:off x="3852041" y="3273973"/>
            <a:ext cx="3095297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0" name="文本占位符 30"/>
          <p:cNvSpPr>
            <a:spLocks noGrp="1"/>
          </p:cNvSpPr>
          <p:nvPr>
            <p:ph type="body" sz="quarter" idx="16"/>
          </p:nvPr>
        </p:nvSpPr>
        <p:spPr>
          <a:xfrm>
            <a:off x="2995448" y="4204139"/>
            <a:ext cx="3363311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1" name="文本占位符 30"/>
          <p:cNvSpPr>
            <a:spLocks noGrp="1"/>
          </p:cNvSpPr>
          <p:nvPr>
            <p:ph type="body" sz="quarter" idx="17"/>
          </p:nvPr>
        </p:nvSpPr>
        <p:spPr>
          <a:xfrm>
            <a:off x="2149365" y="5134304"/>
            <a:ext cx="3599794" cy="325822"/>
          </a:xfrm>
        </p:spPr>
        <p:txBody>
          <a:bodyPr/>
          <a:lstStyle>
            <a:lvl1pPr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424014820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归纳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1D9C1D9-D4E6-4309-A82A-803E4C15EBCB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BF6DE7A4-C4D7-4343-91DD-465F91B1A380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gray">
          <a:xfrm>
            <a:off x="228600" y="1401763"/>
            <a:ext cx="5975350" cy="4495800"/>
          </a:xfrm>
          <a:prstGeom prst="rightArrow">
            <a:avLst>
              <a:gd name="adj1" fmla="val 79306"/>
              <a:gd name="adj2" fmla="val 32920"/>
            </a:avLst>
          </a:prstGeom>
          <a:gradFill rotWithShape="1">
            <a:gsLst>
              <a:gs pos="0">
                <a:schemeClr val="accent1">
                  <a:gamma/>
                  <a:tint val="3137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blackWhite">
          <a:xfrm>
            <a:off x="685800" y="2011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blackWhite">
          <a:xfrm>
            <a:off x="685800" y="3154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rgbClr val="699D5F"/>
              </a:gs>
              <a:gs pos="100000">
                <a:srgbClr val="31492C"/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defRPr/>
            </a:pPr>
            <a:endParaRPr lang="en-US" altLang="zh-CN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blackWhite">
          <a:xfrm>
            <a:off x="685800" y="4297363"/>
            <a:ext cx="4038600" cy="990600"/>
          </a:xfrm>
          <a:prstGeom prst="roundRect">
            <a:avLst>
              <a:gd name="adj" fmla="val 9106"/>
            </a:avLst>
          </a:prstGeom>
          <a:gradFill rotWithShape="1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endParaRPr lang="en-US" altLang="zh-CN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1339904" y="2323278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8"/>
          <p:cNvSpPr>
            <a:spLocks noGrp="1"/>
          </p:cNvSpPr>
          <p:nvPr>
            <p:ph type="body" sz="quarter" idx="11"/>
          </p:nvPr>
        </p:nvSpPr>
        <p:spPr>
          <a:xfrm>
            <a:off x="1339904" y="3463652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8"/>
          <p:cNvSpPr>
            <a:spLocks noGrp="1"/>
          </p:cNvSpPr>
          <p:nvPr>
            <p:ph type="body" sz="quarter" idx="12"/>
          </p:nvPr>
        </p:nvSpPr>
        <p:spPr>
          <a:xfrm>
            <a:off x="1339904" y="4604023"/>
            <a:ext cx="2606675" cy="398900"/>
          </a:xfrm>
        </p:spPr>
        <p:txBody>
          <a:bodyPr/>
          <a:lstStyle>
            <a:lvl1pPr algn="ctr">
              <a:buNone/>
              <a:defRPr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6242980" y="2890346"/>
            <a:ext cx="2606675" cy="1513488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5423292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演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CAF765F-FC5B-4B47-B8FC-4AA9B22FEEAB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AC4035FF-CCE7-4C0B-94E3-EEB229AEB2E7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41"/>
          <p:cNvGrpSpPr>
            <a:grpSpLocks/>
          </p:cNvGrpSpPr>
          <p:nvPr/>
        </p:nvGrpSpPr>
        <p:grpSpPr bwMode="auto">
          <a:xfrm>
            <a:off x="914400" y="2209800"/>
            <a:ext cx="7162800" cy="2895600"/>
            <a:chOff x="476" y="1388"/>
            <a:chExt cx="4808" cy="1924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837" y="1891"/>
              <a:ext cx="321" cy="363"/>
            </a:xfrm>
            <a:prstGeom prst="chevron">
              <a:avLst>
                <a:gd name="adj" fmla="val 52514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3560" y="1891"/>
              <a:ext cx="319" cy="363"/>
            </a:xfrm>
            <a:prstGeom prst="chevron">
              <a:avLst>
                <a:gd name="adj" fmla="val 52514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6" name="Oval 6"/>
            <p:cNvSpPr>
              <a:spLocks noChangeArrowheads="1"/>
            </p:cNvSpPr>
            <p:nvPr/>
          </p:nvSpPr>
          <p:spPr bwMode="gray">
            <a:xfrm>
              <a:off x="3923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alpha val="32001"/>
                  </a:schemeClr>
                </a:gs>
                <a:gs pos="100000">
                  <a:schemeClr val="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gray">
            <a:xfrm>
              <a:off x="4012" y="1481"/>
              <a:ext cx="1183" cy="118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8" name="Oval 8"/>
            <p:cNvSpPr>
              <a:spLocks noChangeArrowheads="1"/>
            </p:cNvSpPr>
            <p:nvPr/>
          </p:nvSpPr>
          <p:spPr bwMode="gray">
            <a:xfrm>
              <a:off x="4032" y="1488"/>
              <a:ext cx="1183" cy="117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63529"/>
                    <a:invGamma/>
                  </a:schemeClr>
                </a:gs>
                <a:gs pos="100000">
                  <a:schemeClr val="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19" name="Oval 9"/>
            <p:cNvSpPr>
              <a:spLocks noChangeArrowheads="1"/>
            </p:cNvSpPr>
            <p:nvPr/>
          </p:nvSpPr>
          <p:spPr bwMode="gray">
            <a:xfrm>
              <a:off x="4076" y="1540"/>
              <a:ext cx="1070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sp>
          <p:nvSpPr>
            <p:cNvPr id="20" name="Oval 10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tint val="0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1" name="Oval 11"/>
            <p:cNvSpPr>
              <a:spLocks noChangeArrowheads="1"/>
            </p:cNvSpPr>
            <p:nvPr/>
          </p:nvSpPr>
          <p:spPr bwMode="gray">
            <a:xfrm>
              <a:off x="476" y="1388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alpha val="32001"/>
                  </a:schemeClr>
                </a:gs>
                <a:gs pos="100000">
                  <a:schemeClr val="folHlink">
                    <a:gamma/>
                    <a:shade val="0"/>
                    <a:invGamma/>
                    <a:alpha val="89999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2" name="Oval 12"/>
            <p:cNvSpPr>
              <a:spLocks noChangeArrowheads="1"/>
            </p:cNvSpPr>
            <p:nvPr/>
          </p:nvSpPr>
          <p:spPr bwMode="gray">
            <a:xfrm>
              <a:off x="566" y="1477"/>
              <a:ext cx="1186" cy="1191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54118"/>
                    <a:invGamma/>
                  </a:schemeClr>
                </a:gs>
                <a:gs pos="50000">
                  <a:schemeClr val="folHlink"/>
                </a:gs>
                <a:gs pos="100000">
                  <a:schemeClr val="fol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3" name="Oval 13"/>
            <p:cNvSpPr>
              <a:spLocks noChangeArrowheads="1"/>
            </p:cNvSpPr>
            <p:nvPr/>
          </p:nvSpPr>
          <p:spPr bwMode="gray">
            <a:xfrm>
              <a:off x="566" y="1479"/>
              <a:ext cx="1186" cy="1189"/>
            </a:xfrm>
            <a:prstGeom prst="ellipse">
              <a:avLst/>
            </a:prstGeom>
            <a:gradFill rotWithShape="1">
              <a:gsLst>
                <a:gs pos="0">
                  <a:schemeClr val="folHlink">
                    <a:gamma/>
                    <a:shade val="63529"/>
                    <a:invGamma/>
                  </a:schemeClr>
                </a:gs>
                <a:gs pos="100000">
                  <a:schemeClr val="folHlink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4" name="Oval 14"/>
            <p:cNvSpPr>
              <a:spLocks noChangeArrowheads="1"/>
            </p:cNvSpPr>
            <p:nvPr/>
          </p:nvSpPr>
          <p:spPr bwMode="gray">
            <a:xfrm>
              <a:off x="624" y="1536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639" y="1551"/>
              <a:ext cx="1029" cy="1036"/>
              <a:chOff x="4166" y="1705"/>
              <a:chExt cx="1250" cy="1257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0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5" name="Oval 1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6" name="Oval 1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53" name="Oval 1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3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26" name="Oval 20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tint val="0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7" name="Oval 21"/>
            <p:cNvSpPr>
              <a:spLocks noChangeArrowheads="1"/>
            </p:cNvSpPr>
            <p:nvPr/>
          </p:nvSpPr>
          <p:spPr bwMode="gray">
            <a:xfrm>
              <a:off x="2200" y="1392"/>
              <a:ext cx="1361" cy="1361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alpha val="32001"/>
                  </a:schemeClr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8" name="Oval 22"/>
            <p:cNvSpPr>
              <a:spLocks noChangeArrowheads="1"/>
            </p:cNvSpPr>
            <p:nvPr/>
          </p:nvSpPr>
          <p:spPr bwMode="gray">
            <a:xfrm>
              <a:off x="2289" y="1481"/>
              <a:ext cx="1184" cy="1187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54118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29" name="Oval 23"/>
            <p:cNvSpPr>
              <a:spLocks noChangeArrowheads="1"/>
            </p:cNvSpPr>
            <p:nvPr/>
          </p:nvSpPr>
          <p:spPr bwMode="gray">
            <a:xfrm>
              <a:off x="2290" y="1483"/>
              <a:ext cx="1183" cy="1185"/>
            </a:xfrm>
            <a:prstGeom prst="ellipse">
              <a:avLst/>
            </a:prstGeom>
            <a:gradFill rotWithShape="1">
              <a:gsLst>
                <a:gs pos="0">
                  <a:schemeClr val="accent1">
                    <a:gamma/>
                    <a:shade val="63529"/>
                    <a:invGamma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itchFamily="34" charset="-128"/>
              </a:endParaRPr>
            </a:p>
          </p:txBody>
        </p:sp>
        <p:sp>
          <p:nvSpPr>
            <p:cNvPr id="30" name="Oval 24"/>
            <p:cNvSpPr>
              <a:spLocks noChangeArrowheads="1"/>
            </p:cNvSpPr>
            <p:nvPr/>
          </p:nvSpPr>
          <p:spPr bwMode="gray">
            <a:xfrm>
              <a:off x="2348" y="1540"/>
              <a:ext cx="1065" cy="106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Char char="•"/>
                <a:defRPr/>
              </a:pPr>
              <a:endParaRPr lang="zh-CN" altLang="en-US">
                <a:ea typeface="MS PGothic" panose="020B0600070205080204" pitchFamily="34" charset="-128"/>
              </a:endParaRPr>
            </a:p>
          </p:txBody>
        </p:sp>
        <p:grpSp>
          <p:nvGrpSpPr>
            <p:cNvPr id="31" name="Group 25"/>
            <p:cNvGrpSpPr>
              <a:grpSpLocks/>
            </p:cNvGrpSpPr>
            <p:nvPr/>
          </p:nvGrpSpPr>
          <p:grpSpPr bwMode="auto">
            <a:xfrm>
              <a:off x="2362" y="1551"/>
              <a:ext cx="1028" cy="1036"/>
              <a:chOff x="4166" y="1705"/>
              <a:chExt cx="1249" cy="1257"/>
            </a:xfrm>
          </p:grpSpPr>
          <p:sp>
            <p:nvSpPr>
              <p:cNvPr id="40" name="Oval 26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49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1" name="Oval 27"/>
              <p:cNvSpPr>
                <a:spLocks noChangeArrowheads="1"/>
              </p:cNvSpPr>
              <p:nvPr/>
            </p:nvSpPr>
            <p:spPr bwMode="gray">
              <a:xfrm>
                <a:off x="4182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2" name="Oval 28"/>
              <p:cNvSpPr>
                <a:spLocks noChangeArrowheads="1"/>
              </p:cNvSpPr>
              <p:nvPr/>
            </p:nvSpPr>
            <p:spPr bwMode="gray">
              <a:xfrm>
                <a:off x="4195" y="1726"/>
                <a:ext cx="1161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29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2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32" name="Group 30"/>
            <p:cNvGrpSpPr>
              <a:grpSpLocks/>
            </p:cNvGrpSpPr>
            <p:nvPr/>
          </p:nvGrpSpPr>
          <p:grpSpPr bwMode="auto">
            <a:xfrm>
              <a:off x="4096" y="1551"/>
              <a:ext cx="1032" cy="1036"/>
              <a:chOff x="4166" y="1705"/>
              <a:chExt cx="1253" cy="1257"/>
            </a:xfrm>
          </p:grpSpPr>
          <p:sp>
            <p:nvSpPr>
              <p:cNvPr id="36" name="Oval 31"/>
              <p:cNvSpPr>
                <a:spLocks noChangeArrowheads="1"/>
              </p:cNvSpPr>
              <p:nvPr/>
            </p:nvSpPr>
            <p:spPr bwMode="gray">
              <a:xfrm>
                <a:off x="4166" y="1708"/>
                <a:ext cx="1256" cy="125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7" name="Oval 32"/>
              <p:cNvSpPr>
                <a:spLocks noChangeArrowheads="1"/>
              </p:cNvSpPr>
              <p:nvPr/>
            </p:nvSpPr>
            <p:spPr bwMode="gray">
              <a:xfrm>
                <a:off x="4181" y="1712"/>
                <a:ext cx="1223" cy="1225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8" name="Oval 33"/>
              <p:cNvSpPr>
                <a:spLocks noChangeArrowheads="1"/>
              </p:cNvSpPr>
              <p:nvPr/>
            </p:nvSpPr>
            <p:spPr bwMode="gray">
              <a:xfrm>
                <a:off x="4194" y="1726"/>
                <a:ext cx="1162" cy="1143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  <p:sp>
            <p:nvSpPr>
              <p:cNvPr id="39" name="Oval 34"/>
              <p:cNvSpPr>
                <a:spLocks noChangeArrowheads="1"/>
              </p:cNvSpPr>
              <p:nvPr/>
            </p:nvSpPr>
            <p:spPr bwMode="gray">
              <a:xfrm>
                <a:off x="4263" y="1758"/>
                <a:ext cx="1035" cy="928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ea typeface="MS PGothic" panose="020B0600070205080204" pitchFamily="34" charset="-128"/>
                </a:endParaRPr>
              </a:p>
            </p:txBody>
          </p:sp>
        </p:grpSp>
        <p:sp>
          <p:nvSpPr>
            <p:cNvPr id="33" name="AutoShape 35"/>
            <p:cNvSpPr>
              <a:spLocks noChangeArrowheads="1"/>
            </p:cNvSpPr>
            <p:nvPr/>
          </p:nvSpPr>
          <p:spPr bwMode="gray">
            <a:xfrm>
              <a:off x="507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AutoShape 36"/>
            <p:cNvSpPr>
              <a:spLocks noChangeArrowheads="1"/>
            </p:cNvSpPr>
            <p:nvPr/>
          </p:nvSpPr>
          <p:spPr bwMode="gray">
            <a:xfrm>
              <a:off x="2229" y="2987"/>
              <a:ext cx="1296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5" name="AutoShape 37"/>
            <p:cNvSpPr>
              <a:spLocks noChangeArrowheads="1"/>
            </p:cNvSpPr>
            <p:nvPr/>
          </p:nvSpPr>
          <p:spPr bwMode="gray">
            <a:xfrm>
              <a:off x="3963" y="2987"/>
              <a:ext cx="1297" cy="325"/>
            </a:xfrm>
            <a:prstGeom prst="roundRect">
              <a:avLst>
                <a:gd name="adj" fmla="val 50000"/>
              </a:avLst>
            </a:prstGeom>
            <a:noFill/>
            <a:ln w="38100" algn="ctr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spcBef>
                  <a:spcPct val="50000"/>
                </a:spcBef>
                <a:defRPr/>
              </a:pPr>
              <a:endPara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7" name="文本占位符 46"/>
          <p:cNvSpPr>
            <a:spLocks noGrp="1"/>
          </p:cNvSpPr>
          <p:nvPr>
            <p:ph type="body" sz="quarter" idx="11"/>
          </p:nvPr>
        </p:nvSpPr>
        <p:spPr>
          <a:xfrm>
            <a:off x="1072111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8" name="文本占位符 46"/>
          <p:cNvSpPr>
            <a:spLocks noGrp="1"/>
          </p:cNvSpPr>
          <p:nvPr>
            <p:ph type="body" sz="quarter" idx="12"/>
          </p:nvPr>
        </p:nvSpPr>
        <p:spPr>
          <a:xfrm>
            <a:off x="365240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9" name="文本占位符 46"/>
          <p:cNvSpPr>
            <a:spLocks noGrp="1"/>
          </p:cNvSpPr>
          <p:nvPr>
            <p:ph type="body" sz="quarter" idx="13"/>
          </p:nvPr>
        </p:nvSpPr>
        <p:spPr>
          <a:xfrm>
            <a:off x="6222180" y="4608185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0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1066857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1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621167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2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3631381" y="2984337"/>
            <a:ext cx="1712912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96009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递进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E1B16B7-0D7C-48CF-9533-6C3EB5C8EDA2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C8B006A-3E4D-486B-86CC-A23FE0B8D6D6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1" name="Group 64"/>
          <p:cNvGrpSpPr>
            <a:grpSpLocks/>
          </p:cNvGrpSpPr>
          <p:nvPr/>
        </p:nvGrpSpPr>
        <p:grpSpPr bwMode="auto">
          <a:xfrm>
            <a:off x="990600" y="1455738"/>
            <a:ext cx="5943600" cy="4495800"/>
            <a:chOff x="624" y="720"/>
            <a:chExt cx="3744" cy="2832"/>
          </a:xfrm>
        </p:grpSpPr>
        <p:sp>
          <p:nvSpPr>
            <p:cNvPr id="12" name="Freeform 4"/>
            <p:cNvSpPr>
              <a:spLocks noEditPoints="1"/>
            </p:cNvSpPr>
            <p:nvPr/>
          </p:nvSpPr>
          <p:spPr bwMode="gray">
            <a:xfrm>
              <a:off x="624" y="1008"/>
              <a:ext cx="3744" cy="2544"/>
            </a:xfrm>
            <a:custGeom>
              <a:avLst/>
              <a:gdLst>
                <a:gd name="T0" fmla="*/ 238203 w 2820"/>
                <a:gd name="T1" fmla="*/ 3 h 2912"/>
                <a:gd name="T2" fmla="*/ 179127 w 2820"/>
                <a:gd name="T3" fmla="*/ 13 h 2912"/>
                <a:gd name="T4" fmla="*/ 129634 w 2820"/>
                <a:gd name="T5" fmla="*/ 23 h 2912"/>
                <a:gd name="T6" fmla="*/ 88615 w 2820"/>
                <a:gd name="T7" fmla="*/ 34 h 2912"/>
                <a:gd name="T8" fmla="*/ 55216 w 2820"/>
                <a:gd name="T9" fmla="*/ 46 h 2912"/>
                <a:gd name="T10" fmla="*/ 30541 w 2820"/>
                <a:gd name="T11" fmla="*/ 59 h 2912"/>
                <a:gd name="T12" fmla="*/ 13104 w 2820"/>
                <a:gd name="T13" fmla="*/ 72 h 2912"/>
                <a:gd name="T14" fmla="*/ 3056 w 2820"/>
                <a:gd name="T15" fmla="*/ 86 h 2912"/>
                <a:gd name="T16" fmla="*/ 0 w 2820"/>
                <a:gd name="T17" fmla="*/ 100 h 2912"/>
                <a:gd name="T18" fmla="*/ 3913 w 2820"/>
                <a:gd name="T19" fmla="*/ 114 h 2912"/>
                <a:gd name="T20" fmla="*/ 13976 w 2820"/>
                <a:gd name="T21" fmla="*/ 127 h 2912"/>
                <a:gd name="T22" fmla="*/ 30135 w 2820"/>
                <a:gd name="T23" fmla="*/ 140 h 2912"/>
                <a:gd name="T24" fmla="*/ 51995 w 2820"/>
                <a:gd name="T25" fmla="*/ 152 h 2912"/>
                <a:gd name="T26" fmla="*/ 79289 w 2820"/>
                <a:gd name="T27" fmla="*/ 163 h 2912"/>
                <a:gd name="T28" fmla="*/ 111782 w 2820"/>
                <a:gd name="T29" fmla="*/ 174 h 2912"/>
                <a:gd name="T30" fmla="*/ 149258 w 2820"/>
                <a:gd name="T31" fmla="*/ 183 h 2912"/>
                <a:gd name="T32" fmla="*/ 190583 w 2820"/>
                <a:gd name="T33" fmla="*/ 191 h 2912"/>
                <a:gd name="T34" fmla="*/ 236881 w 2820"/>
                <a:gd name="T35" fmla="*/ 197 h 2912"/>
                <a:gd name="T36" fmla="*/ 286689 w 2820"/>
                <a:gd name="T37" fmla="*/ 202 h 2912"/>
                <a:gd name="T38" fmla="*/ 339796 w 2820"/>
                <a:gd name="T39" fmla="*/ 204 h 2912"/>
                <a:gd name="T40" fmla="*/ 396532 w 2820"/>
                <a:gd name="T41" fmla="*/ 204 h 2912"/>
                <a:gd name="T42" fmla="*/ 455872 w 2820"/>
                <a:gd name="T43" fmla="*/ 203 h 2912"/>
                <a:gd name="T44" fmla="*/ 517754 w 2820"/>
                <a:gd name="T45" fmla="*/ 197 h 2912"/>
                <a:gd name="T46" fmla="*/ 554914 w 2820"/>
                <a:gd name="T47" fmla="*/ 224 h 2912"/>
                <a:gd name="T48" fmla="*/ 407473 w 2820"/>
                <a:gd name="T49" fmla="*/ 119 h 2912"/>
                <a:gd name="T50" fmla="*/ 426674 w 2820"/>
                <a:gd name="T51" fmla="*/ 146 h 2912"/>
                <a:gd name="T52" fmla="*/ 389975 w 2820"/>
                <a:gd name="T53" fmla="*/ 149 h 2912"/>
                <a:gd name="T54" fmla="*/ 352371 w 2820"/>
                <a:gd name="T55" fmla="*/ 149 h 2912"/>
                <a:gd name="T56" fmla="*/ 314497 w 2820"/>
                <a:gd name="T57" fmla="*/ 146 h 2912"/>
                <a:gd name="T58" fmla="*/ 277384 w 2820"/>
                <a:gd name="T59" fmla="*/ 143 h 2912"/>
                <a:gd name="T60" fmla="*/ 241690 w 2820"/>
                <a:gd name="T61" fmla="*/ 140 h 2912"/>
                <a:gd name="T62" fmla="*/ 207626 w 2820"/>
                <a:gd name="T63" fmla="*/ 134 h 2912"/>
                <a:gd name="T64" fmla="*/ 176573 w 2820"/>
                <a:gd name="T65" fmla="*/ 126 h 2912"/>
                <a:gd name="T66" fmla="*/ 149258 w 2820"/>
                <a:gd name="T67" fmla="*/ 118 h 2912"/>
                <a:gd name="T68" fmla="*/ 125984 w 2820"/>
                <a:gd name="T69" fmla="*/ 109 h 2912"/>
                <a:gd name="T70" fmla="*/ 107765 w 2820"/>
                <a:gd name="T71" fmla="*/ 100 h 2912"/>
                <a:gd name="T72" fmla="*/ 95564 w 2820"/>
                <a:gd name="T73" fmla="*/ 90 h 2912"/>
                <a:gd name="T74" fmla="*/ 89357 w 2820"/>
                <a:gd name="T75" fmla="*/ 80 h 2912"/>
                <a:gd name="T76" fmla="*/ 90679 w 2820"/>
                <a:gd name="T77" fmla="*/ 69 h 2912"/>
                <a:gd name="T78" fmla="*/ 100400 w 2820"/>
                <a:gd name="T79" fmla="*/ 58 h 2912"/>
                <a:gd name="T80" fmla="*/ 118636 w 2820"/>
                <a:gd name="T81" fmla="*/ 45 h 2912"/>
                <a:gd name="T82" fmla="*/ 146223 w 2820"/>
                <a:gd name="T83" fmla="*/ 34 h 2912"/>
                <a:gd name="T84" fmla="*/ 184107 w 2820"/>
                <a:gd name="T85" fmla="*/ 23 h 2912"/>
                <a:gd name="T86" fmla="*/ 233486 w 2820"/>
                <a:gd name="T87" fmla="*/ 11 h 2912"/>
                <a:gd name="T88" fmla="*/ 294128 w 2820"/>
                <a:gd name="T89" fmla="*/ 3 h 2912"/>
                <a:gd name="T90" fmla="*/ 271392 w 2820"/>
                <a:gd name="T91" fmla="*/ 0 h 2912"/>
                <a:gd name="T92" fmla="*/ 615095 w 2820"/>
                <a:gd name="T93" fmla="*/ 149 h 2912"/>
                <a:gd name="T94" fmla="*/ 615095 w 2820"/>
                <a:gd name="T95" fmla="*/ 149 h 291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2820" h="2912">
                  <a:moveTo>
                    <a:pt x="1244" y="0"/>
                  </a:moveTo>
                  <a:lnTo>
                    <a:pt x="1092" y="50"/>
                  </a:lnTo>
                  <a:lnTo>
                    <a:pt x="952" y="106"/>
                  </a:lnTo>
                  <a:lnTo>
                    <a:pt x="822" y="168"/>
                  </a:lnTo>
                  <a:lnTo>
                    <a:pt x="704" y="232"/>
                  </a:lnTo>
                  <a:lnTo>
                    <a:pt x="594" y="300"/>
                  </a:lnTo>
                  <a:lnTo>
                    <a:pt x="494" y="372"/>
                  </a:lnTo>
                  <a:lnTo>
                    <a:pt x="406" y="446"/>
                  </a:lnTo>
                  <a:lnTo>
                    <a:pt x="324" y="524"/>
                  </a:lnTo>
                  <a:lnTo>
                    <a:pt x="254" y="604"/>
                  </a:lnTo>
                  <a:lnTo>
                    <a:pt x="192" y="686"/>
                  </a:lnTo>
                  <a:lnTo>
                    <a:pt x="140" y="772"/>
                  </a:lnTo>
                  <a:lnTo>
                    <a:pt x="96" y="856"/>
                  </a:lnTo>
                  <a:lnTo>
                    <a:pt x="60" y="944"/>
                  </a:lnTo>
                  <a:lnTo>
                    <a:pt x="32" y="1032"/>
                  </a:lnTo>
                  <a:lnTo>
                    <a:pt x="14" y="1122"/>
                  </a:lnTo>
                  <a:lnTo>
                    <a:pt x="2" y="1210"/>
                  </a:lnTo>
                  <a:lnTo>
                    <a:pt x="0" y="1300"/>
                  </a:lnTo>
                  <a:lnTo>
                    <a:pt x="4" y="1388"/>
                  </a:lnTo>
                  <a:lnTo>
                    <a:pt x="18" y="1476"/>
                  </a:lnTo>
                  <a:lnTo>
                    <a:pt x="36" y="1564"/>
                  </a:lnTo>
                  <a:lnTo>
                    <a:pt x="64" y="1650"/>
                  </a:lnTo>
                  <a:lnTo>
                    <a:pt x="96" y="1736"/>
                  </a:lnTo>
                  <a:lnTo>
                    <a:pt x="138" y="1818"/>
                  </a:lnTo>
                  <a:lnTo>
                    <a:pt x="184" y="1900"/>
                  </a:lnTo>
                  <a:lnTo>
                    <a:pt x="238" y="1978"/>
                  </a:lnTo>
                  <a:lnTo>
                    <a:pt x="298" y="2054"/>
                  </a:lnTo>
                  <a:lnTo>
                    <a:pt x="364" y="2126"/>
                  </a:lnTo>
                  <a:lnTo>
                    <a:pt x="434" y="2196"/>
                  </a:lnTo>
                  <a:lnTo>
                    <a:pt x="512" y="2262"/>
                  </a:lnTo>
                  <a:lnTo>
                    <a:pt x="596" y="2324"/>
                  </a:lnTo>
                  <a:lnTo>
                    <a:pt x="684" y="2382"/>
                  </a:lnTo>
                  <a:lnTo>
                    <a:pt x="776" y="2436"/>
                  </a:lnTo>
                  <a:lnTo>
                    <a:pt x="874" y="2484"/>
                  </a:lnTo>
                  <a:lnTo>
                    <a:pt x="978" y="2526"/>
                  </a:lnTo>
                  <a:lnTo>
                    <a:pt x="1086" y="2564"/>
                  </a:lnTo>
                  <a:lnTo>
                    <a:pt x="1198" y="2596"/>
                  </a:lnTo>
                  <a:lnTo>
                    <a:pt x="1314" y="2622"/>
                  </a:lnTo>
                  <a:lnTo>
                    <a:pt x="1434" y="2642"/>
                  </a:lnTo>
                  <a:lnTo>
                    <a:pt x="1558" y="2654"/>
                  </a:lnTo>
                  <a:lnTo>
                    <a:pt x="1686" y="2660"/>
                  </a:lnTo>
                  <a:lnTo>
                    <a:pt x="1818" y="2658"/>
                  </a:lnTo>
                  <a:lnTo>
                    <a:pt x="1952" y="2650"/>
                  </a:lnTo>
                  <a:lnTo>
                    <a:pt x="2090" y="2632"/>
                  </a:lnTo>
                  <a:lnTo>
                    <a:pt x="2230" y="2608"/>
                  </a:lnTo>
                  <a:lnTo>
                    <a:pt x="2374" y="2574"/>
                  </a:lnTo>
                  <a:lnTo>
                    <a:pt x="2542" y="2912"/>
                  </a:lnTo>
                  <a:lnTo>
                    <a:pt x="2544" y="2912"/>
                  </a:lnTo>
                  <a:lnTo>
                    <a:pt x="2820" y="1934"/>
                  </a:lnTo>
                  <a:lnTo>
                    <a:pt x="1868" y="1552"/>
                  </a:lnTo>
                  <a:lnTo>
                    <a:pt x="2036" y="1894"/>
                  </a:lnTo>
                  <a:lnTo>
                    <a:pt x="1956" y="1914"/>
                  </a:lnTo>
                  <a:lnTo>
                    <a:pt x="1872" y="1928"/>
                  </a:lnTo>
                  <a:lnTo>
                    <a:pt x="1788" y="1936"/>
                  </a:lnTo>
                  <a:lnTo>
                    <a:pt x="1702" y="1938"/>
                  </a:lnTo>
                  <a:lnTo>
                    <a:pt x="1616" y="1934"/>
                  </a:lnTo>
                  <a:lnTo>
                    <a:pt x="1528" y="1926"/>
                  </a:lnTo>
                  <a:lnTo>
                    <a:pt x="1442" y="1912"/>
                  </a:lnTo>
                  <a:lnTo>
                    <a:pt x="1356" y="1894"/>
                  </a:lnTo>
                  <a:lnTo>
                    <a:pt x="1272" y="1872"/>
                  </a:lnTo>
                  <a:lnTo>
                    <a:pt x="1188" y="1844"/>
                  </a:lnTo>
                  <a:lnTo>
                    <a:pt x="1108" y="1812"/>
                  </a:lnTo>
                  <a:lnTo>
                    <a:pt x="1028" y="1776"/>
                  </a:lnTo>
                  <a:lnTo>
                    <a:pt x="952" y="1736"/>
                  </a:lnTo>
                  <a:lnTo>
                    <a:pt x="880" y="1692"/>
                  </a:lnTo>
                  <a:lnTo>
                    <a:pt x="810" y="1646"/>
                  </a:lnTo>
                  <a:lnTo>
                    <a:pt x="744" y="1596"/>
                  </a:lnTo>
                  <a:lnTo>
                    <a:pt x="684" y="1542"/>
                  </a:lnTo>
                  <a:lnTo>
                    <a:pt x="628" y="1486"/>
                  </a:lnTo>
                  <a:lnTo>
                    <a:pt x="578" y="1428"/>
                  </a:lnTo>
                  <a:lnTo>
                    <a:pt x="532" y="1366"/>
                  </a:lnTo>
                  <a:lnTo>
                    <a:pt x="494" y="1304"/>
                  </a:lnTo>
                  <a:lnTo>
                    <a:pt x="462" y="1238"/>
                  </a:lnTo>
                  <a:lnTo>
                    <a:pt x="438" y="1170"/>
                  </a:lnTo>
                  <a:lnTo>
                    <a:pt x="420" y="1102"/>
                  </a:lnTo>
                  <a:lnTo>
                    <a:pt x="410" y="1032"/>
                  </a:lnTo>
                  <a:lnTo>
                    <a:pt x="410" y="960"/>
                  </a:lnTo>
                  <a:lnTo>
                    <a:pt x="416" y="888"/>
                  </a:lnTo>
                  <a:lnTo>
                    <a:pt x="434" y="816"/>
                  </a:lnTo>
                  <a:lnTo>
                    <a:pt x="460" y="742"/>
                  </a:lnTo>
                  <a:lnTo>
                    <a:pt x="496" y="668"/>
                  </a:lnTo>
                  <a:lnTo>
                    <a:pt x="544" y="592"/>
                  </a:lnTo>
                  <a:lnTo>
                    <a:pt x="602" y="518"/>
                  </a:lnTo>
                  <a:lnTo>
                    <a:pt x="670" y="444"/>
                  </a:lnTo>
                  <a:lnTo>
                    <a:pt x="752" y="370"/>
                  </a:lnTo>
                  <a:lnTo>
                    <a:pt x="844" y="298"/>
                  </a:lnTo>
                  <a:lnTo>
                    <a:pt x="950" y="226"/>
                  </a:lnTo>
                  <a:lnTo>
                    <a:pt x="1070" y="154"/>
                  </a:lnTo>
                  <a:lnTo>
                    <a:pt x="1202" y="84"/>
                  </a:lnTo>
                  <a:lnTo>
                    <a:pt x="1348" y="16"/>
                  </a:lnTo>
                  <a:lnTo>
                    <a:pt x="1244" y="0"/>
                  </a:lnTo>
                  <a:close/>
                  <a:moveTo>
                    <a:pt x="2820" y="1934"/>
                  </a:moveTo>
                  <a:lnTo>
                    <a:pt x="2820" y="1934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4987E3"/>
                </a:gs>
              </a:gsLst>
              <a:lin ang="5400000" scaled="1"/>
            </a:gradFill>
            <a:ln>
              <a:noFill/>
            </a:ln>
            <a:effectLst>
              <a:outerShdw dist="206741" dir="8249373" algn="ctr" rotWithShape="0">
                <a:srgbClr val="C1D1D3">
                  <a:alpha val="50000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3" name="Group 60"/>
            <p:cNvGrpSpPr>
              <a:grpSpLocks/>
            </p:cNvGrpSpPr>
            <p:nvPr/>
          </p:nvGrpSpPr>
          <p:grpSpPr bwMode="auto">
            <a:xfrm>
              <a:off x="1950" y="2076"/>
              <a:ext cx="1074" cy="1188"/>
              <a:chOff x="1950" y="2076"/>
              <a:chExt cx="1074" cy="1188"/>
            </a:xfrm>
          </p:grpSpPr>
          <p:sp>
            <p:nvSpPr>
              <p:cNvPr id="33" name="Oval 35"/>
              <p:cNvSpPr>
                <a:spLocks noChangeArrowheads="1"/>
              </p:cNvSpPr>
              <p:nvPr/>
            </p:nvSpPr>
            <p:spPr bwMode="gray">
              <a:xfrm rot="-723406">
                <a:off x="1993" y="2844"/>
                <a:ext cx="906" cy="420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Oval 36"/>
              <p:cNvSpPr>
                <a:spLocks noChangeArrowheads="1"/>
              </p:cNvSpPr>
              <p:nvPr/>
            </p:nvSpPr>
            <p:spPr bwMode="gray">
              <a:xfrm>
                <a:off x="1950" y="2076"/>
                <a:ext cx="1074" cy="107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Oval 37"/>
              <p:cNvSpPr>
                <a:spLocks noChangeArrowheads="1"/>
              </p:cNvSpPr>
              <p:nvPr/>
            </p:nvSpPr>
            <p:spPr bwMode="gray">
              <a:xfrm>
                <a:off x="1963" y="2082"/>
                <a:ext cx="1049" cy="104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Oval 38"/>
              <p:cNvSpPr>
                <a:spLocks noChangeArrowheads="1"/>
              </p:cNvSpPr>
              <p:nvPr/>
            </p:nvSpPr>
            <p:spPr bwMode="gray">
              <a:xfrm>
                <a:off x="1974" y="2092"/>
                <a:ext cx="998" cy="980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2" name="Oval 39"/>
              <p:cNvSpPr>
                <a:spLocks noChangeArrowheads="1"/>
              </p:cNvSpPr>
              <p:nvPr/>
            </p:nvSpPr>
            <p:spPr bwMode="gray">
              <a:xfrm>
                <a:off x="2032" y="2120"/>
                <a:ext cx="888" cy="79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Group 61"/>
            <p:cNvGrpSpPr>
              <a:grpSpLocks/>
            </p:cNvGrpSpPr>
            <p:nvPr/>
          </p:nvGrpSpPr>
          <p:grpSpPr bwMode="auto">
            <a:xfrm>
              <a:off x="784" y="1836"/>
              <a:ext cx="864" cy="1008"/>
              <a:chOff x="784" y="1836"/>
              <a:chExt cx="864" cy="1008"/>
            </a:xfrm>
          </p:grpSpPr>
          <p:sp>
            <p:nvSpPr>
              <p:cNvPr id="27" name="Oval 41"/>
              <p:cNvSpPr>
                <a:spLocks noChangeArrowheads="1"/>
              </p:cNvSpPr>
              <p:nvPr/>
            </p:nvSpPr>
            <p:spPr bwMode="gray">
              <a:xfrm rot="-772996">
                <a:off x="832" y="2460"/>
                <a:ext cx="714" cy="38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8" name="Group 42"/>
              <p:cNvGrpSpPr>
                <a:grpSpLocks/>
              </p:cNvGrpSpPr>
              <p:nvPr/>
            </p:nvGrpSpPr>
            <p:grpSpPr bwMode="auto">
              <a:xfrm>
                <a:off x="784" y="1836"/>
                <a:ext cx="864" cy="908"/>
                <a:chOff x="732" y="2112"/>
                <a:chExt cx="842" cy="860"/>
              </a:xfrm>
            </p:grpSpPr>
            <p:sp>
              <p:nvSpPr>
                <p:cNvPr id="29" name="Oval 43"/>
                <p:cNvSpPr>
                  <a:spLocks noChangeArrowheads="1"/>
                </p:cNvSpPr>
                <p:nvPr/>
              </p:nvSpPr>
              <p:spPr bwMode="gray">
                <a:xfrm>
                  <a:off x="732" y="2112"/>
                  <a:ext cx="842" cy="860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Oval 44"/>
                <p:cNvSpPr>
                  <a:spLocks noChangeArrowheads="1"/>
                </p:cNvSpPr>
                <p:nvPr/>
              </p:nvSpPr>
              <p:spPr bwMode="gray">
                <a:xfrm>
                  <a:off x="743" y="2117"/>
                  <a:ext cx="823" cy="8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1" name="Oval 45"/>
                <p:cNvSpPr>
                  <a:spLocks noChangeArrowheads="1"/>
                </p:cNvSpPr>
                <p:nvPr/>
              </p:nvSpPr>
              <p:spPr bwMode="gray">
                <a:xfrm>
                  <a:off x="751" y="2125"/>
                  <a:ext cx="785" cy="779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Oval 46"/>
                <p:cNvSpPr>
                  <a:spLocks noChangeArrowheads="1"/>
                </p:cNvSpPr>
                <p:nvPr/>
              </p:nvSpPr>
              <p:spPr bwMode="gray">
                <a:xfrm>
                  <a:off x="795" y="2147"/>
                  <a:ext cx="695" cy="63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5" name="Group 62"/>
            <p:cNvGrpSpPr>
              <a:grpSpLocks/>
            </p:cNvGrpSpPr>
            <p:nvPr/>
          </p:nvGrpSpPr>
          <p:grpSpPr bwMode="auto">
            <a:xfrm>
              <a:off x="720" y="972"/>
              <a:ext cx="693" cy="718"/>
              <a:chOff x="720" y="972"/>
              <a:chExt cx="693" cy="718"/>
            </a:xfrm>
          </p:grpSpPr>
          <p:sp>
            <p:nvSpPr>
              <p:cNvPr id="22" name="Oval 48"/>
              <p:cNvSpPr>
                <a:spLocks noChangeArrowheads="1"/>
              </p:cNvSpPr>
              <p:nvPr/>
            </p:nvSpPr>
            <p:spPr bwMode="gray">
              <a:xfrm>
                <a:off x="720" y="1354"/>
                <a:ext cx="576" cy="336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Oval 49"/>
              <p:cNvSpPr>
                <a:spLocks noChangeArrowheads="1"/>
              </p:cNvSpPr>
              <p:nvPr/>
            </p:nvSpPr>
            <p:spPr bwMode="gray">
              <a:xfrm>
                <a:off x="768" y="972"/>
                <a:ext cx="645" cy="645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Oval 50"/>
              <p:cNvSpPr>
                <a:spLocks noChangeArrowheads="1"/>
              </p:cNvSpPr>
              <p:nvPr/>
            </p:nvSpPr>
            <p:spPr bwMode="gray">
              <a:xfrm>
                <a:off x="776" y="975"/>
                <a:ext cx="630" cy="63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Oval 51"/>
              <p:cNvSpPr>
                <a:spLocks noChangeArrowheads="1"/>
              </p:cNvSpPr>
              <p:nvPr/>
            </p:nvSpPr>
            <p:spPr bwMode="gray">
              <a:xfrm>
                <a:off x="783" y="982"/>
                <a:ext cx="599" cy="588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Oval 52"/>
              <p:cNvSpPr>
                <a:spLocks noChangeArrowheads="1"/>
              </p:cNvSpPr>
              <p:nvPr/>
            </p:nvSpPr>
            <p:spPr bwMode="gray">
              <a:xfrm>
                <a:off x="817" y="998"/>
                <a:ext cx="534" cy="47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6" name="Group 63"/>
            <p:cNvGrpSpPr>
              <a:grpSpLocks/>
            </p:cNvGrpSpPr>
            <p:nvPr/>
          </p:nvGrpSpPr>
          <p:grpSpPr bwMode="auto">
            <a:xfrm>
              <a:off x="1518" y="720"/>
              <a:ext cx="507" cy="480"/>
              <a:chOff x="1518" y="720"/>
              <a:chExt cx="507" cy="480"/>
            </a:xfrm>
          </p:grpSpPr>
          <p:sp>
            <p:nvSpPr>
              <p:cNvPr id="17" name="Oval 54"/>
              <p:cNvSpPr>
                <a:spLocks noChangeArrowheads="1"/>
              </p:cNvSpPr>
              <p:nvPr/>
            </p:nvSpPr>
            <p:spPr bwMode="gray">
              <a:xfrm>
                <a:off x="1518" y="1056"/>
                <a:ext cx="432" cy="144"/>
              </a:xfrm>
              <a:prstGeom prst="ellipse">
                <a:avLst/>
              </a:prstGeom>
              <a:solidFill>
                <a:srgbClr val="0F2145">
                  <a:alpha val="30196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55"/>
              <p:cNvSpPr>
                <a:spLocks noChangeArrowheads="1"/>
              </p:cNvSpPr>
              <p:nvPr/>
            </p:nvSpPr>
            <p:spPr bwMode="gray">
              <a:xfrm>
                <a:off x="1595" y="720"/>
                <a:ext cx="430" cy="430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56"/>
              <p:cNvSpPr>
                <a:spLocks noChangeArrowheads="1"/>
              </p:cNvSpPr>
              <p:nvPr/>
            </p:nvSpPr>
            <p:spPr bwMode="gray">
              <a:xfrm>
                <a:off x="1601" y="722"/>
                <a:ext cx="419" cy="42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gray">
              <a:xfrm>
                <a:off x="1605" y="726"/>
                <a:ext cx="399" cy="39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Oval 58"/>
              <p:cNvSpPr>
                <a:spLocks noChangeArrowheads="1"/>
              </p:cNvSpPr>
              <p:nvPr/>
            </p:nvSpPr>
            <p:spPr bwMode="gray">
              <a:xfrm>
                <a:off x="1628" y="738"/>
                <a:ext cx="355" cy="317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4"/>
          </p:nvPr>
        </p:nvSpPr>
        <p:spPr>
          <a:xfrm>
            <a:off x="2564524" y="1544419"/>
            <a:ext cx="599090" cy="495300"/>
          </a:xfrm>
        </p:spPr>
        <p:txBody>
          <a:bodyPr anchor="ctr"/>
          <a:lstStyle>
            <a:lvl1pPr algn="ctr">
              <a:buNone/>
              <a:defRPr sz="1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303339" y="2148765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1340123" y="3709551"/>
            <a:ext cx="1171847" cy="495300"/>
          </a:xfrm>
        </p:spPr>
        <p:txBody>
          <a:bodyPr anchor="ctr"/>
          <a:lstStyle>
            <a:lvl1pPr algn="ctr">
              <a:buNone/>
              <a:defRPr sz="20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331779" y="4229814"/>
            <a:ext cx="1250731" cy="4953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96607" y="3205055"/>
            <a:ext cx="2228193" cy="495300"/>
          </a:xfrm>
        </p:spPr>
        <p:txBody>
          <a:bodyPr anchor="ctr"/>
          <a:lstStyle>
            <a:lvl1pPr algn="ctr">
              <a:buNone/>
              <a:defRPr sz="2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7292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微软雅黑" pitchFamily="34" charset="-122"/>
                <a:ea typeface="微软雅黑" pitchFamily="34" charset="-122"/>
              </a:defRPr>
            </a:lvl1pPr>
            <a:lvl2pPr>
              <a:defRPr sz="1800">
                <a:latin typeface="微软雅黑" pitchFamily="34" charset="-122"/>
                <a:ea typeface="微软雅黑" pitchFamily="34" charset="-122"/>
              </a:defRPr>
            </a:lvl2pPr>
            <a:lvl3pPr>
              <a:defRPr sz="1600">
                <a:latin typeface="微软雅黑" pitchFamily="34" charset="-122"/>
                <a:ea typeface="微软雅黑" pitchFamily="34" charset="-122"/>
              </a:defRPr>
            </a:lvl3pPr>
            <a:lvl4pPr>
              <a:defRPr sz="1400">
                <a:latin typeface="微软雅黑" pitchFamily="34" charset="-122"/>
                <a:ea typeface="微软雅黑" pitchFamily="34" charset="-122"/>
              </a:defRPr>
            </a:lvl4pPr>
            <a:lvl5pPr>
              <a:defRPr sz="1400"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2020854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核心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2C8F1CB-12EA-40AD-86F6-71589B9AA1E1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9D52B405-CF1C-498A-BC53-C1A387CF4FAD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3" name="Group 33"/>
          <p:cNvGrpSpPr>
            <a:grpSpLocks/>
          </p:cNvGrpSpPr>
          <p:nvPr/>
        </p:nvGrpSpPr>
        <p:grpSpPr bwMode="auto">
          <a:xfrm>
            <a:off x="2552700" y="1744663"/>
            <a:ext cx="4038600" cy="3744912"/>
            <a:chOff x="1608" y="976"/>
            <a:chExt cx="2544" cy="2359"/>
          </a:xfrm>
        </p:grpSpPr>
        <p:sp>
          <p:nvSpPr>
            <p:cNvPr id="14" name="AutoShape 3"/>
            <p:cNvSpPr>
              <a:spLocks noChangeArrowheads="1"/>
            </p:cNvSpPr>
            <p:nvPr/>
          </p:nvSpPr>
          <p:spPr bwMode="gray">
            <a:xfrm rot="-3626814">
              <a:off x="3007" y="1395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gray">
            <a:xfrm rot="3465783">
              <a:off x="3027" y="2736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gray">
            <a:xfrm rot="-7230978">
              <a:off x="2271" y="1409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gray">
            <a:xfrm rot="7535209">
              <a:off x="2237" y="2714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8" name="AutoShape 7"/>
            <p:cNvSpPr>
              <a:spLocks noChangeArrowheads="1"/>
            </p:cNvSpPr>
            <p:nvPr/>
          </p:nvSpPr>
          <p:spPr bwMode="gray">
            <a:xfrm>
              <a:off x="3392" y="2083"/>
              <a:ext cx="499" cy="182"/>
            </a:xfrm>
            <a:prstGeom prst="rightArrow">
              <a:avLst>
                <a:gd name="adj1" fmla="val 35167"/>
                <a:gd name="adj2" fmla="val 111029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9" name="AutoShape 8"/>
            <p:cNvSpPr>
              <a:spLocks noChangeArrowheads="1"/>
            </p:cNvSpPr>
            <p:nvPr/>
          </p:nvSpPr>
          <p:spPr bwMode="gray">
            <a:xfrm rot="10800000">
              <a:off x="1874" y="2079"/>
              <a:ext cx="544" cy="182"/>
            </a:xfrm>
            <a:prstGeom prst="rightArrow">
              <a:avLst>
                <a:gd name="adj1" fmla="val 35167"/>
                <a:gd name="adj2" fmla="val 121041"/>
              </a:avLst>
            </a:prstGeom>
            <a:solidFill>
              <a:srgbClr val="4B546F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auto">
            <a:xfrm>
              <a:off x="1698" y="976"/>
              <a:ext cx="2358" cy="2359"/>
            </a:xfrm>
            <a:prstGeom prst="ellipse">
              <a:avLst/>
            </a:prstGeom>
            <a:noFill/>
            <a:ln w="38100" algn="ctr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1" name="Oval 16"/>
            <p:cNvSpPr>
              <a:spLocks noChangeArrowheads="1"/>
            </p:cNvSpPr>
            <p:nvPr/>
          </p:nvSpPr>
          <p:spPr bwMode="gray">
            <a:xfrm>
              <a:off x="1608" y="209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gray">
            <a:xfrm>
              <a:off x="21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gray">
            <a:xfrm>
              <a:off x="3384" y="1056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4" name="Oval 19"/>
            <p:cNvSpPr>
              <a:spLocks noChangeArrowheads="1"/>
            </p:cNvSpPr>
            <p:nvPr/>
          </p:nvSpPr>
          <p:spPr bwMode="gray">
            <a:xfrm>
              <a:off x="2136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5" name="Oval 20"/>
            <p:cNvSpPr>
              <a:spLocks noChangeArrowheads="1"/>
            </p:cNvSpPr>
            <p:nvPr/>
          </p:nvSpPr>
          <p:spPr bwMode="gray">
            <a:xfrm>
              <a:off x="3384" y="3072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6" name="Oval 21"/>
            <p:cNvSpPr>
              <a:spLocks noChangeArrowheads="1"/>
            </p:cNvSpPr>
            <p:nvPr/>
          </p:nvSpPr>
          <p:spPr bwMode="gray">
            <a:xfrm>
              <a:off x="3960" y="2088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EDAB8A"/>
                </a:gs>
                <a:gs pos="100000">
                  <a:srgbClr val="D9520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7" name="Oval 22"/>
            <p:cNvSpPr>
              <a:spLocks noChangeArrowheads="1"/>
            </p:cNvSpPr>
            <p:nvPr/>
          </p:nvSpPr>
          <p:spPr bwMode="gray">
            <a:xfrm>
              <a:off x="2353" y="1625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36A1B6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gray">
            <a:xfrm>
              <a:off x="2356" y="1624"/>
              <a:ext cx="1073" cy="1063"/>
            </a:xfrm>
            <a:prstGeom prst="ellipse">
              <a:avLst/>
            </a:prstGeom>
            <a:gradFill rotWithShape="1">
              <a:gsLst>
                <a:gs pos="0">
                  <a:srgbClr val="36A1B6">
                    <a:alpha val="32001"/>
                  </a:srgbClr>
                </a:gs>
                <a:gs pos="100000">
                  <a:srgbClr val="000000">
                    <a:alpha val="89998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gray">
            <a:xfrm>
              <a:off x="2423" y="1694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1D5762"/>
                </a:gs>
                <a:gs pos="50000">
                  <a:srgbClr val="36A1B6"/>
                </a:gs>
                <a:gs pos="100000">
                  <a:srgbClr val="1D576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" name="Oval 25"/>
            <p:cNvSpPr>
              <a:spLocks noChangeArrowheads="1"/>
            </p:cNvSpPr>
            <p:nvPr/>
          </p:nvSpPr>
          <p:spPr bwMode="gray">
            <a:xfrm>
              <a:off x="2421" y="1696"/>
              <a:ext cx="933" cy="924"/>
            </a:xfrm>
            <a:prstGeom prst="ellipse">
              <a:avLst/>
            </a:prstGeom>
            <a:gradFill rotWithShape="1">
              <a:gsLst>
                <a:gs pos="0">
                  <a:srgbClr val="226674"/>
                </a:gs>
                <a:gs pos="100000">
                  <a:srgbClr val="36A1B6">
                    <a:alpha val="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1" name="Oval 26"/>
            <p:cNvSpPr>
              <a:spLocks noChangeArrowheads="1"/>
            </p:cNvSpPr>
            <p:nvPr/>
          </p:nvSpPr>
          <p:spPr bwMode="gray">
            <a:xfrm>
              <a:off x="2470" y="1741"/>
              <a:ext cx="840" cy="83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grpSp>
          <p:nvGrpSpPr>
            <p:cNvPr id="32" name="Group 27"/>
            <p:cNvGrpSpPr>
              <a:grpSpLocks/>
            </p:cNvGrpSpPr>
            <p:nvPr/>
          </p:nvGrpSpPr>
          <p:grpSpPr bwMode="auto">
            <a:xfrm>
              <a:off x="2483" y="1753"/>
              <a:ext cx="813" cy="805"/>
              <a:chOff x="4166" y="1706"/>
              <a:chExt cx="1252" cy="1252"/>
            </a:xfrm>
          </p:grpSpPr>
          <p:sp>
            <p:nvSpPr>
              <p:cNvPr id="33" name="Oval 28"/>
              <p:cNvSpPr>
                <a:spLocks noChangeArrowheads="1"/>
              </p:cNvSpPr>
              <p:nvPr/>
            </p:nvSpPr>
            <p:spPr bwMode="gray">
              <a:xfrm>
                <a:off x="4166" y="1706"/>
                <a:ext cx="1252" cy="1252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4" name="Oval 29"/>
              <p:cNvSpPr>
                <a:spLocks noChangeArrowheads="1"/>
              </p:cNvSpPr>
              <p:nvPr/>
            </p:nvSpPr>
            <p:spPr bwMode="gray">
              <a:xfrm>
                <a:off x="4181" y="1714"/>
                <a:ext cx="1223" cy="1221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35" name="Oval 30"/>
              <p:cNvSpPr>
                <a:spLocks noChangeArrowheads="1"/>
              </p:cNvSpPr>
              <p:nvPr/>
            </p:nvSpPr>
            <p:spPr bwMode="gray">
              <a:xfrm>
                <a:off x="4195" y="1725"/>
                <a:ext cx="1161" cy="1142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43" name="Oval 31"/>
              <p:cNvSpPr>
                <a:spLocks noChangeArrowheads="1"/>
              </p:cNvSpPr>
              <p:nvPr/>
            </p:nvSpPr>
            <p:spPr bwMode="gray">
              <a:xfrm>
                <a:off x="4263" y="1757"/>
                <a:ext cx="1033" cy="925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6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1965432" y="1852446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7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5670332" y="1852446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8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5686097" y="5037081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9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1865587" y="5037081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0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6600498" y="3486804"/>
            <a:ext cx="1502976" cy="352810"/>
          </a:xfrm>
        </p:spPr>
        <p:txBody>
          <a:bodyPr anchor="ctr"/>
          <a:lstStyle>
            <a:lvl1pPr algn="l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1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1045781" y="3486804"/>
            <a:ext cx="1502976" cy="352810"/>
          </a:xfrm>
        </p:spPr>
        <p:txBody>
          <a:bodyPr anchor="ctr"/>
          <a:lstStyle>
            <a:lvl1pPr algn="r">
              <a:buNone/>
              <a:defRPr sz="16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46"/>
          <p:cNvSpPr>
            <a:spLocks noGrp="1"/>
          </p:cNvSpPr>
          <p:nvPr>
            <p:ph type="body" sz="quarter" idx="23"/>
          </p:nvPr>
        </p:nvSpPr>
        <p:spPr>
          <a:xfrm>
            <a:off x="3831020" y="3455274"/>
            <a:ext cx="1502976" cy="35281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40642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并列关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DF557904-A0CF-4067-AA91-64EE38052B5F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76401B1F-4C67-40F5-A641-5CA711212B2A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63119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4559300" y="2895600"/>
            <a:ext cx="1665288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2819400" y="2895600"/>
            <a:ext cx="1616075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1054100" y="2895600"/>
            <a:ext cx="1676400" cy="2590800"/>
          </a:xfrm>
          <a:prstGeom prst="roundRect">
            <a:avLst>
              <a:gd name="adj" fmla="val 13745"/>
            </a:avLst>
          </a:prstGeom>
          <a:noFill/>
          <a:ln w="3810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282700" y="1600200"/>
            <a:ext cx="6096000" cy="990600"/>
            <a:chOff x="624" y="1152"/>
            <a:chExt cx="4080" cy="720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gray">
            <a:xfrm rot="3419336">
              <a:off x="624" y="1200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0" name="Group 9"/>
            <p:cNvGrpSpPr>
              <a:grpSpLocks/>
            </p:cNvGrpSpPr>
            <p:nvPr/>
          </p:nvGrpSpPr>
          <p:grpSpPr bwMode="auto">
            <a:xfrm>
              <a:off x="1292" y="1256"/>
              <a:ext cx="623" cy="91"/>
              <a:chOff x="2003" y="3442"/>
              <a:chExt cx="468" cy="239"/>
            </a:xfrm>
          </p:grpSpPr>
          <p:sp>
            <p:nvSpPr>
              <p:cNvPr id="34" name="Oval 10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Rectangle 11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12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Rectangle 14"/>
            <p:cNvSpPr>
              <a:spLocks noChangeArrowheads="1"/>
            </p:cNvSpPr>
            <p:nvPr/>
          </p:nvSpPr>
          <p:spPr bwMode="gray">
            <a:xfrm rot="3419336">
              <a:off x="1776" y="1148"/>
              <a:ext cx="672" cy="680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2" name="Group 15"/>
            <p:cNvGrpSpPr>
              <a:grpSpLocks/>
            </p:cNvGrpSpPr>
            <p:nvPr/>
          </p:nvGrpSpPr>
          <p:grpSpPr bwMode="auto">
            <a:xfrm>
              <a:off x="2444" y="1256"/>
              <a:ext cx="623" cy="91"/>
              <a:chOff x="2003" y="3442"/>
              <a:chExt cx="468" cy="239"/>
            </a:xfrm>
          </p:grpSpPr>
          <p:sp>
            <p:nvSpPr>
              <p:cNvPr id="30" name="Oval 16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Rectangle 17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18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Oval 19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Rectangle 20"/>
            <p:cNvSpPr>
              <a:spLocks noChangeArrowheads="1"/>
            </p:cNvSpPr>
            <p:nvPr/>
          </p:nvSpPr>
          <p:spPr bwMode="gray">
            <a:xfrm rot="3419336">
              <a:off x="2880" y="1148"/>
              <a:ext cx="672" cy="679"/>
            </a:xfrm>
            <a:prstGeom prst="rect">
              <a:avLst/>
            </a:prstGeom>
            <a:gradFill rotWithShape="1">
              <a:gsLst>
                <a:gs pos="0">
                  <a:srgbClr val="4987E3"/>
                </a:gs>
                <a:gs pos="100000">
                  <a:srgbClr val="223E69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4987E3"/>
              </a:extrusionClr>
              <a:contourClr>
                <a:srgbClr val="4987E3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Group 21"/>
            <p:cNvGrpSpPr>
              <a:grpSpLocks/>
            </p:cNvGrpSpPr>
            <p:nvPr/>
          </p:nvGrpSpPr>
          <p:grpSpPr bwMode="auto">
            <a:xfrm>
              <a:off x="3605" y="1256"/>
              <a:ext cx="817" cy="91"/>
              <a:chOff x="2003" y="3442"/>
              <a:chExt cx="468" cy="239"/>
            </a:xfrm>
          </p:grpSpPr>
          <p:sp>
            <p:nvSpPr>
              <p:cNvPr id="26" name="Oval 22"/>
              <p:cNvSpPr>
                <a:spLocks noChangeArrowheads="1"/>
              </p:cNvSpPr>
              <p:nvPr/>
            </p:nvSpPr>
            <p:spPr bwMode="gray">
              <a:xfrm>
                <a:off x="2003" y="3442"/>
                <a:ext cx="79" cy="236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gray">
              <a:xfrm>
                <a:off x="2048" y="3445"/>
                <a:ext cx="388" cy="236"/>
              </a:xfrm>
              <a:prstGeom prst="rect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Oval 24"/>
              <p:cNvSpPr>
                <a:spLocks noChangeArrowheads="1"/>
              </p:cNvSpPr>
              <p:nvPr/>
            </p:nvSpPr>
            <p:spPr bwMode="gray">
              <a:xfrm>
                <a:off x="2400" y="3445"/>
                <a:ext cx="71" cy="230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 w="12700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25"/>
              <p:cNvSpPr>
                <a:spLocks noChangeArrowheads="1"/>
              </p:cNvSpPr>
              <p:nvPr/>
            </p:nvSpPr>
            <p:spPr bwMode="gray">
              <a:xfrm>
                <a:off x="2438" y="3523"/>
                <a:ext cx="20" cy="67"/>
              </a:xfrm>
              <a:prstGeom prst="ellipse">
                <a:avLst/>
              </a:prstGeom>
              <a:gradFill rotWithShape="0">
                <a:gsLst>
                  <a:gs pos="0">
                    <a:srgbClr val="767676"/>
                  </a:gs>
                  <a:gs pos="50000">
                    <a:srgbClr val="FFFFFF"/>
                  </a:gs>
                  <a:gs pos="100000">
                    <a:srgbClr val="76767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Rectangle 26"/>
            <p:cNvSpPr>
              <a:spLocks noChangeArrowheads="1"/>
            </p:cNvSpPr>
            <p:nvPr/>
          </p:nvSpPr>
          <p:spPr bwMode="gray">
            <a:xfrm rot="3419336">
              <a:off x="4032" y="1152"/>
              <a:ext cx="672" cy="672"/>
            </a:xfrm>
            <a:prstGeom prst="rect">
              <a:avLst/>
            </a:pr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5400000" scaled="1"/>
            </a:gradFill>
            <a:ln w="9525">
              <a:miter lim="800000"/>
              <a:headEnd/>
              <a:tailEnd/>
            </a:ln>
            <a:scene3d>
              <a:camera prst="legacyPerspectiveFront">
                <a:rot lat="0" lon="1500000" rev="0"/>
              </a:camera>
              <a:lightRig rig="legacyFlat4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D9520F"/>
              </a:extrusionClr>
              <a:contourClr>
                <a:srgbClr val="D9520F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37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1218817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2947768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4718762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36"/>
          <p:cNvSpPr>
            <a:spLocks noGrp="1"/>
          </p:cNvSpPr>
          <p:nvPr>
            <p:ph type="body" sz="quarter" idx="14"/>
          </p:nvPr>
        </p:nvSpPr>
        <p:spPr>
          <a:xfrm>
            <a:off x="6468735" y="3058730"/>
            <a:ext cx="135572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1345324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2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09529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3" name="文本占位符 29"/>
          <p:cNvSpPr>
            <a:spLocks noGrp="1"/>
          </p:cNvSpPr>
          <p:nvPr>
            <p:ph type="body" sz="quarter" idx="17"/>
          </p:nvPr>
        </p:nvSpPr>
        <p:spPr>
          <a:xfrm>
            <a:off x="4750676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4" name="文本占位符 29"/>
          <p:cNvSpPr>
            <a:spLocks noGrp="1"/>
          </p:cNvSpPr>
          <p:nvPr>
            <p:ph type="body" sz="quarter" idx="18"/>
          </p:nvPr>
        </p:nvSpPr>
        <p:spPr>
          <a:xfrm>
            <a:off x="6448095" y="1843908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864505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比例分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04DB967-9D80-409C-9481-E5C799DE5227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38931FC4-5840-4DE4-A272-674287EA5D4D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1397000" y="1868488"/>
            <a:ext cx="6329363" cy="3711575"/>
            <a:chOff x="864" y="1310"/>
            <a:chExt cx="3987" cy="233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gray">
            <a:xfrm>
              <a:off x="1347" y="2813"/>
              <a:ext cx="3504" cy="835"/>
            </a:xfrm>
            <a:prstGeom prst="ellipse">
              <a:avLst/>
            </a:prstGeom>
            <a:gradFill rotWithShape="1">
              <a:gsLst>
                <a:gs pos="0">
                  <a:srgbClr val="C0C0C0"/>
                </a:gs>
                <a:gs pos="100000">
                  <a:srgbClr val="F7F9F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round/>
                  <a:headEnd/>
                  <a:tailEnd type="none" w="sm" len="sm"/>
                </a14:hiddenLine>
              </a:ext>
            </a:extLst>
          </p:spPr>
          <p:txBody>
            <a:bodyPr vert="eaVert" wrap="none" lIns="92075" tIns="46038" rIns="92075" bIns="46038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4" name="Oval 4"/>
            <p:cNvSpPr>
              <a:spLocks noChangeArrowheads="1"/>
            </p:cNvSpPr>
            <p:nvPr/>
          </p:nvSpPr>
          <p:spPr bwMode="gray">
            <a:xfrm rot="-998297">
              <a:off x="890" y="1482"/>
              <a:ext cx="3630" cy="1900"/>
            </a:xfrm>
            <a:prstGeom prst="ellipse">
              <a:avLst/>
            </a:prstGeom>
            <a:gradFill rotWithShape="0">
              <a:gsLst>
                <a:gs pos="0">
                  <a:srgbClr val="808080"/>
                </a:gs>
                <a:gs pos="50000">
                  <a:srgbClr val="AEAEAE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5" name="Oval 5"/>
            <p:cNvSpPr>
              <a:spLocks noChangeArrowheads="1"/>
            </p:cNvSpPr>
            <p:nvPr/>
          </p:nvSpPr>
          <p:spPr bwMode="gray">
            <a:xfrm rot="-998297">
              <a:off x="926" y="1380"/>
              <a:ext cx="3504" cy="1841"/>
            </a:xfrm>
            <a:prstGeom prst="ellipse">
              <a:avLst/>
            </a:prstGeom>
            <a:gradFill rotWithShape="1">
              <a:gsLst>
                <a:gs pos="0">
                  <a:srgbClr val="2791BB"/>
                </a:gs>
                <a:gs pos="100000">
                  <a:srgbClr val="0000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16" name="Arc 6"/>
            <p:cNvSpPr>
              <a:spLocks/>
            </p:cNvSpPr>
            <p:nvPr/>
          </p:nvSpPr>
          <p:spPr bwMode="gray">
            <a:xfrm rot="-998297">
              <a:off x="2599" y="1310"/>
              <a:ext cx="1795" cy="1239"/>
            </a:xfrm>
            <a:custGeom>
              <a:avLst/>
              <a:gdLst>
                <a:gd name="T0" fmla="*/ 0 w 21600"/>
                <a:gd name="T1" fmla="*/ 0 h 29046"/>
                <a:gd name="T2" fmla="*/ 0 w 21600"/>
                <a:gd name="T3" fmla="*/ 0 h 29046"/>
                <a:gd name="T4" fmla="*/ 0 w 21600"/>
                <a:gd name="T5" fmla="*/ 0 h 2904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9046" fill="none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</a:path>
                <a:path w="21600" h="29046" stroke="0" extrusionOk="0">
                  <a:moveTo>
                    <a:pt x="13190" y="-1"/>
                  </a:moveTo>
                  <a:cubicBezTo>
                    <a:pt x="18493" y="4089"/>
                    <a:pt x="21600" y="10407"/>
                    <a:pt x="21600" y="17105"/>
                  </a:cubicBezTo>
                  <a:cubicBezTo>
                    <a:pt x="21600" y="21352"/>
                    <a:pt x="20347" y="25506"/>
                    <a:pt x="17999" y="29046"/>
                  </a:cubicBezTo>
                  <a:lnTo>
                    <a:pt x="0" y="17105"/>
                  </a:lnTo>
                  <a:lnTo>
                    <a:pt x="13190" y="-1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7FC3D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rc 7"/>
            <p:cNvSpPr>
              <a:spLocks/>
            </p:cNvSpPr>
            <p:nvPr/>
          </p:nvSpPr>
          <p:spPr bwMode="gray">
            <a:xfrm rot="20601703" flipH="1">
              <a:off x="1080" y="2491"/>
              <a:ext cx="2067" cy="930"/>
            </a:xfrm>
            <a:custGeom>
              <a:avLst/>
              <a:gdLst>
                <a:gd name="T0" fmla="*/ 0 w 25114"/>
                <a:gd name="T1" fmla="*/ 0 h 21600"/>
                <a:gd name="T2" fmla="*/ 0 w 25114"/>
                <a:gd name="T3" fmla="*/ 0 h 21600"/>
                <a:gd name="T4" fmla="*/ 0 w 25114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114" h="21600" fill="none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</a:path>
                <a:path w="25114" h="21600" stroke="0" extrusionOk="0">
                  <a:moveTo>
                    <a:pt x="25114" y="2497"/>
                  </a:moveTo>
                  <a:cubicBezTo>
                    <a:pt x="23846" y="13386"/>
                    <a:pt x="14622" y="21599"/>
                    <a:pt x="3659" y="21600"/>
                  </a:cubicBezTo>
                  <a:cubicBezTo>
                    <a:pt x="2432" y="21600"/>
                    <a:pt x="1208" y="21495"/>
                    <a:pt x="0" y="21287"/>
                  </a:cubicBezTo>
                  <a:lnTo>
                    <a:pt x="3659" y="0"/>
                  </a:lnTo>
                  <a:lnTo>
                    <a:pt x="25114" y="2497"/>
                  </a:lnTo>
                  <a:close/>
                </a:path>
              </a:pathLst>
            </a:custGeom>
            <a:gradFill rotWithShape="1">
              <a:gsLst>
                <a:gs pos="0">
                  <a:srgbClr val="335E9E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Arc 8"/>
            <p:cNvSpPr>
              <a:spLocks/>
            </p:cNvSpPr>
            <p:nvPr/>
          </p:nvSpPr>
          <p:spPr bwMode="gray">
            <a:xfrm rot="-998297">
              <a:off x="1715" y="1339"/>
              <a:ext cx="2034" cy="893"/>
            </a:xfrm>
            <a:custGeom>
              <a:avLst/>
              <a:gdLst>
                <a:gd name="T0" fmla="*/ 0 w 24549"/>
                <a:gd name="T1" fmla="*/ 0 h 21600"/>
                <a:gd name="T2" fmla="*/ 0 w 24549"/>
                <a:gd name="T3" fmla="*/ 0 h 21600"/>
                <a:gd name="T4" fmla="*/ 0 w 24549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549" h="21600" fill="none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</a:path>
                <a:path w="24549" h="21600" stroke="0" extrusionOk="0">
                  <a:moveTo>
                    <a:pt x="0" y="2373"/>
                  </a:moveTo>
                  <a:cubicBezTo>
                    <a:pt x="3046" y="813"/>
                    <a:pt x="6420" y="-1"/>
                    <a:pt x="9843" y="0"/>
                  </a:cubicBezTo>
                  <a:cubicBezTo>
                    <a:pt x="15299" y="0"/>
                    <a:pt x="20553" y="2064"/>
                    <a:pt x="24549" y="5779"/>
                  </a:cubicBezTo>
                  <a:lnTo>
                    <a:pt x="9843" y="21600"/>
                  </a:lnTo>
                  <a:lnTo>
                    <a:pt x="0" y="2373"/>
                  </a:lnTo>
                  <a:close/>
                </a:path>
              </a:pathLst>
            </a:custGeom>
            <a:gradFill rotWithShape="1">
              <a:gsLst>
                <a:gs pos="0">
                  <a:srgbClr val="36A1B6"/>
                </a:gs>
                <a:gs pos="100000">
                  <a:srgbClr val="277584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Arc 9"/>
            <p:cNvSpPr>
              <a:spLocks/>
            </p:cNvSpPr>
            <p:nvPr/>
          </p:nvSpPr>
          <p:spPr bwMode="gray">
            <a:xfrm rot="20601703" flipH="1">
              <a:off x="864" y="1713"/>
              <a:ext cx="1796" cy="1302"/>
            </a:xfrm>
            <a:custGeom>
              <a:avLst/>
              <a:gdLst>
                <a:gd name="T0" fmla="*/ 0 w 21600"/>
                <a:gd name="T1" fmla="*/ 0 h 30468"/>
                <a:gd name="T2" fmla="*/ 0 w 21600"/>
                <a:gd name="T3" fmla="*/ 0 h 30468"/>
                <a:gd name="T4" fmla="*/ 0 w 21600"/>
                <a:gd name="T5" fmla="*/ 0 h 30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30468" fill="none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</a:path>
                <a:path w="21600" h="30468" stroke="0" extrusionOk="0">
                  <a:moveTo>
                    <a:pt x="8291" y="0"/>
                  </a:moveTo>
                  <a:cubicBezTo>
                    <a:pt x="16349" y="3349"/>
                    <a:pt x="21600" y="11218"/>
                    <a:pt x="21600" y="19945"/>
                  </a:cubicBezTo>
                  <a:cubicBezTo>
                    <a:pt x="21600" y="23628"/>
                    <a:pt x="20657" y="27251"/>
                    <a:pt x="18863" y="30468"/>
                  </a:cubicBezTo>
                  <a:lnTo>
                    <a:pt x="0" y="19945"/>
                  </a:lnTo>
                  <a:lnTo>
                    <a:pt x="8291" y="0"/>
                  </a:lnTo>
                  <a:close/>
                </a:path>
              </a:pathLst>
            </a:custGeom>
            <a:gradFill rotWithShape="1">
              <a:gsLst>
                <a:gs pos="0">
                  <a:srgbClr val="D9520F"/>
                </a:gs>
                <a:gs pos="100000">
                  <a:srgbClr val="64260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Freeform 10"/>
            <p:cNvSpPr>
              <a:spLocks/>
            </p:cNvSpPr>
            <p:nvPr/>
          </p:nvSpPr>
          <p:spPr bwMode="gray">
            <a:xfrm>
              <a:off x="3442" y="2282"/>
              <a:ext cx="1105" cy="1120"/>
            </a:xfrm>
            <a:custGeom>
              <a:avLst/>
              <a:gdLst>
                <a:gd name="T0" fmla="*/ 9 w 1105"/>
                <a:gd name="T1" fmla="*/ 888 h 1120"/>
                <a:gd name="T2" fmla="*/ 1105 w 1105"/>
                <a:gd name="T3" fmla="*/ 0 h 1120"/>
                <a:gd name="T4" fmla="*/ 1081 w 1105"/>
                <a:gd name="T5" fmla="*/ 256 h 1120"/>
                <a:gd name="T6" fmla="*/ 705 w 1105"/>
                <a:gd name="T7" fmla="*/ 704 h 1120"/>
                <a:gd name="T8" fmla="*/ 17 w 1105"/>
                <a:gd name="T9" fmla="*/ 1120 h 1120"/>
                <a:gd name="T10" fmla="*/ 9 w 1105"/>
                <a:gd name="T11" fmla="*/ 888 h 11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105" h="1120">
                  <a:moveTo>
                    <a:pt x="9" y="888"/>
                  </a:moveTo>
                  <a:lnTo>
                    <a:pt x="1105" y="0"/>
                  </a:lnTo>
                  <a:lnTo>
                    <a:pt x="1081" y="256"/>
                  </a:lnTo>
                  <a:cubicBezTo>
                    <a:pt x="1014" y="373"/>
                    <a:pt x="882" y="560"/>
                    <a:pt x="705" y="704"/>
                  </a:cubicBezTo>
                  <a:cubicBezTo>
                    <a:pt x="528" y="848"/>
                    <a:pt x="133" y="1089"/>
                    <a:pt x="17" y="1120"/>
                  </a:cubicBezTo>
                  <a:cubicBezTo>
                    <a:pt x="0" y="1038"/>
                    <a:pt x="9" y="888"/>
                    <a:pt x="9" y="888"/>
                  </a:cubicBezTo>
                  <a:close/>
                </a:path>
              </a:pathLst>
            </a:custGeom>
            <a:gradFill rotWithShape="0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Arc 11"/>
            <p:cNvSpPr>
              <a:spLocks/>
            </p:cNvSpPr>
            <p:nvPr/>
          </p:nvSpPr>
          <p:spPr bwMode="gray">
            <a:xfrm rot="-1060795">
              <a:off x="2840" y="1897"/>
              <a:ext cx="1719" cy="1171"/>
            </a:xfrm>
            <a:custGeom>
              <a:avLst/>
              <a:gdLst>
                <a:gd name="T0" fmla="*/ 0 w 18016"/>
                <a:gd name="T1" fmla="*/ 0 h 21282"/>
                <a:gd name="T2" fmla="*/ 0 w 18016"/>
                <a:gd name="T3" fmla="*/ 0 h 21282"/>
                <a:gd name="T4" fmla="*/ 0 w 18016"/>
                <a:gd name="T5" fmla="*/ 0 h 2128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16" h="21282" fill="none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</a:path>
                <a:path w="18016" h="21282" stroke="0" extrusionOk="0">
                  <a:moveTo>
                    <a:pt x="18016" y="11915"/>
                  </a:moveTo>
                  <a:cubicBezTo>
                    <a:pt x="14735" y="16875"/>
                    <a:pt x="9554" y="20264"/>
                    <a:pt x="3694" y="21281"/>
                  </a:cubicBezTo>
                  <a:lnTo>
                    <a:pt x="0" y="0"/>
                  </a:lnTo>
                  <a:lnTo>
                    <a:pt x="18016" y="11915"/>
                  </a:lnTo>
                  <a:close/>
                </a:path>
              </a:pathLst>
            </a:custGeom>
            <a:gradFill rotWithShape="1">
              <a:gsLst>
                <a:gs pos="0">
                  <a:srgbClr val="485C31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Freeform 12"/>
            <p:cNvSpPr>
              <a:spLocks/>
            </p:cNvSpPr>
            <p:nvPr/>
          </p:nvSpPr>
          <p:spPr bwMode="gray">
            <a:xfrm>
              <a:off x="2819" y="2496"/>
              <a:ext cx="648" cy="928"/>
            </a:xfrm>
            <a:custGeom>
              <a:avLst/>
              <a:gdLst>
                <a:gd name="T0" fmla="*/ 648 w 648"/>
                <a:gd name="T1" fmla="*/ 632 h 928"/>
                <a:gd name="T2" fmla="*/ 648 w 648"/>
                <a:gd name="T3" fmla="*/ 928 h 928"/>
                <a:gd name="T4" fmla="*/ 0 w 648"/>
                <a:gd name="T5" fmla="*/ 64 h 928"/>
                <a:gd name="T6" fmla="*/ 96 w 648"/>
                <a:gd name="T7" fmla="*/ 0 h 928"/>
                <a:gd name="T8" fmla="*/ 648 w 648"/>
                <a:gd name="T9" fmla="*/ 632 h 9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928">
                  <a:moveTo>
                    <a:pt x="648" y="632"/>
                  </a:moveTo>
                  <a:lnTo>
                    <a:pt x="648" y="928"/>
                  </a:lnTo>
                  <a:lnTo>
                    <a:pt x="0" y="64"/>
                  </a:lnTo>
                  <a:lnTo>
                    <a:pt x="96" y="0"/>
                  </a:lnTo>
                  <a:lnTo>
                    <a:pt x="648" y="632"/>
                  </a:lnTo>
                  <a:close/>
                </a:path>
              </a:pathLst>
            </a:custGeom>
            <a:gradFill rotWithShape="1">
              <a:gsLst>
                <a:gs pos="0">
                  <a:srgbClr val="D2E6BB"/>
                </a:gs>
                <a:gs pos="100000">
                  <a:srgbClr val="9CC769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gray">
            <a:xfrm rot="-998297">
              <a:off x="1846" y="1830"/>
              <a:ext cx="1698" cy="844"/>
            </a:xfrm>
            <a:prstGeom prst="ellipse">
              <a:avLst/>
            </a:prstGeom>
            <a:gradFill rotWithShape="0">
              <a:gsLst>
                <a:gs pos="0">
                  <a:srgbClr val="000000"/>
                </a:gs>
                <a:gs pos="50000">
                  <a:srgbClr val="C1C1C1"/>
                </a:gs>
                <a:gs pos="100000">
                  <a:srgbClr val="00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  <p:sp>
          <p:nvSpPr>
            <p:cNvPr id="30" name="Freeform 19"/>
            <p:cNvSpPr>
              <a:spLocks/>
            </p:cNvSpPr>
            <p:nvPr/>
          </p:nvSpPr>
          <p:spPr bwMode="gray">
            <a:xfrm>
              <a:off x="2768" y="2632"/>
              <a:ext cx="544" cy="680"/>
            </a:xfrm>
            <a:custGeom>
              <a:avLst/>
              <a:gdLst>
                <a:gd name="T0" fmla="*/ 0 w 544"/>
                <a:gd name="T1" fmla="*/ 16 h 680"/>
                <a:gd name="T2" fmla="*/ 256 w 544"/>
                <a:gd name="T3" fmla="*/ 528 h 680"/>
                <a:gd name="T4" fmla="*/ 264 w 544"/>
                <a:gd name="T5" fmla="*/ 680 h 680"/>
                <a:gd name="T6" fmla="*/ 448 w 544"/>
                <a:gd name="T7" fmla="*/ 624 h 680"/>
                <a:gd name="T8" fmla="*/ 544 w 544"/>
                <a:gd name="T9" fmla="*/ 576 h 680"/>
                <a:gd name="T10" fmla="*/ 112 w 544"/>
                <a:gd name="T11" fmla="*/ 0 h 680"/>
                <a:gd name="T12" fmla="*/ 0 w 544"/>
                <a:gd name="T13" fmla="*/ 16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44" h="680">
                  <a:moveTo>
                    <a:pt x="0" y="16"/>
                  </a:moveTo>
                  <a:lnTo>
                    <a:pt x="256" y="528"/>
                  </a:lnTo>
                  <a:lnTo>
                    <a:pt x="264" y="680"/>
                  </a:lnTo>
                  <a:lnTo>
                    <a:pt x="448" y="624"/>
                  </a:lnTo>
                  <a:lnTo>
                    <a:pt x="544" y="576"/>
                  </a:lnTo>
                  <a:lnTo>
                    <a:pt x="112" y="0"/>
                  </a:lnTo>
                  <a:lnTo>
                    <a:pt x="0" y="16"/>
                  </a:lnTo>
                  <a:close/>
                </a:path>
              </a:pathLst>
            </a:custGeom>
            <a:gradFill rotWithShape="1">
              <a:gsLst>
                <a:gs pos="0">
                  <a:srgbClr val="36A1B6">
                    <a:alpha val="18999"/>
                  </a:srgbClr>
                </a:gs>
                <a:gs pos="100000">
                  <a:srgbClr val="79C0C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Oval 20"/>
            <p:cNvSpPr>
              <a:spLocks noChangeArrowheads="1"/>
            </p:cNvSpPr>
            <p:nvPr/>
          </p:nvSpPr>
          <p:spPr bwMode="gray">
            <a:xfrm rot="-998297">
              <a:off x="1910" y="1989"/>
              <a:ext cx="1629" cy="68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ea typeface="MS PGothic" panose="020B0600070205080204" pitchFamily="34" charset="-128"/>
              </a:endParaRP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3762703" y="2132943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4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5701861" y="250606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1933904" y="3415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5407573" y="3735770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6"/>
          </p:nvPr>
        </p:nvSpPr>
        <p:spPr>
          <a:xfrm>
            <a:off x="3195144" y="4413687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005795" y="3250431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607668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观点总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3C27116F-8894-4B93-AE42-070B92554F0E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B1815F8-5F3B-48E1-BCC4-3147F23F692A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876300" y="1624013"/>
            <a:ext cx="7391400" cy="4156075"/>
            <a:chOff x="576" y="768"/>
            <a:chExt cx="4656" cy="2618"/>
          </a:xfrm>
        </p:grpSpPr>
        <p:sp>
          <p:nvSpPr>
            <p:cNvPr id="13" name="AutoShape 3"/>
            <p:cNvSpPr>
              <a:spLocks noChangeArrowheads="1"/>
            </p:cNvSpPr>
            <p:nvPr/>
          </p:nvSpPr>
          <p:spPr bwMode="gray">
            <a:xfrm>
              <a:off x="1104" y="1248"/>
              <a:ext cx="3484" cy="1728"/>
            </a:xfrm>
            <a:prstGeom prst="upArrow">
              <a:avLst>
                <a:gd name="adj1" fmla="val 57824"/>
                <a:gd name="adj2" fmla="val 54398"/>
              </a:avLst>
            </a:prstGeom>
            <a:gradFill rotWithShape="1">
              <a:gsLst>
                <a:gs pos="0">
                  <a:srgbClr val="C0C0C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AutoShape 4"/>
            <p:cNvSpPr>
              <a:spLocks noChangeArrowheads="1"/>
            </p:cNvSpPr>
            <p:nvPr/>
          </p:nvSpPr>
          <p:spPr bwMode="gray">
            <a:xfrm>
              <a:off x="1453" y="768"/>
              <a:ext cx="2784" cy="36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987E3">
                    <a:gamma/>
                    <a:shade val="60784"/>
                    <a:invGamma/>
                  </a:srgbClr>
                </a:gs>
                <a:gs pos="50000">
                  <a:srgbClr val="4987E3"/>
                </a:gs>
                <a:gs pos="100000">
                  <a:srgbClr val="4987E3">
                    <a:gamma/>
                    <a:shade val="60784"/>
                    <a:invGamma/>
                  </a:srgbClr>
                </a:gs>
              </a:gsLst>
              <a:lin ang="0" scaled="1"/>
            </a:gradFill>
            <a:ln w="38100" algn="ctr">
              <a:solidFill>
                <a:srgbClr val="FFFFFF"/>
              </a:solidFill>
              <a:round/>
              <a:headEnd/>
              <a:tailEnd/>
            </a:ln>
            <a:effectLst>
              <a:outerShdw dist="63500" dir="3187806" algn="ctr" rotWithShape="0">
                <a:srgbClr val="001D3A"/>
              </a:outerShdw>
            </a:effectLst>
          </p:spPr>
          <p:txBody>
            <a:bodyPr wrap="none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zh-CN" sz="2000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15" name="Group 7"/>
            <p:cNvGrpSpPr>
              <a:grpSpLocks/>
            </p:cNvGrpSpPr>
            <p:nvPr/>
          </p:nvGrpSpPr>
          <p:grpSpPr bwMode="auto">
            <a:xfrm>
              <a:off x="576" y="2428"/>
              <a:ext cx="936" cy="954"/>
              <a:chOff x="2016" y="1920"/>
              <a:chExt cx="1680" cy="1680"/>
            </a:xfrm>
          </p:grpSpPr>
          <p:sp>
            <p:nvSpPr>
              <p:cNvPr id="25" name="Oval 8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D9520F"/>
                  </a:gs>
                  <a:gs pos="100000">
                    <a:srgbClr val="8A340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gray">
              <a:xfrm>
                <a:off x="2208" y="1948"/>
                <a:ext cx="1296" cy="634"/>
              </a:xfrm>
              <a:custGeom>
                <a:avLst/>
                <a:gdLst>
                  <a:gd name="T0" fmla="*/ 905 w 1321"/>
                  <a:gd name="T1" fmla="*/ 44 h 712"/>
                  <a:gd name="T2" fmla="*/ 916 w 1321"/>
                  <a:gd name="T3" fmla="*/ 48 h 712"/>
                  <a:gd name="T4" fmla="*/ 919 w 1321"/>
                  <a:gd name="T5" fmla="*/ 53 h 712"/>
                  <a:gd name="T6" fmla="*/ 914 w 1321"/>
                  <a:gd name="T7" fmla="*/ 57 h 712"/>
                  <a:gd name="T8" fmla="*/ 903 w 1321"/>
                  <a:gd name="T9" fmla="*/ 61 h 712"/>
                  <a:gd name="T10" fmla="*/ 885 w 1321"/>
                  <a:gd name="T11" fmla="*/ 64 h 712"/>
                  <a:gd name="T12" fmla="*/ 861 w 1321"/>
                  <a:gd name="T13" fmla="*/ 67 h 712"/>
                  <a:gd name="T14" fmla="*/ 832 w 1321"/>
                  <a:gd name="T15" fmla="*/ 69 h 712"/>
                  <a:gd name="T16" fmla="*/ 798 w 1321"/>
                  <a:gd name="T17" fmla="*/ 72 h 712"/>
                  <a:gd name="T18" fmla="*/ 759 w 1321"/>
                  <a:gd name="T19" fmla="*/ 74 h 712"/>
                  <a:gd name="T20" fmla="*/ 717 w 1321"/>
                  <a:gd name="T21" fmla="*/ 75 h 712"/>
                  <a:gd name="T22" fmla="*/ 673 w 1321"/>
                  <a:gd name="T23" fmla="*/ 76 h 712"/>
                  <a:gd name="T24" fmla="*/ 624 w 1321"/>
                  <a:gd name="T25" fmla="*/ 77 h 712"/>
                  <a:gd name="T26" fmla="*/ 574 w 1321"/>
                  <a:gd name="T27" fmla="*/ 78 h 712"/>
                  <a:gd name="T28" fmla="*/ 553 w 1321"/>
                  <a:gd name="T29" fmla="*/ 79 h 712"/>
                  <a:gd name="T30" fmla="*/ 331 w 1321"/>
                  <a:gd name="T31" fmla="*/ 79 h 712"/>
                  <a:gd name="T32" fmla="*/ 328 w 1321"/>
                  <a:gd name="T33" fmla="*/ 79 h 712"/>
                  <a:gd name="T34" fmla="*/ 284 w 1321"/>
                  <a:gd name="T35" fmla="*/ 78 h 712"/>
                  <a:gd name="T36" fmla="*/ 242 w 1321"/>
                  <a:gd name="T37" fmla="*/ 77 h 712"/>
                  <a:gd name="T38" fmla="*/ 203 w 1321"/>
                  <a:gd name="T39" fmla="*/ 77 h 712"/>
                  <a:gd name="T40" fmla="*/ 165 w 1321"/>
                  <a:gd name="T41" fmla="*/ 75 h 712"/>
                  <a:gd name="T42" fmla="*/ 129 w 1321"/>
                  <a:gd name="T43" fmla="*/ 75 h 712"/>
                  <a:gd name="T44" fmla="*/ 100 w 1321"/>
                  <a:gd name="T45" fmla="*/ 73 h 712"/>
                  <a:gd name="T46" fmla="*/ 71 w 1321"/>
                  <a:gd name="T47" fmla="*/ 71 h 712"/>
                  <a:gd name="T48" fmla="*/ 48 w 1321"/>
                  <a:gd name="T49" fmla="*/ 69 h 712"/>
                  <a:gd name="T50" fmla="*/ 26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7 w 1321"/>
                  <a:gd name="T67" fmla="*/ 33 h 712"/>
                  <a:gd name="T68" fmla="*/ 104 w 1321"/>
                  <a:gd name="T69" fmla="*/ 26 h 712"/>
                  <a:gd name="T70" fmla="*/ 142 w 1321"/>
                  <a:gd name="T71" fmla="*/ 19 h 712"/>
                  <a:gd name="T72" fmla="*/ 187 w 1321"/>
                  <a:gd name="T73" fmla="*/ 13 h 712"/>
                  <a:gd name="T74" fmla="*/ 237 w 1321"/>
                  <a:gd name="T75" fmla="*/ 9 h 712"/>
                  <a:gd name="T76" fmla="*/ 288 w 1321"/>
                  <a:gd name="T77" fmla="*/ 4 h 712"/>
                  <a:gd name="T78" fmla="*/ 346 w 1321"/>
                  <a:gd name="T79" fmla="*/ 4 h 712"/>
                  <a:gd name="T80" fmla="*/ 404 w 1321"/>
                  <a:gd name="T81" fmla="*/ 4 h 712"/>
                  <a:gd name="T82" fmla="*/ 465 w 1321"/>
                  <a:gd name="T83" fmla="*/ 0 h 712"/>
                  <a:gd name="T84" fmla="*/ 465 w 1321"/>
                  <a:gd name="T85" fmla="*/ 0 h 712"/>
                  <a:gd name="T86" fmla="*/ 528 w 1321"/>
                  <a:gd name="T87" fmla="*/ 4 h 712"/>
                  <a:gd name="T88" fmla="*/ 589 w 1321"/>
                  <a:gd name="T89" fmla="*/ 4 h 712"/>
                  <a:gd name="T90" fmla="*/ 648 w 1321"/>
                  <a:gd name="T91" fmla="*/ 5 h 712"/>
                  <a:gd name="T92" fmla="*/ 703 w 1321"/>
                  <a:gd name="T93" fmla="*/ 10 h 712"/>
                  <a:gd name="T94" fmla="*/ 752 w 1321"/>
                  <a:gd name="T95" fmla="*/ 15 h 712"/>
                  <a:gd name="T96" fmla="*/ 799 w 1321"/>
                  <a:gd name="T97" fmla="*/ 21 h 712"/>
                  <a:gd name="T98" fmla="*/ 840 w 1321"/>
                  <a:gd name="T99" fmla="*/ 28 h 712"/>
                  <a:gd name="T100" fmla="*/ 875 w 1321"/>
                  <a:gd name="T101" fmla="*/ 36 h 712"/>
                  <a:gd name="T102" fmla="*/ 905 w 1321"/>
                  <a:gd name="T103" fmla="*/ 44 h 712"/>
                  <a:gd name="T104" fmla="*/ 905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D9520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4272" y="2400"/>
              <a:ext cx="960" cy="965"/>
              <a:chOff x="2016" y="1920"/>
              <a:chExt cx="1680" cy="1680"/>
            </a:xfrm>
          </p:grpSpPr>
          <p:sp>
            <p:nvSpPr>
              <p:cNvPr id="23" name="Oval 14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9CC769"/>
                  </a:gs>
                  <a:gs pos="100000">
                    <a:srgbClr val="26301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Freeform 15"/>
              <p:cNvSpPr>
                <a:spLocks/>
              </p:cNvSpPr>
              <p:nvPr/>
            </p:nvSpPr>
            <p:spPr bwMode="gray">
              <a:xfrm>
                <a:off x="2209" y="1948"/>
                <a:ext cx="1295" cy="634"/>
              </a:xfrm>
              <a:custGeom>
                <a:avLst/>
                <a:gdLst>
                  <a:gd name="T0" fmla="*/ 891 w 1321"/>
                  <a:gd name="T1" fmla="*/ 44 h 712"/>
                  <a:gd name="T2" fmla="*/ 903 w 1321"/>
                  <a:gd name="T3" fmla="*/ 48 h 712"/>
                  <a:gd name="T4" fmla="*/ 905 w 1321"/>
                  <a:gd name="T5" fmla="*/ 53 h 712"/>
                  <a:gd name="T6" fmla="*/ 902 w 1321"/>
                  <a:gd name="T7" fmla="*/ 57 h 712"/>
                  <a:gd name="T8" fmla="*/ 888 w 1321"/>
                  <a:gd name="T9" fmla="*/ 61 h 712"/>
                  <a:gd name="T10" fmla="*/ 871 w 1321"/>
                  <a:gd name="T11" fmla="*/ 64 h 712"/>
                  <a:gd name="T12" fmla="*/ 850 w 1321"/>
                  <a:gd name="T13" fmla="*/ 67 h 712"/>
                  <a:gd name="T14" fmla="*/ 820 w 1321"/>
                  <a:gd name="T15" fmla="*/ 69 h 712"/>
                  <a:gd name="T16" fmla="*/ 786 w 1321"/>
                  <a:gd name="T17" fmla="*/ 72 h 712"/>
                  <a:gd name="T18" fmla="*/ 749 w 1321"/>
                  <a:gd name="T19" fmla="*/ 74 h 712"/>
                  <a:gd name="T20" fmla="*/ 707 w 1321"/>
                  <a:gd name="T21" fmla="*/ 75 h 712"/>
                  <a:gd name="T22" fmla="*/ 662 w 1321"/>
                  <a:gd name="T23" fmla="*/ 76 h 712"/>
                  <a:gd name="T24" fmla="*/ 614 w 1321"/>
                  <a:gd name="T25" fmla="*/ 77 h 712"/>
                  <a:gd name="T26" fmla="*/ 564 w 1321"/>
                  <a:gd name="T27" fmla="*/ 78 h 712"/>
                  <a:gd name="T28" fmla="*/ 545 w 1321"/>
                  <a:gd name="T29" fmla="*/ 79 h 712"/>
                  <a:gd name="T30" fmla="*/ 326 w 1321"/>
                  <a:gd name="T31" fmla="*/ 79 h 712"/>
                  <a:gd name="T32" fmla="*/ 324 w 1321"/>
                  <a:gd name="T33" fmla="*/ 79 h 712"/>
                  <a:gd name="T34" fmla="*/ 280 w 1321"/>
                  <a:gd name="T35" fmla="*/ 78 h 712"/>
                  <a:gd name="T36" fmla="*/ 239 w 1321"/>
                  <a:gd name="T37" fmla="*/ 77 h 712"/>
                  <a:gd name="T38" fmla="*/ 200 w 1321"/>
                  <a:gd name="T39" fmla="*/ 77 h 712"/>
                  <a:gd name="T40" fmla="*/ 162 w 1321"/>
                  <a:gd name="T41" fmla="*/ 75 h 712"/>
                  <a:gd name="T42" fmla="*/ 126 w 1321"/>
                  <a:gd name="T43" fmla="*/ 75 h 712"/>
                  <a:gd name="T44" fmla="*/ 98 w 1321"/>
                  <a:gd name="T45" fmla="*/ 73 h 712"/>
                  <a:gd name="T46" fmla="*/ 70 w 1321"/>
                  <a:gd name="T47" fmla="*/ 71 h 712"/>
                  <a:gd name="T48" fmla="*/ 48 w 1321"/>
                  <a:gd name="T49" fmla="*/ 69 h 712"/>
                  <a:gd name="T50" fmla="*/ 25 w 1321"/>
                  <a:gd name="T51" fmla="*/ 67 h 712"/>
                  <a:gd name="T52" fmla="*/ 18 w 1321"/>
                  <a:gd name="T53" fmla="*/ 64 h 712"/>
                  <a:gd name="T54" fmla="*/ 6 w 1321"/>
                  <a:gd name="T55" fmla="*/ 61 h 712"/>
                  <a:gd name="T56" fmla="*/ 0 w 1321"/>
                  <a:gd name="T57" fmla="*/ 58 h 712"/>
                  <a:gd name="T58" fmla="*/ 0 w 1321"/>
                  <a:gd name="T59" fmla="*/ 57 h 712"/>
                  <a:gd name="T60" fmla="*/ 4 w 1321"/>
                  <a:gd name="T61" fmla="*/ 53 h 712"/>
                  <a:gd name="T62" fmla="*/ 16 w 1321"/>
                  <a:gd name="T63" fmla="*/ 48 h 712"/>
                  <a:gd name="T64" fmla="*/ 32 w 1321"/>
                  <a:gd name="T65" fmla="*/ 41 h 712"/>
                  <a:gd name="T66" fmla="*/ 66 w 1321"/>
                  <a:gd name="T67" fmla="*/ 33 h 712"/>
                  <a:gd name="T68" fmla="*/ 102 w 1321"/>
                  <a:gd name="T69" fmla="*/ 26 h 712"/>
                  <a:gd name="T70" fmla="*/ 140 w 1321"/>
                  <a:gd name="T71" fmla="*/ 19 h 712"/>
                  <a:gd name="T72" fmla="*/ 185 w 1321"/>
                  <a:gd name="T73" fmla="*/ 13 h 712"/>
                  <a:gd name="T74" fmla="*/ 234 w 1321"/>
                  <a:gd name="T75" fmla="*/ 9 h 712"/>
                  <a:gd name="T76" fmla="*/ 284 w 1321"/>
                  <a:gd name="T77" fmla="*/ 4 h 712"/>
                  <a:gd name="T78" fmla="*/ 340 w 1321"/>
                  <a:gd name="T79" fmla="*/ 4 h 712"/>
                  <a:gd name="T80" fmla="*/ 399 w 1321"/>
                  <a:gd name="T81" fmla="*/ 4 h 712"/>
                  <a:gd name="T82" fmla="*/ 457 w 1321"/>
                  <a:gd name="T83" fmla="*/ 0 h 712"/>
                  <a:gd name="T84" fmla="*/ 457 w 1321"/>
                  <a:gd name="T85" fmla="*/ 0 h 712"/>
                  <a:gd name="T86" fmla="*/ 520 w 1321"/>
                  <a:gd name="T87" fmla="*/ 4 h 712"/>
                  <a:gd name="T88" fmla="*/ 580 w 1321"/>
                  <a:gd name="T89" fmla="*/ 4 h 712"/>
                  <a:gd name="T90" fmla="*/ 639 w 1321"/>
                  <a:gd name="T91" fmla="*/ 5 h 712"/>
                  <a:gd name="T92" fmla="*/ 693 w 1321"/>
                  <a:gd name="T93" fmla="*/ 10 h 712"/>
                  <a:gd name="T94" fmla="*/ 742 w 1321"/>
                  <a:gd name="T95" fmla="*/ 15 h 712"/>
                  <a:gd name="T96" fmla="*/ 788 w 1321"/>
                  <a:gd name="T97" fmla="*/ 21 h 712"/>
                  <a:gd name="T98" fmla="*/ 828 w 1321"/>
                  <a:gd name="T99" fmla="*/ 28 h 712"/>
                  <a:gd name="T100" fmla="*/ 862 w 1321"/>
                  <a:gd name="T101" fmla="*/ 36 h 712"/>
                  <a:gd name="T102" fmla="*/ 891 w 1321"/>
                  <a:gd name="T103" fmla="*/ 44 h 712"/>
                  <a:gd name="T104" fmla="*/ 891 w 1321"/>
                  <a:gd name="T105" fmla="*/ 44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9CC769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" name="Group 18"/>
            <p:cNvGrpSpPr>
              <a:grpSpLocks/>
            </p:cNvGrpSpPr>
            <p:nvPr/>
          </p:nvGrpSpPr>
          <p:grpSpPr bwMode="auto">
            <a:xfrm>
              <a:off x="1776" y="2428"/>
              <a:ext cx="960" cy="958"/>
              <a:chOff x="2016" y="1920"/>
              <a:chExt cx="1680" cy="1680"/>
            </a:xfrm>
          </p:grpSpPr>
          <p:sp>
            <p:nvSpPr>
              <p:cNvPr id="21" name="Oval 19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C535D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891 w 1321"/>
                  <a:gd name="T1" fmla="*/ 42 h 712"/>
                  <a:gd name="T2" fmla="*/ 903 w 1321"/>
                  <a:gd name="T3" fmla="*/ 47 h 712"/>
                  <a:gd name="T4" fmla="*/ 905 w 1321"/>
                  <a:gd name="T5" fmla="*/ 52 h 712"/>
                  <a:gd name="T6" fmla="*/ 902 w 1321"/>
                  <a:gd name="T7" fmla="*/ 55 h 712"/>
                  <a:gd name="T8" fmla="*/ 888 w 1321"/>
                  <a:gd name="T9" fmla="*/ 60 h 712"/>
                  <a:gd name="T10" fmla="*/ 871 w 1321"/>
                  <a:gd name="T11" fmla="*/ 61 h 712"/>
                  <a:gd name="T12" fmla="*/ 850 w 1321"/>
                  <a:gd name="T13" fmla="*/ 65 h 712"/>
                  <a:gd name="T14" fmla="*/ 820 w 1321"/>
                  <a:gd name="T15" fmla="*/ 68 h 712"/>
                  <a:gd name="T16" fmla="*/ 786 w 1321"/>
                  <a:gd name="T17" fmla="*/ 68 h 712"/>
                  <a:gd name="T18" fmla="*/ 749 w 1321"/>
                  <a:gd name="T19" fmla="*/ 71 h 712"/>
                  <a:gd name="T20" fmla="*/ 707 w 1321"/>
                  <a:gd name="T21" fmla="*/ 73 h 712"/>
                  <a:gd name="T22" fmla="*/ 662 w 1321"/>
                  <a:gd name="T23" fmla="*/ 74 h 712"/>
                  <a:gd name="T24" fmla="*/ 614 w 1321"/>
                  <a:gd name="T25" fmla="*/ 76 h 712"/>
                  <a:gd name="T26" fmla="*/ 564 w 1321"/>
                  <a:gd name="T27" fmla="*/ 76 h 712"/>
                  <a:gd name="T28" fmla="*/ 545 w 1321"/>
                  <a:gd name="T29" fmla="*/ 76 h 712"/>
                  <a:gd name="T30" fmla="*/ 326 w 1321"/>
                  <a:gd name="T31" fmla="*/ 76 h 712"/>
                  <a:gd name="T32" fmla="*/ 324 w 1321"/>
                  <a:gd name="T33" fmla="*/ 76 h 712"/>
                  <a:gd name="T34" fmla="*/ 280 w 1321"/>
                  <a:gd name="T35" fmla="*/ 76 h 712"/>
                  <a:gd name="T36" fmla="*/ 239 w 1321"/>
                  <a:gd name="T37" fmla="*/ 76 h 712"/>
                  <a:gd name="T38" fmla="*/ 200 w 1321"/>
                  <a:gd name="T39" fmla="*/ 75 h 712"/>
                  <a:gd name="T40" fmla="*/ 162 w 1321"/>
                  <a:gd name="T41" fmla="*/ 73 h 712"/>
                  <a:gd name="T42" fmla="*/ 126 w 1321"/>
                  <a:gd name="T43" fmla="*/ 73 h 712"/>
                  <a:gd name="T44" fmla="*/ 98 w 1321"/>
                  <a:gd name="T45" fmla="*/ 70 h 712"/>
                  <a:gd name="T46" fmla="*/ 70 w 1321"/>
                  <a:gd name="T47" fmla="*/ 68 h 712"/>
                  <a:gd name="T48" fmla="*/ 48 w 1321"/>
                  <a:gd name="T49" fmla="*/ 68 h 712"/>
                  <a:gd name="T50" fmla="*/ 25 w 1321"/>
                  <a:gd name="T51" fmla="*/ 65 h 712"/>
                  <a:gd name="T52" fmla="*/ 18 w 1321"/>
                  <a:gd name="T53" fmla="*/ 62 h 712"/>
                  <a:gd name="T54" fmla="*/ 6 w 1321"/>
                  <a:gd name="T55" fmla="*/ 60 h 712"/>
                  <a:gd name="T56" fmla="*/ 0 w 1321"/>
                  <a:gd name="T57" fmla="*/ 55 h 712"/>
                  <a:gd name="T58" fmla="*/ 0 w 1321"/>
                  <a:gd name="T59" fmla="*/ 55 h 712"/>
                  <a:gd name="T60" fmla="*/ 4 w 1321"/>
                  <a:gd name="T61" fmla="*/ 52 h 712"/>
                  <a:gd name="T62" fmla="*/ 16 w 1321"/>
                  <a:gd name="T63" fmla="*/ 47 h 712"/>
                  <a:gd name="T64" fmla="*/ 32 w 1321"/>
                  <a:gd name="T65" fmla="*/ 39 h 712"/>
                  <a:gd name="T66" fmla="*/ 66 w 1321"/>
                  <a:gd name="T67" fmla="*/ 32 h 712"/>
                  <a:gd name="T68" fmla="*/ 102 w 1321"/>
                  <a:gd name="T69" fmla="*/ 25 h 712"/>
                  <a:gd name="T70" fmla="*/ 140 w 1321"/>
                  <a:gd name="T71" fmla="*/ 18 h 712"/>
                  <a:gd name="T72" fmla="*/ 185 w 1321"/>
                  <a:gd name="T73" fmla="*/ 13 h 712"/>
                  <a:gd name="T74" fmla="*/ 234 w 1321"/>
                  <a:gd name="T75" fmla="*/ 9 h 712"/>
                  <a:gd name="T76" fmla="*/ 284 w 1321"/>
                  <a:gd name="T77" fmla="*/ 4 h 712"/>
                  <a:gd name="T78" fmla="*/ 340 w 1321"/>
                  <a:gd name="T79" fmla="*/ 4 h 712"/>
                  <a:gd name="T80" fmla="*/ 399 w 1321"/>
                  <a:gd name="T81" fmla="*/ 4 h 712"/>
                  <a:gd name="T82" fmla="*/ 457 w 1321"/>
                  <a:gd name="T83" fmla="*/ 0 h 712"/>
                  <a:gd name="T84" fmla="*/ 457 w 1321"/>
                  <a:gd name="T85" fmla="*/ 0 h 712"/>
                  <a:gd name="T86" fmla="*/ 520 w 1321"/>
                  <a:gd name="T87" fmla="*/ 4 h 712"/>
                  <a:gd name="T88" fmla="*/ 580 w 1321"/>
                  <a:gd name="T89" fmla="*/ 4 h 712"/>
                  <a:gd name="T90" fmla="*/ 639 w 1321"/>
                  <a:gd name="T91" fmla="*/ 5 h 712"/>
                  <a:gd name="T92" fmla="*/ 693 w 1321"/>
                  <a:gd name="T93" fmla="*/ 10 h 712"/>
                  <a:gd name="T94" fmla="*/ 742 w 1321"/>
                  <a:gd name="T95" fmla="*/ 14 h 712"/>
                  <a:gd name="T96" fmla="*/ 788 w 1321"/>
                  <a:gd name="T97" fmla="*/ 20 h 712"/>
                  <a:gd name="T98" fmla="*/ 828 w 1321"/>
                  <a:gd name="T99" fmla="*/ 28 h 712"/>
                  <a:gd name="T100" fmla="*/ 862 w 1321"/>
                  <a:gd name="T101" fmla="*/ 35 h 712"/>
                  <a:gd name="T102" fmla="*/ 891 w 1321"/>
                  <a:gd name="T103" fmla="*/ 42 h 712"/>
                  <a:gd name="T104" fmla="*/ 891 w 1321"/>
                  <a:gd name="T105" fmla="*/ 42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36A1B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8" name="Group 24"/>
            <p:cNvGrpSpPr>
              <a:grpSpLocks/>
            </p:cNvGrpSpPr>
            <p:nvPr/>
          </p:nvGrpSpPr>
          <p:grpSpPr bwMode="auto">
            <a:xfrm>
              <a:off x="3072" y="2400"/>
              <a:ext cx="960" cy="958"/>
              <a:chOff x="2016" y="1920"/>
              <a:chExt cx="1680" cy="1680"/>
            </a:xfrm>
          </p:grpSpPr>
          <p:sp>
            <p:nvSpPr>
              <p:cNvPr id="19" name="Oval 25"/>
              <p:cNvSpPr>
                <a:spLocks noChangeArrowheads="1"/>
              </p:cNvSpPr>
              <p:nvPr/>
            </p:nvSpPr>
            <p:spPr bwMode="gray">
              <a:xfrm>
                <a:off x="2016" y="1920"/>
                <a:ext cx="1680" cy="1680"/>
              </a:xfrm>
              <a:prstGeom prst="ellipse">
                <a:avLst/>
              </a:prstGeom>
              <a:gradFill rotWithShape="1">
                <a:gsLst>
                  <a:gs pos="0">
                    <a:srgbClr val="4987E3"/>
                  </a:gs>
                  <a:gs pos="100000">
                    <a:srgbClr val="26457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26"/>
              <p:cNvSpPr>
                <a:spLocks/>
              </p:cNvSpPr>
              <p:nvPr/>
            </p:nvSpPr>
            <p:spPr bwMode="gray">
              <a:xfrm>
                <a:off x="2209" y="1948"/>
                <a:ext cx="1295" cy="633"/>
              </a:xfrm>
              <a:custGeom>
                <a:avLst/>
                <a:gdLst>
                  <a:gd name="T0" fmla="*/ 891 w 1321"/>
                  <a:gd name="T1" fmla="*/ 42 h 712"/>
                  <a:gd name="T2" fmla="*/ 903 w 1321"/>
                  <a:gd name="T3" fmla="*/ 47 h 712"/>
                  <a:gd name="T4" fmla="*/ 905 w 1321"/>
                  <a:gd name="T5" fmla="*/ 52 h 712"/>
                  <a:gd name="T6" fmla="*/ 902 w 1321"/>
                  <a:gd name="T7" fmla="*/ 55 h 712"/>
                  <a:gd name="T8" fmla="*/ 888 w 1321"/>
                  <a:gd name="T9" fmla="*/ 60 h 712"/>
                  <a:gd name="T10" fmla="*/ 871 w 1321"/>
                  <a:gd name="T11" fmla="*/ 61 h 712"/>
                  <a:gd name="T12" fmla="*/ 850 w 1321"/>
                  <a:gd name="T13" fmla="*/ 65 h 712"/>
                  <a:gd name="T14" fmla="*/ 820 w 1321"/>
                  <a:gd name="T15" fmla="*/ 68 h 712"/>
                  <a:gd name="T16" fmla="*/ 786 w 1321"/>
                  <a:gd name="T17" fmla="*/ 68 h 712"/>
                  <a:gd name="T18" fmla="*/ 749 w 1321"/>
                  <a:gd name="T19" fmla="*/ 71 h 712"/>
                  <a:gd name="T20" fmla="*/ 707 w 1321"/>
                  <a:gd name="T21" fmla="*/ 73 h 712"/>
                  <a:gd name="T22" fmla="*/ 662 w 1321"/>
                  <a:gd name="T23" fmla="*/ 74 h 712"/>
                  <a:gd name="T24" fmla="*/ 614 w 1321"/>
                  <a:gd name="T25" fmla="*/ 76 h 712"/>
                  <a:gd name="T26" fmla="*/ 564 w 1321"/>
                  <a:gd name="T27" fmla="*/ 76 h 712"/>
                  <a:gd name="T28" fmla="*/ 545 w 1321"/>
                  <a:gd name="T29" fmla="*/ 76 h 712"/>
                  <a:gd name="T30" fmla="*/ 326 w 1321"/>
                  <a:gd name="T31" fmla="*/ 76 h 712"/>
                  <a:gd name="T32" fmla="*/ 324 w 1321"/>
                  <a:gd name="T33" fmla="*/ 76 h 712"/>
                  <a:gd name="T34" fmla="*/ 280 w 1321"/>
                  <a:gd name="T35" fmla="*/ 76 h 712"/>
                  <a:gd name="T36" fmla="*/ 239 w 1321"/>
                  <a:gd name="T37" fmla="*/ 76 h 712"/>
                  <a:gd name="T38" fmla="*/ 200 w 1321"/>
                  <a:gd name="T39" fmla="*/ 75 h 712"/>
                  <a:gd name="T40" fmla="*/ 162 w 1321"/>
                  <a:gd name="T41" fmla="*/ 73 h 712"/>
                  <a:gd name="T42" fmla="*/ 126 w 1321"/>
                  <a:gd name="T43" fmla="*/ 73 h 712"/>
                  <a:gd name="T44" fmla="*/ 98 w 1321"/>
                  <a:gd name="T45" fmla="*/ 70 h 712"/>
                  <a:gd name="T46" fmla="*/ 70 w 1321"/>
                  <a:gd name="T47" fmla="*/ 68 h 712"/>
                  <a:gd name="T48" fmla="*/ 48 w 1321"/>
                  <a:gd name="T49" fmla="*/ 68 h 712"/>
                  <a:gd name="T50" fmla="*/ 25 w 1321"/>
                  <a:gd name="T51" fmla="*/ 65 h 712"/>
                  <a:gd name="T52" fmla="*/ 18 w 1321"/>
                  <a:gd name="T53" fmla="*/ 62 h 712"/>
                  <a:gd name="T54" fmla="*/ 6 w 1321"/>
                  <a:gd name="T55" fmla="*/ 60 h 712"/>
                  <a:gd name="T56" fmla="*/ 0 w 1321"/>
                  <a:gd name="T57" fmla="*/ 55 h 712"/>
                  <a:gd name="T58" fmla="*/ 0 w 1321"/>
                  <a:gd name="T59" fmla="*/ 55 h 712"/>
                  <a:gd name="T60" fmla="*/ 4 w 1321"/>
                  <a:gd name="T61" fmla="*/ 52 h 712"/>
                  <a:gd name="T62" fmla="*/ 16 w 1321"/>
                  <a:gd name="T63" fmla="*/ 47 h 712"/>
                  <a:gd name="T64" fmla="*/ 32 w 1321"/>
                  <a:gd name="T65" fmla="*/ 39 h 712"/>
                  <a:gd name="T66" fmla="*/ 66 w 1321"/>
                  <a:gd name="T67" fmla="*/ 32 h 712"/>
                  <a:gd name="T68" fmla="*/ 102 w 1321"/>
                  <a:gd name="T69" fmla="*/ 25 h 712"/>
                  <a:gd name="T70" fmla="*/ 140 w 1321"/>
                  <a:gd name="T71" fmla="*/ 18 h 712"/>
                  <a:gd name="T72" fmla="*/ 185 w 1321"/>
                  <a:gd name="T73" fmla="*/ 13 h 712"/>
                  <a:gd name="T74" fmla="*/ 234 w 1321"/>
                  <a:gd name="T75" fmla="*/ 9 h 712"/>
                  <a:gd name="T76" fmla="*/ 284 w 1321"/>
                  <a:gd name="T77" fmla="*/ 4 h 712"/>
                  <a:gd name="T78" fmla="*/ 340 w 1321"/>
                  <a:gd name="T79" fmla="*/ 4 h 712"/>
                  <a:gd name="T80" fmla="*/ 399 w 1321"/>
                  <a:gd name="T81" fmla="*/ 4 h 712"/>
                  <a:gd name="T82" fmla="*/ 457 w 1321"/>
                  <a:gd name="T83" fmla="*/ 0 h 712"/>
                  <a:gd name="T84" fmla="*/ 457 w 1321"/>
                  <a:gd name="T85" fmla="*/ 0 h 712"/>
                  <a:gd name="T86" fmla="*/ 520 w 1321"/>
                  <a:gd name="T87" fmla="*/ 4 h 712"/>
                  <a:gd name="T88" fmla="*/ 580 w 1321"/>
                  <a:gd name="T89" fmla="*/ 4 h 712"/>
                  <a:gd name="T90" fmla="*/ 639 w 1321"/>
                  <a:gd name="T91" fmla="*/ 5 h 712"/>
                  <a:gd name="T92" fmla="*/ 693 w 1321"/>
                  <a:gd name="T93" fmla="*/ 10 h 712"/>
                  <a:gd name="T94" fmla="*/ 742 w 1321"/>
                  <a:gd name="T95" fmla="*/ 14 h 712"/>
                  <a:gd name="T96" fmla="*/ 788 w 1321"/>
                  <a:gd name="T97" fmla="*/ 20 h 712"/>
                  <a:gd name="T98" fmla="*/ 828 w 1321"/>
                  <a:gd name="T99" fmla="*/ 28 h 712"/>
                  <a:gd name="T100" fmla="*/ 862 w 1321"/>
                  <a:gd name="T101" fmla="*/ 35 h 712"/>
                  <a:gd name="T102" fmla="*/ 891 w 1321"/>
                  <a:gd name="T103" fmla="*/ 42 h 712"/>
                  <a:gd name="T104" fmla="*/ 891 w 1321"/>
                  <a:gd name="T105" fmla="*/ 42 h 71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0" t="0" r="r" b="b"/>
                <a:pathLst>
                  <a:path w="1321" h="712">
                    <a:moveTo>
                      <a:pt x="1301" y="401"/>
                    </a:moveTo>
                    <a:lnTo>
                      <a:pt x="1317" y="442"/>
                    </a:lnTo>
                    <a:lnTo>
                      <a:pt x="1321" y="481"/>
                    </a:lnTo>
                    <a:lnTo>
                      <a:pt x="1315" y="516"/>
                    </a:lnTo>
                    <a:lnTo>
                      <a:pt x="1298" y="550"/>
                    </a:lnTo>
                    <a:lnTo>
                      <a:pt x="1272" y="579"/>
                    </a:lnTo>
                    <a:lnTo>
                      <a:pt x="1239" y="604"/>
                    </a:lnTo>
                    <a:lnTo>
                      <a:pt x="1196" y="628"/>
                    </a:lnTo>
                    <a:lnTo>
                      <a:pt x="1147" y="649"/>
                    </a:lnTo>
                    <a:lnTo>
                      <a:pt x="1092" y="667"/>
                    </a:lnTo>
                    <a:lnTo>
                      <a:pt x="1031" y="683"/>
                    </a:lnTo>
                    <a:lnTo>
                      <a:pt x="967" y="694"/>
                    </a:lnTo>
                    <a:lnTo>
                      <a:pt x="896" y="704"/>
                    </a:lnTo>
                    <a:lnTo>
                      <a:pt x="824" y="710"/>
                    </a:lnTo>
                    <a:lnTo>
                      <a:pt x="795" y="712"/>
                    </a:lnTo>
                    <a:lnTo>
                      <a:pt x="476" y="712"/>
                    </a:lnTo>
                    <a:lnTo>
                      <a:pt x="472" y="712"/>
                    </a:lnTo>
                    <a:lnTo>
                      <a:pt x="409" y="708"/>
                    </a:lnTo>
                    <a:lnTo>
                      <a:pt x="348" y="704"/>
                    </a:lnTo>
                    <a:lnTo>
                      <a:pt x="290" y="696"/>
                    </a:lnTo>
                    <a:lnTo>
                      <a:pt x="235" y="689"/>
                    </a:lnTo>
                    <a:lnTo>
                      <a:pt x="186" y="677"/>
                    </a:lnTo>
                    <a:lnTo>
                      <a:pt x="141" y="663"/>
                    </a:lnTo>
                    <a:lnTo>
                      <a:pt x="102" y="648"/>
                    </a:lnTo>
                    <a:lnTo>
                      <a:pt x="67" y="630"/>
                    </a:lnTo>
                    <a:lnTo>
                      <a:pt x="39" y="608"/>
                    </a:lnTo>
                    <a:lnTo>
                      <a:pt x="18" y="583"/>
                    </a:lnTo>
                    <a:lnTo>
                      <a:pt x="6" y="554"/>
                    </a:lnTo>
                    <a:lnTo>
                      <a:pt x="0" y="524"/>
                    </a:lnTo>
                    <a:lnTo>
                      <a:pt x="0" y="520"/>
                    </a:lnTo>
                    <a:lnTo>
                      <a:pt x="4" y="487"/>
                    </a:lnTo>
                    <a:lnTo>
                      <a:pt x="16" y="446"/>
                    </a:lnTo>
                    <a:lnTo>
                      <a:pt x="51" y="370"/>
                    </a:lnTo>
                    <a:lnTo>
                      <a:pt x="94" y="299"/>
                    </a:lnTo>
                    <a:lnTo>
                      <a:pt x="147" y="235"/>
                    </a:lnTo>
                    <a:lnTo>
                      <a:pt x="204" y="176"/>
                    </a:lnTo>
                    <a:lnTo>
                      <a:pt x="270" y="125"/>
                    </a:lnTo>
                    <a:lnTo>
                      <a:pt x="341" y="82"/>
                    </a:lnTo>
                    <a:lnTo>
                      <a:pt x="415" y="47"/>
                    </a:lnTo>
                    <a:lnTo>
                      <a:pt x="497" y="21"/>
                    </a:lnTo>
                    <a:lnTo>
                      <a:pt x="581" y="6"/>
                    </a:lnTo>
                    <a:lnTo>
                      <a:pt x="667" y="0"/>
                    </a:lnTo>
                    <a:lnTo>
                      <a:pt x="759" y="6"/>
                    </a:lnTo>
                    <a:lnTo>
                      <a:pt x="847" y="23"/>
                    </a:lnTo>
                    <a:lnTo>
                      <a:pt x="932" y="53"/>
                    </a:lnTo>
                    <a:lnTo>
                      <a:pt x="1010" y="90"/>
                    </a:lnTo>
                    <a:lnTo>
                      <a:pt x="1082" y="137"/>
                    </a:lnTo>
                    <a:lnTo>
                      <a:pt x="1149" y="194"/>
                    </a:lnTo>
                    <a:lnTo>
                      <a:pt x="1208" y="256"/>
                    </a:lnTo>
                    <a:lnTo>
                      <a:pt x="1258" y="325"/>
                    </a:lnTo>
                    <a:lnTo>
                      <a:pt x="1301" y="401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4987E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7" name="文本占位符 29"/>
          <p:cNvSpPr>
            <a:spLocks noGrp="1"/>
          </p:cNvSpPr>
          <p:nvPr>
            <p:ph type="body" sz="quarter" idx="12"/>
          </p:nvPr>
        </p:nvSpPr>
        <p:spPr>
          <a:xfrm>
            <a:off x="1198179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8" name="文本占位符 29"/>
          <p:cNvSpPr>
            <a:spLocks noGrp="1"/>
          </p:cNvSpPr>
          <p:nvPr>
            <p:ph type="body" sz="quarter" idx="13"/>
          </p:nvPr>
        </p:nvSpPr>
        <p:spPr>
          <a:xfrm>
            <a:off x="3137337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9" name="文本占位符 29"/>
          <p:cNvSpPr>
            <a:spLocks noGrp="1"/>
          </p:cNvSpPr>
          <p:nvPr>
            <p:ph type="body" sz="quarter" idx="14"/>
          </p:nvPr>
        </p:nvSpPr>
        <p:spPr>
          <a:xfrm>
            <a:off x="5202620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0" name="文本占位符 29"/>
          <p:cNvSpPr>
            <a:spLocks noGrp="1"/>
          </p:cNvSpPr>
          <p:nvPr>
            <p:ph type="body" sz="quarter" idx="15"/>
          </p:nvPr>
        </p:nvSpPr>
        <p:spPr>
          <a:xfrm>
            <a:off x="7110248" y="4939205"/>
            <a:ext cx="903890" cy="358775"/>
          </a:xfrm>
        </p:spPr>
        <p:txBody>
          <a:bodyPr/>
          <a:lstStyle>
            <a:lvl1pPr algn="ctr">
              <a:buNone/>
              <a:defRPr lang="zh-CN" altLang="en-US" sz="1800" b="1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1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72176" y="1713678"/>
            <a:ext cx="3631489" cy="398900"/>
          </a:xfrm>
        </p:spPr>
        <p:txBody>
          <a:bodyPr anchor="ctr"/>
          <a:lstStyle>
            <a:lvl1pPr algn="ctr">
              <a:buNone/>
              <a:defRPr sz="24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2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3620954" y="3084184"/>
            <a:ext cx="1712912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/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37723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详细列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C6CF5C3A-2726-4D4E-9BEB-B2CC00119B87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F0020EA0-E175-49D1-87C8-9E0BBA801A97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9" name="Group 91"/>
          <p:cNvGrpSpPr>
            <a:grpSpLocks/>
          </p:cNvGrpSpPr>
          <p:nvPr/>
        </p:nvGrpSpPr>
        <p:grpSpPr bwMode="auto">
          <a:xfrm>
            <a:off x="1182688" y="2173288"/>
            <a:ext cx="2163762" cy="3160712"/>
            <a:chOff x="745" y="1369"/>
            <a:chExt cx="1363" cy="1991"/>
          </a:xfrm>
        </p:grpSpPr>
        <p:sp>
          <p:nvSpPr>
            <p:cNvPr id="10" name="AutoShape 92"/>
            <p:cNvSpPr>
              <a:spLocks noChangeArrowheads="1"/>
            </p:cNvSpPr>
            <p:nvPr/>
          </p:nvSpPr>
          <p:spPr bwMode="gray">
            <a:xfrm>
              <a:off x="745" y="1560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4E91D4"/>
                </a:gs>
                <a:gs pos="100000">
                  <a:srgbClr val="3477A4"/>
                </a:gs>
              </a:gsLst>
              <a:lin ang="2700000" scaled="1"/>
            </a:gradFill>
            <a:ln>
              <a:noFill/>
            </a:ln>
            <a:effectLst>
              <a:prstShdw prst="shdw12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AutoShape 93"/>
            <p:cNvSpPr>
              <a:spLocks noChangeArrowheads="1"/>
            </p:cNvSpPr>
            <p:nvPr/>
          </p:nvSpPr>
          <p:spPr bwMode="gray">
            <a:xfrm>
              <a:off x="766" y="1565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3CA1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94"/>
            <p:cNvSpPr>
              <a:spLocks noChangeArrowheads="1"/>
            </p:cNvSpPr>
            <p:nvPr/>
          </p:nvSpPr>
          <p:spPr bwMode="gray">
            <a:xfrm>
              <a:off x="777" y="2865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3CA1E6">
                    <a:alpha val="0"/>
                  </a:srgbClr>
                </a:gs>
                <a:gs pos="100000">
                  <a:srgbClr val="9BCFF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AutoShape 95"/>
            <p:cNvSpPr>
              <a:spLocks noChangeArrowheads="1"/>
            </p:cNvSpPr>
            <p:nvPr/>
          </p:nvSpPr>
          <p:spPr bwMode="gray">
            <a:xfrm>
              <a:off x="777" y="1579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BEE0F7"/>
                </a:gs>
                <a:gs pos="100000">
                  <a:srgbClr val="3CA1E6">
                    <a:alpha val="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4" name="Group 96"/>
            <p:cNvGrpSpPr>
              <a:grpSpLocks/>
            </p:cNvGrpSpPr>
            <p:nvPr/>
          </p:nvGrpSpPr>
          <p:grpSpPr bwMode="auto">
            <a:xfrm>
              <a:off x="1214" y="1369"/>
              <a:ext cx="405" cy="392"/>
              <a:chOff x="1289" y="587"/>
              <a:chExt cx="668" cy="647"/>
            </a:xfrm>
          </p:grpSpPr>
          <p:sp>
            <p:nvSpPr>
              <p:cNvPr id="16" name="Oval 97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Oval 98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Oval 99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00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Oval 101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5" name="Text Box 102"/>
            <p:cNvSpPr txBox="1">
              <a:spLocks noChangeArrowheads="1"/>
            </p:cNvSpPr>
            <p:nvPr/>
          </p:nvSpPr>
          <p:spPr bwMode="gray">
            <a:xfrm>
              <a:off x="1304" y="1424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1" name="Group 104"/>
          <p:cNvGrpSpPr>
            <a:grpSpLocks/>
          </p:cNvGrpSpPr>
          <p:nvPr/>
        </p:nvGrpSpPr>
        <p:grpSpPr bwMode="auto">
          <a:xfrm>
            <a:off x="5913438" y="2170113"/>
            <a:ext cx="2163762" cy="3160712"/>
            <a:chOff x="3725" y="1367"/>
            <a:chExt cx="1363" cy="1991"/>
          </a:xfrm>
        </p:grpSpPr>
        <p:sp>
          <p:nvSpPr>
            <p:cNvPr id="22" name="AutoShape 105"/>
            <p:cNvSpPr>
              <a:spLocks noChangeArrowheads="1"/>
            </p:cNvSpPr>
            <p:nvPr/>
          </p:nvSpPr>
          <p:spPr bwMode="gray">
            <a:xfrm>
              <a:off x="3725" y="155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B59F43"/>
                </a:gs>
                <a:gs pos="100000">
                  <a:srgbClr val="8F8849"/>
                </a:gs>
              </a:gsLst>
              <a:lin ang="2700000" scaled="1"/>
            </a:gradFill>
            <a:ln>
              <a:noFill/>
            </a:ln>
            <a:effectLst>
              <a:prstShdw prst="shdw11">
                <a:srgbClr val="B2B2B2">
                  <a:alpha val="50000"/>
                </a:srgbClr>
              </a:prst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AutoShape 106"/>
            <p:cNvSpPr>
              <a:spLocks noChangeArrowheads="1"/>
            </p:cNvSpPr>
            <p:nvPr/>
          </p:nvSpPr>
          <p:spPr bwMode="gray">
            <a:xfrm>
              <a:off x="3746" y="156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E9E0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AutoShape 107"/>
            <p:cNvSpPr>
              <a:spLocks noChangeArrowheads="1"/>
            </p:cNvSpPr>
            <p:nvPr/>
          </p:nvSpPr>
          <p:spPr bwMode="gray">
            <a:xfrm>
              <a:off x="3757" y="286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E9E065"/>
                </a:gs>
                <a:gs pos="100000">
                  <a:srgbClr val="F2EDA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108"/>
            <p:cNvSpPr>
              <a:spLocks noChangeArrowheads="1"/>
            </p:cNvSpPr>
            <p:nvPr/>
          </p:nvSpPr>
          <p:spPr bwMode="gray">
            <a:xfrm>
              <a:off x="3757" y="157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8F5CC"/>
                </a:gs>
                <a:gs pos="100000">
                  <a:srgbClr val="E9E06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6" name="Group 109"/>
            <p:cNvGrpSpPr>
              <a:grpSpLocks/>
            </p:cNvGrpSpPr>
            <p:nvPr/>
          </p:nvGrpSpPr>
          <p:grpSpPr bwMode="auto">
            <a:xfrm>
              <a:off x="4194" y="1367"/>
              <a:ext cx="405" cy="392"/>
              <a:chOff x="1289" y="587"/>
              <a:chExt cx="668" cy="647"/>
            </a:xfrm>
          </p:grpSpPr>
          <p:sp>
            <p:nvSpPr>
              <p:cNvPr id="28" name="Oval 110"/>
              <p:cNvSpPr>
                <a:spLocks noChangeArrowheads="1"/>
              </p:cNvSpPr>
              <p:nvPr/>
            </p:nvSpPr>
            <p:spPr bwMode="gray">
              <a:xfrm>
                <a:off x="1289" y="670"/>
                <a:ext cx="668" cy="4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9" name="Oval 111"/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8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Oval 112"/>
              <p:cNvSpPr>
                <a:spLocks noChangeArrowheads="1"/>
              </p:cNvSpPr>
              <p:nvPr/>
            </p:nvSpPr>
            <p:spPr bwMode="gray">
              <a:xfrm>
                <a:off x="1304" y="590"/>
                <a:ext cx="632" cy="632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Oval 113"/>
              <p:cNvSpPr>
                <a:spLocks noChangeArrowheads="1"/>
              </p:cNvSpPr>
              <p:nvPr/>
            </p:nvSpPr>
            <p:spPr bwMode="gray">
              <a:xfrm>
                <a:off x="1310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Oval 114"/>
              <p:cNvSpPr>
                <a:spLocks noChangeArrowheads="1"/>
              </p:cNvSpPr>
              <p:nvPr/>
            </p:nvSpPr>
            <p:spPr bwMode="gray">
              <a:xfrm>
                <a:off x="1347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1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7" name="Text Box 115"/>
            <p:cNvSpPr txBox="1">
              <a:spLocks noChangeArrowheads="1"/>
            </p:cNvSpPr>
            <p:nvPr/>
          </p:nvSpPr>
          <p:spPr bwMode="gray">
            <a:xfrm>
              <a:off x="4284" y="142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33" name="Group 117"/>
          <p:cNvGrpSpPr>
            <a:grpSpLocks/>
          </p:cNvGrpSpPr>
          <p:nvPr/>
        </p:nvGrpSpPr>
        <p:grpSpPr bwMode="auto">
          <a:xfrm>
            <a:off x="3544888" y="2173288"/>
            <a:ext cx="2163762" cy="3160712"/>
            <a:chOff x="2256" y="1157"/>
            <a:chExt cx="1363" cy="1991"/>
          </a:xfrm>
        </p:grpSpPr>
        <p:sp>
          <p:nvSpPr>
            <p:cNvPr id="34" name="AutoShape 118"/>
            <p:cNvSpPr>
              <a:spLocks noChangeArrowheads="1"/>
            </p:cNvSpPr>
            <p:nvPr/>
          </p:nvSpPr>
          <p:spPr bwMode="gray">
            <a:xfrm>
              <a:off x="2256" y="1348"/>
              <a:ext cx="1363" cy="1800"/>
            </a:xfrm>
            <a:prstGeom prst="roundRect">
              <a:avLst>
                <a:gd name="adj" fmla="val 17509"/>
              </a:avLst>
            </a:prstGeom>
            <a:gradFill rotWithShape="1">
              <a:gsLst>
                <a:gs pos="0">
                  <a:srgbClr val="34B034"/>
                </a:gs>
                <a:gs pos="100000">
                  <a:srgbClr val="3F8B4A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AutoShape 119"/>
            <p:cNvSpPr>
              <a:spLocks noChangeArrowheads="1"/>
            </p:cNvSpPr>
            <p:nvPr/>
          </p:nvSpPr>
          <p:spPr bwMode="gray">
            <a:xfrm>
              <a:off x="2277" y="1353"/>
              <a:ext cx="1322" cy="1766"/>
            </a:xfrm>
            <a:prstGeom prst="roundRect">
              <a:avLst>
                <a:gd name="adj" fmla="val 16667"/>
              </a:avLst>
            </a:prstGeom>
            <a:solidFill>
              <a:srgbClr val="73E7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AutoShape 120"/>
            <p:cNvSpPr>
              <a:spLocks noChangeArrowheads="1"/>
            </p:cNvSpPr>
            <p:nvPr/>
          </p:nvSpPr>
          <p:spPr bwMode="gray">
            <a:xfrm>
              <a:off x="2288" y="2653"/>
              <a:ext cx="1304" cy="44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3E77E"/>
                </a:gs>
                <a:gs pos="100000">
                  <a:srgbClr val="B3F2B9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AutoShape 121"/>
            <p:cNvSpPr>
              <a:spLocks noChangeArrowheads="1"/>
            </p:cNvSpPr>
            <p:nvPr/>
          </p:nvSpPr>
          <p:spPr bwMode="gray">
            <a:xfrm>
              <a:off x="2288" y="1367"/>
              <a:ext cx="1304" cy="44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D0F7D4"/>
                </a:gs>
                <a:gs pos="100000">
                  <a:srgbClr val="73E77E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Oval 122"/>
            <p:cNvSpPr>
              <a:spLocks noChangeArrowheads="1"/>
            </p:cNvSpPr>
            <p:nvPr/>
          </p:nvSpPr>
          <p:spPr bwMode="gray">
            <a:xfrm>
              <a:off x="2725" y="1207"/>
              <a:ext cx="405" cy="3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Oval 123"/>
            <p:cNvSpPr>
              <a:spLocks noChangeArrowheads="1"/>
            </p:cNvSpPr>
            <p:nvPr/>
          </p:nvSpPr>
          <p:spPr bwMode="gray">
            <a:xfrm>
              <a:off x="2729" y="1157"/>
              <a:ext cx="392" cy="392"/>
            </a:xfrm>
            <a:prstGeom prst="ellipse">
              <a:avLst/>
            </a:prstGeom>
            <a:gradFill rotWithShape="1">
              <a:gsLst>
                <a:gs pos="0">
                  <a:srgbClr val="636869"/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Oval 124"/>
            <p:cNvSpPr>
              <a:spLocks noChangeArrowheads="1"/>
            </p:cNvSpPr>
            <p:nvPr/>
          </p:nvSpPr>
          <p:spPr bwMode="gray">
            <a:xfrm>
              <a:off x="2734" y="1159"/>
              <a:ext cx="383" cy="38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F1F5F5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Oval 125"/>
            <p:cNvSpPr>
              <a:spLocks noChangeArrowheads="1"/>
            </p:cNvSpPr>
            <p:nvPr/>
          </p:nvSpPr>
          <p:spPr bwMode="gray">
            <a:xfrm>
              <a:off x="2738" y="1163"/>
              <a:ext cx="364" cy="357"/>
            </a:xfrm>
            <a:prstGeom prst="ellipse">
              <a:avLst/>
            </a:prstGeom>
            <a:gradFill rotWithShape="1">
              <a:gsLst>
                <a:gs pos="0">
                  <a:srgbClr val="AAB2B3"/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Oval 126"/>
            <p:cNvSpPr>
              <a:spLocks noChangeArrowheads="1"/>
            </p:cNvSpPr>
            <p:nvPr/>
          </p:nvSpPr>
          <p:spPr bwMode="gray">
            <a:xfrm>
              <a:off x="2760" y="1173"/>
              <a:ext cx="323" cy="290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D6E1E2">
                    <a:alpha val="37999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1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Text Box 127"/>
            <p:cNvSpPr txBox="1">
              <a:spLocks noChangeArrowheads="1"/>
            </p:cNvSpPr>
            <p:nvPr/>
          </p:nvSpPr>
          <p:spPr bwMode="gray">
            <a:xfrm>
              <a:off x="2815" y="1212"/>
              <a:ext cx="216" cy="25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42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3630956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276632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36"/>
          <p:cNvSpPr>
            <a:spLocks noGrp="1"/>
          </p:cNvSpPr>
          <p:nvPr>
            <p:ph type="body" sz="quarter" idx="13"/>
          </p:nvPr>
        </p:nvSpPr>
        <p:spPr>
          <a:xfrm>
            <a:off x="6006290" y="2806483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901851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分支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756DEADA-65DE-4188-87B3-B3A7E672EFFB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0777FC2-92EE-40AE-9EF6-B5765A8F7971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1219200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Freeform 8"/>
          <p:cNvSpPr>
            <a:spLocks/>
          </p:cNvSpPr>
          <p:nvPr/>
        </p:nvSpPr>
        <p:spPr bwMode="gray">
          <a:xfrm>
            <a:off x="3181350" y="3135313"/>
            <a:ext cx="850900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D9520F"/>
              </a:gs>
              <a:gs pos="100000">
                <a:srgbClr val="F3C8B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AutoShape 9"/>
          <p:cNvSpPr>
            <a:spLocks noChangeAspect="1" noChangeArrowheads="1" noTextEdit="1"/>
          </p:cNvSpPr>
          <p:nvPr/>
        </p:nvSpPr>
        <p:spPr bwMode="gray">
          <a:xfrm flipH="1">
            <a:off x="4733925" y="3132138"/>
            <a:ext cx="85725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016250" y="1582738"/>
            <a:ext cx="2827338" cy="1528762"/>
            <a:chOff x="1997" y="1314"/>
            <a:chExt cx="1889" cy="1009"/>
          </a:xfrm>
        </p:grpSpPr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1997" y="1404"/>
              <a:ext cx="1889" cy="919"/>
              <a:chOff x="1973" y="1027"/>
              <a:chExt cx="1926" cy="937"/>
            </a:xfrm>
          </p:grpSpPr>
          <p:sp>
            <p:nvSpPr>
              <p:cNvPr id="18" name="Oval 13"/>
              <p:cNvSpPr>
                <a:spLocks noChangeArrowheads="1"/>
              </p:cNvSpPr>
              <p:nvPr/>
            </p:nvSpPr>
            <p:spPr bwMode="gray">
              <a:xfrm>
                <a:off x="1994" y="105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36A1B6"/>
                  </a:gs>
                  <a:gs pos="100000">
                    <a:srgbClr val="1A4E5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Oval 14"/>
              <p:cNvSpPr>
                <a:spLocks noChangeArrowheads="1"/>
              </p:cNvSpPr>
              <p:nvPr/>
            </p:nvSpPr>
            <p:spPr bwMode="gray">
              <a:xfrm>
                <a:off x="1973" y="1027"/>
                <a:ext cx="1905" cy="907"/>
              </a:xfrm>
              <a:prstGeom prst="ellipse">
                <a:avLst/>
              </a:prstGeom>
              <a:gradFill rotWithShape="1">
                <a:gsLst>
                  <a:gs pos="0">
                    <a:srgbClr val="D3E6BD"/>
                  </a:gs>
                  <a:gs pos="100000">
                    <a:srgbClr val="9CC76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Oval 15"/>
            <p:cNvSpPr>
              <a:spLocks noChangeArrowheads="1"/>
            </p:cNvSpPr>
            <p:nvPr/>
          </p:nvSpPr>
          <p:spPr bwMode="gray">
            <a:xfrm>
              <a:off x="2086" y="1314"/>
              <a:ext cx="1691" cy="845"/>
            </a:xfrm>
            <a:prstGeom prst="ellipse">
              <a:avLst/>
            </a:prstGeom>
            <a:gradFill rotWithShape="1">
              <a:gsLst>
                <a:gs pos="0">
                  <a:srgbClr val="223E69"/>
                </a:gs>
                <a:gs pos="100000">
                  <a:srgbClr val="4987E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Oval 16"/>
            <p:cNvSpPr>
              <a:spLocks noChangeArrowheads="1"/>
            </p:cNvSpPr>
            <p:nvPr/>
          </p:nvSpPr>
          <p:spPr bwMode="gray">
            <a:xfrm>
              <a:off x="2108" y="1319"/>
              <a:ext cx="1646" cy="824"/>
            </a:xfrm>
            <a:prstGeom prst="ellipse">
              <a:avLst/>
            </a:prstGeom>
            <a:gradFill rotWithShape="1">
              <a:gsLst>
                <a:gs pos="0">
                  <a:srgbClr val="4987E3">
                    <a:alpha val="0"/>
                  </a:srgbClr>
                </a:gs>
                <a:gs pos="100000">
                  <a:srgbClr val="BFD5F5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Oval 17"/>
            <p:cNvSpPr>
              <a:spLocks noChangeArrowheads="1"/>
            </p:cNvSpPr>
            <p:nvPr/>
          </p:nvSpPr>
          <p:spPr bwMode="gray">
            <a:xfrm>
              <a:off x="2125" y="1327"/>
              <a:ext cx="1570" cy="770"/>
            </a:xfrm>
            <a:prstGeom prst="ellipse">
              <a:avLst/>
            </a:prstGeom>
            <a:gradFill rotWithShape="1">
              <a:gsLst>
                <a:gs pos="0">
                  <a:srgbClr val="3A6BB4"/>
                </a:gs>
                <a:gs pos="100000">
                  <a:srgbClr val="4987E3">
                    <a:alpha val="48000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Oval 18"/>
            <p:cNvSpPr>
              <a:spLocks noChangeArrowheads="1"/>
            </p:cNvSpPr>
            <p:nvPr/>
          </p:nvSpPr>
          <p:spPr bwMode="gray">
            <a:xfrm>
              <a:off x="2208" y="1344"/>
              <a:ext cx="1382" cy="61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4987E3">
                    <a:alpha val="37999"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eaVert" wrap="none" anchor="ctr"/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AutoShape 3"/>
          <p:cNvSpPr>
            <a:spLocks noChangeArrowheads="1"/>
          </p:cNvSpPr>
          <p:nvPr/>
        </p:nvSpPr>
        <p:spPr bwMode="auto">
          <a:xfrm>
            <a:off x="5387975" y="3228975"/>
            <a:ext cx="2155825" cy="2544763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algn="ctr">
              <a:defRPr/>
            </a:pPr>
            <a:endParaRPr lang="zh-CN" altLang="zh-CN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10"/>
          <p:cNvSpPr>
            <a:spLocks/>
          </p:cNvSpPr>
          <p:nvPr/>
        </p:nvSpPr>
        <p:spPr bwMode="gray">
          <a:xfrm flipH="1">
            <a:off x="4738688" y="3135313"/>
            <a:ext cx="852487" cy="1185862"/>
          </a:xfrm>
          <a:custGeom>
            <a:avLst/>
            <a:gdLst>
              <a:gd name="T0" fmla="*/ 2147483646 w 580"/>
              <a:gd name="T1" fmla="*/ 0 h 798"/>
              <a:gd name="T2" fmla="*/ 2147483646 w 580"/>
              <a:gd name="T3" fmla="*/ 2147483646 h 798"/>
              <a:gd name="T4" fmla="*/ 2147483646 w 580"/>
              <a:gd name="T5" fmla="*/ 2147483646 h 798"/>
              <a:gd name="T6" fmla="*/ 2147483646 w 580"/>
              <a:gd name="T7" fmla="*/ 2147483646 h 798"/>
              <a:gd name="T8" fmla="*/ 2147483646 w 580"/>
              <a:gd name="T9" fmla="*/ 2147483646 h 798"/>
              <a:gd name="T10" fmla="*/ 2147483646 w 580"/>
              <a:gd name="T11" fmla="*/ 2147483646 h 798"/>
              <a:gd name="T12" fmla="*/ 2147483646 w 580"/>
              <a:gd name="T13" fmla="*/ 2147483646 h 798"/>
              <a:gd name="T14" fmla="*/ 2147483646 w 580"/>
              <a:gd name="T15" fmla="*/ 2147483646 h 798"/>
              <a:gd name="T16" fmla="*/ 2147483646 w 580"/>
              <a:gd name="T17" fmla="*/ 2147483646 h 798"/>
              <a:gd name="T18" fmla="*/ 2147483646 w 580"/>
              <a:gd name="T19" fmla="*/ 2147483646 h 798"/>
              <a:gd name="T20" fmla="*/ 2147483646 w 580"/>
              <a:gd name="T21" fmla="*/ 2147483646 h 798"/>
              <a:gd name="T22" fmla="*/ 2147483646 w 580"/>
              <a:gd name="T23" fmla="*/ 2147483646 h 798"/>
              <a:gd name="T24" fmla="*/ 0 w 580"/>
              <a:gd name="T25" fmla="*/ 2147483646 h 798"/>
              <a:gd name="T26" fmla="*/ 2147483646 w 580"/>
              <a:gd name="T27" fmla="*/ 2147483646 h 798"/>
              <a:gd name="T28" fmla="*/ 2147483646 w 580"/>
              <a:gd name="T29" fmla="*/ 2147483646 h 798"/>
              <a:gd name="T30" fmla="*/ 2147483646 w 580"/>
              <a:gd name="T31" fmla="*/ 2147483646 h 798"/>
              <a:gd name="T32" fmla="*/ 2147483646 w 580"/>
              <a:gd name="T33" fmla="*/ 2147483646 h 798"/>
              <a:gd name="T34" fmla="*/ 2147483646 w 580"/>
              <a:gd name="T35" fmla="*/ 2147483646 h 798"/>
              <a:gd name="T36" fmla="*/ 2147483646 w 580"/>
              <a:gd name="T37" fmla="*/ 2147483646 h 798"/>
              <a:gd name="T38" fmla="*/ 2147483646 w 580"/>
              <a:gd name="T39" fmla="*/ 2147483646 h 798"/>
              <a:gd name="T40" fmla="*/ 2147483646 w 580"/>
              <a:gd name="T41" fmla="*/ 2147483646 h 798"/>
              <a:gd name="T42" fmla="*/ 2147483646 w 580"/>
              <a:gd name="T43" fmla="*/ 2147483646 h 798"/>
              <a:gd name="T44" fmla="*/ 2147483646 w 580"/>
              <a:gd name="T45" fmla="*/ 2147483646 h 798"/>
              <a:gd name="T46" fmla="*/ 2147483646 w 580"/>
              <a:gd name="T47" fmla="*/ 2147483646 h 798"/>
              <a:gd name="T48" fmla="*/ 2147483646 w 580"/>
              <a:gd name="T49" fmla="*/ 2147483646 h 798"/>
              <a:gd name="T50" fmla="*/ 2147483646 w 580"/>
              <a:gd name="T51" fmla="*/ 2147483646 h 798"/>
              <a:gd name="T52" fmla="*/ 2147483646 w 580"/>
              <a:gd name="T53" fmla="*/ 0 h 798"/>
              <a:gd name="T54" fmla="*/ 2147483646 w 580"/>
              <a:gd name="T55" fmla="*/ 0 h 79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580" h="798">
                <a:moveTo>
                  <a:pt x="580" y="0"/>
                </a:moveTo>
                <a:lnTo>
                  <a:pt x="578" y="90"/>
                </a:lnTo>
                <a:lnTo>
                  <a:pt x="568" y="174"/>
                </a:lnTo>
                <a:lnTo>
                  <a:pt x="552" y="252"/>
                </a:lnTo>
                <a:lnTo>
                  <a:pt x="526" y="324"/>
                </a:lnTo>
                <a:lnTo>
                  <a:pt x="494" y="390"/>
                </a:lnTo>
                <a:lnTo>
                  <a:pt x="452" y="450"/>
                </a:lnTo>
                <a:lnTo>
                  <a:pt x="402" y="508"/>
                </a:lnTo>
                <a:lnTo>
                  <a:pt x="342" y="560"/>
                </a:lnTo>
                <a:lnTo>
                  <a:pt x="270" y="610"/>
                </a:lnTo>
                <a:lnTo>
                  <a:pt x="188" y="656"/>
                </a:lnTo>
                <a:lnTo>
                  <a:pt x="188" y="798"/>
                </a:lnTo>
                <a:lnTo>
                  <a:pt x="0" y="514"/>
                </a:lnTo>
                <a:lnTo>
                  <a:pt x="188" y="230"/>
                </a:lnTo>
                <a:lnTo>
                  <a:pt x="188" y="372"/>
                </a:lnTo>
                <a:lnTo>
                  <a:pt x="224" y="368"/>
                </a:lnTo>
                <a:lnTo>
                  <a:pt x="264" y="356"/>
                </a:lnTo>
                <a:lnTo>
                  <a:pt x="306" y="336"/>
                </a:lnTo>
                <a:lnTo>
                  <a:pt x="348" y="310"/>
                </a:lnTo>
                <a:lnTo>
                  <a:pt x="392" y="280"/>
                </a:lnTo>
                <a:lnTo>
                  <a:pt x="432" y="246"/>
                </a:lnTo>
                <a:lnTo>
                  <a:pt x="472" y="208"/>
                </a:lnTo>
                <a:lnTo>
                  <a:pt x="506" y="166"/>
                </a:lnTo>
                <a:lnTo>
                  <a:pt x="536" y="124"/>
                </a:lnTo>
                <a:lnTo>
                  <a:pt x="558" y="82"/>
                </a:lnTo>
                <a:lnTo>
                  <a:pt x="574" y="40"/>
                </a:lnTo>
                <a:lnTo>
                  <a:pt x="578" y="0"/>
                </a:lnTo>
                <a:lnTo>
                  <a:pt x="580" y="0"/>
                </a:lnTo>
                <a:close/>
              </a:path>
            </a:pathLst>
          </a:custGeom>
          <a:gradFill rotWithShape="1">
            <a:gsLst>
              <a:gs pos="0">
                <a:srgbClr val="4987E3"/>
              </a:gs>
              <a:gs pos="100000">
                <a:srgbClr val="C5D9F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23" name="文本占位符 36"/>
          <p:cNvSpPr>
            <a:spLocks noGrp="1"/>
          </p:cNvSpPr>
          <p:nvPr>
            <p:ph type="body" sz="quarter" idx="11"/>
          </p:nvPr>
        </p:nvSpPr>
        <p:spPr>
          <a:xfrm>
            <a:off x="5480777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4" name="文本占位符 36"/>
          <p:cNvSpPr>
            <a:spLocks noGrp="1"/>
          </p:cNvSpPr>
          <p:nvPr>
            <p:ph type="body" sz="quarter" idx="12"/>
          </p:nvPr>
        </p:nvSpPr>
        <p:spPr>
          <a:xfrm>
            <a:off x="1308164" y="3374041"/>
            <a:ext cx="1960555" cy="2259504"/>
          </a:xfrm>
        </p:spPr>
        <p:txBody>
          <a:bodyPr/>
          <a:lstStyle>
            <a:lvl1pPr algn="l">
              <a:buNone/>
              <a:defRPr sz="1800" b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25" name="文本占位符 24"/>
          <p:cNvSpPr>
            <a:spLocks noGrp="1"/>
          </p:cNvSpPr>
          <p:nvPr>
            <p:ph type="body" sz="quarter" idx="17"/>
          </p:nvPr>
        </p:nvSpPr>
        <p:spPr>
          <a:xfrm>
            <a:off x="3100476" y="1873577"/>
            <a:ext cx="2606729" cy="567339"/>
          </a:xfrm>
        </p:spPr>
        <p:txBody>
          <a:bodyPr/>
          <a:lstStyle>
            <a:lvl1pPr algn="ctr">
              <a:buNone/>
              <a:defRPr lang="zh-CN" altLang="en-US" sz="2800" b="1" dirty="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102764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概念进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CBA45FE-2BA6-4A7A-9B1B-B7962688133C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EFB41B89-797C-441B-B9F2-53C7A25642D1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8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4" name="Group 97"/>
          <p:cNvGrpSpPr>
            <a:grpSpLocks/>
          </p:cNvGrpSpPr>
          <p:nvPr/>
        </p:nvGrpSpPr>
        <p:grpSpPr bwMode="auto">
          <a:xfrm>
            <a:off x="0" y="2320925"/>
            <a:ext cx="9144000" cy="3325813"/>
            <a:chOff x="0" y="1355"/>
            <a:chExt cx="5760" cy="2095"/>
          </a:xfrm>
        </p:grpSpPr>
        <p:grpSp>
          <p:nvGrpSpPr>
            <p:cNvPr id="15" name="Group 92"/>
            <p:cNvGrpSpPr>
              <a:grpSpLocks/>
            </p:cNvGrpSpPr>
            <p:nvPr/>
          </p:nvGrpSpPr>
          <p:grpSpPr bwMode="auto">
            <a:xfrm>
              <a:off x="0" y="1761"/>
              <a:ext cx="5760" cy="92"/>
              <a:chOff x="384" y="2019"/>
              <a:chExt cx="5088" cy="110"/>
            </a:xfrm>
          </p:grpSpPr>
          <p:sp>
            <p:nvSpPr>
              <p:cNvPr id="91" name="Rectangle 3"/>
              <p:cNvSpPr>
                <a:spLocks noChangeArrowheads="1"/>
              </p:cNvSpPr>
              <p:nvPr/>
            </p:nvSpPr>
            <p:spPr bwMode="gray">
              <a:xfrm>
                <a:off x="384" y="2019"/>
                <a:ext cx="5088" cy="30"/>
              </a:xfrm>
              <a:prstGeom prst="rect">
                <a:avLst/>
              </a:prstGeom>
              <a:gradFill rotWithShape="1">
                <a:gsLst>
                  <a:gs pos="0">
                    <a:srgbClr val="808080"/>
                  </a:gs>
                  <a:gs pos="100000">
                    <a:srgbClr val="ECECEC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92" name="Rectangle 4"/>
              <p:cNvSpPr>
                <a:spLocks noChangeArrowheads="1"/>
              </p:cNvSpPr>
              <p:nvPr/>
            </p:nvSpPr>
            <p:spPr bwMode="gray">
              <a:xfrm>
                <a:off x="384" y="2049"/>
                <a:ext cx="5088" cy="80"/>
              </a:xfrm>
              <a:prstGeom prst="rect">
                <a:avLst/>
              </a:prstGeom>
              <a:gradFill rotWithShape="1">
                <a:gsLst>
                  <a:gs pos="0">
                    <a:srgbClr val="CFCFCF"/>
                  </a:gs>
                  <a:gs pos="100000">
                    <a:srgbClr val="5F5F5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</p:grpSp>
        <p:grpSp>
          <p:nvGrpSpPr>
            <p:cNvPr id="16" name="Group 93"/>
            <p:cNvGrpSpPr>
              <a:grpSpLocks/>
            </p:cNvGrpSpPr>
            <p:nvPr/>
          </p:nvGrpSpPr>
          <p:grpSpPr bwMode="auto">
            <a:xfrm>
              <a:off x="605" y="1444"/>
              <a:ext cx="1083" cy="1962"/>
              <a:chOff x="605" y="1444"/>
              <a:chExt cx="1083" cy="1962"/>
            </a:xfrm>
          </p:grpSpPr>
          <p:grpSp>
            <p:nvGrpSpPr>
              <p:cNvPr id="73" name="Group 58"/>
              <p:cNvGrpSpPr>
                <a:grpSpLocks/>
              </p:cNvGrpSpPr>
              <p:nvPr/>
            </p:nvGrpSpPr>
            <p:grpSpPr bwMode="auto">
              <a:xfrm rot="3877067">
                <a:off x="713" y="2432"/>
                <a:ext cx="1405" cy="544"/>
                <a:chOff x="2282" y="2724"/>
                <a:chExt cx="1833" cy="716"/>
              </a:xfrm>
            </p:grpSpPr>
            <p:grpSp>
              <p:nvGrpSpPr>
                <p:cNvPr id="85" name="Group 59"/>
                <p:cNvGrpSpPr>
                  <a:grpSpLocks/>
                </p:cNvGrpSpPr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89" name="Freeform 60"/>
                  <p:cNvSpPr>
                    <a:spLocks/>
                  </p:cNvSpPr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Freeform 61"/>
                  <p:cNvSpPr>
                    <a:spLocks/>
                  </p:cNvSpPr>
                  <p:nvPr/>
                </p:nvSpPr>
                <p:spPr bwMode="gray">
                  <a:xfrm>
                    <a:off x="3795" y="3065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6" name="Group 62"/>
                <p:cNvGrpSpPr>
                  <a:grpSpLocks/>
                </p:cNvGrpSpPr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87" name="Freeform 63"/>
                  <p:cNvSpPr>
                    <a:spLocks/>
                  </p:cNvSpPr>
                  <p:nvPr/>
                </p:nvSpPr>
                <p:spPr bwMode="gray">
                  <a:xfrm>
                    <a:off x="2279" y="3018"/>
                    <a:ext cx="1832" cy="412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85 h 408"/>
                      <a:gd name="T4" fmla="*/ 1814 w 1832"/>
                      <a:gd name="T5" fmla="*/ 147 h 408"/>
                      <a:gd name="T6" fmla="*/ 1788 w 1832"/>
                      <a:gd name="T7" fmla="*/ 226 h 408"/>
                      <a:gd name="T8" fmla="*/ 1754 w 1832"/>
                      <a:gd name="T9" fmla="*/ 289 h 408"/>
                      <a:gd name="T10" fmla="*/ 1712 w 1832"/>
                      <a:gd name="T11" fmla="*/ 345 h 408"/>
                      <a:gd name="T12" fmla="*/ 1664 w 1832"/>
                      <a:gd name="T13" fmla="*/ 397 h 408"/>
                      <a:gd name="T14" fmla="*/ 1610 w 1832"/>
                      <a:gd name="T15" fmla="*/ 438 h 408"/>
                      <a:gd name="T16" fmla="*/ 1550 w 1832"/>
                      <a:gd name="T17" fmla="*/ 465 h 408"/>
                      <a:gd name="T18" fmla="*/ 1486 w 1832"/>
                      <a:gd name="T19" fmla="*/ 482 h 408"/>
                      <a:gd name="T20" fmla="*/ 1418 w 1832"/>
                      <a:gd name="T21" fmla="*/ 490 h 408"/>
                      <a:gd name="T22" fmla="*/ 0 w 1832"/>
                      <a:gd name="T23" fmla="*/ 490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8" name="Freeform 64"/>
                  <p:cNvSpPr>
                    <a:spLocks/>
                  </p:cNvSpPr>
                  <p:nvPr/>
                </p:nvSpPr>
                <p:spPr bwMode="gray">
                  <a:xfrm>
                    <a:off x="3786" y="3041"/>
                    <a:ext cx="289" cy="335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95 h 334"/>
                      <a:gd name="T10" fmla="*/ 223 w 288"/>
                      <a:gd name="T11" fmla="*/ 227 h 334"/>
                      <a:gd name="T12" fmla="*/ 193 w 288"/>
                      <a:gd name="T13" fmla="*/ 257 h 334"/>
                      <a:gd name="T14" fmla="*/ 163 w 288"/>
                      <a:gd name="T15" fmla="*/ 281 h 334"/>
                      <a:gd name="T16" fmla="*/ 112 w 288"/>
                      <a:gd name="T17" fmla="*/ 301 h 334"/>
                      <a:gd name="T18" fmla="*/ 84 w 288"/>
                      <a:gd name="T19" fmla="*/ 317 h 334"/>
                      <a:gd name="T20" fmla="*/ 56 w 288"/>
                      <a:gd name="T21" fmla="*/ 331 h 334"/>
                      <a:gd name="T22" fmla="*/ 34 w 288"/>
                      <a:gd name="T23" fmla="*/ 341 h 334"/>
                      <a:gd name="T24" fmla="*/ 16 w 288"/>
                      <a:gd name="T25" fmla="*/ 347 h 334"/>
                      <a:gd name="T26" fmla="*/ 4 w 288"/>
                      <a:gd name="T27" fmla="*/ 351 h 334"/>
                      <a:gd name="T28" fmla="*/ 0 w 288"/>
                      <a:gd name="T29" fmla="*/ 353 h 334"/>
                      <a:gd name="T30" fmla="*/ 4 w 288"/>
                      <a:gd name="T31" fmla="*/ 351 h 334"/>
                      <a:gd name="T32" fmla="*/ 16 w 288"/>
                      <a:gd name="T33" fmla="*/ 345 h 334"/>
                      <a:gd name="T34" fmla="*/ 34 w 288"/>
                      <a:gd name="T35" fmla="*/ 337 h 334"/>
                      <a:gd name="T36" fmla="*/ 56 w 288"/>
                      <a:gd name="T37" fmla="*/ 323 h 334"/>
                      <a:gd name="T38" fmla="*/ 84 w 288"/>
                      <a:gd name="T39" fmla="*/ 307 h 334"/>
                      <a:gd name="T40" fmla="*/ 112 w 288"/>
                      <a:gd name="T41" fmla="*/ 285 h 334"/>
                      <a:gd name="T42" fmla="*/ 142 w 288"/>
                      <a:gd name="T43" fmla="*/ 261 h 334"/>
                      <a:gd name="T44" fmla="*/ 189 w 288"/>
                      <a:gd name="T45" fmla="*/ 231 h 334"/>
                      <a:gd name="T46" fmla="*/ 215 w 288"/>
                      <a:gd name="T47" fmla="*/ 199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4" name="Group 65"/>
              <p:cNvGrpSpPr>
                <a:grpSpLocks/>
              </p:cNvGrpSpPr>
              <p:nvPr/>
            </p:nvGrpSpPr>
            <p:grpSpPr bwMode="auto">
              <a:xfrm>
                <a:off x="605" y="1444"/>
                <a:ext cx="801" cy="808"/>
                <a:chOff x="2789" y="1625"/>
                <a:chExt cx="907" cy="907"/>
              </a:xfrm>
            </p:grpSpPr>
            <p:sp>
              <p:nvSpPr>
                <p:cNvPr id="75" name="Oval 66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6" name="Oval 67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7" name="Oval 68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8" name="Oval 69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79" name="Oval 70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80" name="Group 71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81" name="Oval 72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2" name="Oval 73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3" name="Oval 74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84" name="Oval 75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7" name="Group 94"/>
            <p:cNvGrpSpPr>
              <a:grpSpLocks/>
            </p:cNvGrpSpPr>
            <p:nvPr/>
          </p:nvGrpSpPr>
          <p:grpSpPr bwMode="auto">
            <a:xfrm>
              <a:off x="1708" y="1444"/>
              <a:ext cx="1083" cy="1962"/>
              <a:chOff x="1708" y="1444"/>
              <a:chExt cx="1083" cy="1962"/>
            </a:xfrm>
          </p:grpSpPr>
          <p:grpSp>
            <p:nvGrpSpPr>
              <p:cNvPr id="55" name="Group 40"/>
              <p:cNvGrpSpPr>
                <a:grpSpLocks/>
              </p:cNvGrpSpPr>
              <p:nvPr/>
            </p:nvGrpSpPr>
            <p:grpSpPr bwMode="auto">
              <a:xfrm rot="3877067">
                <a:off x="1816" y="2432"/>
                <a:ext cx="1405" cy="544"/>
                <a:chOff x="2282" y="2724"/>
                <a:chExt cx="1833" cy="716"/>
              </a:xfrm>
            </p:grpSpPr>
            <p:grpSp>
              <p:nvGrpSpPr>
                <p:cNvPr id="67" name="Group 41"/>
                <p:cNvGrpSpPr>
                  <a:grpSpLocks/>
                </p:cNvGrpSpPr>
                <p:nvPr/>
              </p:nvGrpSpPr>
              <p:grpSpPr bwMode="auto">
                <a:xfrm>
                  <a:off x="2283" y="3032"/>
                  <a:ext cx="1832" cy="408"/>
                  <a:chOff x="2283" y="3032"/>
                  <a:chExt cx="1832" cy="408"/>
                </a:xfrm>
              </p:grpSpPr>
              <p:sp>
                <p:nvSpPr>
                  <p:cNvPr id="71" name="Freeform 42"/>
                  <p:cNvSpPr>
                    <a:spLocks/>
                  </p:cNvSpPr>
                  <p:nvPr/>
                </p:nvSpPr>
                <p:spPr bwMode="gray">
                  <a:xfrm>
                    <a:off x="2283" y="3032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" name="Freeform 43"/>
                  <p:cNvSpPr>
                    <a:spLocks/>
                  </p:cNvSpPr>
                  <p:nvPr/>
                </p:nvSpPr>
                <p:spPr bwMode="gray">
                  <a:xfrm>
                    <a:off x="3795" y="3065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 flipV="1">
                  <a:off x="2282" y="2724"/>
                  <a:ext cx="1407" cy="317"/>
                  <a:chOff x="2280" y="3019"/>
                  <a:chExt cx="1833" cy="412"/>
                </a:xfrm>
              </p:grpSpPr>
              <p:sp>
                <p:nvSpPr>
                  <p:cNvPr id="69" name="Freeform 45"/>
                  <p:cNvSpPr>
                    <a:spLocks/>
                  </p:cNvSpPr>
                  <p:nvPr/>
                </p:nvSpPr>
                <p:spPr bwMode="gray">
                  <a:xfrm>
                    <a:off x="2279" y="3018"/>
                    <a:ext cx="1832" cy="412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85 h 408"/>
                      <a:gd name="T4" fmla="*/ 1814 w 1832"/>
                      <a:gd name="T5" fmla="*/ 147 h 408"/>
                      <a:gd name="T6" fmla="*/ 1788 w 1832"/>
                      <a:gd name="T7" fmla="*/ 226 h 408"/>
                      <a:gd name="T8" fmla="*/ 1754 w 1832"/>
                      <a:gd name="T9" fmla="*/ 289 h 408"/>
                      <a:gd name="T10" fmla="*/ 1712 w 1832"/>
                      <a:gd name="T11" fmla="*/ 345 h 408"/>
                      <a:gd name="T12" fmla="*/ 1664 w 1832"/>
                      <a:gd name="T13" fmla="*/ 397 h 408"/>
                      <a:gd name="T14" fmla="*/ 1610 w 1832"/>
                      <a:gd name="T15" fmla="*/ 438 h 408"/>
                      <a:gd name="T16" fmla="*/ 1550 w 1832"/>
                      <a:gd name="T17" fmla="*/ 465 h 408"/>
                      <a:gd name="T18" fmla="*/ 1486 w 1832"/>
                      <a:gd name="T19" fmla="*/ 482 h 408"/>
                      <a:gd name="T20" fmla="*/ 1418 w 1832"/>
                      <a:gd name="T21" fmla="*/ 490 h 408"/>
                      <a:gd name="T22" fmla="*/ 0 w 1832"/>
                      <a:gd name="T23" fmla="*/ 490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Freeform 46"/>
                  <p:cNvSpPr>
                    <a:spLocks/>
                  </p:cNvSpPr>
                  <p:nvPr/>
                </p:nvSpPr>
                <p:spPr bwMode="gray">
                  <a:xfrm>
                    <a:off x="3786" y="3041"/>
                    <a:ext cx="289" cy="335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95 h 334"/>
                      <a:gd name="T10" fmla="*/ 223 w 288"/>
                      <a:gd name="T11" fmla="*/ 227 h 334"/>
                      <a:gd name="T12" fmla="*/ 193 w 288"/>
                      <a:gd name="T13" fmla="*/ 257 h 334"/>
                      <a:gd name="T14" fmla="*/ 163 w 288"/>
                      <a:gd name="T15" fmla="*/ 281 h 334"/>
                      <a:gd name="T16" fmla="*/ 112 w 288"/>
                      <a:gd name="T17" fmla="*/ 301 h 334"/>
                      <a:gd name="T18" fmla="*/ 84 w 288"/>
                      <a:gd name="T19" fmla="*/ 317 h 334"/>
                      <a:gd name="T20" fmla="*/ 56 w 288"/>
                      <a:gd name="T21" fmla="*/ 331 h 334"/>
                      <a:gd name="T22" fmla="*/ 34 w 288"/>
                      <a:gd name="T23" fmla="*/ 341 h 334"/>
                      <a:gd name="T24" fmla="*/ 16 w 288"/>
                      <a:gd name="T25" fmla="*/ 347 h 334"/>
                      <a:gd name="T26" fmla="*/ 4 w 288"/>
                      <a:gd name="T27" fmla="*/ 351 h 334"/>
                      <a:gd name="T28" fmla="*/ 0 w 288"/>
                      <a:gd name="T29" fmla="*/ 353 h 334"/>
                      <a:gd name="T30" fmla="*/ 4 w 288"/>
                      <a:gd name="T31" fmla="*/ 351 h 334"/>
                      <a:gd name="T32" fmla="*/ 16 w 288"/>
                      <a:gd name="T33" fmla="*/ 345 h 334"/>
                      <a:gd name="T34" fmla="*/ 34 w 288"/>
                      <a:gd name="T35" fmla="*/ 337 h 334"/>
                      <a:gd name="T36" fmla="*/ 56 w 288"/>
                      <a:gd name="T37" fmla="*/ 323 h 334"/>
                      <a:gd name="T38" fmla="*/ 84 w 288"/>
                      <a:gd name="T39" fmla="*/ 307 h 334"/>
                      <a:gd name="T40" fmla="*/ 112 w 288"/>
                      <a:gd name="T41" fmla="*/ 285 h 334"/>
                      <a:gd name="T42" fmla="*/ 142 w 288"/>
                      <a:gd name="T43" fmla="*/ 261 h 334"/>
                      <a:gd name="T44" fmla="*/ 189 w 288"/>
                      <a:gd name="T45" fmla="*/ 231 h 334"/>
                      <a:gd name="T46" fmla="*/ 215 w 288"/>
                      <a:gd name="T47" fmla="*/ 199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56" name="Group 47"/>
              <p:cNvGrpSpPr>
                <a:grpSpLocks/>
              </p:cNvGrpSpPr>
              <p:nvPr/>
            </p:nvGrpSpPr>
            <p:grpSpPr bwMode="auto">
              <a:xfrm>
                <a:off x="1708" y="1444"/>
                <a:ext cx="801" cy="808"/>
                <a:chOff x="2789" y="1625"/>
                <a:chExt cx="907" cy="907"/>
              </a:xfrm>
            </p:grpSpPr>
            <p:sp>
              <p:nvSpPr>
                <p:cNvPr id="57" name="Oval 48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8" name="Oval 49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59" name="Oval 50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0" name="Oval 51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61" name="Oval 52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62" name="Group 53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63" name="Oval 54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4" name="Oval 55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5" name="Oval 56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66" name="Oval 57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8" name="Group 95"/>
            <p:cNvGrpSpPr>
              <a:grpSpLocks/>
            </p:cNvGrpSpPr>
            <p:nvPr/>
          </p:nvGrpSpPr>
          <p:grpSpPr bwMode="auto">
            <a:xfrm>
              <a:off x="2848" y="1444"/>
              <a:ext cx="1080" cy="1953"/>
              <a:chOff x="2848" y="1444"/>
              <a:chExt cx="1080" cy="1953"/>
            </a:xfrm>
          </p:grpSpPr>
          <p:grpSp>
            <p:nvGrpSpPr>
              <p:cNvPr id="37" name="Group 5"/>
              <p:cNvGrpSpPr>
                <a:grpSpLocks/>
              </p:cNvGrpSpPr>
              <p:nvPr/>
            </p:nvGrpSpPr>
            <p:grpSpPr bwMode="auto">
              <a:xfrm rot="3877067">
                <a:off x="2959" y="2429"/>
                <a:ext cx="1407" cy="530"/>
                <a:chOff x="2278" y="2736"/>
                <a:chExt cx="1836" cy="700"/>
              </a:xfrm>
            </p:grpSpPr>
            <p:grpSp>
              <p:nvGrpSpPr>
                <p:cNvPr id="49" name="Group 6"/>
                <p:cNvGrpSpPr>
                  <a:grpSpLocks/>
                </p:cNvGrpSpPr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53" name="Freeform 7"/>
                  <p:cNvSpPr>
                    <a:spLocks/>
                  </p:cNvSpPr>
                  <p:nvPr/>
                </p:nvSpPr>
                <p:spPr bwMode="gray">
                  <a:xfrm>
                    <a:off x="2281" y="3028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0878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4" name="Freeform 8"/>
                  <p:cNvSpPr>
                    <a:spLocks/>
                  </p:cNvSpPr>
                  <p:nvPr/>
                </p:nvSpPr>
                <p:spPr bwMode="gray">
                  <a:xfrm>
                    <a:off x="3794" y="3060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0" name="Group 9"/>
                <p:cNvGrpSpPr>
                  <a:grpSpLocks/>
                </p:cNvGrpSpPr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51" name="Freeform 10"/>
                  <p:cNvSpPr>
                    <a:spLocks/>
                  </p:cNvSpPr>
                  <p:nvPr/>
                </p:nvSpPr>
                <p:spPr bwMode="gray">
                  <a:xfrm>
                    <a:off x="2275" y="3023"/>
                    <a:ext cx="1831" cy="407"/>
                  </a:xfrm>
                  <a:custGeom>
                    <a:avLst/>
                    <a:gdLst>
                      <a:gd name="T0" fmla="*/ 1813 w 1832"/>
                      <a:gd name="T1" fmla="*/ 32 h 408"/>
                      <a:gd name="T2" fmla="*/ 1811 w 1832"/>
                      <a:gd name="T3" fmla="*/ 66 h 408"/>
                      <a:gd name="T4" fmla="*/ 1795 w 1832"/>
                      <a:gd name="T5" fmla="*/ 128 h 408"/>
                      <a:gd name="T6" fmla="*/ 1769 w 1832"/>
                      <a:gd name="T7" fmla="*/ 188 h 408"/>
                      <a:gd name="T8" fmla="*/ 1735 w 1832"/>
                      <a:gd name="T9" fmla="*/ 221 h 408"/>
                      <a:gd name="T10" fmla="*/ 1693 w 1832"/>
                      <a:gd name="T11" fmla="*/ 269 h 408"/>
                      <a:gd name="T12" fmla="*/ 1645 w 1832"/>
                      <a:gd name="T13" fmla="*/ 311 h 408"/>
                      <a:gd name="T14" fmla="*/ 1591 w 1832"/>
                      <a:gd name="T15" fmla="*/ 343 h 408"/>
                      <a:gd name="T16" fmla="*/ 1531 w 1832"/>
                      <a:gd name="T17" fmla="*/ 369 h 408"/>
                      <a:gd name="T18" fmla="*/ 1467 w 1832"/>
                      <a:gd name="T19" fmla="*/ 383 h 408"/>
                      <a:gd name="T20" fmla="*/ 1399 w 1832"/>
                      <a:gd name="T21" fmla="*/ 389 h 408"/>
                      <a:gd name="T22" fmla="*/ 0 w 1832"/>
                      <a:gd name="T23" fmla="*/ 389 h 408"/>
                      <a:gd name="T24" fmla="*/ 0 w 1832"/>
                      <a:gd name="T25" fmla="*/ 0 h 408"/>
                      <a:gd name="T26" fmla="*/ 1813 w 1832"/>
                      <a:gd name="T27" fmla="*/ 0 h 408"/>
                      <a:gd name="T28" fmla="*/ 1813 w 1832"/>
                      <a:gd name="T29" fmla="*/ 32 h 408"/>
                      <a:gd name="T30" fmla="*/ 1813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98B5B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2" name="Freeform 11"/>
                  <p:cNvSpPr>
                    <a:spLocks/>
                  </p:cNvSpPr>
                  <p:nvPr/>
                </p:nvSpPr>
                <p:spPr bwMode="gray">
                  <a:xfrm>
                    <a:off x="3789" y="3053"/>
                    <a:ext cx="289" cy="333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67 h 334"/>
                      <a:gd name="T10" fmla="*/ 223 w 288"/>
                      <a:gd name="T11" fmla="*/ 189 h 334"/>
                      <a:gd name="T12" fmla="*/ 193 w 288"/>
                      <a:gd name="T13" fmla="*/ 219 h 334"/>
                      <a:gd name="T14" fmla="*/ 163 w 288"/>
                      <a:gd name="T15" fmla="*/ 243 h 334"/>
                      <a:gd name="T16" fmla="*/ 112 w 288"/>
                      <a:gd name="T17" fmla="*/ 263 h 334"/>
                      <a:gd name="T18" fmla="*/ 84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84 w 288"/>
                      <a:gd name="T39" fmla="*/ 269 h 334"/>
                      <a:gd name="T40" fmla="*/ 112 w 288"/>
                      <a:gd name="T41" fmla="*/ 247 h 334"/>
                      <a:gd name="T42" fmla="*/ 142 w 288"/>
                      <a:gd name="T43" fmla="*/ 223 h 334"/>
                      <a:gd name="T44" fmla="*/ 189 w 288"/>
                      <a:gd name="T45" fmla="*/ 193 h 334"/>
                      <a:gd name="T46" fmla="*/ 215 w 288"/>
                      <a:gd name="T47" fmla="*/ 167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38" name="Group 12"/>
              <p:cNvGrpSpPr>
                <a:grpSpLocks/>
              </p:cNvGrpSpPr>
              <p:nvPr/>
            </p:nvGrpSpPr>
            <p:grpSpPr bwMode="auto">
              <a:xfrm>
                <a:off x="2848" y="1444"/>
                <a:ext cx="801" cy="808"/>
                <a:chOff x="2789" y="1625"/>
                <a:chExt cx="907" cy="907"/>
              </a:xfrm>
            </p:grpSpPr>
            <p:sp>
              <p:nvSpPr>
                <p:cNvPr id="39" name="Oval 13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83A6A7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0" name="Oval 14"/>
                <p:cNvSpPr>
                  <a:spLocks noChangeArrowheads="1"/>
                </p:cNvSpPr>
                <p:nvPr/>
              </p:nvSpPr>
              <p:spPr bwMode="gray">
                <a:xfrm>
                  <a:off x="2789" y="1625"/>
                  <a:ext cx="907" cy="907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83A6A7">
                        <a:alpha val="32001"/>
                      </a:srgbClr>
                    </a:gs>
                    <a:gs pos="100000">
                      <a:srgbClr val="000000">
                        <a:alpha val="89998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1" name="Oval 15"/>
                <p:cNvSpPr>
                  <a:spLocks noChangeArrowheads="1"/>
                </p:cNvSpPr>
                <p:nvPr/>
              </p:nvSpPr>
              <p:spPr bwMode="gray">
                <a:xfrm>
                  <a:off x="2849" y="1684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475A5A"/>
                    </a:gs>
                    <a:gs pos="50000">
                      <a:srgbClr val="83A6A7"/>
                    </a:gs>
                    <a:gs pos="100000">
                      <a:srgbClr val="475A5A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2" name="Oval 16"/>
                <p:cNvSpPr>
                  <a:spLocks noChangeArrowheads="1"/>
                </p:cNvSpPr>
                <p:nvPr/>
              </p:nvSpPr>
              <p:spPr bwMode="gray">
                <a:xfrm>
                  <a:off x="2849" y="1686"/>
                  <a:ext cx="787" cy="78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53696A"/>
                    </a:gs>
                    <a:gs pos="100000">
                      <a:srgbClr val="83A6A7">
                        <a:alpha val="0"/>
                      </a:srgbClr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43" name="Oval 17"/>
                <p:cNvSpPr>
                  <a:spLocks noChangeArrowheads="1"/>
                </p:cNvSpPr>
                <p:nvPr/>
              </p:nvSpPr>
              <p:spPr bwMode="gray">
                <a:xfrm>
                  <a:off x="2888" y="1724"/>
                  <a:ext cx="710" cy="709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810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grpSp>
              <p:nvGrpSpPr>
                <p:cNvPr id="44" name="Group 18"/>
                <p:cNvGrpSpPr>
                  <a:grpSpLocks/>
                </p:cNvGrpSpPr>
                <p:nvPr/>
              </p:nvGrpSpPr>
              <p:grpSpPr bwMode="auto">
                <a:xfrm>
                  <a:off x="2901" y="1735"/>
                  <a:ext cx="688" cy="688"/>
                  <a:chOff x="4166" y="1706"/>
                  <a:chExt cx="1253" cy="1252"/>
                </a:xfrm>
              </p:grpSpPr>
              <p:sp>
                <p:nvSpPr>
                  <p:cNvPr id="45" name="Oval 19"/>
                  <p:cNvSpPr>
                    <a:spLocks noChangeArrowheads="1"/>
                  </p:cNvSpPr>
                  <p:nvPr/>
                </p:nvSpPr>
                <p:spPr bwMode="gray">
                  <a:xfrm>
                    <a:off x="4166" y="1706"/>
                    <a:ext cx="1254" cy="125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636869"/>
                      </a:gs>
                      <a:gs pos="100000">
                        <a:srgbClr val="D6E1E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6" name="Oval 20"/>
                  <p:cNvSpPr>
                    <a:spLocks noChangeArrowheads="1"/>
                  </p:cNvSpPr>
                  <p:nvPr/>
                </p:nvSpPr>
                <p:spPr bwMode="gray">
                  <a:xfrm>
                    <a:off x="4183" y="1712"/>
                    <a:ext cx="1227" cy="122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D6E1E2">
                          <a:alpha val="0"/>
                        </a:srgbClr>
                      </a:gs>
                      <a:gs pos="100000">
                        <a:srgbClr val="F1F5F5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7" name="Oval 21"/>
                  <p:cNvSpPr>
                    <a:spLocks noChangeArrowheads="1"/>
                  </p:cNvSpPr>
                  <p:nvPr/>
                </p:nvSpPr>
                <p:spPr bwMode="gray">
                  <a:xfrm>
                    <a:off x="4195" y="1724"/>
                    <a:ext cx="1163" cy="114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AAB2B3"/>
                      </a:gs>
                      <a:gs pos="100000">
                        <a:srgbClr val="D6E1E2">
                          <a:alpha val="48000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  <p:sp>
                <p:nvSpPr>
                  <p:cNvPr id="48" name="Oval 22"/>
                  <p:cNvSpPr>
                    <a:spLocks noChangeArrowheads="1"/>
                  </p:cNvSpPr>
                  <p:nvPr/>
                </p:nvSpPr>
                <p:spPr bwMode="gray">
                  <a:xfrm>
                    <a:off x="4263" y="1757"/>
                    <a:ext cx="1035" cy="925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rgbClr val="FFFFFF"/>
                      </a:gs>
                      <a:gs pos="100000">
                        <a:srgbClr val="D6E1E2">
                          <a:alpha val="37999"/>
                        </a:srgbClr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 algn="ctr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eaVert" wrap="none" anchor="ctr"/>
                  <a:lstStyle>
                    <a:lvl1pPr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rgbClr val="4D4D4D"/>
                        </a:solidFill>
                        <a:latin typeface="Segoe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defRPr/>
                    </a:pPr>
                    <a:endParaRPr lang="zh-CN" altLang="en-US">
                      <a:solidFill>
                        <a:srgbClr val="000000"/>
                      </a:solidFill>
                      <a:ea typeface="MS PGothic" panose="020B0600070205080204" pitchFamily="34" charset="-128"/>
                    </a:endParaRPr>
                  </a:p>
                </p:txBody>
              </p:sp>
            </p:grpSp>
          </p:grpSp>
        </p:grpSp>
        <p:grpSp>
          <p:nvGrpSpPr>
            <p:cNvPr id="19" name="Group 96"/>
            <p:cNvGrpSpPr>
              <a:grpSpLocks/>
            </p:cNvGrpSpPr>
            <p:nvPr/>
          </p:nvGrpSpPr>
          <p:grpSpPr bwMode="auto">
            <a:xfrm>
              <a:off x="3969" y="1355"/>
              <a:ext cx="1201" cy="2083"/>
              <a:chOff x="3969" y="1355"/>
              <a:chExt cx="1201" cy="2083"/>
            </a:xfrm>
          </p:grpSpPr>
          <p:grpSp>
            <p:nvGrpSpPr>
              <p:cNvPr id="20" name="Group 23"/>
              <p:cNvGrpSpPr>
                <a:grpSpLocks/>
              </p:cNvGrpSpPr>
              <p:nvPr/>
            </p:nvGrpSpPr>
            <p:grpSpPr bwMode="auto">
              <a:xfrm rot="3877067">
                <a:off x="4201" y="2470"/>
                <a:ext cx="1407" cy="530"/>
                <a:chOff x="2278" y="2736"/>
                <a:chExt cx="1836" cy="700"/>
              </a:xfrm>
            </p:grpSpPr>
            <p:grpSp>
              <p:nvGrpSpPr>
                <p:cNvPr id="31" name="Group 24"/>
                <p:cNvGrpSpPr>
                  <a:grpSpLocks/>
                </p:cNvGrpSpPr>
                <p:nvPr/>
              </p:nvGrpSpPr>
              <p:grpSpPr bwMode="auto">
                <a:xfrm>
                  <a:off x="2282" y="3028"/>
                  <a:ext cx="1832" cy="408"/>
                  <a:chOff x="2282" y="3028"/>
                  <a:chExt cx="1832" cy="408"/>
                </a:xfrm>
              </p:grpSpPr>
              <p:sp>
                <p:nvSpPr>
                  <p:cNvPr id="35" name="Freeform 25"/>
                  <p:cNvSpPr>
                    <a:spLocks/>
                  </p:cNvSpPr>
                  <p:nvPr/>
                </p:nvSpPr>
                <p:spPr bwMode="gray">
                  <a:xfrm>
                    <a:off x="2281" y="3028"/>
                    <a:ext cx="1832" cy="408"/>
                  </a:xfrm>
                  <a:custGeom>
                    <a:avLst/>
                    <a:gdLst>
                      <a:gd name="T0" fmla="*/ 1832 w 1832"/>
                      <a:gd name="T1" fmla="*/ 32 h 408"/>
                      <a:gd name="T2" fmla="*/ 1830 w 1832"/>
                      <a:gd name="T3" fmla="*/ 66 h 408"/>
                      <a:gd name="T4" fmla="*/ 1814 w 1832"/>
                      <a:gd name="T5" fmla="*/ 128 h 408"/>
                      <a:gd name="T6" fmla="*/ 1788 w 1832"/>
                      <a:gd name="T7" fmla="*/ 188 h 408"/>
                      <a:gd name="T8" fmla="*/ 1754 w 1832"/>
                      <a:gd name="T9" fmla="*/ 240 h 408"/>
                      <a:gd name="T10" fmla="*/ 1712 w 1832"/>
                      <a:gd name="T11" fmla="*/ 288 h 408"/>
                      <a:gd name="T12" fmla="*/ 1664 w 1832"/>
                      <a:gd name="T13" fmla="*/ 330 h 408"/>
                      <a:gd name="T14" fmla="*/ 1610 w 1832"/>
                      <a:gd name="T15" fmla="*/ 362 h 408"/>
                      <a:gd name="T16" fmla="*/ 1550 w 1832"/>
                      <a:gd name="T17" fmla="*/ 388 h 408"/>
                      <a:gd name="T18" fmla="*/ 1486 w 1832"/>
                      <a:gd name="T19" fmla="*/ 402 h 408"/>
                      <a:gd name="T20" fmla="*/ 1418 w 1832"/>
                      <a:gd name="T21" fmla="*/ 408 h 408"/>
                      <a:gd name="T22" fmla="*/ 0 w 1832"/>
                      <a:gd name="T23" fmla="*/ 408 h 408"/>
                      <a:gd name="T24" fmla="*/ 0 w 1832"/>
                      <a:gd name="T25" fmla="*/ 0 h 408"/>
                      <a:gd name="T26" fmla="*/ 1832 w 1832"/>
                      <a:gd name="T27" fmla="*/ 0 h 408"/>
                      <a:gd name="T28" fmla="*/ 1832 w 1832"/>
                      <a:gd name="T29" fmla="*/ 32 h 408"/>
                      <a:gd name="T30" fmla="*/ 1832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0066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6" name="Freeform 26"/>
                  <p:cNvSpPr>
                    <a:spLocks/>
                  </p:cNvSpPr>
                  <p:nvPr/>
                </p:nvSpPr>
                <p:spPr bwMode="gray">
                  <a:xfrm>
                    <a:off x="3794" y="3060"/>
                    <a:ext cx="286" cy="333"/>
                  </a:xfrm>
                  <a:custGeom>
                    <a:avLst/>
                    <a:gdLst>
                      <a:gd name="T0" fmla="*/ 250 w 288"/>
                      <a:gd name="T1" fmla="*/ 0 h 334"/>
                      <a:gd name="T2" fmla="*/ 246 w 288"/>
                      <a:gd name="T3" fmla="*/ 52 h 334"/>
                      <a:gd name="T4" fmla="*/ 234 w 288"/>
                      <a:gd name="T5" fmla="*/ 98 h 334"/>
                      <a:gd name="T6" fmla="*/ 216 w 288"/>
                      <a:gd name="T7" fmla="*/ 140 h 334"/>
                      <a:gd name="T8" fmla="*/ 204 w 288"/>
                      <a:gd name="T9" fmla="*/ 167 h 334"/>
                      <a:gd name="T10" fmla="*/ 185 w 288"/>
                      <a:gd name="T11" fmla="*/ 189 h 334"/>
                      <a:gd name="T12" fmla="*/ 155 w 288"/>
                      <a:gd name="T13" fmla="*/ 219 h 334"/>
                      <a:gd name="T14" fmla="*/ 125 w 288"/>
                      <a:gd name="T15" fmla="*/ 243 h 334"/>
                      <a:gd name="T16" fmla="*/ 93 w 288"/>
                      <a:gd name="T17" fmla="*/ 263 h 334"/>
                      <a:gd name="T18" fmla="*/ 72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72 w 288"/>
                      <a:gd name="T39" fmla="*/ 269 h 334"/>
                      <a:gd name="T40" fmla="*/ 93 w 288"/>
                      <a:gd name="T41" fmla="*/ 247 h 334"/>
                      <a:gd name="T42" fmla="*/ 123 w 288"/>
                      <a:gd name="T43" fmla="*/ 223 h 334"/>
                      <a:gd name="T44" fmla="*/ 151 w 288"/>
                      <a:gd name="T45" fmla="*/ 193 h 334"/>
                      <a:gd name="T46" fmla="*/ 177 w 288"/>
                      <a:gd name="T47" fmla="*/ 167 h 334"/>
                      <a:gd name="T48" fmla="*/ 199 w 288"/>
                      <a:gd name="T49" fmla="*/ 142 h 334"/>
                      <a:gd name="T50" fmla="*/ 208 w 288"/>
                      <a:gd name="T51" fmla="*/ 100 h 334"/>
                      <a:gd name="T52" fmla="*/ 214 w 288"/>
                      <a:gd name="T53" fmla="*/ 54 h 334"/>
                      <a:gd name="T54" fmla="*/ 216 w 288"/>
                      <a:gd name="T55" fmla="*/ 2 h 334"/>
                      <a:gd name="T56" fmla="*/ 250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2" name="Group 27"/>
                <p:cNvGrpSpPr>
                  <a:grpSpLocks/>
                </p:cNvGrpSpPr>
                <p:nvPr/>
              </p:nvGrpSpPr>
              <p:grpSpPr bwMode="auto">
                <a:xfrm flipV="1">
                  <a:off x="2278" y="2736"/>
                  <a:ext cx="1405" cy="312"/>
                  <a:chOff x="2277" y="3021"/>
                  <a:chExt cx="1831" cy="407"/>
                </a:xfrm>
              </p:grpSpPr>
              <p:sp>
                <p:nvSpPr>
                  <p:cNvPr id="33" name="Freeform 28"/>
                  <p:cNvSpPr>
                    <a:spLocks/>
                  </p:cNvSpPr>
                  <p:nvPr/>
                </p:nvSpPr>
                <p:spPr bwMode="gray">
                  <a:xfrm>
                    <a:off x="2275" y="3023"/>
                    <a:ext cx="1831" cy="407"/>
                  </a:xfrm>
                  <a:custGeom>
                    <a:avLst/>
                    <a:gdLst>
                      <a:gd name="T0" fmla="*/ 1813 w 1832"/>
                      <a:gd name="T1" fmla="*/ 32 h 408"/>
                      <a:gd name="T2" fmla="*/ 1811 w 1832"/>
                      <a:gd name="T3" fmla="*/ 66 h 408"/>
                      <a:gd name="T4" fmla="*/ 1795 w 1832"/>
                      <a:gd name="T5" fmla="*/ 128 h 408"/>
                      <a:gd name="T6" fmla="*/ 1769 w 1832"/>
                      <a:gd name="T7" fmla="*/ 188 h 408"/>
                      <a:gd name="T8" fmla="*/ 1735 w 1832"/>
                      <a:gd name="T9" fmla="*/ 221 h 408"/>
                      <a:gd name="T10" fmla="*/ 1693 w 1832"/>
                      <a:gd name="T11" fmla="*/ 269 h 408"/>
                      <a:gd name="T12" fmla="*/ 1645 w 1832"/>
                      <a:gd name="T13" fmla="*/ 311 h 408"/>
                      <a:gd name="T14" fmla="*/ 1591 w 1832"/>
                      <a:gd name="T15" fmla="*/ 343 h 408"/>
                      <a:gd name="T16" fmla="*/ 1531 w 1832"/>
                      <a:gd name="T17" fmla="*/ 369 h 408"/>
                      <a:gd name="T18" fmla="*/ 1467 w 1832"/>
                      <a:gd name="T19" fmla="*/ 383 h 408"/>
                      <a:gd name="T20" fmla="*/ 1399 w 1832"/>
                      <a:gd name="T21" fmla="*/ 389 h 408"/>
                      <a:gd name="T22" fmla="*/ 0 w 1832"/>
                      <a:gd name="T23" fmla="*/ 389 h 408"/>
                      <a:gd name="T24" fmla="*/ 0 w 1832"/>
                      <a:gd name="T25" fmla="*/ 0 h 408"/>
                      <a:gd name="T26" fmla="*/ 1813 w 1832"/>
                      <a:gd name="T27" fmla="*/ 0 h 408"/>
                      <a:gd name="T28" fmla="*/ 1813 w 1832"/>
                      <a:gd name="T29" fmla="*/ 32 h 408"/>
                      <a:gd name="T30" fmla="*/ 1813 w 1832"/>
                      <a:gd name="T31" fmla="*/ 32 h 40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0" t="0" r="r" b="b"/>
                    <a:pathLst>
                      <a:path w="1832" h="408">
                        <a:moveTo>
                          <a:pt x="1832" y="32"/>
                        </a:moveTo>
                        <a:lnTo>
                          <a:pt x="1830" y="66"/>
                        </a:lnTo>
                        <a:lnTo>
                          <a:pt x="1814" y="128"/>
                        </a:lnTo>
                        <a:lnTo>
                          <a:pt x="1788" y="188"/>
                        </a:lnTo>
                        <a:lnTo>
                          <a:pt x="1754" y="240"/>
                        </a:lnTo>
                        <a:lnTo>
                          <a:pt x="1712" y="288"/>
                        </a:lnTo>
                        <a:lnTo>
                          <a:pt x="1664" y="330"/>
                        </a:lnTo>
                        <a:lnTo>
                          <a:pt x="1610" y="362"/>
                        </a:lnTo>
                        <a:lnTo>
                          <a:pt x="1550" y="388"/>
                        </a:lnTo>
                        <a:lnTo>
                          <a:pt x="1486" y="402"/>
                        </a:lnTo>
                        <a:lnTo>
                          <a:pt x="1418" y="408"/>
                        </a:lnTo>
                        <a:lnTo>
                          <a:pt x="0" y="408"/>
                        </a:lnTo>
                        <a:lnTo>
                          <a:pt x="0" y="0"/>
                        </a:lnTo>
                        <a:lnTo>
                          <a:pt x="1832" y="0"/>
                        </a:lnTo>
                        <a:lnTo>
                          <a:pt x="1832" y="32"/>
                        </a:lnTo>
                        <a:close/>
                      </a:path>
                    </a:pathLst>
                  </a:custGeom>
                  <a:solidFill>
                    <a:srgbClr val="6699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4" name="Freeform 29"/>
                  <p:cNvSpPr>
                    <a:spLocks/>
                  </p:cNvSpPr>
                  <p:nvPr/>
                </p:nvSpPr>
                <p:spPr bwMode="gray">
                  <a:xfrm>
                    <a:off x="3789" y="3053"/>
                    <a:ext cx="289" cy="333"/>
                  </a:xfrm>
                  <a:custGeom>
                    <a:avLst/>
                    <a:gdLst>
                      <a:gd name="T0" fmla="*/ 307 w 288"/>
                      <a:gd name="T1" fmla="*/ 0 h 334"/>
                      <a:gd name="T2" fmla="*/ 303 w 288"/>
                      <a:gd name="T3" fmla="*/ 52 h 334"/>
                      <a:gd name="T4" fmla="*/ 291 w 288"/>
                      <a:gd name="T5" fmla="*/ 98 h 334"/>
                      <a:gd name="T6" fmla="*/ 273 w 288"/>
                      <a:gd name="T7" fmla="*/ 140 h 334"/>
                      <a:gd name="T8" fmla="*/ 249 w 288"/>
                      <a:gd name="T9" fmla="*/ 167 h 334"/>
                      <a:gd name="T10" fmla="*/ 223 w 288"/>
                      <a:gd name="T11" fmla="*/ 189 h 334"/>
                      <a:gd name="T12" fmla="*/ 193 w 288"/>
                      <a:gd name="T13" fmla="*/ 219 h 334"/>
                      <a:gd name="T14" fmla="*/ 163 w 288"/>
                      <a:gd name="T15" fmla="*/ 243 h 334"/>
                      <a:gd name="T16" fmla="*/ 112 w 288"/>
                      <a:gd name="T17" fmla="*/ 263 h 334"/>
                      <a:gd name="T18" fmla="*/ 84 w 288"/>
                      <a:gd name="T19" fmla="*/ 279 h 334"/>
                      <a:gd name="T20" fmla="*/ 56 w 288"/>
                      <a:gd name="T21" fmla="*/ 293 h 334"/>
                      <a:gd name="T22" fmla="*/ 34 w 288"/>
                      <a:gd name="T23" fmla="*/ 303 h 334"/>
                      <a:gd name="T24" fmla="*/ 16 w 288"/>
                      <a:gd name="T25" fmla="*/ 309 h 334"/>
                      <a:gd name="T26" fmla="*/ 4 w 288"/>
                      <a:gd name="T27" fmla="*/ 313 h 334"/>
                      <a:gd name="T28" fmla="*/ 0 w 288"/>
                      <a:gd name="T29" fmla="*/ 315 h 334"/>
                      <a:gd name="T30" fmla="*/ 4 w 288"/>
                      <a:gd name="T31" fmla="*/ 313 h 334"/>
                      <a:gd name="T32" fmla="*/ 16 w 288"/>
                      <a:gd name="T33" fmla="*/ 307 h 334"/>
                      <a:gd name="T34" fmla="*/ 34 w 288"/>
                      <a:gd name="T35" fmla="*/ 299 h 334"/>
                      <a:gd name="T36" fmla="*/ 56 w 288"/>
                      <a:gd name="T37" fmla="*/ 285 h 334"/>
                      <a:gd name="T38" fmla="*/ 84 w 288"/>
                      <a:gd name="T39" fmla="*/ 269 h 334"/>
                      <a:gd name="T40" fmla="*/ 112 w 288"/>
                      <a:gd name="T41" fmla="*/ 247 h 334"/>
                      <a:gd name="T42" fmla="*/ 142 w 288"/>
                      <a:gd name="T43" fmla="*/ 223 h 334"/>
                      <a:gd name="T44" fmla="*/ 189 w 288"/>
                      <a:gd name="T45" fmla="*/ 193 h 334"/>
                      <a:gd name="T46" fmla="*/ 215 w 288"/>
                      <a:gd name="T47" fmla="*/ 167 h 334"/>
                      <a:gd name="T48" fmla="*/ 239 w 288"/>
                      <a:gd name="T49" fmla="*/ 142 h 334"/>
                      <a:gd name="T50" fmla="*/ 257 w 288"/>
                      <a:gd name="T51" fmla="*/ 100 h 334"/>
                      <a:gd name="T52" fmla="*/ 269 w 288"/>
                      <a:gd name="T53" fmla="*/ 54 h 334"/>
                      <a:gd name="T54" fmla="*/ 273 w 288"/>
                      <a:gd name="T55" fmla="*/ 2 h 334"/>
                      <a:gd name="T56" fmla="*/ 307 w 288"/>
                      <a:gd name="T57" fmla="*/ 0 h 334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</a:gdLst>
                    <a:ahLst/>
                    <a:cxnLst>
                      <a:cxn ang="T58">
                        <a:pos x="T0" y="T1"/>
                      </a:cxn>
                      <a:cxn ang="T59">
                        <a:pos x="T2" y="T3"/>
                      </a:cxn>
                      <a:cxn ang="T60">
                        <a:pos x="T4" y="T5"/>
                      </a:cxn>
                      <a:cxn ang="T61">
                        <a:pos x="T6" y="T7"/>
                      </a:cxn>
                      <a:cxn ang="T62">
                        <a:pos x="T8" y="T9"/>
                      </a:cxn>
                      <a:cxn ang="T63">
                        <a:pos x="T10" y="T11"/>
                      </a:cxn>
                      <a:cxn ang="T64">
                        <a:pos x="T12" y="T13"/>
                      </a:cxn>
                      <a:cxn ang="T65">
                        <a:pos x="T14" y="T15"/>
                      </a:cxn>
                      <a:cxn ang="T66">
                        <a:pos x="T16" y="T17"/>
                      </a:cxn>
                      <a:cxn ang="T67">
                        <a:pos x="T18" y="T19"/>
                      </a:cxn>
                      <a:cxn ang="T68">
                        <a:pos x="T20" y="T21"/>
                      </a:cxn>
                      <a:cxn ang="T69">
                        <a:pos x="T22" y="T23"/>
                      </a:cxn>
                      <a:cxn ang="T70">
                        <a:pos x="T24" y="T25"/>
                      </a:cxn>
                      <a:cxn ang="T71">
                        <a:pos x="T26" y="T27"/>
                      </a:cxn>
                      <a:cxn ang="T72">
                        <a:pos x="T28" y="T29"/>
                      </a:cxn>
                      <a:cxn ang="T73">
                        <a:pos x="T30" y="T31"/>
                      </a:cxn>
                      <a:cxn ang="T74">
                        <a:pos x="T32" y="T33"/>
                      </a:cxn>
                      <a:cxn ang="T75">
                        <a:pos x="T34" y="T35"/>
                      </a:cxn>
                      <a:cxn ang="T76">
                        <a:pos x="T36" y="T37"/>
                      </a:cxn>
                      <a:cxn ang="T77">
                        <a:pos x="T38" y="T39"/>
                      </a:cxn>
                      <a:cxn ang="T78">
                        <a:pos x="T40" y="T41"/>
                      </a:cxn>
                      <a:cxn ang="T79">
                        <a:pos x="T42" y="T43"/>
                      </a:cxn>
                      <a:cxn ang="T80">
                        <a:pos x="T44" y="T45"/>
                      </a:cxn>
                      <a:cxn ang="T81">
                        <a:pos x="T46" y="T47"/>
                      </a:cxn>
                      <a:cxn ang="T82">
                        <a:pos x="T48" y="T49"/>
                      </a:cxn>
                      <a:cxn ang="T83">
                        <a:pos x="T50" y="T51"/>
                      </a:cxn>
                      <a:cxn ang="T84">
                        <a:pos x="T52" y="T53"/>
                      </a:cxn>
                      <a:cxn ang="T85">
                        <a:pos x="T54" y="T55"/>
                      </a:cxn>
                      <a:cxn ang="T86">
                        <a:pos x="T56" y="T57"/>
                      </a:cxn>
                    </a:cxnLst>
                    <a:rect l="0" t="0" r="r" b="b"/>
                    <a:pathLst>
                      <a:path w="288" h="334">
                        <a:moveTo>
                          <a:pt x="288" y="0"/>
                        </a:moveTo>
                        <a:lnTo>
                          <a:pt x="284" y="52"/>
                        </a:lnTo>
                        <a:lnTo>
                          <a:pt x="272" y="98"/>
                        </a:lnTo>
                        <a:lnTo>
                          <a:pt x="254" y="140"/>
                        </a:lnTo>
                        <a:lnTo>
                          <a:pt x="230" y="176"/>
                        </a:lnTo>
                        <a:lnTo>
                          <a:pt x="204" y="208"/>
                        </a:lnTo>
                        <a:lnTo>
                          <a:pt x="174" y="238"/>
                        </a:lnTo>
                        <a:lnTo>
                          <a:pt x="144" y="262"/>
                        </a:lnTo>
                        <a:lnTo>
                          <a:pt x="112" y="282"/>
                        </a:lnTo>
                        <a:lnTo>
                          <a:pt x="84" y="298"/>
                        </a:lnTo>
                        <a:lnTo>
                          <a:pt x="56" y="312"/>
                        </a:lnTo>
                        <a:lnTo>
                          <a:pt x="34" y="322"/>
                        </a:lnTo>
                        <a:lnTo>
                          <a:pt x="16" y="328"/>
                        </a:lnTo>
                        <a:lnTo>
                          <a:pt x="4" y="332"/>
                        </a:lnTo>
                        <a:lnTo>
                          <a:pt x="0" y="334"/>
                        </a:lnTo>
                        <a:lnTo>
                          <a:pt x="4" y="332"/>
                        </a:lnTo>
                        <a:lnTo>
                          <a:pt x="16" y="326"/>
                        </a:lnTo>
                        <a:lnTo>
                          <a:pt x="34" y="318"/>
                        </a:lnTo>
                        <a:lnTo>
                          <a:pt x="56" y="304"/>
                        </a:lnTo>
                        <a:lnTo>
                          <a:pt x="84" y="288"/>
                        </a:lnTo>
                        <a:lnTo>
                          <a:pt x="112" y="266"/>
                        </a:lnTo>
                        <a:lnTo>
                          <a:pt x="142" y="242"/>
                        </a:lnTo>
                        <a:lnTo>
                          <a:pt x="170" y="212"/>
                        </a:lnTo>
                        <a:lnTo>
                          <a:pt x="196" y="180"/>
                        </a:lnTo>
                        <a:lnTo>
                          <a:pt x="220" y="142"/>
                        </a:lnTo>
                        <a:lnTo>
                          <a:pt x="238" y="100"/>
                        </a:lnTo>
                        <a:lnTo>
                          <a:pt x="250" y="54"/>
                        </a:lnTo>
                        <a:lnTo>
                          <a:pt x="254" y="2"/>
                        </a:lnTo>
                        <a:lnTo>
                          <a:pt x="288" y="0"/>
                        </a:lnTo>
                        <a:close/>
                      </a:path>
                    </a:pathLst>
                  </a:custGeom>
                  <a:solidFill>
                    <a:srgbClr val="FFFFFF">
                      <a:alpha val="49019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0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21" name="Oval 30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3399FF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2" name="Oval 31"/>
              <p:cNvSpPr>
                <a:spLocks noChangeArrowheads="1"/>
              </p:cNvSpPr>
              <p:nvPr/>
            </p:nvSpPr>
            <p:spPr bwMode="gray">
              <a:xfrm>
                <a:off x="3969" y="1355"/>
                <a:ext cx="962" cy="969"/>
              </a:xfrm>
              <a:prstGeom prst="ellipse">
                <a:avLst/>
              </a:prstGeom>
              <a:gradFill rotWithShape="1">
                <a:gsLst>
                  <a:gs pos="0">
                    <a:srgbClr val="3399FF">
                      <a:alpha val="32001"/>
                    </a:srgbClr>
                  </a:gs>
                  <a:gs pos="100000">
                    <a:srgbClr val="000000">
                      <a:alpha val="89998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3" name="Oval 32"/>
              <p:cNvSpPr>
                <a:spLocks noChangeArrowheads="1"/>
              </p:cNvSpPr>
              <p:nvPr/>
            </p:nvSpPr>
            <p:spPr bwMode="gray">
              <a:xfrm>
                <a:off x="4033" y="1418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1C538A"/>
                  </a:gs>
                  <a:gs pos="50000">
                    <a:srgbClr val="3399FF"/>
                  </a:gs>
                  <a:gs pos="100000">
                    <a:srgbClr val="1C538A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4" name="Oval 33"/>
              <p:cNvSpPr>
                <a:spLocks noChangeArrowheads="1"/>
              </p:cNvSpPr>
              <p:nvPr/>
            </p:nvSpPr>
            <p:spPr bwMode="gray">
              <a:xfrm>
                <a:off x="4034" y="1420"/>
                <a:ext cx="836" cy="842"/>
              </a:xfrm>
              <a:prstGeom prst="ellipse">
                <a:avLst/>
              </a:prstGeom>
              <a:gradFill rotWithShape="1">
                <a:gsLst>
                  <a:gs pos="0">
                    <a:srgbClr val="2061A2"/>
                  </a:gs>
                  <a:gs pos="100000">
                    <a:srgbClr val="3399FF">
                      <a:alpha val="0"/>
                    </a:srgb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sp>
            <p:nvSpPr>
              <p:cNvPr id="25" name="Oval 34"/>
              <p:cNvSpPr>
                <a:spLocks noChangeArrowheads="1"/>
              </p:cNvSpPr>
              <p:nvPr/>
            </p:nvSpPr>
            <p:spPr bwMode="gray">
              <a:xfrm>
                <a:off x="4075" y="1461"/>
                <a:ext cx="752" cy="757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>
                  <a:solidFill>
                    <a:srgbClr val="000000"/>
                  </a:solidFill>
                  <a:ea typeface="MS PGothic" panose="020B0600070205080204" pitchFamily="34" charset="-128"/>
                </a:endParaRPr>
              </a:p>
            </p:txBody>
          </p:sp>
          <p:grpSp>
            <p:nvGrpSpPr>
              <p:cNvPr id="26" name="Group 35"/>
              <p:cNvGrpSpPr>
                <a:grpSpLocks/>
              </p:cNvGrpSpPr>
              <p:nvPr/>
            </p:nvGrpSpPr>
            <p:grpSpPr bwMode="auto">
              <a:xfrm>
                <a:off x="4086" y="1473"/>
                <a:ext cx="730" cy="734"/>
                <a:chOff x="4166" y="1706"/>
                <a:chExt cx="1252" cy="1252"/>
              </a:xfrm>
            </p:grpSpPr>
            <p:sp>
              <p:nvSpPr>
                <p:cNvPr id="27" name="Oval 36"/>
                <p:cNvSpPr>
                  <a:spLocks noChangeArrowheads="1"/>
                </p:cNvSpPr>
                <p:nvPr/>
              </p:nvSpPr>
              <p:spPr bwMode="gray">
                <a:xfrm>
                  <a:off x="4166" y="1706"/>
                  <a:ext cx="1252" cy="125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636869"/>
                    </a:gs>
                    <a:gs pos="100000">
                      <a:srgbClr val="D6E1E2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8" name="Oval 37"/>
                <p:cNvSpPr>
                  <a:spLocks noChangeArrowheads="1"/>
                </p:cNvSpPr>
                <p:nvPr/>
              </p:nvSpPr>
              <p:spPr bwMode="gray">
                <a:xfrm>
                  <a:off x="4181" y="1713"/>
                  <a:ext cx="1223" cy="12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D6E1E2">
                        <a:alpha val="0"/>
                      </a:srgbClr>
                    </a:gs>
                    <a:gs pos="100000">
                      <a:srgbClr val="F1F5F5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29" name="Oval 38"/>
                <p:cNvSpPr>
                  <a:spLocks noChangeArrowheads="1"/>
                </p:cNvSpPr>
                <p:nvPr/>
              </p:nvSpPr>
              <p:spPr bwMode="gray">
                <a:xfrm>
                  <a:off x="4195" y="1725"/>
                  <a:ext cx="1161" cy="114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AAB2B3"/>
                    </a:gs>
                    <a:gs pos="100000">
                      <a:srgbClr val="D6E1E2">
                        <a:alpha val="48000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  <p:sp>
              <p:nvSpPr>
                <p:cNvPr id="30" name="Oval 39"/>
                <p:cNvSpPr>
                  <a:spLocks noChangeArrowheads="1"/>
                </p:cNvSpPr>
                <p:nvPr/>
              </p:nvSpPr>
              <p:spPr bwMode="gray">
                <a:xfrm>
                  <a:off x="4264" y="1757"/>
                  <a:ext cx="1032" cy="926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/>
                    </a:gs>
                    <a:gs pos="100000">
                      <a:srgbClr val="D6E1E2">
                        <a:alpha val="37999"/>
                      </a:srgbClr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>
                  <a:lvl1pPr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rgbClr val="4D4D4D"/>
                      </a:solidFill>
                      <a:latin typeface="Segoe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defRPr/>
                  </a:pPr>
                  <a:endParaRPr lang="zh-CN" altLang="en-US">
                    <a:solidFill>
                      <a:srgbClr val="000000"/>
                    </a:solidFill>
                    <a:ea typeface="MS PGothic" panose="020B0600070205080204" pitchFamily="34" charset="-128"/>
                  </a:endParaRPr>
                </a:p>
              </p:txBody>
            </p:sp>
          </p:grpSp>
        </p:grpSp>
      </p:grp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  <p:sp>
        <p:nvSpPr>
          <p:cNvPr id="98" name="文本占位符 46"/>
          <p:cNvSpPr>
            <a:spLocks noGrp="1"/>
          </p:cNvSpPr>
          <p:nvPr>
            <p:ph type="body" sz="quarter" idx="15"/>
          </p:nvPr>
        </p:nvSpPr>
        <p:spPr>
          <a:xfrm>
            <a:off x="1166703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9" name="文本占位符 46"/>
          <p:cNvSpPr>
            <a:spLocks noGrp="1"/>
          </p:cNvSpPr>
          <p:nvPr>
            <p:ph type="body" sz="quarter" idx="16"/>
          </p:nvPr>
        </p:nvSpPr>
        <p:spPr>
          <a:xfrm>
            <a:off x="292719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0" name="文本占位符 46"/>
          <p:cNvSpPr>
            <a:spLocks noGrp="1"/>
          </p:cNvSpPr>
          <p:nvPr>
            <p:ph type="body" sz="quarter" idx="17"/>
          </p:nvPr>
        </p:nvSpPr>
        <p:spPr>
          <a:xfrm>
            <a:off x="4719200" y="1744117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1" name="文本占位符 46"/>
          <p:cNvSpPr>
            <a:spLocks noGrp="1"/>
          </p:cNvSpPr>
          <p:nvPr>
            <p:ph type="body" sz="quarter" idx="18"/>
          </p:nvPr>
        </p:nvSpPr>
        <p:spPr>
          <a:xfrm>
            <a:off x="6511214" y="1744117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2" name="文本占位符 46"/>
          <p:cNvSpPr>
            <a:spLocks noGrp="1"/>
          </p:cNvSpPr>
          <p:nvPr>
            <p:ph type="body" sz="quarter" idx="19"/>
          </p:nvPr>
        </p:nvSpPr>
        <p:spPr>
          <a:xfrm>
            <a:off x="1171957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3" name="文本占位符 46"/>
          <p:cNvSpPr>
            <a:spLocks noGrp="1"/>
          </p:cNvSpPr>
          <p:nvPr>
            <p:ph type="body" sz="quarter" idx="20"/>
          </p:nvPr>
        </p:nvSpPr>
        <p:spPr>
          <a:xfrm>
            <a:off x="293244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" name="文本占位符 46"/>
          <p:cNvSpPr>
            <a:spLocks noGrp="1"/>
          </p:cNvSpPr>
          <p:nvPr>
            <p:ph type="body" sz="quarter" idx="21"/>
          </p:nvPr>
        </p:nvSpPr>
        <p:spPr>
          <a:xfrm>
            <a:off x="4724454" y="2852958"/>
            <a:ext cx="830260" cy="495300"/>
          </a:xfrm>
        </p:spPr>
        <p:txBody>
          <a:bodyPr anchor="ctr"/>
          <a:lstStyle>
            <a:lvl1pPr algn="ctr">
              <a:buNone/>
              <a:defRPr sz="1800" b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5" name="文本占位符 46"/>
          <p:cNvSpPr>
            <a:spLocks noGrp="1"/>
          </p:cNvSpPr>
          <p:nvPr>
            <p:ph type="body" sz="quarter" idx="22"/>
          </p:nvPr>
        </p:nvSpPr>
        <p:spPr>
          <a:xfrm>
            <a:off x="6516468" y="2852958"/>
            <a:ext cx="1087765" cy="495300"/>
          </a:xfrm>
        </p:spPr>
        <p:txBody>
          <a:bodyPr anchor="ctr"/>
          <a:lstStyle>
            <a:lvl1pPr algn="ctr">
              <a:buNone/>
              <a:defRPr sz="2400" b="1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3107609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032506" y="2758327"/>
            <a:ext cx="39934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9600" b="1" spc="300" dirty="0">
                <a:ln w="11430" cmpd="sng">
                  <a:solidFill>
                    <a:srgbClr val="4F81BD">
                      <a:tint val="10000"/>
                    </a:srgbClr>
                  </a:solidFill>
                  <a:prstDash val="solid"/>
                  <a:miter lim="800000"/>
                </a:ln>
                <a:gradFill>
                  <a:gsLst>
                    <a:gs pos="10000">
                      <a:srgbClr val="4F81BD">
                        <a:tint val="83000"/>
                        <a:shade val="100000"/>
                        <a:satMod val="200000"/>
                      </a:srgbClr>
                    </a:gs>
                    <a:gs pos="75000">
                      <a:srgbClr val="4F81BD">
                        <a:tint val="100000"/>
                        <a:shade val="50000"/>
                        <a:satMod val="150000"/>
                      </a:srgbClr>
                    </a:gs>
                  </a:gsLst>
                  <a:lin ang="5400000"/>
                </a:gradFill>
                <a:effectLst>
                  <a:glow rad="45500">
                    <a:srgbClr val="4F81BD">
                      <a:satMod val="220000"/>
                      <a:alpha val="35000"/>
                    </a:srgbClr>
                  </a:glow>
                </a:effectLst>
                <a:latin typeface="微软雅黑" pitchFamily="34" charset="-122"/>
                <a:ea typeface="微软雅黑" pitchFamily="34" charset="-122"/>
              </a:rPr>
              <a:t>谢谢！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63693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9537332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8775" y="192088"/>
            <a:ext cx="5389563" cy="7016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228600" y="1333500"/>
            <a:ext cx="8661400" cy="4902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5001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320800"/>
            <a:ext cx="4254500" cy="4826000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5500" y="1320800"/>
            <a:ext cx="4254500" cy="48260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287500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410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40430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备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85900"/>
            <a:ext cx="5111750" cy="46402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85900"/>
            <a:ext cx="3008313" cy="46402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7545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zh-CN" altLang="en-US"/>
              <a:t>单击此处编辑母版标题样式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53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267097"/>
            <a:ext cx="5486400" cy="346047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2411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26" Type="http://schemas.openxmlformats.org/officeDocument/2006/relationships/slideLayout" Target="../slideLayouts/slideLayout49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5" Type="http://schemas.openxmlformats.org/officeDocument/2006/relationships/slideLayout" Target="../slideLayouts/slideLayout48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2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slideLayout" Target="../slideLayouts/slideLayout46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Relationship Id="rId27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280988"/>
            <a:ext cx="5389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auto">
          <a:xfrm>
            <a:off x="149225" y="6491288"/>
            <a:ext cx="3937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BBB9FF66-7598-4F7D-89D1-16375AEEEE3A}" type="slidenum">
              <a:rPr lang="en-US" altLang="zh-CN" sz="12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9" name="矩形 19"/>
          <p:cNvSpPr>
            <a:spLocks noChangeArrowheads="1"/>
          </p:cNvSpPr>
          <p:nvPr/>
        </p:nvSpPr>
        <p:spPr bwMode="auto">
          <a:xfrm>
            <a:off x="7972425" y="6491288"/>
            <a:ext cx="1036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C815DF82-2CF1-47A2-A541-ECA6F73FE23E}" type="datetime1">
              <a:rPr lang="zh-CN" altLang="en-US" sz="12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7" r:id="rId1"/>
    <p:sldLayoutId id="2147485980" r:id="rId2"/>
    <p:sldLayoutId id="2147485981" r:id="rId3"/>
    <p:sldLayoutId id="2147485982" r:id="rId4"/>
    <p:sldLayoutId id="2147485983" r:id="rId5"/>
    <p:sldLayoutId id="2147485984" r:id="rId6"/>
    <p:sldLayoutId id="2147485985" r:id="rId7"/>
    <p:sldLayoutId id="2147485986" r:id="rId8"/>
    <p:sldLayoutId id="2147485987" r:id="rId9"/>
    <p:sldLayoutId id="2147485998" r:id="rId10"/>
    <p:sldLayoutId id="2147485999" r:id="rId11"/>
    <p:sldLayoutId id="2147486000" r:id="rId12"/>
    <p:sldLayoutId id="2147486001" r:id="rId13"/>
    <p:sldLayoutId id="2147486002" r:id="rId14"/>
    <p:sldLayoutId id="2147486003" r:id="rId15"/>
    <p:sldLayoutId id="2147486004" r:id="rId16"/>
    <p:sldLayoutId id="2147486005" r:id="rId17"/>
    <p:sldLayoutId id="2147486006" r:id="rId18"/>
    <p:sldLayoutId id="2147486007" r:id="rId19"/>
    <p:sldLayoutId id="2147486008" r:id="rId20"/>
    <p:sldLayoutId id="2147486009" r:id="rId21"/>
    <p:sldLayoutId id="2147486010" r:id="rId22"/>
    <p:sldLayoutId id="2147486011" r:id="rId2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20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16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2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358775" y="192088"/>
            <a:ext cx="5389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/>
              <a:t>单击此处添加标题</a:t>
            </a:r>
            <a:endParaRPr lang="en-US" altLang="zh-CN"/>
          </a:p>
        </p:txBody>
      </p:sp>
      <p:sp>
        <p:nvSpPr>
          <p:cNvPr id="2051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333500"/>
            <a:ext cx="8661400" cy="490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第一层</a:t>
            </a:r>
            <a:endParaRPr lang="en-US" altLang="zh-CN"/>
          </a:p>
          <a:p>
            <a:pPr lvl="1"/>
            <a:r>
              <a:rPr lang="zh-CN" altLang="en-US"/>
              <a:t>第二层</a:t>
            </a:r>
            <a:r>
              <a:rPr lang="en-US" altLang="zh-CN"/>
              <a:t> </a:t>
            </a:r>
          </a:p>
          <a:p>
            <a:pPr lvl="2"/>
            <a:r>
              <a:rPr lang="zh-CN" altLang="en-US"/>
              <a:t>第三层</a:t>
            </a:r>
            <a:r>
              <a:rPr lang="en-US" altLang="zh-CN"/>
              <a:t> </a:t>
            </a:r>
          </a:p>
          <a:p>
            <a:pPr lvl="3"/>
            <a:r>
              <a:rPr lang="zh-CN" altLang="en-US"/>
              <a:t>第四层</a:t>
            </a:r>
            <a:endParaRPr lang="en-US" altLang="zh-CN"/>
          </a:p>
          <a:p>
            <a:pPr lvl="4"/>
            <a:r>
              <a:rPr lang="zh-CN" altLang="en-US"/>
              <a:t>第五层</a:t>
            </a:r>
            <a:endParaRPr lang="en-US" altLang="zh-CN"/>
          </a:p>
          <a:p>
            <a:pPr lvl="0"/>
            <a:endParaRPr lang="en-US" altLang="zh-CN"/>
          </a:p>
        </p:txBody>
      </p:sp>
      <p:sp>
        <p:nvSpPr>
          <p:cNvPr id="2052" name="矩形 17"/>
          <p:cNvSpPr>
            <a:spLocks noChangeArrowheads="1"/>
          </p:cNvSpPr>
          <p:nvPr/>
        </p:nvSpPr>
        <p:spPr bwMode="auto">
          <a:xfrm>
            <a:off x="149225" y="6491288"/>
            <a:ext cx="392113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4897C8B7-E6EF-4770-A303-C84E6FBEEEA5}" type="slidenum">
              <a:rPr lang="en-US" altLang="zh-CN" sz="1200" b="1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1200" b="1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3" name="矩形 19"/>
          <p:cNvSpPr>
            <a:spLocks noChangeArrowheads="1"/>
          </p:cNvSpPr>
          <p:nvPr/>
        </p:nvSpPr>
        <p:spPr bwMode="auto">
          <a:xfrm>
            <a:off x="7972425" y="6491288"/>
            <a:ext cx="1028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4D4D4D"/>
                </a:solidFill>
                <a:latin typeface="Segoe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fld id="{84FB6315-ACE0-48E4-87C9-9F29198DAB35}" type="datetime1">
              <a:rPr lang="zh-CN" altLang="en-US" sz="1200" smtClean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eaLnBrk="1" hangingPunct="1">
                <a:spcBef>
                  <a:spcPct val="50000"/>
                </a:spcBef>
                <a:defRPr/>
              </a:pPr>
              <a:t>2017/11/1</a:t>
            </a:fld>
            <a:endParaRPr lang="en-US" altLang="zh-CN" sz="12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 bwMode="gray">
          <a:xfrm>
            <a:off x="3268663" y="6464300"/>
            <a:ext cx="26066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ir.dlut.edu.cn</a:t>
            </a:r>
            <a:endParaRPr lang="zh-CN" altLang="en-US" sz="14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2" r:id="rId1"/>
    <p:sldLayoutId id="2147485988" r:id="rId2"/>
    <p:sldLayoutId id="2147486013" r:id="rId3"/>
    <p:sldLayoutId id="2147485989" r:id="rId4"/>
    <p:sldLayoutId id="2147485990" r:id="rId5"/>
    <p:sldLayoutId id="2147485991" r:id="rId6"/>
    <p:sldLayoutId id="2147485992" r:id="rId7"/>
    <p:sldLayoutId id="2147485993" r:id="rId8"/>
    <p:sldLayoutId id="2147486014" r:id="rId9"/>
    <p:sldLayoutId id="2147486015" r:id="rId10"/>
    <p:sldLayoutId id="2147486029" r:id="rId11"/>
    <p:sldLayoutId id="2147486016" r:id="rId12"/>
    <p:sldLayoutId id="2147486017" r:id="rId13"/>
    <p:sldLayoutId id="2147486018" r:id="rId14"/>
    <p:sldLayoutId id="2147486019" r:id="rId15"/>
    <p:sldLayoutId id="2147486020" r:id="rId16"/>
    <p:sldLayoutId id="2147486021" r:id="rId17"/>
    <p:sldLayoutId id="2147486022" r:id="rId18"/>
    <p:sldLayoutId id="2147486023" r:id="rId19"/>
    <p:sldLayoutId id="2147486024" r:id="rId20"/>
    <p:sldLayoutId id="2147486025" r:id="rId21"/>
    <p:sldLayoutId id="2147486026" r:id="rId22"/>
    <p:sldLayoutId id="2147486027" r:id="rId23"/>
    <p:sldLayoutId id="2147486028" r:id="rId24"/>
    <p:sldLayoutId id="2147485994" r:id="rId25"/>
    <p:sldLayoutId id="2147485995" r:id="rId26"/>
    <p:sldLayoutId id="2147485996" r:id="rId2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latin typeface="微软雅黑" pitchFamily="34" charset="-122"/>
          <a:ea typeface="微软雅黑" pitchFamily="34" charset="-122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rgbClr val="336799"/>
          </a:solidFill>
          <a:latin typeface="Segoe Semibold" pitchFamily="34" charset="0"/>
        </a:defRPr>
      </a:lvl9pPr>
    </p:titleStyle>
    <p:bodyStyle>
      <a:lvl1pPr marL="354013" indent="-354013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微软雅黑" pitchFamily="34" charset="-122"/>
          <a:ea typeface="微软雅黑" pitchFamily="34" charset="-122"/>
          <a:cs typeface="微软雅黑" pitchFamily="34" charset="-122"/>
        </a:defRPr>
      </a:lvl1pPr>
      <a:lvl2pPr marL="623888" indent="-28575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Font typeface="微软雅黑" panose="020B0503020204020204" pitchFamily="34" charset="-122"/>
        <a:buChar char="◆"/>
        <a:defRPr sz="2800">
          <a:solidFill>
            <a:srgbClr val="1E1C11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•"/>
        <a:defRPr sz="2400">
          <a:solidFill>
            <a:srgbClr val="1E1C11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–"/>
        <a:defRPr>
          <a:solidFill>
            <a:srgbClr val="1E1C11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0" fontAlgn="base" hangingPunct="0">
        <a:spcBef>
          <a:spcPct val="45000"/>
        </a:spcBef>
        <a:spcAft>
          <a:spcPct val="0"/>
        </a:spcAft>
        <a:buClr>
          <a:srgbClr val="FBB030"/>
        </a:buClr>
        <a:buChar char="»"/>
        <a:defRPr sz="1400">
          <a:solidFill>
            <a:srgbClr val="1E1C1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6pPr>
      <a:lvl7pPr marL="29718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7pPr>
      <a:lvl8pPr marL="34290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8pPr>
      <a:lvl9pPr marL="3886200" indent="-228600" algn="l" rtl="0" eaLnBrk="1" fontAlgn="base" hangingPunct="1">
        <a:spcBef>
          <a:spcPct val="45000"/>
        </a:spcBef>
        <a:spcAft>
          <a:spcPct val="0"/>
        </a:spcAft>
        <a:buChar char="»"/>
        <a:defRPr sz="1600">
          <a:solidFill>
            <a:srgbClr val="4D4D4D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927697" y="3340366"/>
            <a:ext cx="4304442" cy="7694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用户画像评测</a:t>
            </a:r>
          </a:p>
        </p:txBody>
      </p:sp>
      <p:sp>
        <p:nvSpPr>
          <p:cNvPr id="37891" name="副标题 2"/>
          <p:cNvSpPr>
            <a:spLocks noGrp="1"/>
          </p:cNvSpPr>
          <p:nvPr>
            <p:ph type="subTitle" idx="1"/>
          </p:nvPr>
        </p:nvSpPr>
        <p:spPr>
          <a:xfrm>
            <a:off x="4466857" y="5512158"/>
            <a:ext cx="4857766" cy="877353"/>
          </a:xfrm>
        </p:spPr>
        <p:txBody>
          <a:bodyPr/>
          <a:lstStyle/>
          <a:p>
            <a:pPr algn="ctr" eaLnBrk="1" hangingPunct="1">
              <a:defRPr/>
            </a:pPr>
            <a:r>
              <a:rPr lang="zh-CN" altLang="en-US" dirty="0">
                <a:solidFill>
                  <a:schemeClr val="tx2">
                    <a:lumMod val="50000"/>
                  </a:schemeClr>
                </a:solidFill>
              </a:rPr>
              <a:t>大连理工大学信息检索研究室</a:t>
            </a:r>
            <a:endParaRPr lang="en-US" altLang="zh-CN" dirty="0">
              <a:solidFill>
                <a:schemeClr val="tx2">
                  <a:lumMod val="50000"/>
                </a:schemeClr>
              </a:solidFill>
            </a:endParaRPr>
          </a:p>
          <a:p>
            <a:pPr algn="ctr" eaLnBrk="1" hangingPunct="1">
              <a:defRPr/>
            </a:pPr>
            <a:r>
              <a:rPr lang="en-US" altLang="zh-CN" dirty="0">
                <a:solidFill>
                  <a:schemeClr val="tx2">
                    <a:lumMod val="50000"/>
                  </a:schemeClr>
                </a:solidFill>
              </a:rPr>
              <a:t>2017-11-01</a:t>
            </a:r>
            <a:endParaRPr lang="zh-CN" alt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性别推断模型</a:t>
            </a:r>
          </a:p>
        </p:txBody>
      </p:sp>
    </p:spTree>
    <p:extLst>
      <p:ext uri="{BB962C8B-B14F-4D97-AF65-F5344CB8AC3E}">
        <p14:creationId xmlns:p14="http://schemas.microsoft.com/office/powerpoint/2010/main" val="1148082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826746" y="1264612"/>
            <a:ext cx="6629799" cy="5006565"/>
            <a:chOff x="1303930" y="165605"/>
            <a:chExt cx="8688900" cy="6561517"/>
          </a:xfrm>
        </p:grpSpPr>
        <p:sp>
          <p:nvSpPr>
            <p:cNvPr id="4" name="圆角矩形 63"/>
            <p:cNvSpPr/>
            <p:nvPr/>
          </p:nvSpPr>
          <p:spPr>
            <a:xfrm>
              <a:off x="2838994" y="5181600"/>
              <a:ext cx="6862355" cy="8098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圆角矩形 43"/>
            <p:cNvSpPr/>
            <p:nvPr/>
          </p:nvSpPr>
          <p:spPr>
            <a:xfrm>
              <a:off x="1303930" y="2900003"/>
              <a:ext cx="5000327" cy="10513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757627" y="1017308"/>
              <a:ext cx="2457174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预处理、特征分类</a:t>
              </a: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4942042" y="165605"/>
              <a:ext cx="2088345" cy="5689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原始数据</a:t>
              </a:r>
            </a:p>
          </p:txBody>
        </p:sp>
        <p:cxnSp>
          <p:nvCxnSpPr>
            <p:cNvPr id="8" name="直接箭头连接符 7"/>
            <p:cNvCxnSpPr>
              <a:stCxn id="7" idx="3"/>
              <a:endCxn id="6" idx="0"/>
            </p:cNvCxnSpPr>
            <p:nvPr/>
          </p:nvCxnSpPr>
          <p:spPr>
            <a:xfrm>
              <a:off x="5986215" y="734518"/>
              <a:ext cx="0" cy="2827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043167" y="2139441"/>
              <a:ext cx="2672510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文本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TFIDF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特征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1944" y="3403010"/>
              <a:ext cx="64992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61872" y="3403010"/>
              <a:ext cx="65314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15015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68158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21301" y="3403010"/>
              <a:ext cx="653142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4443" y="3403010"/>
              <a:ext cx="67685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51302" y="3403010"/>
              <a:ext cx="59459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XGB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65849" y="2975684"/>
              <a:ext cx="1227245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Stacking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3178" y="2728628"/>
              <a:ext cx="1939652" cy="944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统计类特征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时间类特征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408206" y="4223658"/>
              <a:ext cx="2107475" cy="574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stack</a:t>
              </a:r>
              <a:r>
                <a:rPr lang="zh-CN" altLang="en-US" b="1" dirty="0">
                  <a:solidFill>
                    <a:schemeClr val="tx1"/>
                  </a:solidFill>
                </a:rPr>
                <a:t>特征</a:t>
              </a: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461943" y="3951391"/>
              <a:ext cx="0" cy="272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61943" y="4990011"/>
              <a:ext cx="55610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358185" y="4990011"/>
              <a:ext cx="0" cy="19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748598" y="4443047"/>
              <a:ext cx="1172944" cy="4159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特征拼接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258041" y="5335567"/>
              <a:ext cx="84955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83142" y="5330790"/>
              <a:ext cx="75287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5156" y="5335567"/>
              <a:ext cx="78179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5711" y="5335567"/>
              <a:ext cx="75385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5399" y="5335567"/>
              <a:ext cx="74893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944983" y="5235907"/>
              <a:ext cx="1253679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Bagging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6358185" y="5991497"/>
              <a:ext cx="888" cy="282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233060" y="6269198"/>
              <a:ext cx="2250250" cy="4579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输出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gender.csv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11" idx="2"/>
            </p:cNvCxnSpPr>
            <p:nvPr/>
          </p:nvCxnSpPr>
          <p:spPr>
            <a:xfrm>
              <a:off x="3379423" y="2617700"/>
              <a:ext cx="11607" cy="32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连接符: 肘形 68"/>
          <p:cNvCxnSpPr>
            <a:stCxn id="6" idx="2"/>
            <a:endCxn id="11" idx="0"/>
          </p:cNvCxnSpPr>
          <p:nvPr/>
        </p:nvCxnSpPr>
        <p:spPr bwMode="auto">
          <a:xfrm rot="5400000">
            <a:off x="3159260" y="1530527"/>
            <a:ext cx="491288" cy="1989033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6" idx="2"/>
            <a:endCxn id="22" idx="0"/>
          </p:cNvCxnSpPr>
          <p:nvPr/>
        </p:nvCxnSpPr>
        <p:spPr bwMode="auto">
          <a:xfrm rot="16200000" flipH="1">
            <a:off x="5087560" y="1591258"/>
            <a:ext cx="940849" cy="2317129"/>
          </a:xfrm>
          <a:prstGeom prst="bentConnector3">
            <a:avLst>
              <a:gd name="adj1" fmla="val 26411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2" idx="2"/>
          </p:cNvCxnSpPr>
          <p:nvPr/>
        </p:nvCxnSpPr>
        <p:spPr bwMode="auto">
          <a:xfrm>
            <a:off x="6716549" y="3941166"/>
            <a:ext cx="0" cy="100456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3" idx="2"/>
          </p:cNvCxnSpPr>
          <p:nvPr/>
        </p:nvCxnSpPr>
        <p:spPr bwMode="auto">
          <a:xfrm>
            <a:off x="2473352" y="4799542"/>
            <a:ext cx="0" cy="14618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标题 1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zh-CN" altLang="en-US" dirty="0"/>
              <a:t>性别推断模型</a:t>
            </a:r>
          </a:p>
        </p:txBody>
      </p:sp>
      <p:sp>
        <p:nvSpPr>
          <p:cNvPr id="131" name="文本框 130"/>
          <p:cNvSpPr txBox="1"/>
          <p:nvPr/>
        </p:nvSpPr>
        <p:spPr bwMode="gray">
          <a:xfrm>
            <a:off x="826746" y="1389052"/>
            <a:ext cx="2024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模型种类：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模型个数：</a:t>
            </a:r>
            <a:r>
              <a:rPr lang="en-US" altLang="zh-CN" sz="200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43</a:t>
            </a:r>
            <a:r>
              <a:rPr lang="zh-CN" altLang="en-US" sz="200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646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0758" y="1242199"/>
            <a:ext cx="5682805" cy="49022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Stacking+Bagging</a:t>
            </a:r>
            <a:r>
              <a:rPr lang="zh-CN" altLang="en-US" dirty="0"/>
              <a:t>模型融合</a:t>
            </a:r>
          </a:p>
        </p:txBody>
      </p:sp>
      <p:sp>
        <p:nvSpPr>
          <p:cNvPr id="5" name="内容占位符 1"/>
          <p:cNvSpPr txBox="1">
            <a:spLocks/>
          </p:cNvSpPr>
          <p:nvPr/>
        </p:nvSpPr>
        <p:spPr bwMode="auto">
          <a:xfrm>
            <a:off x="134841" y="1946060"/>
            <a:ext cx="2918602" cy="2847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训练数据分为</a:t>
            </a:r>
            <a:r>
              <a:rPr lang="en-US" altLang="zh-CN" kern="0" dirty="0"/>
              <a:t>5</a:t>
            </a:r>
            <a:r>
              <a:rPr lang="zh-CN" altLang="en-US" kern="0" dirty="0"/>
              <a:t>块</a:t>
            </a:r>
            <a:endParaRPr lang="en-US" altLang="zh-CN" kern="0" dirty="0"/>
          </a:p>
          <a:p>
            <a:r>
              <a:rPr lang="en-US" altLang="zh-CN" kern="0" dirty="0"/>
              <a:t>5</a:t>
            </a:r>
            <a:r>
              <a:rPr lang="zh-CN" altLang="en-US" kern="0" dirty="0"/>
              <a:t>个相同的分类器</a:t>
            </a:r>
            <a:endParaRPr lang="en-US" altLang="zh-CN" kern="0" dirty="0"/>
          </a:p>
          <a:p>
            <a:r>
              <a:rPr lang="zh-CN" altLang="en-US" kern="0" dirty="0"/>
              <a:t>预测不同的</a:t>
            </a:r>
            <a:r>
              <a:rPr lang="en-US" altLang="zh-CN" kern="0" dirty="0"/>
              <a:t>5</a:t>
            </a:r>
            <a:r>
              <a:rPr lang="zh-CN" altLang="en-US" kern="0" dirty="0"/>
              <a:t>块</a:t>
            </a:r>
            <a:endParaRPr lang="en-US" altLang="zh-CN" kern="0" dirty="0"/>
          </a:p>
          <a:p>
            <a:r>
              <a:rPr lang="zh-CN" altLang="en-US" kern="0" dirty="0"/>
              <a:t>拼接结果输出</a:t>
            </a:r>
            <a:endParaRPr lang="en-US" altLang="zh-CN" kern="0" dirty="0"/>
          </a:p>
          <a:p>
            <a:r>
              <a:rPr lang="zh-CN" altLang="en-US" kern="0" dirty="0"/>
              <a:t>对测试数据的</a:t>
            </a:r>
            <a:r>
              <a:rPr lang="en-US" altLang="zh-CN" kern="0" dirty="0"/>
              <a:t>5</a:t>
            </a:r>
            <a:r>
              <a:rPr lang="zh-CN" altLang="en-US" kern="0" dirty="0"/>
              <a:t>个概率结果取平均</a:t>
            </a:r>
          </a:p>
        </p:txBody>
      </p:sp>
      <p:sp>
        <p:nvSpPr>
          <p:cNvPr id="6" name="文本框 5"/>
          <p:cNvSpPr txBox="1"/>
          <p:nvPr/>
        </p:nvSpPr>
        <p:spPr bwMode="gray">
          <a:xfrm>
            <a:off x="359230" y="4690579"/>
            <a:ext cx="243047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有效防止过拟合 </a:t>
            </a:r>
          </a:p>
        </p:txBody>
      </p:sp>
      <p:sp>
        <p:nvSpPr>
          <p:cNvPr id="2" name="文本框 1"/>
          <p:cNvSpPr txBox="1"/>
          <p:nvPr/>
        </p:nvSpPr>
        <p:spPr bwMode="gray">
          <a:xfrm>
            <a:off x="134841" y="5473870"/>
            <a:ext cx="44278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个模型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x 5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个实例 </a:t>
            </a:r>
            <a:r>
              <a:rPr lang="en-US" altLang="zh-CN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= 35</a:t>
            </a:r>
            <a:r>
              <a:rPr lang="zh-CN" altLang="en-US" sz="240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个模型</a:t>
            </a:r>
          </a:p>
        </p:txBody>
      </p:sp>
    </p:spTree>
    <p:extLst>
      <p:ext uri="{BB962C8B-B14F-4D97-AF65-F5344CB8AC3E}">
        <p14:creationId xmlns:p14="http://schemas.microsoft.com/office/powerpoint/2010/main" val="3294495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841814" y="1256223"/>
            <a:ext cx="6629799" cy="5006565"/>
            <a:chOff x="1303930" y="165605"/>
            <a:chExt cx="8688900" cy="6561517"/>
          </a:xfrm>
        </p:grpSpPr>
        <p:sp>
          <p:nvSpPr>
            <p:cNvPr id="4" name="圆角矩形 63"/>
            <p:cNvSpPr/>
            <p:nvPr/>
          </p:nvSpPr>
          <p:spPr>
            <a:xfrm>
              <a:off x="2838994" y="5181600"/>
              <a:ext cx="6862355" cy="80989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/>
            </a:p>
          </p:txBody>
        </p:sp>
        <p:sp>
          <p:nvSpPr>
            <p:cNvPr id="5" name="圆角矩形 43"/>
            <p:cNvSpPr/>
            <p:nvPr/>
          </p:nvSpPr>
          <p:spPr>
            <a:xfrm>
              <a:off x="1303930" y="2900003"/>
              <a:ext cx="5000327" cy="105138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/>
            </a:p>
          </p:txBody>
        </p:sp>
        <p:sp>
          <p:nvSpPr>
            <p:cNvPr id="6" name="矩形 5"/>
            <p:cNvSpPr/>
            <p:nvPr/>
          </p:nvSpPr>
          <p:spPr>
            <a:xfrm>
              <a:off x="4757627" y="1017308"/>
              <a:ext cx="2457174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预处理、特征分类</a:t>
              </a:r>
            </a:p>
          </p:txBody>
        </p:sp>
        <p:sp>
          <p:nvSpPr>
            <p:cNvPr id="7" name="流程图: 磁盘 6"/>
            <p:cNvSpPr/>
            <p:nvPr/>
          </p:nvSpPr>
          <p:spPr>
            <a:xfrm>
              <a:off x="4942042" y="165605"/>
              <a:ext cx="2088345" cy="568913"/>
            </a:xfrm>
            <a:prstGeom prst="flowChartMagneticDisk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原始数据</a:t>
              </a:r>
            </a:p>
          </p:txBody>
        </p:sp>
        <p:cxnSp>
          <p:nvCxnSpPr>
            <p:cNvPr id="8" name="直接箭头连接符 7"/>
            <p:cNvCxnSpPr>
              <a:stCxn id="7" idx="3"/>
              <a:endCxn id="6" idx="0"/>
            </p:cNvCxnSpPr>
            <p:nvPr/>
          </p:nvCxnSpPr>
          <p:spPr>
            <a:xfrm>
              <a:off x="5986215" y="734518"/>
              <a:ext cx="0" cy="2827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2043167" y="2139441"/>
              <a:ext cx="2672510" cy="47825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文本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TFIDF</a:t>
              </a:r>
              <a:r>
                <a:rPr lang="zh-CN" altLang="en-US" sz="1600" b="1" dirty="0">
                  <a:solidFill>
                    <a:schemeClr val="tx1"/>
                  </a:solidFill>
                </a:rPr>
                <a:t>特征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511944" y="3403010"/>
              <a:ext cx="64992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161872" y="3403010"/>
              <a:ext cx="65314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LR2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815015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468158" y="3403010"/>
              <a:ext cx="64692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RF2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4121301" y="3403010"/>
              <a:ext cx="653142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4774443" y="3403010"/>
              <a:ext cx="67685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ET1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5451302" y="3403010"/>
              <a:ext cx="594593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100" dirty="0">
                  <a:solidFill>
                    <a:schemeClr val="tx1"/>
                  </a:solidFill>
                </a:rPr>
                <a:t>XGB</a:t>
              </a:r>
              <a:endParaRPr lang="zh-CN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465849" y="2975684"/>
              <a:ext cx="1227245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chemeClr val="tx1"/>
                  </a:solidFill>
                </a:rPr>
                <a:t>Stacking</a:t>
              </a:r>
              <a:endParaRPr lang="zh-CN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8053178" y="2728628"/>
              <a:ext cx="1939652" cy="9448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统计类特征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时间类特征 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408206" y="4223658"/>
              <a:ext cx="2107475" cy="57476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stack</a:t>
              </a:r>
              <a:r>
                <a:rPr lang="zh-CN" altLang="en-US" b="1" dirty="0">
                  <a:solidFill>
                    <a:schemeClr val="tx1"/>
                  </a:solidFill>
                </a:rPr>
                <a:t>特征</a:t>
              </a:r>
            </a:p>
          </p:txBody>
        </p:sp>
        <p:cxnSp>
          <p:nvCxnSpPr>
            <p:cNvPr id="24" name="直接箭头连接符 23"/>
            <p:cNvCxnSpPr>
              <a:endCxn id="23" idx="0"/>
            </p:cNvCxnSpPr>
            <p:nvPr/>
          </p:nvCxnSpPr>
          <p:spPr>
            <a:xfrm>
              <a:off x="3461943" y="3951391"/>
              <a:ext cx="0" cy="272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3461943" y="4990011"/>
              <a:ext cx="556106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6358185" y="4990011"/>
              <a:ext cx="0" cy="1915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矩形 26"/>
            <p:cNvSpPr/>
            <p:nvPr/>
          </p:nvSpPr>
          <p:spPr>
            <a:xfrm>
              <a:off x="5748598" y="4443047"/>
              <a:ext cx="1172944" cy="41596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特征拼接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4258041" y="5335567"/>
              <a:ext cx="84955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XGB1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183142" y="5330790"/>
              <a:ext cx="752877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XGB2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6815156" y="5335567"/>
              <a:ext cx="781795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XGB7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715711" y="5335567"/>
              <a:ext cx="753859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XGB8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5995399" y="5335567"/>
              <a:ext cx="748938" cy="4267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tx1"/>
                  </a:solidFill>
                </a:rPr>
                <a:t>……</a:t>
              </a:r>
              <a:endParaRPr lang="zh-CN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2944983" y="5235907"/>
              <a:ext cx="1253679" cy="35905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tx1"/>
                  </a:solidFill>
                </a:rPr>
                <a:t>Bagging</a:t>
              </a:r>
              <a:endParaRPr lang="zh-CN" alt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/>
            <p:nvPr/>
          </p:nvCxnSpPr>
          <p:spPr>
            <a:xfrm flipH="1">
              <a:off x="6358185" y="5991497"/>
              <a:ext cx="888" cy="2823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/>
            <p:cNvSpPr/>
            <p:nvPr/>
          </p:nvSpPr>
          <p:spPr>
            <a:xfrm>
              <a:off x="5233060" y="6269198"/>
              <a:ext cx="2250250" cy="45792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输出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gender.csv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直接箭头连接符 35"/>
            <p:cNvCxnSpPr>
              <a:stCxn id="11" idx="2"/>
            </p:cNvCxnSpPr>
            <p:nvPr/>
          </p:nvCxnSpPr>
          <p:spPr>
            <a:xfrm>
              <a:off x="3379423" y="2617700"/>
              <a:ext cx="11607" cy="3215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连接符: 肘形 68"/>
          <p:cNvCxnSpPr>
            <a:stCxn id="6" idx="2"/>
            <a:endCxn id="11" idx="0"/>
          </p:cNvCxnSpPr>
          <p:nvPr/>
        </p:nvCxnSpPr>
        <p:spPr bwMode="auto">
          <a:xfrm rot="5400000">
            <a:off x="4174328" y="1522138"/>
            <a:ext cx="491288" cy="1989033"/>
          </a:xfrm>
          <a:prstGeom prst="bentConnector3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连接符: 肘形 72"/>
          <p:cNvCxnSpPr>
            <a:stCxn id="6" idx="2"/>
            <a:endCxn id="22" idx="0"/>
          </p:cNvCxnSpPr>
          <p:nvPr/>
        </p:nvCxnSpPr>
        <p:spPr bwMode="auto">
          <a:xfrm rot="16200000" flipH="1">
            <a:off x="6102628" y="1582869"/>
            <a:ext cx="940849" cy="2317129"/>
          </a:xfrm>
          <a:prstGeom prst="bentConnector3">
            <a:avLst>
              <a:gd name="adj1" fmla="val 26411"/>
            </a:avLst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22" idx="2"/>
          </p:cNvCxnSpPr>
          <p:nvPr/>
        </p:nvCxnSpPr>
        <p:spPr bwMode="auto">
          <a:xfrm>
            <a:off x="7731617" y="3932777"/>
            <a:ext cx="0" cy="1004561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/>
          <p:cNvCxnSpPr>
            <a:stCxn id="23" idx="2"/>
          </p:cNvCxnSpPr>
          <p:nvPr/>
        </p:nvCxnSpPr>
        <p:spPr bwMode="auto">
          <a:xfrm>
            <a:off x="3488420" y="4791153"/>
            <a:ext cx="0" cy="146185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标题 1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zh-CN" altLang="en-US" dirty="0"/>
              <a:t>性别推断模型</a:t>
            </a:r>
          </a:p>
        </p:txBody>
      </p:sp>
      <p:sp>
        <p:nvSpPr>
          <p:cNvPr id="2" name="文本框 1"/>
          <p:cNvSpPr txBox="1"/>
          <p:nvPr/>
        </p:nvSpPr>
        <p:spPr bwMode="gray">
          <a:xfrm>
            <a:off x="1411363" y="5161675"/>
            <a:ext cx="11079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第二层</a:t>
            </a:r>
          </a:p>
        </p:txBody>
      </p:sp>
      <p:sp>
        <p:nvSpPr>
          <p:cNvPr id="9" name="左大括号 8"/>
          <p:cNvSpPr/>
          <p:nvPr/>
        </p:nvSpPr>
        <p:spPr bwMode="auto">
          <a:xfrm>
            <a:off x="1358082" y="2615693"/>
            <a:ext cx="281306" cy="1904301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 bwMode="gray">
          <a:xfrm>
            <a:off x="233675" y="3400368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第一层</a:t>
            </a:r>
          </a:p>
        </p:txBody>
      </p:sp>
      <p:sp>
        <p:nvSpPr>
          <p:cNvPr id="41" name="左大括号 40"/>
          <p:cNvSpPr/>
          <p:nvPr/>
        </p:nvSpPr>
        <p:spPr bwMode="auto">
          <a:xfrm>
            <a:off x="2573395" y="5083525"/>
            <a:ext cx="246892" cy="617967"/>
          </a:xfrm>
          <a:prstGeom prst="leftBrac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 bwMode="gray">
          <a:xfrm>
            <a:off x="1988424" y="5788386"/>
            <a:ext cx="16637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XGBoost Tree</a:t>
            </a:r>
            <a:endParaRPr lang="zh-CN" altLang="en-US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653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性别推断任务结果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98783"/>
              </p:ext>
            </p:extLst>
          </p:nvPr>
        </p:nvGraphicFramePr>
        <p:xfrm>
          <a:off x="1422337" y="2126341"/>
          <a:ext cx="6132559" cy="310260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540270">
                  <a:extLst>
                    <a:ext uri="{9D8B030D-6E8A-4147-A177-3AD203B41FA5}">
                      <a16:colId xmlns:a16="http://schemas.microsoft.com/office/drawing/2014/main" val="3473501469"/>
                    </a:ext>
                  </a:extLst>
                </a:gridCol>
                <a:gridCol w="2453024">
                  <a:extLst>
                    <a:ext uri="{9D8B030D-6E8A-4147-A177-3AD203B41FA5}">
                      <a16:colId xmlns:a16="http://schemas.microsoft.com/office/drawing/2014/main" val="958553465"/>
                    </a:ext>
                  </a:extLst>
                </a:gridCol>
                <a:gridCol w="2139265">
                  <a:extLst>
                    <a:ext uri="{9D8B030D-6E8A-4147-A177-3AD203B41FA5}">
                      <a16:colId xmlns:a16="http://schemas.microsoft.com/office/drawing/2014/main" val="4263916267"/>
                    </a:ext>
                  </a:extLst>
                </a:gridCol>
              </a:tblGrid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线下验证集</a:t>
                      </a:r>
                      <a:endParaRPr lang="zh-CN" alt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线上测试集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180026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LR1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81.22%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85%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59197787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LR2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83.72%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85.97%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2559663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RF1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77.50%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79.35%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7836073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RF2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77.34%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79.76%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662003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ExtTree1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77.72%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79.68%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31296341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ExtTree2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77.81%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79.92%</a:t>
                      </a:r>
                      <a:endParaRPr lang="en-US" altLang="zh-CN" sz="1800" b="0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93640082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XGBLinear</a:t>
                      </a:r>
                      <a:endParaRPr lang="en-US" sz="18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83.47%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87.50%</a:t>
                      </a:r>
                      <a:endParaRPr lang="en-US" altLang="zh-CN" sz="18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57088698"/>
                  </a:ext>
                </a:extLst>
              </a:tr>
              <a:tr h="3447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XGBTree</a:t>
                      </a:r>
                      <a:endParaRPr 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86.29%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89.27%</a:t>
                      </a:r>
                      <a:endParaRPr lang="en-US" altLang="zh-CN" sz="18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99313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 bwMode="gray">
          <a:xfrm>
            <a:off x="2485745" y="1518081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性别推断任务各模型准确率表</a:t>
            </a:r>
          </a:p>
        </p:txBody>
      </p:sp>
      <p:sp>
        <p:nvSpPr>
          <p:cNvPr id="7" name="左大括号 6"/>
          <p:cNvSpPr/>
          <p:nvPr/>
        </p:nvSpPr>
        <p:spPr bwMode="auto">
          <a:xfrm>
            <a:off x="916478" y="2512839"/>
            <a:ext cx="390585" cy="232961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8" name="文本框 7"/>
          <p:cNvSpPr txBox="1"/>
          <p:nvPr/>
        </p:nvSpPr>
        <p:spPr bwMode="gray">
          <a:xfrm>
            <a:off x="403854" y="2862036"/>
            <a:ext cx="328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第一层模型</a:t>
            </a:r>
          </a:p>
        </p:txBody>
      </p:sp>
    </p:spTree>
    <p:extLst>
      <p:ext uri="{BB962C8B-B14F-4D97-AF65-F5344CB8AC3E}">
        <p14:creationId xmlns:p14="http://schemas.microsoft.com/office/powerpoint/2010/main" val="1044281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年龄推断任务模型</a:t>
            </a:r>
          </a:p>
        </p:txBody>
      </p:sp>
    </p:spTree>
    <p:extLst>
      <p:ext uri="{BB962C8B-B14F-4D97-AF65-F5344CB8AC3E}">
        <p14:creationId xmlns:p14="http://schemas.microsoft.com/office/powerpoint/2010/main" val="4128055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年龄模型组成框图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194835" y="1332155"/>
            <a:ext cx="8913594" cy="4921300"/>
            <a:chOff x="185343" y="201116"/>
            <a:chExt cx="11892736" cy="6566119"/>
          </a:xfrm>
        </p:grpSpPr>
        <p:grpSp>
          <p:nvGrpSpPr>
            <p:cNvPr id="6" name="组合 5"/>
            <p:cNvGrpSpPr/>
            <p:nvPr/>
          </p:nvGrpSpPr>
          <p:grpSpPr>
            <a:xfrm>
              <a:off x="185343" y="201116"/>
              <a:ext cx="11892736" cy="6566119"/>
              <a:chOff x="1303930" y="165605"/>
              <a:chExt cx="11892736" cy="6566119"/>
            </a:xfrm>
          </p:grpSpPr>
          <p:sp>
            <p:nvSpPr>
              <p:cNvPr id="7" name="圆角矩形 63"/>
              <p:cNvSpPr/>
              <p:nvPr/>
            </p:nvSpPr>
            <p:spPr>
              <a:xfrm>
                <a:off x="2838994" y="5181600"/>
                <a:ext cx="6862355" cy="80989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圆角矩形 43"/>
              <p:cNvSpPr/>
              <p:nvPr/>
            </p:nvSpPr>
            <p:spPr>
              <a:xfrm>
                <a:off x="1303930" y="2900004"/>
                <a:ext cx="5000327" cy="105138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046973" y="1020757"/>
                <a:ext cx="1878482" cy="478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预处理</a:t>
                </a:r>
              </a:p>
            </p:txBody>
          </p:sp>
          <p:sp>
            <p:nvSpPr>
              <p:cNvPr id="10" name="流程图: 磁盘 9"/>
              <p:cNvSpPr/>
              <p:nvPr/>
            </p:nvSpPr>
            <p:spPr>
              <a:xfrm>
                <a:off x="4942042" y="165605"/>
                <a:ext cx="2088345" cy="568913"/>
              </a:xfrm>
              <a:prstGeom prst="flowChartMagneticDisk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dirty="0">
                    <a:solidFill>
                      <a:schemeClr val="tx1"/>
                    </a:solidFill>
                  </a:rPr>
                  <a:t>原始数据</a:t>
                </a:r>
              </a:p>
            </p:txBody>
          </p:sp>
          <p:cxnSp>
            <p:nvCxnSpPr>
              <p:cNvPr id="11" name="直接箭头连接符 10"/>
              <p:cNvCxnSpPr>
                <a:stCxn id="10" idx="3"/>
                <a:endCxn id="9" idx="0"/>
              </p:cNvCxnSpPr>
              <p:nvPr/>
            </p:nvCxnSpPr>
            <p:spPr>
              <a:xfrm flipH="1">
                <a:off x="5986214" y="734518"/>
                <a:ext cx="1" cy="28623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连接符 11"/>
              <p:cNvCxnSpPr>
                <a:stCxn id="9" idx="2"/>
              </p:cNvCxnSpPr>
              <p:nvPr/>
            </p:nvCxnSpPr>
            <p:spPr>
              <a:xfrm>
                <a:off x="5986214" y="1499016"/>
                <a:ext cx="0" cy="22485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3421689" y="1732588"/>
                <a:ext cx="8855359" cy="106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矩形 13"/>
              <p:cNvSpPr/>
              <p:nvPr/>
            </p:nvSpPr>
            <p:spPr>
              <a:xfrm>
                <a:off x="2446352" y="2143493"/>
                <a:ext cx="1950675" cy="47825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>
                    <a:solidFill>
                      <a:schemeClr val="tx1"/>
                    </a:solidFill>
                  </a:rPr>
                  <a:t>文本</a:t>
                </a:r>
                <a:r>
                  <a:rPr lang="en-US" altLang="zh-CN" sz="1400" b="1" dirty="0">
                    <a:solidFill>
                      <a:schemeClr val="tx1"/>
                    </a:solidFill>
                  </a:rPr>
                  <a:t>TFIDF</a:t>
                </a:r>
                <a:r>
                  <a:rPr lang="zh-CN" altLang="en-US" sz="1400" b="1" dirty="0">
                    <a:solidFill>
                      <a:schemeClr val="tx1"/>
                    </a:solidFill>
                  </a:rPr>
                  <a:t>特征</a:t>
                </a: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1511944" y="3403010"/>
                <a:ext cx="649929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LR1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2161872" y="3403010"/>
                <a:ext cx="635396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100" dirty="0">
                    <a:solidFill>
                      <a:schemeClr val="tx1"/>
                    </a:solidFill>
                  </a:rPr>
                  <a:t>LR2</a:t>
                </a:r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2808249" y="3403010"/>
                <a:ext cx="653694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RF1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3468157" y="3403009"/>
                <a:ext cx="624416" cy="42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RF2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4103553" y="3403009"/>
                <a:ext cx="738555" cy="4267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ET1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4774444" y="3403010"/>
                <a:ext cx="676857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ET1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5451301" y="3403010"/>
                <a:ext cx="670891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</a:rPr>
                  <a:t>XGB</a:t>
                </a:r>
                <a:endParaRPr lang="zh-CN" alt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2" name="直接箭头连接符 21"/>
              <p:cNvCxnSpPr>
                <a:endCxn id="14" idx="0"/>
              </p:cNvCxnSpPr>
              <p:nvPr/>
            </p:nvCxnSpPr>
            <p:spPr>
              <a:xfrm>
                <a:off x="3421690" y="1723868"/>
                <a:ext cx="0" cy="41962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 22"/>
              <p:cNvSpPr/>
              <p:nvPr/>
            </p:nvSpPr>
            <p:spPr>
              <a:xfrm>
                <a:off x="1523270" y="2971100"/>
                <a:ext cx="1746883" cy="3573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Stacking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直接箭头连接符 23"/>
              <p:cNvCxnSpPr>
                <a:endCxn id="25" idx="0"/>
              </p:cNvCxnSpPr>
              <p:nvPr/>
            </p:nvCxnSpPr>
            <p:spPr>
              <a:xfrm>
                <a:off x="12277048" y="1748191"/>
                <a:ext cx="0" cy="4439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矩形 24"/>
              <p:cNvSpPr/>
              <p:nvPr/>
            </p:nvSpPr>
            <p:spPr>
              <a:xfrm>
                <a:off x="11357429" y="2192133"/>
                <a:ext cx="1839237" cy="84905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统计类特征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时间类特征 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2495933" y="4153989"/>
                <a:ext cx="2107475" cy="5747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stack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特征</a:t>
                </a:r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>
                <a:off x="3461943" y="3951391"/>
                <a:ext cx="5924" cy="20259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549670" y="4990011"/>
                <a:ext cx="872737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箭头连接符 28"/>
              <p:cNvCxnSpPr/>
              <p:nvPr/>
            </p:nvCxnSpPr>
            <p:spPr>
              <a:xfrm>
                <a:off x="6358185" y="4990011"/>
                <a:ext cx="0" cy="191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矩形 29"/>
              <p:cNvSpPr/>
              <p:nvPr/>
            </p:nvSpPr>
            <p:spPr>
              <a:xfrm>
                <a:off x="5857443" y="4715262"/>
                <a:ext cx="1001482" cy="71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拼接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5201305" y="5381526"/>
                <a:ext cx="920886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XGB2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858927" y="5371103"/>
                <a:ext cx="924743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XGB7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783670" y="5371103"/>
                <a:ext cx="928971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XGB8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6169572" y="5276341"/>
                <a:ext cx="622145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……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932211" y="5251269"/>
                <a:ext cx="1464816" cy="359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Bagging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" name="直接箭头连接符 36"/>
              <p:cNvCxnSpPr/>
              <p:nvPr/>
            </p:nvCxnSpPr>
            <p:spPr>
              <a:xfrm flipH="1">
                <a:off x="6358185" y="5991497"/>
                <a:ext cx="888" cy="2823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矩形 37"/>
              <p:cNvSpPr/>
              <p:nvPr/>
            </p:nvSpPr>
            <p:spPr>
              <a:xfrm>
                <a:off x="5346701" y="6273800"/>
                <a:ext cx="1943100" cy="45792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输出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age.csv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9" name="直接箭头连接符 38"/>
              <p:cNvCxnSpPr>
                <a:stCxn id="14" idx="2"/>
              </p:cNvCxnSpPr>
              <p:nvPr/>
            </p:nvCxnSpPr>
            <p:spPr>
              <a:xfrm>
                <a:off x="3421690" y="2621752"/>
                <a:ext cx="0" cy="27825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矩形 30"/>
              <p:cNvSpPr/>
              <p:nvPr/>
            </p:nvSpPr>
            <p:spPr>
              <a:xfrm>
                <a:off x="4280932" y="5381526"/>
                <a:ext cx="920373" cy="4267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</a:rPr>
                  <a:t>XGB1</a:t>
                </a:r>
                <a:endParaRPr lang="zh-CN" altLang="en-US" sz="1600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0" name="直接箭头连接符 39"/>
            <p:cNvCxnSpPr>
              <a:endCxn id="44" idx="0"/>
            </p:cNvCxnSpPr>
            <p:nvPr/>
          </p:nvCxnSpPr>
          <p:spPr>
            <a:xfrm>
              <a:off x="9579435" y="2652172"/>
              <a:ext cx="1247" cy="6653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6" idx="2"/>
            </p:cNvCxnSpPr>
            <p:nvPr/>
          </p:nvCxnSpPr>
          <p:spPr>
            <a:xfrm flipH="1">
              <a:off x="2431083" y="4764265"/>
              <a:ext cx="1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25" idx="2"/>
            </p:cNvCxnSpPr>
            <p:nvPr/>
          </p:nvCxnSpPr>
          <p:spPr>
            <a:xfrm>
              <a:off x="11158461" y="3076699"/>
              <a:ext cx="0" cy="1948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/>
            <p:nvPr/>
          </p:nvCxnSpPr>
          <p:spPr>
            <a:xfrm>
              <a:off x="9560167" y="3919496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/>
            <p:cNvSpPr/>
            <p:nvPr/>
          </p:nvSpPr>
          <p:spPr>
            <a:xfrm>
              <a:off x="9147038" y="3317568"/>
              <a:ext cx="867289" cy="5936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XGB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5925500" y="3289114"/>
              <a:ext cx="1168404" cy="599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CNN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47" name="直接箭头连接符 46"/>
            <p:cNvCxnSpPr>
              <a:stCxn id="45" idx="2"/>
            </p:cNvCxnSpPr>
            <p:nvPr/>
          </p:nvCxnSpPr>
          <p:spPr>
            <a:xfrm>
              <a:off x="6509702" y="3888288"/>
              <a:ext cx="1922" cy="2788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endCxn id="49" idx="0"/>
            </p:cNvCxnSpPr>
            <p:nvPr/>
          </p:nvCxnSpPr>
          <p:spPr>
            <a:xfrm>
              <a:off x="7361577" y="1770910"/>
              <a:ext cx="7301" cy="409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6526788" y="2180772"/>
              <a:ext cx="1684181" cy="478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>
                  <a:solidFill>
                    <a:schemeClr val="tx1"/>
                  </a:solidFill>
                </a:rPr>
                <a:t>词向量特征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7642602" y="3300909"/>
              <a:ext cx="1260517" cy="5991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rgbClr val="FF0000"/>
                  </a:solidFill>
                </a:rPr>
                <a:t>HBPNN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直接箭头连接符 50"/>
            <p:cNvCxnSpPr/>
            <p:nvPr/>
          </p:nvCxnSpPr>
          <p:spPr>
            <a:xfrm flipH="1">
              <a:off x="6140215" y="2418134"/>
              <a:ext cx="10866" cy="8787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14" idx="3"/>
            </p:cNvCxnSpPr>
            <p:nvPr/>
          </p:nvCxnSpPr>
          <p:spPr>
            <a:xfrm>
              <a:off x="3278440" y="2418134"/>
              <a:ext cx="28927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>
              <a:off x="6813059" y="2652172"/>
              <a:ext cx="4127" cy="648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>
              <a:off x="7961433" y="2654943"/>
              <a:ext cx="0" cy="6419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8302867" y="3919496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/>
            <p:cNvSpPr/>
            <p:nvPr/>
          </p:nvSpPr>
          <p:spPr>
            <a:xfrm>
              <a:off x="5925500" y="4174625"/>
              <a:ext cx="4002975" cy="5747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融合特征</a:t>
              </a:r>
            </a:p>
          </p:txBody>
        </p:sp>
        <p:cxnSp>
          <p:nvCxnSpPr>
            <p:cNvPr id="60" name="直接箭头连接符 59"/>
            <p:cNvCxnSpPr/>
            <p:nvPr/>
          </p:nvCxnSpPr>
          <p:spPr>
            <a:xfrm>
              <a:off x="7940239" y="4764265"/>
              <a:ext cx="0" cy="2612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连接符: 肘形 97"/>
          <p:cNvCxnSpPr>
            <a:stCxn id="25" idx="1"/>
          </p:cNvCxnSpPr>
          <p:nvPr/>
        </p:nvCxnSpPr>
        <p:spPr bwMode="auto">
          <a:xfrm rot="10800000" flipV="1">
            <a:off x="6488693" y="3169219"/>
            <a:ext cx="1241231" cy="477388"/>
          </a:xfrm>
          <a:prstGeom prst="bentConnector3">
            <a:avLst>
              <a:gd name="adj1" fmla="val 100067"/>
            </a:avLst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连接符: 肘形 101"/>
          <p:cNvCxnSpPr/>
          <p:nvPr/>
        </p:nvCxnSpPr>
        <p:spPr bwMode="auto">
          <a:xfrm>
            <a:off x="4666150" y="3300413"/>
            <a:ext cx="2400475" cy="355034"/>
          </a:xfrm>
          <a:prstGeom prst="bentConnector3">
            <a:avLst>
              <a:gd name="adj1" fmla="val 99997"/>
            </a:avLst>
          </a:prstGeom>
          <a:ln>
            <a:headEnd type="none" w="med" len="med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6" name="文本框 105"/>
          <p:cNvSpPr txBox="1"/>
          <p:nvPr/>
        </p:nvSpPr>
        <p:spPr bwMode="gray">
          <a:xfrm>
            <a:off x="6673370" y="1347228"/>
            <a:ext cx="202491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模型种类：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种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模型数量：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58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</a:t>
            </a:r>
          </a:p>
        </p:txBody>
      </p:sp>
    </p:spTree>
    <p:extLst>
      <p:ext uri="{BB962C8B-B14F-4D97-AF65-F5344CB8AC3E}">
        <p14:creationId xmlns:p14="http://schemas.microsoft.com/office/powerpoint/2010/main" val="3793725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矩形: 圆角 343"/>
          <p:cNvSpPr/>
          <p:nvPr/>
        </p:nvSpPr>
        <p:spPr>
          <a:xfrm>
            <a:off x="893714" y="2507710"/>
            <a:ext cx="1741193" cy="35959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6" name="矩形: 圆角 345"/>
          <p:cNvSpPr/>
          <p:nvPr/>
        </p:nvSpPr>
        <p:spPr>
          <a:xfrm>
            <a:off x="6083287" y="2664940"/>
            <a:ext cx="452256" cy="3263336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5B9BD5">
                <a:lumMod val="60000"/>
                <a:lumOff val="4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7" name="矩形: 圆角 346"/>
          <p:cNvSpPr/>
          <p:nvPr/>
        </p:nvSpPr>
        <p:spPr>
          <a:xfrm>
            <a:off x="4364671" y="2507710"/>
            <a:ext cx="827027" cy="3595941"/>
          </a:xfrm>
          <a:prstGeom prst="round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8" name="文本框 85"/>
          <p:cNvSpPr txBox="1"/>
          <p:nvPr/>
        </p:nvSpPr>
        <p:spPr>
          <a:xfrm>
            <a:off x="4730033" y="4679496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49" name="文本框 87"/>
          <p:cNvSpPr txBox="1"/>
          <p:nvPr/>
        </p:nvSpPr>
        <p:spPr>
          <a:xfrm>
            <a:off x="6134643" y="4651781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grpSp>
        <p:nvGrpSpPr>
          <p:cNvPr id="350" name="组合 349"/>
          <p:cNvGrpSpPr/>
          <p:nvPr/>
        </p:nvGrpSpPr>
        <p:grpSpPr>
          <a:xfrm>
            <a:off x="7286248" y="3705525"/>
            <a:ext cx="346814" cy="954159"/>
            <a:chOff x="7446450" y="1765149"/>
            <a:chExt cx="346814" cy="954159"/>
          </a:xfrm>
        </p:grpSpPr>
        <p:sp>
          <p:nvSpPr>
            <p:cNvPr id="567" name="矩形: 圆角 566"/>
            <p:cNvSpPr/>
            <p:nvPr/>
          </p:nvSpPr>
          <p:spPr>
            <a:xfrm>
              <a:off x="7446450" y="1765149"/>
              <a:ext cx="346814" cy="954159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8" name="椭圆 567"/>
            <p:cNvSpPr/>
            <p:nvPr/>
          </p:nvSpPr>
          <p:spPr>
            <a:xfrm>
              <a:off x="7525021" y="1943296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9" name="椭圆 568"/>
            <p:cNvSpPr/>
            <p:nvPr/>
          </p:nvSpPr>
          <p:spPr>
            <a:xfrm>
              <a:off x="7525021" y="2152044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70" name="椭圆 569"/>
            <p:cNvSpPr/>
            <p:nvPr/>
          </p:nvSpPr>
          <p:spPr>
            <a:xfrm>
              <a:off x="7525021" y="2360791"/>
              <a:ext cx="191126" cy="199814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1" name="文本框 93"/>
          <p:cNvSpPr txBox="1"/>
          <p:nvPr/>
        </p:nvSpPr>
        <p:spPr>
          <a:xfrm>
            <a:off x="6923485" y="3196120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Max 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2" name="组合 351"/>
          <p:cNvGrpSpPr/>
          <p:nvPr/>
        </p:nvGrpSpPr>
        <p:grpSpPr>
          <a:xfrm>
            <a:off x="8383767" y="3705142"/>
            <a:ext cx="361297" cy="954924"/>
            <a:chOff x="5813833" y="2501217"/>
            <a:chExt cx="273276" cy="722281"/>
          </a:xfrm>
        </p:grpSpPr>
        <p:sp>
          <p:nvSpPr>
            <p:cNvPr id="563" name="矩形: 圆角 562"/>
            <p:cNvSpPr/>
            <p:nvPr/>
          </p:nvSpPr>
          <p:spPr>
            <a:xfrm>
              <a:off x="5813833" y="2501217"/>
              <a:ext cx="273276" cy="7222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4" name="椭圆 563"/>
            <p:cNvSpPr/>
            <p:nvPr/>
          </p:nvSpPr>
          <p:spPr>
            <a:xfrm>
              <a:off x="5875744" y="2641590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5" name="椭圆 564"/>
            <p:cNvSpPr/>
            <p:nvPr/>
          </p:nvSpPr>
          <p:spPr>
            <a:xfrm>
              <a:off x="5875744" y="2806075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6" name="椭圆 565"/>
            <p:cNvSpPr/>
            <p:nvPr/>
          </p:nvSpPr>
          <p:spPr>
            <a:xfrm>
              <a:off x="5875744" y="2970560"/>
              <a:ext cx="150600" cy="157446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3" name="文本框 118"/>
          <p:cNvSpPr txBox="1"/>
          <p:nvPr/>
        </p:nvSpPr>
        <p:spPr>
          <a:xfrm>
            <a:off x="4404950" y="274810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4" name="文本框 119"/>
          <p:cNvSpPr txBox="1"/>
          <p:nvPr/>
        </p:nvSpPr>
        <p:spPr>
          <a:xfrm>
            <a:off x="4395795" y="3772922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5" name="文本框 121"/>
          <p:cNvSpPr txBox="1"/>
          <p:nvPr/>
        </p:nvSpPr>
        <p:spPr>
          <a:xfrm>
            <a:off x="4408308" y="507964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56" name="组合 355"/>
          <p:cNvGrpSpPr/>
          <p:nvPr/>
        </p:nvGrpSpPr>
        <p:grpSpPr>
          <a:xfrm>
            <a:off x="6167102" y="2754175"/>
            <a:ext cx="284625" cy="734271"/>
            <a:chOff x="3731668" y="1126181"/>
            <a:chExt cx="284625" cy="734271"/>
          </a:xfrm>
        </p:grpSpPr>
        <p:sp>
          <p:nvSpPr>
            <p:cNvPr id="559" name="矩形: 圆角 558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0" name="椭圆 559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1" name="椭圆 560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62" name="椭圆 561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7" name="组合 356"/>
          <p:cNvGrpSpPr/>
          <p:nvPr/>
        </p:nvGrpSpPr>
        <p:grpSpPr>
          <a:xfrm>
            <a:off x="6160635" y="3799515"/>
            <a:ext cx="284625" cy="734271"/>
            <a:chOff x="3731668" y="1126181"/>
            <a:chExt cx="284625" cy="734271"/>
          </a:xfrm>
        </p:grpSpPr>
        <p:sp>
          <p:nvSpPr>
            <p:cNvPr id="555" name="矩形: 圆角 554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6" name="椭圆 555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7" name="椭圆 556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8" name="椭圆 557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58" name="组合 357"/>
          <p:cNvGrpSpPr/>
          <p:nvPr/>
        </p:nvGrpSpPr>
        <p:grpSpPr>
          <a:xfrm>
            <a:off x="6169373" y="5092942"/>
            <a:ext cx="284625" cy="734271"/>
            <a:chOff x="3731668" y="1126181"/>
            <a:chExt cx="284625" cy="734271"/>
          </a:xfrm>
        </p:grpSpPr>
        <p:sp>
          <p:nvSpPr>
            <p:cNvPr id="551" name="矩形: 圆角 550"/>
            <p:cNvSpPr/>
            <p:nvPr/>
          </p:nvSpPr>
          <p:spPr>
            <a:xfrm>
              <a:off x="3731668" y="1126181"/>
              <a:ext cx="284625" cy="73427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2" name="椭圆 551"/>
            <p:cNvSpPr/>
            <p:nvPr/>
          </p:nvSpPr>
          <p:spPr>
            <a:xfrm>
              <a:off x="3785499" y="1228051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3" name="椭圆 552"/>
            <p:cNvSpPr/>
            <p:nvPr/>
          </p:nvSpPr>
          <p:spPr>
            <a:xfrm>
              <a:off x="3785499" y="1415544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54" name="椭圆 553"/>
            <p:cNvSpPr/>
            <p:nvPr/>
          </p:nvSpPr>
          <p:spPr>
            <a:xfrm>
              <a:off x="3785499" y="1603038"/>
              <a:ext cx="176964" cy="176579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59" name="文本框 139"/>
          <p:cNvSpPr txBox="1"/>
          <p:nvPr/>
        </p:nvSpPr>
        <p:spPr>
          <a:xfrm>
            <a:off x="4423979" y="1913843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360" name="文本框 140"/>
          <p:cNvSpPr txBox="1"/>
          <p:nvPr/>
        </p:nvSpPr>
        <p:spPr>
          <a:xfrm>
            <a:off x="5953387" y="2061163"/>
            <a:ext cx="71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relu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61" name="直接箭头连接符 360"/>
          <p:cNvCxnSpPr>
            <a:endCxn id="559" idx="1"/>
          </p:cNvCxnSpPr>
          <p:nvPr/>
        </p:nvCxnSpPr>
        <p:spPr>
          <a:xfrm flipV="1">
            <a:off x="5045138" y="3121311"/>
            <a:ext cx="1121964" cy="12680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直接箭头连接符 361"/>
          <p:cNvCxnSpPr>
            <a:endCxn id="555" idx="1"/>
          </p:cNvCxnSpPr>
          <p:nvPr/>
        </p:nvCxnSpPr>
        <p:spPr>
          <a:xfrm flipV="1">
            <a:off x="5045138" y="4166651"/>
            <a:ext cx="1115497" cy="635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直接箭头连接符 362"/>
          <p:cNvCxnSpPr>
            <a:endCxn id="551" idx="1"/>
          </p:cNvCxnSpPr>
          <p:nvPr/>
        </p:nvCxnSpPr>
        <p:spPr>
          <a:xfrm flipV="1">
            <a:off x="5045138" y="5460078"/>
            <a:ext cx="1124235" cy="4798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4" name="直接箭头连接符 363"/>
          <p:cNvCxnSpPr>
            <a:stCxn id="559" idx="3"/>
          </p:cNvCxnSpPr>
          <p:nvPr/>
        </p:nvCxnSpPr>
        <p:spPr>
          <a:xfrm>
            <a:off x="6451727" y="3121311"/>
            <a:ext cx="828495" cy="691346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5" name="直接箭头连接符 364"/>
          <p:cNvCxnSpPr>
            <a:stCxn id="555" idx="3"/>
            <a:endCxn id="567" idx="1"/>
          </p:cNvCxnSpPr>
          <p:nvPr/>
        </p:nvCxnSpPr>
        <p:spPr>
          <a:xfrm>
            <a:off x="6445260" y="4166651"/>
            <a:ext cx="840988" cy="15954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6" name="直接箭头连接符 365"/>
          <p:cNvCxnSpPr>
            <a:stCxn id="551" idx="3"/>
          </p:cNvCxnSpPr>
          <p:nvPr/>
        </p:nvCxnSpPr>
        <p:spPr>
          <a:xfrm flipV="1">
            <a:off x="6453998" y="4520947"/>
            <a:ext cx="825429" cy="93913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7" name="直接箭头连接符 366"/>
          <p:cNvCxnSpPr>
            <a:stCxn id="567" idx="3"/>
            <a:endCxn id="563" idx="1"/>
          </p:cNvCxnSpPr>
          <p:nvPr/>
        </p:nvCxnSpPr>
        <p:spPr>
          <a:xfrm flipV="1">
            <a:off x="7633062" y="4182604"/>
            <a:ext cx="750705" cy="1"/>
          </a:xfrm>
          <a:prstGeom prst="straightConnector1">
            <a:avLst/>
          </a:prstGeom>
          <a:noFill/>
          <a:ln w="635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68" name="组合 367"/>
          <p:cNvGrpSpPr/>
          <p:nvPr/>
        </p:nvGrpSpPr>
        <p:grpSpPr>
          <a:xfrm>
            <a:off x="1185871" y="2728592"/>
            <a:ext cx="1244915" cy="821046"/>
            <a:chOff x="1917910" y="894215"/>
            <a:chExt cx="1244915" cy="821046"/>
          </a:xfrm>
        </p:grpSpPr>
        <p:sp>
          <p:nvSpPr>
            <p:cNvPr id="514" name="矩形: 圆角 513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515" name="组合 514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544" name="矩形: 圆角 543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5" name="椭圆 544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6" name="椭圆 545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7" name="椭圆 546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8" name="椭圆 547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9" name="椭圆 548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50" name="椭圆 549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6" name="组合 515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537" name="矩形: 圆角 536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8" name="椭圆 537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9" name="椭圆 538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0" name="椭圆 539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1" name="椭圆 540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2" name="椭圆 541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43" name="椭圆 542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7" name="组合 516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530" name="矩形: 圆角 529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1" name="椭圆 530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2" name="椭圆 531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3" name="椭圆 532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4" name="椭圆 533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5" name="椭圆 534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36" name="椭圆 535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18" name="组合 517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523" name="矩形: 圆角 522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4" name="椭圆 523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5" name="椭圆 524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6" name="椭圆 525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7" name="椭圆 526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8" name="椭圆 527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29" name="椭圆 528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19" name="文本框 167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0" name="文本框 168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1" name="文本框 169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22" name="文本框 170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69" name="文本框 199"/>
          <p:cNvSpPr txBox="1"/>
          <p:nvPr/>
        </p:nvSpPr>
        <p:spPr>
          <a:xfrm>
            <a:off x="1643620" y="4644744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Calisto MT" panose="02040603050505030304" pitchFamily="18" charset="0"/>
              </a:rPr>
              <a:t>…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370" name="文本框 200"/>
          <p:cNvSpPr txBox="1"/>
          <p:nvPr/>
        </p:nvSpPr>
        <p:spPr>
          <a:xfrm>
            <a:off x="3898518" y="2192019"/>
            <a:ext cx="18319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Average Pooling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71" name="组合 370"/>
          <p:cNvGrpSpPr/>
          <p:nvPr/>
        </p:nvGrpSpPr>
        <p:grpSpPr>
          <a:xfrm>
            <a:off x="4760513" y="2680802"/>
            <a:ext cx="284625" cy="924430"/>
            <a:chOff x="1284743" y="4899787"/>
            <a:chExt cx="284625" cy="924430"/>
          </a:xfrm>
        </p:grpSpPr>
        <p:sp>
          <p:nvSpPr>
            <p:cNvPr id="507" name="矩形: 圆角 506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8" name="椭圆 507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9" name="椭圆 508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0" name="椭圆 509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1" name="椭圆 510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2" name="椭圆 511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13" name="椭圆 512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2" name="组合 371"/>
          <p:cNvGrpSpPr/>
          <p:nvPr/>
        </p:nvGrpSpPr>
        <p:grpSpPr>
          <a:xfrm>
            <a:off x="4767784" y="3701895"/>
            <a:ext cx="284625" cy="924430"/>
            <a:chOff x="1284743" y="4899787"/>
            <a:chExt cx="284625" cy="924430"/>
          </a:xfrm>
        </p:grpSpPr>
        <p:sp>
          <p:nvSpPr>
            <p:cNvPr id="500" name="矩形: 圆角 499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1" name="椭圆 500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2" name="椭圆 501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3" name="椭圆 502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4" name="椭圆 503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5" name="椭圆 504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6" name="椭圆 505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4760161" y="5026437"/>
            <a:ext cx="284625" cy="924430"/>
            <a:chOff x="1284743" y="4899787"/>
            <a:chExt cx="284625" cy="924430"/>
          </a:xfrm>
        </p:grpSpPr>
        <p:sp>
          <p:nvSpPr>
            <p:cNvPr id="493" name="矩形: 圆角 492"/>
            <p:cNvSpPr/>
            <p:nvPr/>
          </p:nvSpPr>
          <p:spPr>
            <a:xfrm>
              <a:off x="1284743" y="4899787"/>
              <a:ext cx="284625" cy="92443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4" name="椭圆 493"/>
            <p:cNvSpPr/>
            <p:nvPr/>
          </p:nvSpPr>
          <p:spPr>
            <a:xfrm>
              <a:off x="1358332" y="4941422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5" name="椭圆 494"/>
            <p:cNvSpPr/>
            <p:nvPr/>
          </p:nvSpPr>
          <p:spPr>
            <a:xfrm>
              <a:off x="1355549" y="5081980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6" name="椭圆 495"/>
            <p:cNvSpPr/>
            <p:nvPr/>
          </p:nvSpPr>
          <p:spPr>
            <a:xfrm>
              <a:off x="1355548" y="5224682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7" name="椭圆 496"/>
            <p:cNvSpPr/>
            <p:nvPr/>
          </p:nvSpPr>
          <p:spPr>
            <a:xfrm>
              <a:off x="1358332" y="536538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8" name="椭圆 497"/>
            <p:cNvSpPr/>
            <p:nvPr/>
          </p:nvSpPr>
          <p:spPr>
            <a:xfrm>
              <a:off x="1355549" y="5505947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9" name="椭圆 498"/>
            <p:cNvSpPr/>
            <p:nvPr/>
          </p:nvSpPr>
          <p:spPr>
            <a:xfrm>
              <a:off x="1355548" y="5648649"/>
              <a:ext cx="143013" cy="142702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74" name="流程图: 汇总连接 373"/>
          <p:cNvSpPr/>
          <p:nvPr/>
        </p:nvSpPr>
        <p:spPr>
          <a:xfrm>
            <a:off x="3613330" y="3037266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5" name="直接箭头连接符 374"/>
          <p:cNvCxnSpPr>
            <a:stCxn id="514" idx="3"/>
            <a:endCxn id="374" idx="2"/>
          </p:cNvCxnSpPr>
          <p:nvPr/>
        </p:nvCxnSpPr>
        <p:spPr>
          <a:xfrm>
            <a:off x="2430786" y="3139115"/>
            <a:ext cx="1182544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6" name="直接箭头连接符 375"/>
          <p:cNvCxnSpPr>
            <a:stCxn id="374" idx="6"/>
            <a:endCxn id="507" idx="1"/>
          </p:cNvCxnSpPr>
          <p:nvPr/>
        </p:nvCxnSpPr>
        <p:spPr>
          <a:xfrm>
            <a:off x="3817028" y="3139115"/>
            <a:ext cx="943485" cy="390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7" name="直接箭头连接符 376"/>
          <p:cNvCxnSpPr>
            <a:stCxn id="414" idx="3"/>
            <a:endCxn id="374" idx="4"/>
          </p:cNvCxnSpPr>
          <p:nvPr/>
        </p:nvCxnSpPr>
        <p:spPr>
          <a:xfrm flipV="1">
            <a:off x="3544483" y="3240964"/>
            <a:ext cx="170696" cy="30254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8" name="文本框 229"/>
          <p:cNvSpPr txBox="1"/>
          <p:nvPr/>
        </p:nvSpPr>
        <p:spPr>
          <a:xfrm>
            <a:off x="2970325" y="371854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9" name="矩形 378"/>
          <p:cNvSpPr/>
          <p:nvPr/>
        </p:nvSpPr>
        <p:spPr>
          <a:xfrm>
            <a:off x="2909649" y="3508053"/>
            <a:ext cx="31771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zh-CN" altLang="en-US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380" name="流程图: 汇总连接 379"/>
          <p:cNvSpPr/>
          <p:nvPr/>
        </p:nvSpPr>
        <p:spPr>
          <a:xfrm>
            <a:off x="3613330" y="4057195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1" name="直接箭头连接符 380"/>
          <p:cNvCxnSpPr>
            <a:stCxn id="380" idx="6"/>
            <a:endCxn id="500" idx="1"/>
          </p:cNvCxnSpPr>
          <p:nvPr/>
        </p:nvCxnSpPr>
        <p:spPr>
          <a:xfrm>
            <a:off x="3817028" y="4159044"/>
            <a:ext cx="950756" cy="5066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2" name="直接箭头连接符 381"/>
          <p:cNvCxnSpPr>
            <a:endCxn id="380" idx="2"/>
          </p:cNvCxnSpPr>
          <p:nvPr/>
        </p:nvCxnSpPr>
        <p:spPr>
          <a:xfrm flipV="1">
            <a:off x="2443276" y="4159044"/>
            <a:ext cx="1170054" cy="1078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3" name="矩形 382"/>
          <p:cNvSpPr/>
          <p:nvPr/>
        </p:nvSpPr>
        <p:spPr>
          <a:xfrm>
            <a:off x="2909649" y="4505973"/>
            <a:ext cx="317716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4" name="直接箭头连接符 383"/>
          <p:cNvCxnSpPr>
            <a:stCxn id="409" idx="3"/>
            <a:endCxn id="380" idx="4"/>
          </p:cNvCxnSpPr>
          <p:nvPr/>
        </p:nvCxnSpPr>
        <p:spPr>
          <a:xfrm flipV="1">
            <a:off x="3544483" y="4260893"/>
            <a:ext cx="170696" cy="28260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5" name="流程图: 汇总连接 384"/>
          <p:cNvSpPr/>
          <p:nvPr/>
        </p:nvSpPr>
        <p:spPr>
          <a:xfrm>
            <a:off x="3613330" y="5371391"/>
            <a:ext cx="203698" cy="203698"/>
          </a:xfrm>
          <a:prstGeom prst="flowChartSummingJunction">
            <a:avLst/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6" name="直接箭头连接符 385"/>
          <p:cNvCxnSpPr>
            <a:stCxn id="385" idx="6"/>
            <a:endCxn id="493" idx="1"/>
          </p:cNvCxnSpPr>
          <p:nvPr/>
        </p:nvCxnSpPr>
        <p:spPr>
          <a:xfrm>
            <a:off x="3817028" y="5473240"/>
            <a:ext cx="943133" cy="1541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7" name="直接箭头连接符 386"/>
          <p:cNvCxnSpPr>
            <a:endCxn id="385" idx="2"/>
          </p:cNvCxnSpPr>
          <p:nvPr/>
        </p:nvCxnSpPr>
        <p:spPr>
          <a:xfrm>
            <a:off x="2429682" y="5470662"/>
            <a:ext cx="1183648" cy="257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8" name="矩形 387"/>
          <p:cNvSpPr/>
          <p:nvPr/>
        </p:nvSpPr>
        <p:spPr>
          <a:xfrm>
            <a:off x="2918894" y="5759259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2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89" name="直接箭头连接符 388"/>
          <p:cNvCxnSpPr>
            <a:stCxn id="404" idx="3"/>
            <a:endCxn id="385" idx="4"/>
          </p:cNvCxnSpPr>
          <p:nvPr/>
        </p:nvCxnSpPr>
        <p:spPr>
          <a:xfrm flipV="1">
            <a:off x="3543305" y="5575089"/>
            <a:ext cx="171874" cy="223295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90" name="文本框 241"/>
          <p:cNvSpPr txBox="1"/>
          <p:nvPr/>
        </p:nvSpPr>
        <p:spPr>
          <a:xfrm>
            <a:off x="2970325" y="4751166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1" name="文本框 242"/>
          <p:cNvSpPr txBox="1"/>
          <p:nvPr/>
        </p:nvSpPr>
        <p:spPr>
          <a:xfrm>
            <a:off x="2970325" y="5972982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微博粒度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TFIDF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92" name="组合 391"/>
          <p:cNvGrpSpPr/>
          <p:nvPr/>
        </p:nvGrpSpPr>
        <p:grpSpPr>
          <a:xfrm>
            <a:off x="1196072" y="3760735"/>
            <a:ext cx="1244915" cy="821046"/>
            <a:chOff x="1917910" y="894215"/>
            <a:chExt cx="1244915" cy="821046"/>
          </a:xfrm>
        </p:grpSpPr>
        <p:sp>
          <p:nvSpPr>
            <p:cNvPr id="456" name="矩形: 圆角 455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57" name="组合 456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486" name="矩形: 圆角 485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7" name="椭圆 486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8" name="椭圆 487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9" name="椭圆 488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0" name="椭圆 489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1" name="椭圆 490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92" name="椭圆 491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8" name="组合 457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479" name="矩形: 圆角 478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0" name="椭圆 479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1" name="椭圆 480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2" name="椭圆 481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3" name="椭圆 482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4" name="椭圆 483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85" name="椭圆 484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59" name="组合 458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472" name="矩形: 圆角 471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3" name="椭圆 472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4" name="椭圆 473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5" name="椭圆 474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6" name="椭圆 475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7" name="椭圆 476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8" name="椭圆 477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0" name="组合 459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465" name="矩形: 圆角 464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6" name="椭圆 465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7" name="椭圆 466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8" name="椭圆 467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69" name="椭圆 468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0" name="椭圆 469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71" name="椭圆 470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1" name="文本框 249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2" name="文本框 250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3" name="文本框 251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4" name="文本框 252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3" name="组合 392"/>
          <p:cNvGrpSpPr/>
          <p:nvPr/>
        </p:nvGrpSpPr>
        <p:grpSpPr>
          <a:xfrm>
            <a:off x="1187447" y="5043216"/>
            <a:ext cx="1244915" cy="821046"/>
            <a:chOff x="1917910" y="894215"/>
            <a:chExt cx="1244915" cy="821046"/>
          </a:xfrm>
        </p:grpSpPr>
        <p:sp>
          <p:nvSpPr>
            <p:cNvPr id="419" name="矩形: 圆角 418"/>
            <p:cNvSpPr/>
            <p:nvPr/>
          </p:nvSpPr>
          <p:spPr>
            <a:xfrm>
              <a:off x="1930400" y="894215"/>
              <a:ext cx="1232425" cy="821046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5B9BD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420" name="组合 419"/>
            <p:cNvGrpSpPr/>
            <p:nvPr/>
          </p:nvGrpSpPr>
          <p:grpSpPr>
            <a:xfrm>
              <a:off x="2208152" y="951898"/>
              <a:ext cx="826293" cy="148551"/>
              <a:chOff x="2208152" y="951898"/>
              <a:chExt cx="826293" cy="148551"/>
            </a:xfrm>
          </p:grpSpPr>
          <p:sp>
            <p:nvSpPr>
              <p:cNvPr id="449" name="矩形: 圆角 448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0" name="椭圆 449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1" name="椭圆 450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2" name="椭圆 451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3" name="椭圆 452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4" name="椭圆 453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55" name="椭圆 454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1" name="组合 420"/>
            <p:cNvGrpSpPr/>
            <p:nvPr/>
          </p:nvGrpSpPr>
          <p:grpSpPr>
            <a:xfrm>
              <a:off x="2208152" y="1135140"/>
              <a:ext cx="826293" cy="148551"/>
              <a:chOff x="2208152" y="951898"/>
              <a:chExt cx="826293" cy="148551"/>
            </a:xfrm>
          </p:grpSpPr>
          <p:sp>
            <p:nvSpPr>
              <p:cNvPr id="442" name="矩形: 圆角 441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3" name="椭圆 442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4" name="椭圆 443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5" name="椭圆 444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6" name="椭圆 445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7" name="椭圆 446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8" name="椭圆 447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2" name="组合 421"/>
            <p:cNvGrpSpPr/>
            <p:nvPr/>
          </p:nvGrpSpPr>
          <p:grpSpPr>
            <a:xfrm>
              <a:off x="2208152" y="1322634"/>
              <a:ext cx="826293" cy="148551"/>
              <a:chOff x="2208152" y="951898"/>
              <a:chExt cx="826293" cy="148551"/>
            </a:xfrm>
          </p:grpSpPr>
          <p:sp>
            <p:nvSpPr>
              <p:cNvPr id="435" name="矩形: 圆角 434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6" name="椭圆 435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7" name="椭圆 436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8" name="椭圆 437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9" name="椭圆 438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0" name="椭圆 439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41" name="椭圆 440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23" name="组合 422"/>
            <p:cNvGrpSpPr/>
            <p:nvPr/>
          </p:nvGrpSpPr>
          <p:grpSpPr>
            <a:xfrm>
              <a:off x="2208152" y="1505876"/>
              <a:ext cx="826293" cy="148551"/>
              <a:chOff x="2208152" y="951898"/>
              <a:chExt cx="826293" cy="148551"/>
            </a:xfrm>
          </p:grpSpPr>
          <p:sp>
            <p:nvSpPr>
              <p:cNvPr id="428" name="矩形: 圆角 427"/>
              <p:cNvSpPr/>
              <p:nvPr/>
            </p:nvSpPr>
            <p:spPr>
              <a:xfrm>
                <a:off x="2208152" y="951898"/>
                <a:ext cx="826293" cy="148551"/>
              </a:xfrm>
              <a:prstGeom prst="roundRect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rgbClr val="A5A5A5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29" name="椭圆 428"/>
              <p:cNvSpPr/>
              <p:nvPr/>
            </p:nvSpPr>
            <p:spPr>
              <a:xfrm flipH="1">
                <a:off x="2244357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0" name="椭圆 429"/>
              <p:cNvSpPr/>
              <p:nvPr/>
            </p:nvSpPr>
            <p:spPr>
              <a:xfrm flipH="1">
                <a:off x="237759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1" name="椭圆 430"/>
              <p:cNvSpPr/>
              <p:nvPr/>
            </p:nvSpPr>
            <p:spPr>
              <a:xfrm flipH="1">
                <a:off x="250810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2" name="椭圆 431"/>
              <p:cNvSpPr/>
              <p:nvPr/>
            </p:nvSpPr>
            <p:spPr>
              <a:xfrm flipH="1">
                <a:off x="2638614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3" name="椭圆 432"/>
              <p:cNvSpPr/>
              <p:nvPr/>
            </p:nvSpPr>
            <p:spPr>
              <a:xfrm flipH="1">
                <a:off x="2771851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434" name="椭圆 433"/>
              <p:cNvSpPr/>
              <p:nvPr/>
            </p:nvSpPr>
            <p:spPr>
              <a:xfrm flipH="1">
                <a:off x="2903946" y="977042"/>
                <a:ext cx="99492" cy="99276"/>
              </a:xfrm>
              <a:prstGeom prst="ellipse">
                <a:avLst/>
              </a:prstGeom>
              <a:solidFill>
                <a:srgbClr val="00B050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24" name="文本框 287"/>
            <p:cNvSpPr txBox="1"/>
            <p:nvPr/>
          </p:nvSpPr>
          <p:spPr>
            <a:xfrm>
              <a:off x="1917910" y="904257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1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5" name="文本框 288"/>
            <p:cNvSpPr txBox="1"/>
            <p:nvPr/>
          </p:nvSpPr>
          <p:spPr>
            <a:xfrm>
              <a:off x="1926177" y="110044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2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6" name="文本框 289"/>
            <p:cNvSpPr txBox="1"/>
            <p:nvPr/>
          </p:nvSpPr>
          <p:spPr>
            <a:xfrm>
              <a:off x="1926177" y="1277988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3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7" name="文本框 290"/>
            <p:cNvSpPr txBox="1"/>
            <p:nvPr/>
          </p:nvSpPr>
          <p:spPr>
            <a:xfrm>
              <a:off x="1932647" y="1461809"/>
              <a:ext cx="33054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</a:t>
              </a:r>
              <a:r>
                <a:rPr kumimoji="0" lang="en-US" altLang="zh-CN" sz="900" b="0" i="0" u="none" strike="noStrike" kern="1200" cap="none" spc="0" normalizeH="0" baseline="-2500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4</a:t>
              </a:r>
              <a:endParaRPr kumimoji="0" lang="zh-CN" altLang="en-US" sz="9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4" name="组合 393"/>
          <p:cNvGrpSpPr/>
          <p:nvPr/>
        </p:nvGrpSpPr>
        <p:grpSpPr>
          <a:xfrm>
            <a:off x="3208186" y="3543504"/>
            <a:ext cx="672593" cy="200025"/>
            <a:chOff x="3368388" y="1729026"/>
            <a:chExt cx="672593" cy="200025"/>
          </a:xfrm>
        </p:grpSpPr>
        <p:sp>
          <p:nvSpPr>
            <p:cNvPr id="414" name="矩形: 圆角 413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5" name="椭圆 414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6" name="椭圆 415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7" name="椭圆 416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8" name="椭圆 417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5" name="组合 394"/>
          <p:cNvGrpSpPr/>
          <p:nvPr/>
        </p:nvGrpSpPr>
        <p:grpSpPr>
          <a:xfrm>
            <a:off x="3208186" y="4543502"/>
            <a:ext cx="672593" cy="200025"/>
            <a:chOff x="3368388" y="1729026"/>
            <a:chExt cx="672593" cy="200025"/>
          </a:xfrm>
        </p:grpSpPr>
        <p:sp>
          <p:nvSpPr>
            <p:cNvPr id="409" name="矩形: 圆角 408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0" name="椭圆 409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1" name="椭圆 410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2" name="椭圆 411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13" name="椭圆 412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96" name="组合 395"/>
          <p:cNvGrpSpPr/>
          <p:nvPr/>
        </p:nvGrpSpPr>
        <p:grpSpPr>
          <a:xfrm>
            <a:off x="3207008" y="5798384"/>
            <a:ext cx="672593" cy="200025"/>
            <a:chOff x="3368388" y="1729026"/>
            <a:chExt cx="672593" cy="200025"/>
          </a:xfrm>
        </p:grpSpPr>
        <p:sp>
          <p:nvSpPr>
            <p:cNvPr id="404" name="矩形: 圆角 403"/>
            <p:cNvSpPr/>
            <p:nvPr/>
          </p:nvSpPr>
          <p:spPr>
            <a:xfrm rot="16200000">
              <a:off x="3604672" y="1492742"/>
              <a:ext cx="200025" cy="672593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5" name="椭圆 404"/>
            <p:cNvSpPr/>
            <p:nvPr/>
          </p:nvSpPr>
          <p:spPr>
            <a:xfrm rot="16200000">
              <a:off x="3397547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6" name="椭圆 405"/>
            <p:cNvSpPr/>
            <p:nvPr/>
          </p:nvSpPr>
          <p:spPr>
            <a:xfrm rot="16200000">
              <a:off x="3558924" y="1762048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7" name="椭圆 406"/>
            <p:cNvSpPr/>
            <p:nvPr/>
          </p:nvSpPr>
          <p:spPr>
            <a:xfrm rot="16200000">
              <a:off x="3721506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08" name="椭圆 407"/>
            <p:cNvSpPr/>
            <p:nvPr/>
          </p:nvSpPr>
          <p:spPr>
            <a:xfrm rot="16200000">
              <a:off x="3879154" y="1759119"/>
              <a:ext cx="140230" cy="139647"/>
            </a:xfrm>
            <a:prstGeom prst="ellipse">
              <a:avLst/>
            </a:prstGeom>
            <a:solidFill>
              <a:srgbClr val="00B0F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97" name="文本框 337"/>
          <p:cNvSpPr txBox="1"/>
          <p:nvPr/>
        </p:nvSpPr>
        <p:spPr>
          <a:xfrm>
            <a:off x="868975" y="29115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8" name="文本框 338"/>
          <p:cNvSpPr txBox="1"/>
          <p:nvPr/>
        </p:nvSpPr>
        <p:spPr>
          <a:xfrm>
            <a:off x="869420" y="3954610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9" name="文本框 339"/>
          <p:cNvSpPr txBox="1"/>
          <p:nvPr/>
        </p:nvSpPr>
        <p:spPr>
          <a:xfrm>
            <a:off x="884723" y="525969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</a:t>
            </a:r>
            <a:r>
              <a:rPr kumimoji="0" lang="en-US" altLang="zh-CN" sz="1800" b="0" i="0" u="none" strike="noStrike" kern="1200" cap="none" spc="0" normalizeH="0" baseline="-2500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n</a:t>
            </a:r>
            <a:endParaRPr kumimoji="0" lang="zh-CN" altLang="en-US" sz="1800" b="0" i="0" u="none" strike="noStrike" kern="1200" cap="none" spc="0" normalizeH="0" baseline="-2500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0" name="矩形 399"/>
          <p:cNvSpPr/>
          <p:nvPr/>
        </p:nvSpPr>
        <p:spPr>
          <a:xfrm>
            <a:off x="7071105" y="2896473"/>
            <a:ext cx="712053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1" name="文本框 341"/>
          <p:cNvSpPr txBox="1"/>
          <p:nvPr/>
        </p:nvSpPr>
        <p:spPr>
          <a:xfrm>
            <a:off x="963016" y="2144689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Word Embedding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2" name="文本框 342"/>
          <p:cNvSpPr txBox="1"/>
          <p:nvPr/>
        </p:nvSpPr>
        <p:spPr>
          <a:xfrm>
            <a:off x="1383540" y="1868647"/>
            <a:ext cx="712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300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维</a:t>
            </a:r>
          </a:p>
        </p:txBody>
      </p:sp>
      <p:sp>
        <p:nvSpPr>
          <p:cNvPr id="403" name="文本框 344"/>
          <p:cNvSpPr txBox="1"/>
          <p:nvPr/>
        </p:nvSpPr>
        <p:spPr>
          <a:xfrm>
            <a:off x="8125833" y="4734049"/>
            <a:ext cx="877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输出层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softmax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7" name="标题 2"/>
          <p:cNvSpPr>
            <a:spLocks noGrp="1"/>
          </p:cNvSpPr>
          <p:nvPr>
            <p:ph type="title"/>
          </p:nvPr>
        </p:nvSpPr>
        <p:spPr>
          <a:xfrm>
            <a:off x="359230" y="281247"/>
            <a:ext cx="5388427" cy="523220"/>
          </a:xfrm>
        </p:spPr>
        <p:txBody>
          <a:bodyPr/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sp>
        <p:nvSpPr>
          <p:cNvPr id="799" name="内容占位符 4"/>
          <p:cNvSpPr txBox="1">
            <a:spLocks/>
          </p:cNvSpPr>
          <p:nvPr/>
        </p:nvSpPr>
        <p:spPr bwMode="auto">
          <a:xfrm>
            <a:off x="330518" y="1260105"/>
            <a:ext cx="6265789" cy="5428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9pPr>
          </a:lstStyle>
          <a:p>
            <a:pPr marL="354013" indent="-354013">
              <a:spcBef>
                <a:spcPct val="45000"/>
              </a:spcBef>
              <a:buClr>
                <a:srgbClr val="FBB030"/>
              </a:buClr>
              <a:buFont typeface="Wingdings" panose="05000000000000000000" pitchFamily="2" charset="2"/>
              <a:buChar char="l"/>
            </a:pPr>
            <a:r>
              <a:rPr lang="en-US" altLang="zh-CN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word2vec </a:t>
            </a:r>
            <a:r>
              <a:rPr lang="zh-CN" altLang="en-US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词向量 </a:t>
            </a:r>
            <a:r>
              <a:rPr lang="en-US" altLang="zh-CN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+</a:t>
            </a:r>
            <a:r>
              <a:rPr lang="zh-CN" altLang="en-US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微博</a:t>
            </a:r>
            <a:r>
              <a:rPr lang="en-US" altLang="zh-CN" sz="2400" b="1" kern="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rPr>
              <a:t>TFIDF</a:t>
            </a:r>
            <a:endParaRPr lang="zh-CN" altLang="en-US" sz="2400" b="1" kern="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  <a:cs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8205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BPNN</a:t>
            </a:r>
            <a:endParaRPr lang="zh-CN" altLang="en-US" dirty="0"/>
          </a:p>
        </p:txBody>
      </p:sp>
      <p:pic>
        <p:nvPicPr>
          <p:cNvPr id="165" name="内容占位符 16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639" y="1262478"/>
            <a:ext cx="6123160" cy="4982642"/>
          </a:xfrm>
          <a:prstGeom prst="rect">
            <a:avLst/>
          </a:prstGeom>
        </p:spPr>
      </p:pic>
      <p:sp>
        <p:nvSpPr>
          <p:cNvPr id="167" name="内容占位符 4"/>
          <p:cNvSpPr txBox="1">
            <a:spLocks/>
          </p:cNvSpPr>
          <p:nvPr/>
        </p:nvSpPr>
        <p:spPr bwMode="auto">
          <a:xfrm>
            <a:off x="4987032" y="1262478"/>
            <a:ext cx="3881760" cy="13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连接用户所有微博</a:t>
            </a:r>
            <a:endParaRPr lang="en-US" altLang="zh-CN" sz="2400" kern="0" dirty="0"/>
          </a:p>
          <a:p>
            <a:r>
              <a:rPr lang="zh-CN" altLang="en-US" sz="2400" kern="0" dirty="0"/>
              <a:t>词向量 </a:t>
            </a:r>
            <a:r>
              <a:rPr lang="en-US" altLang="zh-CN" sz="2400" kern="0" dirty="0"/>
              <a:t>+</a:t>
            </a:r>
            <a:r>
              <a:rPr lang="zh-CN" altLang="en-US" sz="2400" kern="0" dirty="0"/>
              <a:t>用户文本</a:t>
            </a:r>
            <a:r>
              <a:rPr lang="en-US" altLang="zh-CN" sz="2400" kern="0" dirty="0"/>
              <a:t>TFIDF</a:t>
            </a:r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233979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图片 2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30" y="1273426"/>
            <a:ext cx="6786879" cy="5051174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1350645" y="4766310"/>
            <a:ext cx="2392680" cy="411480"/>
            <a:chOff x="1350645" y="4766310"/>
            <a:chExt cx="2392680" cy="411480"/>
          </a:xfrm>
        </p:grpSpPr>
        <p:sp>
          <p:nvSpPr>
            <p:cNvPr id="4" name="任意多边形: 形状 3"/>
            <p:cNvSpPr/>
            <p:nvPr/>
          </p:nvSpPr>
          <p:spPr bwMode="auto">
            <a:xfrm>
              <a:off x="1350645" y="4766310"/>
              <a:ext cx="2392680" cy="411480"/>
            </a:xfrm>
            <a:custGeom>
              <a:avLst/>
              <a:gdLst>
                <a:gd name="connsiteX0" fmla="*/ 0 w 2575560"/>
                <a:gd name="connsiteY0" fmla="*/ 0 h 411480"/>
                <a:gd name="connsiteX1" fmla="*/ 1379220 w 2575560"/>
                <a:gd name="connsiteY1" fmla="*/ 411480 h 411480"/>
                <a:gd name="connsiteX2" fmla="*/ 2575560 w 2575560"/>
                <a:gd name="connsiteY2" fmla="*/ 0 h 41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5560" h="411480">
                  <a:moveTo>
                    <a:pt x="0" y="0"/>
                  </a:moveTo>
                  <a:cubicBezTo>
                    <a:pt x="474980" y="205740"/>
                    <a:pt x="949960" y="411480"/>
                    <a:pt x="1379220" y="411480"/>
                  </a:cubicBezTo>
                  <a:cubicBezTo>
                    <a:pt x="1808480" y="411480"/>
                    <a:pt x="2192020" y="205740"/>
                    <a:pt x="2575560" y="0"/>
                  </a:cubicBezTo>
                </a:path>
              </a:pathLst>
            </a:custGeom>
            <a:ln w="12700">
              <a:prstDash val="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355600" marR="0" indent="-35560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rgbClr val="4D4D4D"/>
                </a:solidFill>
                <a:effectLst/>
                <a:latin typeface="Segoe" pitchFamily="34" charset="0"/>
              </a:endParaRPr>
            </a:p>
          </p:txBody>
        </p:sp>
        <p:sp>
          <p:nvSpPr>
            <p:cNvPr id="5" name="文本框 4"/>
            <p:cNvSpPr txBox="1"/>
            <p:nvPr/>
          </p:nvSpPr>
          <p:spPr bwMode="gray">
            <a:xfrm>
              <a:off x="2434318" y="4900791"/>
              <a:ext cx="492443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rtlCol="0">
              <a:spAutoFit/>
            </a:bodyPr>
            <a:lstStyle/>
            <a:p>
              <a:pPr eaLnBrk="0" hangingPunct="0">
                <a:buFontTx/>
                <a:buNone/>
              </a:pPr>
              <a:r>
                <a:rPr lang="zh-CN" altLang="en-US" sz="1200" dirty="0">
                  <a:latin typeface="微软雅黑" pitchFamily="34" charset="-122"/>
                  <a:ea typeface="微软雅黑" pitchFamily="34" charset="-122"/>
                </a:rPr>
                <a:t>降维</a:t>
              </a:r>
            </a:p>
          </p:txBody>
        </p:sp>
      </p:grpSp>
      <p:sp>
        <p:nvSpPr>
          <p:cNvPr id="7" name="标题 2"/>
          <p:cNvSpPr txBox="1">
            <a:spLocks/>
          </p:cNvSpPr>
          <p:nvPr/>
        </p:nvSpPr>
        <p:spPr bwMode="auto">
          <a:xfrm>
            <a:off x="359230" y="282645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en-US" altLang="zh-CN" kern="0" dirty="0"/>
              <a:t>Hierarchical BPNN</a:t>
            </a:r>
            <a:r>
              <a:rPr lang="zh-CN" altLang="en-US" kern="0" dirty="0"/>
              <a:t>（</a:t>
            </a:r>
            <a:r>
              <a:rPr lang="en-US" altLang="zh-CN" kern="0" dirty="0"/>
              <a:t>HBPNN</a:t>
            </a:r>
            <a:r>
              <a:rPr lang="zh-CN" altLang="en-US" kern="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651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9001D21-086A-455A-8F49-1FB31D852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SMP 2016</a:t>
            </a:r>
            <a:r>
              <a:rPr lang="zh-CN" altLang="en-US" dirty="0"/>
              <a:t>微博用户画像评测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F182EB-665B-4B62-B18E-B173CAF7C0CC}"/>
              </a:ext>
            </a:extLst>
          </p:cNvPr>
          <p:cNvSpPr txBox="1">
            <a:spLocks/>
          </p:cNvSpPr>
          <p:nvPr/>
        </p:nvSpPr>
        <p:spPr>
          <a:xfrm>
            <a:off x="606904" y="2590716"/>
            <a:ext cx="7772400" cy="1500187"/>
          </a:xfrm>
          <a:prstGeom prst="rect">
            <a:avLst/>
          </a:prstGeom>
        </p:spPr>
        <p:txBody>
          <a:bodyPr/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7666B9-472B-48B9-9E0D-431C375A7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" y="1553736"/>
            <a:ext cx="9103521" cy="40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438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年龄推断任务结果</a:t>
            </a:r>
          </a:p>
        </p:txBody>
      </p:sp>
      <p:graphicFrame>
        <p:nvGraphicFramePr>
          <p:cNvPr id="8" name="内容占位符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4685582"/>
              </p:ext>
            </p:extLst>
          </p:nvPr>
        </p:nvGraphicFramePr>
        <p:xfrm>
          <a:off x="1607916" y="1963616"/>
          <a:ext cx="5256814" cy="338227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2013248">
                  <a:extLst>
                    <a:ext uri="{9D8B030D-6E8A-4147-A177-3AD203B41FA5}">
                      <a16:colId xmlns:a16="http://schemas.microsoft.com/office/drawing/2014/main" val="887518845"/>
                    </a:ext>
                  </a:extLst>
                </a:gridCol>
                <a:gridCol w="1528577">
                  <a:extLst>
                    <a:ext uri="{9D8B030D-6E8A-4147-A177-3AD203B41FA5}">
                      <a16:colId xmlns:a16="http://schemas.microsoft.com/office/drawing/2014/main" val="954956725"/>
                    </a:ext>
                  </a:extLst>
                </a:gridCol>
                <a:gridCol w="1714989">
                  <a:extLst>
                    <a:ext uri="{9D8B030D-6E8A-4147-A177-3AD203B41FA5}">
                      <a16:colId xmlns:a16="http://schemas.microsoft.com/office/drawing/2014/main" val="3535663215"/>
                    </a:ext>
                  </a:extLst>
                </a:gridCol>
              </a:tblGrid>
              <a:tr h="28174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线下验证集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8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线上测试集</a:t>
                      </a:r>
                      <a:endParaRPr lang="zh-CN" altLang="en-US" sz="18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9996427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LR1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53.63%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56.53%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2298903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LR2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56.53%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59.84%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08838011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RF1</a:t>
                      </a:r>
                      <a:endParaRPr lang="en-US" sz="1600" b="1" i="0" u="none" strike="noStrike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58.13%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61.29%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1903199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RF2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58.94%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60.40%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92123685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ExtraTrees1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58.38%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60.65%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28232180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ExtraTrees2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59.28%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3827541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XGBLinear1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58.44%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60.48%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564529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CNN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61.09%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63.15%</a:t>
                      </a:r>
                      <a:endParaRPr lang="en-US" altLang="zh-CN" sz="1600" b="0" i="0" u="none" strike="noStrike" dirty="0">
                        <a:solidFill>
                          <a:srgbClr val="FF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4003674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XGBLinear2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61.28%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63.15%</a:t>
                      </a:r>
                      <a:endParaRPr lang="en-US" altLang="zh-CN" sz="1600" b="0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07014"/>
                  </a:ext>
                </a:extLst>
              </a:tr>
              <a:tr h="2810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HBPNN</a:t>
                      </a:r>
                      <a:endParaRPr lang="en-US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62.56%</a:t>
                      </a:r>
                      <a:endParaRPr lang="en-US" altLang="zh-CN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65%</a:t>
                      </a:r>
                      <a:endParaRPr lang="en-US" altLang="zh-CN" sz="1600" b="1" i="0" u="none" strike="noStrike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613863"/>
                  </a:ext>
                </a:extLst>
              </a:tr>
              <a:tr h="28805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6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XGBTree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63.98%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600" b="1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67.98%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185493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 bwMode="gray">
          <a:xfrm>
            <a:off x="2476867" y="1402672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年龄推断任务各模型准确率表</a:t>
            </a:r>
          </a:p>
        </p:txBody>
      </p:sp>
      <p:sp>
        <p:nvSpPr>
          <p:cNvPr id="10" name="左大括号 9"/>
          <p:cNvSpPr/>
          <p:nvPr/>
        </p:nvSpPr>
        <p:spPr bwMode="auto">
          <a:xfrm>
            <a:off x="1047565" y="2237173"/>
            <a:ext cx="328474" cy="2831977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 bwMode="gray">
          <a:xfrm>
            <a:off x="488544" y="2627791"/>
            <a:ext cx="328474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第一层模型</a:t>
            </a:r>
          </a:p>
        </p:txBody>
      </p:sp>
      <p:sp>
        <p:nvSpPr>
          <p:cNvPr id="12" name="右大括号 11"/>
          <p:cNvSpPr/>
          <p:nvPr/>
        </p:nvSpPr>
        <p:spPr bwMode="auto">
          <a:xfrm>
            <a:off x="7091078" y="2237173"/>
            <a:ext cx="352816" cy="2272683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355600" marR="0" indent="-35560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rgbClr val="4D4D4D"/>
              </a:solidFill>
              <a:effectLst/>
              <a:latin typeface="Segoe" pitchFamily="34" charset="0"/>
            </a:endParaRPr>
          </a:p>
        </p:txBody>
      </p:sp>
      <p:sp>
        <p:nvSpPr>
          <p:cNvPr id="13" name="文本框 12"/>
          <p:cNvSpPr txBox="1"/>
          <p:nvPr/>
        </p:nvSpPr>
        <p:spPr bwMode="gray">
          <a:xfrm>
            <a:off x="7670242" y="2320014"/>
            <a:ext cx="32847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只使用文本特征</a:t>
            </a:r>
          </a:p>
        </p:txBody>
      </p:sp>
    </p:spTree>
    <p:extLst>
      <p:ext uri="{BB962C8B-B14F-4D97-AF65-F5344CB8AC3E}">
        <p14:creationId xmlns:p14="http://schemas.microsoft.com/office/powerpoint/2010/main" val="121996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地域推断模型</a:t>
            </a:r>
          </a:p>
        </p:txBody>
      </p:sp>
    </p:spTree>
    <p:extLst>
      <p:ext uri="{BB962C8B-B14F-4D97-AF65-F5344CB8AC3E}">
        <p14:creationId xmlns:p14="http://schemas.microsoft.com/office/powerpoint/2010/main" val="1291306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0"/>
          <p:cNvSpPr>
            <a:spLocks noGrp="1"/>
          </p:cNvSpPr>
          <p:nvPr>
            <p:ph idx="1"/>
          </p:nvPr>
        </p:nvSpPr>
        <p:spPr>
          <a:xfrm>
            <a:off x="136301" y="1258628"/>
            <a:ext cx="8661400" cy="4902200"/>
          </a:xfrm>
        </p:spPr>
        <p:txBody>
          <a:bodyPr/>
          <a:lstStyle/>
          <a:p>
            <a:r>
              <a:rPr lang="zh-CN" altLang="en-US" sz="2400" dirty="0"/>
              <a:t>使用特征类型：文本特征、地域信息特征、时间信息特征</a:t>
            </a:r>
          </a:p>
          <a:p>
            <a:pPr lvl="1"/>
            <a:r>
              <a:rPr lang="zh-CN" altLang="en-US" sz="2000" dirty="0"/>
              <a:t>地域信息特征具有</a:t>
            </a:r>
            <a:r>
              <a:rPr lang="zh-CN" altLang="en-US" sz="2000" dirty="0">
                <a:solidFill>
                  <a:srgbClr val="FF0000"/>
                </a:solidFill>
              </a:rPr>
              <a:t>主导</a:t>
            </a:r>
            <a:r>
              <a:rPr lang="zh-CN" altLang="en-US" sz="2000" dirty="0"/>
              <a:t>性</a:t>
            </a:r>
          </a:p>
          <a:p>
            <a:endParaRPr lang="zh-CN" altLang="en-US" sz="2400" dirty="0"/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地域任务数据特点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448182" y="2593135"/>
            <a:ext cx="2479133" cy="2304992"/>
            <a:chOff x="669700" y="12316846"/>
            <a:chExt cx="6909873" cy="3417151"/>
          </a:xfrm>
        </p:grpSpPr>
        <p:sp>
          <p:nvSpPr>
            <p:cNvPr id="7" name="矩形 6"/>
            <p:cNvSpPr/>
            <p:nvPr/>
          </p:nvSpPr>
          <p:spPr>
            <a:xfrm>
              <a:off x="669700" y="12943682"/>
              <a:ext cx="6904767" cy="2790315"/>
            </a:xfrm>
            <a:prstGeom prst="rect">
              <a:avLst/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词粒度的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TFIDF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特征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字粒度的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TFIDF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特征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降维后的</a:t>
              </a:r>
              <a:r>
                <a: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TFIDF</a:t>
              </a: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特征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微博来源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词向量</a:t>
              </a:r>
              <a:endPara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92078" y="12316846"/>
              <a:ext cx="6887495" cy="62109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文本框 58"/>
            <p:cNvSpPr txBox="1"/>
            <p:nvPr/>
          </p:nvSpPr>
          <p:spPr>
            <a:xfrm>
              <a:off x="811742" y="12354745"/>
              <a:ext cx="6767828" cy="59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文本类特征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017757" y="2557232"/>
            <a:ext cx="2550883" cy="2340895"/>
            <a:chOff x="732922" y="12587197"/>
            <a:chExt cx="4382031" cy="3381886"/>
          </a:xfrm>
        </p:grpSpPr>
        <p:sp>
          <p:nvSpPr>
            <p:cNvPr id="11" name="矩形 10"/>
            <p:cNvSpPr/>
            <p:nvPr/>
          </p:nvSpPr>
          <p:spPr>
            <a:xfrm>
              <a:off x="732922" y="12587197"/>
              <a:ext cx="4382031" cy="604438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740418" y="12625094"/>
              <a:ext cx="4374535" cy="3343989"/>
              <a:chOff x="713680" y="16173342"/>
              <a:chExt cx="6865894" cy="3343989"/>
            </a:xfrm>
          </p:grpSpPr>
          <p:sp>
            <p:nvSpPr>
              <p:cNvPr id="13" name="矩形 12"/>
              <p:cNvSpPr/>
              <p:nvPr/>
            </p:nvSpPr>
            <p:spPr>
              <a:xfrm>
                <a:off x="713680" y="16744581"/>
                <a:ext cx="6865894" cy="2772750"/>
              </a:xfrm>
              <a:prstGeom prst="rect">
                <a:avLst/>
              </a:prstGeom>
              <a:solidFill>
                <a:srgbClr val="FFC000">
                  <a:lumMod val="60000"/>
                  <a:lumOff val="40000"/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微博登录天数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活跃总天数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日均微博量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工作日微博占比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  <a:p>
                <a:pPr marL="0" marR="0" lvl="1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各时间分段微博占比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4" name="文本框 70"/>
              <p:cNvSpPr txBox="1"/>
              <p:nvPr/>
            </p:nvSpPr>
            <p:spPr>
              <a:xfrm>
                <a:off x="811743" y="16173342"/>
                <a:ext cx="3955491" cy="5780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rPr>
                  <a:t>时间类特征</a:t>
                </a: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3053443" y="2593135"/>
            <a:ext cx="2736489" cy="2365438"/>
            <a:chOff x="8176245" y="17465903"/>
            <a:chExt cx="6323983" cy="3506763"/>
          </a:xfrm>
        </p:grpSpPr>
        <p:sp>
          <p:nvSpPr>
            <p:cNvPr id="16" name="矩形 15"/>
            <p:cNvSpPr/>
            <p:nvPr/>
          </p:nvSpPr>
          <p:spPr>
            <a:xfrm>
              <a:off x="8176245" y="18097842"/>
              <a:ext cx="6322554" cy="2874824"/>
            </a:xfrm>
            <a:prstGeom prst="rect">
              <a:avLst/>
            </a:prstGeom>
            <a:solidFill>
              <a:srgbClr val="FFC000">
                <a:lumMod val="60000"/>
                <a:lumOff val="40000"/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微博中出现的省市名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是否出现省市名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省市名映射为地域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各省经纬度值</a:t>
              </a:r>
              <a:endPara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1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8183433" y="17465903"/>
              <a:ext cx="6316795" cy="622672"/>
            </a:xfrm>
            <a:prstGeom prst="rect">
              <a:avLst/>
            </a:prstGeom>
            <a:solidFill>
              <a:srgbClr val="70AD47"/>
            </a:solidFill>
            <a:ln>
              <a:noFill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" name="文本框 74"/>
            <p:cNvSpPr txBox="1"/>
            <p:nvPr/>
          </p:nvSpPr>
          <p:spPr>
            <a:xfrm>
              <a:off x="8303102" y="17503800"/>
              <a:ext cx="6195698" cy="593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地域信息类特征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4574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228600" y="1333500"/>
            <a:ext cx="8661400" cy="1829150"/>
          </a:xfrm>
        </p:spPr>
        <p:txBody>
          <a:bodyPr/>
          <a:lstStyle/>
          <a:p>
            <a:r>
              <a:rPr lang="zh-CN" altLang="en-US" sz="2400" dirty="0"/>
              <a:t>文本中</a:t>
            </a:r>
            <a:r>
              <a:rPr lang="zh-CN" altLang="en-US" sz="2400" dirty="0">
                <a:solidFill>
                  <a:srgbClr val="FF0000"/>
                </a:solidFill>
              </a:rPr>
              <a:t>有</a:t>
            </a:r>
            <a:r>
              <a:rPr lang="zh-CN" altLang="en-US" sz="2400" dirty="0"/>
              <a:t>明确地域信息（地域特征主导）</a:t>
            </a:r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zh-CN" altLang="en-US" sz="24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地域任务数据特点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9230" y="1796940"/>
            <a:ext cx="8744507" cy="61555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日起，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长春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隔日开行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长春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西</a:t>
            </a:r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拉萨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列车；由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长春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客运段担当</a:t>
            </a:r>
            <a:endParaRPr lang="en-US" altLang="zh-CN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新文化报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8" name="内容占位符 4"/>
          <p:cNvSpPr txBox="1">
            <a:spLocks/>
          </p:cNvSpPr>
          <p:nvPr/>
        </p:nvSpPr>
        <p:spPr bwMode="auto">
          <a:xfrm>
            <a:off x="228600" y="2555851"/>
            <a:ext cx="8661400" cy="987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文本中</a:t>
            </a:r>
            <a:r>
              <a:rPr lang="zh-CN" altLang="en-US" sz="2400" kern="0" dirty="0">
                <a:solidFill>
                  <a:srgbClr val="FF0000"/>
                </a:solidFill>
              </a:rPr>
              <a:t>无</a:t>
            </a:r>
            <a:r>
              <a:rPr lang="zh-CN" altLang="en-US" sz="2400" kern="0" dirty="0"/>
              <a:t>明确地域信息（其他特征贡献）</a:t>
            </a:r>
            <a:endParaRPr lang="en-US" altLang="zh-CN" sz="2400" kern="0" dirty="0"/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endParaRPr lang="zh-CN" altLang="en-US" sz="2400" kern="0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59230" y="3043340"/>
            <a:ext cx="7350254" cy="30777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zh-CN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老家，说不完的三国事，曹魏留下了太多的痕迹，至今仍在。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 bwMode="gray">
          <a:xfrm>
            <a:off x="228600" y="3645386"/>
            <a:ext cx="59298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有针对性地训练模型，分组加权融合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359230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BPNN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2632515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KNN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4922309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HBPNN1</a:t>
            </a:r>
          </a:p>
        </p:txBody>
      </p:sp>
      <p:sp>
        <p:nvSpPr>
          <p:cNvPr id="14" name="矩形 13"/>
          <p:cNvSpPr/>
          <p:nvPr/>
        </p:nvSpPr>
        <p:spPr bwMode="auto">
          <a:xfrm>
            <a:off x="7212103" y="4470781"/>
            <a:ext cx="1688529" cy="70788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ts val="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</a:p>
          <a:p>
            <a:pPr algn="ctr" eaLnBrk="1" hangingPunct="1">
              <a:spcBef>
                <a:spcPts val="0"/>
              </a:spcBef>
            </a:pPr>
            <a:r>
              <a:rPr lang="en-US" altLang="zh-CN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HBPNN2</a:t>
            </a:r>
          </a:p>
        </p:txBody>
      </p:sp>
      <p:sp>
        <p:nvSpPr>
          <p:cNvPr id="15" name="文本框 14"/>
          <p:cNvSpPr txBox="1"/>
          <p:nvPr/>
        </p:nvSpPr>
        <p:spPr bwMode="gray">
          <a:xfrm>
            <a:off x="469961" y="5294624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地域类特征</a:t>
            </a:r>
          </a:p>
        </p:txBody>
      </p:sp>
      <p:sp>
        <p:nvSpPr>
          <p:cNvPr id="16" name="文本框 15"/>
          <p:cNvSpPr txBox="1"/>
          <p:nvPr/>
        </p:nvSpPr>
        <p:spPr bwMode="gray">
          <a:xfrm>
            <a:off x="2743245" y="5280917"/>
            <a:ext cx="146706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地域类特征</a:t>
            </a:r>
          </a:p>
        </p:txBody>
      </p:sp>
      <p:sp>
        <p:nvSpPr>
          <p:cNvPr id="17" name="文本框 16"/>
          <p:cNvSpPr txBox="1"/>
          <p:nvPr/>
        </p:nvSpPr>
        <p:spPr bwMode="gray">
          <a:xfrm>
            <a:off x="5044558" y="5280917"/>
            <a:ext cx="14670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文本类特征</a:t>
            </a:r>
          </a:p>
        </p:txBody>
      </p:sp>
      <p:sp>
        <p:nvSpPr>
          <p:cNvPr id="18" name="文本框 17"/>
          <p:cNvSpPr txBox="1"/>
          <p:nvPr/>
        </p:nvSpPr>
        <p:spPr bwMode="gray">
          <a:xfrm>
            <a:off x="7322833" y="5280917"/>
            <a:ext cx="146706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时间类特征</a:t>
            </a:r>
            <a:endParaRPr lang="en-US" altLang="zh-CN" sz="20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84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214295" y="1224216"/>
            <a:ext cx="2961936" cy="1500352"/>
          </a:xfrm>
        </p:spPr>
        <p:txBody>
          <a:bodyPr/>
          <a:lstStyle/>
          <a:p>
            <a:r>
              <a:rPr lang="zh-CN" altLang="en-US" dirty="0"/>
              <a:t>共</a:t>
            </a:r>
            <a:r>
              <a:rPr lang="en-US" altLang="zh-CN" dirty="0"/>
              <a:t>4</a:t>
            </a:r>
            <a:r>
              <a:rPr lang="zh-CN" altLang="en-US" dirty="0"/>
              <a:t>种分类器</a:t>
            </a:r>
            <a:endParaRPr lang="en-US" altLang="zh-CN" dirty="0"/>
          </a:p>
          <a:p>
            <a:r>
              <a:rPr lang="zh-CN" altLang="en-US" dirty="0"/>
              <a:t>每种分类器</a:t>
            </a:r>
            <a:r>
              <a:rPr lang="en-US" altLang="zh-CN" dirty="0"/>
              <a:t>5</a:t>
            </a:r>
            <a:r>
              <a:rPr lang="zh-CN" altLang="en-US" dirty="0"/>
              <a:t>个实例</a:t>
            </a:r>
            <a:endParaRPr lang="en-US" altLang="zh-CN" dirty="0"/>
          </a:p>
          <a:p>
            <a:r>
              <a:rPr lang="zh-CN" altLang="en-US" dirty="0"/>
              <a:t>共</a:t>
            </a:r>
            <a:r>
              <a:rPr lang="en-US" altLang="zh-CN" dirty="0"/>
              <a:t>20</a:t>
            </a:r>
            <a:r>
              <a:rPr lang="zh-CN" altLang="en-US" dirty="0"/>
              <a:t>个分类器模型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加权投票的模型融合</a:t>
            </a:r>
          </a:p>
        </p:txBody>
      </p:sp>
      <p:sp>
        <p:nvSpPr>
          <p:cNvPr id="4" name="矩形 3"/>
          <p:cNvSpPr/>
          <p:nvPr/>
        </p:nvSpPr>
        <p:spPr>
          <a:xfrm>
            <a:off x="444500" y="4388470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1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4500" y="4759310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4500" y="5132172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3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4500" y="5500990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4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500" y="5873852"/>
            <a:ext cx="1250765" cy="372862"/>
          </a:xfrm>
          <a:prstGeom prst="rect">
            <a:avLst/>
          </a:prstGeom>
          <a:solidFill>
            <a:srgbClr val="70AD47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分类器实例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5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649682"/>
              </p:ext>
            </p:extLst>
          </p:nvPr>
        </p:nvGraphicFramePr>
        <p:xfrm>
          <a:off x="1695263" y="4021674"/>
          <a:ext cx="5733992" cy="2225040"/>
        </p:xfrm>
        <a:graphic>
          <a:graphicData uri="http://schemas.openxmlformats.org/drawingml/2006/table">
            <a:tbl>
              <a:tblPr firstRow="1" bandRow="1"/>
              <a:tblGrid>
                <a:gridCol w="1433498">
                  <a:extLst>
                    <a:ext uri="{9D8B030D-6E8A-4147-A177-3AD203B41FA5}">
                      <a16:colId xmlns:a16="http://schemas.microsoft.com/office/drawing/2014/main" val="2171360222"/>
                    </a:ext>
                  </a:extLst>
                </a:gridCol>
                <a:gridCol w="1433498">
                  <a:extLst>
                    <a:ext uri="{9D8B030D-6E8A-4147-A177-3AD203B41FA5}">
                      <a16:colId xmlns:a16="http://schemas.microsoft.com/office/drawing/2014/main" val="65094274"/>
                    </a:ext>
                  </a:extLst>
                </a:gridCol>
                <a:gridCol w="1433498">
                  <a:extLst>
                    <a:ext uri="{9D8B030D-6E8A-4147-A177-3AD203B41FA5}">
                      <a16:colId xmlns:a16="http://schemas.microsoft.com/office/drawing/2014/main" val="3080934836"/>
                    </a:ext>
                  </a:extLst>
                </a:gridCol>
                <a:gridCol w="1433498">
                  <a:extLst>
                    <a:ext uri="{9D8B030D-6E8A-4147-A177-3AD203B41FA5}">
                      <a16:colId xmlns:a16="http://schemas.microsoft.com/office/drawing/2014/main" val="1035448983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BP</a:t>
                      </a:r>
                      <a:r>
                        <a:rPr lang="zh-CN" altLang="en-US" sz="1400" dirty="0"/>
                        <a:t>神经网络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KNN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HBPNN1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dirty="0"/>
                        <a:t>HBPNN2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65540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0.55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0.20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0.25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3814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0.49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0.15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0.34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28949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0.51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0.03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0.26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0.20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582894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0.28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>
                          <a:solidFill>
                            <a:srgbClr val="FF0000"/>
                          </a:solidFill>
                        </a:rPr>
                        <a:t>0.38</a:t>
                      </a:r>
                      <a:endParaRPr lang="zh-CN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0.32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9629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0.57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0.08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0.13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en-US" altLang="zh-CN" sz="1400" b="1" dirty="0"/>
                        <a:t>0.2</a:t>
                      </a:r>
                      <a:endParaRPr lang="zh-CN" altLang="en-US" sz="1400" b="1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9348240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632827"/>
              </p:ext>
            </p:extLst>
          </p:nvPr>
        </p:nvGraphicFramePr>
        <p:xfrm>
          <a:off x="7429255" y="4019652"/>
          <a:ext cx="1166920" cy="2225040"/>
        </p:xfrm>
        <a:graphic>
          <a:graphicData uri="http://schemas.openxmlformats.org/drawingml/2006/table">
            <a:tbl>
              <a:tblPr firstRow="1" bandRow="1"/>
              <a:tblGrid>
                <a:gridCol w="1166920">
                  <a:extLst>
                    <a:ext uri="{9D8B030D-6E8A-4147-A177-3AD203B41FA5}">
                      <a16:colId xmlns:a16="http://schemas.microsoft.com/office/drawing/2014/main" val="1579342695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/>
                        <a:t>验证集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50232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/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130957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4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14881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3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435575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15323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数据块</a:t>
                      </a:r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AD47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982186"/>
                  </a:ext>
                </a:extLst>
              </a:tr>
            </a:tbl>
          </a:graphicData>
        </a:graphic>
      </p:graphicFrame>
      <p:sp>
        <p:nvSpPr>
          <p:cNvPr id="11" name="内容占位符 1"/>
          <p:cNvSpPr txBox="1">
            <a:spLocks/>
          </p:cNvSpPr>
          <p:nvPr/>
        </p:nvSpPr>
        <p:spPr bwMode="auto">
          <a:xfrm>
            <a:off x="4686463" y="1275767"/>
            <a:ext cx="3726647" cy="150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每行一组（训练集相同）</a:t>
            </a:r>
            <a:endParaRPr lang="en-US" altLang="zh-CN" kern="0" dirty="0"/>
          </a:p>
          <a:p>
            <a:r>
              <a:rPr lang="zh-CN" altLang="en-US" kern="0" dirty="0"/>
              <a:t>计算各组内模型权重</a:t>
            </a:r>
            <a:endParaRPr lang="en-US" altLang="zh-CN" kern="0" dirty="0"/>
          </a:p>
          <a:p>
            <a:r>
              <a:rPr lang="zh-CN" altLang="en-US" kern="0" dirty="0"/>
              <a:t>对各组结果进行投票</a:t>
            </a:r>
            <a:endParaRPr lang="en-US" altLang="zh-CN" kern="0" dirty="0"/>
          </a:p>
        </p:txBody>
      </p:sp>
      <p:sp>
        <p:nvSpPr>
          <p:cNvPr id="12" name="矩形 11"/>
          <p:cNvSpPr/>
          <p:nvPr/>
        </p:nvSpPr>
        <p:spPr>
          <a:xfrm>
            <a:off x="3183488" y="3573487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各模型实例的融合权重表</a:t>
            </a:r>
            <a:endParaRPr lang="zh-CN" altLang="en-US" sz="2000" dirty="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082101"/>
              </p:ext>
            </p:extLst>
          </p:nvPr>
        </p:nvGraphicFramePr>
        <p:xfrm>
          <a:off x="2185460" y="2673164"/>
          <a:ext cx="2953740" cy="89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8" name="Equation" r:id="rId3" imgW="3981589" imgH="1200033" progId="Equation.DSMT4">
                  <p:embed/>
                </p:oleObj>
              </mc:Choice>
              <mc:Fallback>
                <p:oleObj name="Equation" r:id="rId3" imgW="3981589" imgH="1200033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85460" y="2673164"/>
                        <a:ext cx="2953740" cy="890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 bwMode="gray">
          <a:xfrm>
            <a:off x="297752" y="2918290"/>
            <a:ext cx="2422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损失函数为：</a:t>
            </a:r>
          </a:p>
        </p:txBody>
      </p:sp>
      <p:sp>
        <p:nvSpPr>
          <p:cNvPr id="15" name="文本框 14"/>
          <p:cNvSpPr txBox="1"/>
          <p:nvPr/>
        </p:nvSpPr>
        <p:spPr bwMode="gray">
          <a:xfrm>
            <a:off x="5588000" y="2918290"/>
            <a:ext cx="322395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n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：类别数，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m</a:t>
            </a:r>
            <a:r>
              <a:rPr lang="zh-CN" altLang="en-US" sz="20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：模型个数</a:t>
            </a:r>
          </a:p>
        </p:txBody>
      </p:sp>
    </p:spTree>
    <p:extLst>
      <p:ext uri="{BB962C8B-B14F-4D97-AF65-F5344CB8AC3E}">
        <p14:creationId xmlns:p14="http://schemas.microsoft.com/office/powerpoint/2010/main" val="3212378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1497836"/>
              </p:ext>
            </p:extLst>
          </p:nvPr>
        </p:nvGraphicFramePr>
        <p:xfrm>
          <a:off x="1473694" y="2060943"/>
          <a:ext cx="5832628" cy="2369016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15190">
                  <a:extLst>
                    <a:ext uri="{9D8B030D-6E8A-4147-A177-3AD203B41FA5}">
                      <a16:colId xmlns:a16="http://schemas.microsoft.com/office/drawing/2014/main" val="3689284320"/>
                    </a:ext>
                  </a:extLst>
                </a:gridCol>
                <a:gridCol w="2123674">
                  <a:extLst>
                    <a:ext uri="{9D8B030D-6E8A-4147-A177-3AD203B41FA5}">
                      <a16:colId xmlns:a16="http://schemas.microsoft.com/office/drawing/2014/main" val="3701917475"/>
                    </a:ext>
                  </a:extLst>
                </a:gridCol>
                <a:gridCol w="2093764">
                  <a:extLst>
                    <a:ext uri="{9D8B030D-6E8A-4147-A177-3AD203B41FA5}">
                      <a16:colId xmlns:a16="http://schemas.microsoft.com/office/drawing/2014/main" val="3981283239"/>
                    </a:ext>
                  </a:extLst>
                </a:gridCol>
              </a:tblGrid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线下验证集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线上测试集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76792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BPNN</a:t>
                      </a:r>
                      <a:endParaRPr 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68.41%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67.66%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176255933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HBPNN1</a:t>
                      </a:r>
                      <a:endParaRPr lang="en-US" sz="1800" b="1" u="none" strike="noStrike" kern="1200" baseline="300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57.09%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59.25%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1051090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KNN</a:t>
                      </a:r>
                      <a:endParaRPr lang="en-US" sz="1800" b="1" u="none" strike="noStrike" kern="120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66.09%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64.92%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59361847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HBPNN2</a:t>
                      </a:r>
                      <a:endParaRPr 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68.69%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68.71%</a:t>
                      </a:r>
                      <a:endParaRPr lang="en-US" altLang="zh-CN" sz="1800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4478356"/>
                  </a:ext>
                </a:extLst>
              </a:tr>
              <a:tr h="394836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zh-CN" altLang="en-US" sz="1800" b="1" u="none" strike="noStrike" kern="1200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</a:rPr>
                        <a:t>模型融合</a:t>
                      </a:r>
                      <a:endParaRPr lang="zh-CN" altLang="en-US" sz="1800" b="1" u="none" strike="noStrike" kern="1200" dirty="0">
                        <a:solidFill>
                          <a:schemeClr val="bg2">
                            <a:lumMod val="1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72.09%</a:t>
                      </a:r>
                      <a:endParaRPr lang="en-US" altLang="zh-CN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CN" sz="1800" b="1" u="none" strike="noStrike" kern="1200" dirty="0">
                          <a:solidFill>
                            <a:srgbClr val="FF0000"/>
                          </a:solidFill>
                          <a:effectLst/>
                        </a:rPr>
                        <a:t>69.76%</a:t>
                      </a:r>
                      <a:endParaRPr lang="en-US" altLang="zh-CN" sz="1800" b="1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569772"/>
                  </a:ext>
                </a:extLst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地域推断任务结果</a:t>
            </a:r>
          </a:p>
        </p:txBody>
      </p:sp>
      <p:sp>
        <p:nvSpPr>
          <p:cNvPr id="5" name="文本框 8"/>
          <p:cNvSpPr txBox="1"/>
          <p:nvPr/>
        </p:nvSpPr>
        <p:spPr bwMode="gray">
          <a:xfrm>
            <a:off x="2457437" y="1524433"/>
            <a:ext cx="35189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4D4D4D"/>
                </a:solidFill>
                <a:latin typeface="Segoe"/>
                <a:ea typeface="宋体" panose="02010600030101010101" pitchFamily="2" charset="-122"/>
                <a:cs typeface="+mn-cs"/>
              </a:defRPr>
            </a:lvl9pPr>
          </a:lstStyle>
          <a:p>
            <a:pPr eaLnBrk="0" hangingPunct="0">
              <a:buFontTx/>
              <a:buNone/>
            </a:pPr>
            <a:r>
              <a:rPr lang="zh-CN" altLang="en-US" sz="2000" dirty="0">
                <a:solidFill>
                  <a:schemeClr val="tx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地域推断任务各模型准确率表</a:t>
            </a:r>
          </a:p>
        </p:txBody>
      </p:sp>
      <p:sp>
        <p:nvSpPr>
          <p:cNvPr id="7" name="内容占位符 4"/>
          <p:cNvSpPr txBox="1">
            <a:spLocks/>
          </p:cNvSpPr>
          <p:nvPr/>
        </p:nvSpPr>
        <p:spPr bwMode="auto">
          <a:xfrm>
            <a:off x="1367161" y="4857934"/>
            <a:ext cx="7324077" cy="13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en-US" altLang="zh-CN" kern="0" dirty="0"/>
              <a:t>HBPNN1</a:t>
            </a:r>
            <a:r>
              <a:rPr lang="zh-CN" altLang="en-US" kern="0" dirty="0"/>
              <a:t>：文本特征</a:t>
            </a:r>
            <a:endParaRPr lang="en-US" altLang="zh-CN" kern="0" dirty="0"/>
          </a:p>
          <a:p>
            <a:r>
              <a:rPr lang="en-US" altLang="zh-CN" kern="0" dirty="0"/>
              <a:t>HBPNN2</a:t>
            </a:r>
            <a:r>
              <a:rPr lang="zh-CN" altLang="en-US" kern="0" dirty="0"/>
              <a:t>：文本特征、时间类特征、地域类特征</a:t>
            </a:r>
            <a:endParaRPr lang="en-US" altLang="zh-CN" kern="0" dirty="0"/>
          </a:p>
          <a:p>
            <a:r>
              <a:rPr lang="en-US" altLang="zh-CN" kern="0" dirty="0"/>
              <a:t>BPNN</a:t>
            </a:r>
            <a:r>
              <a:rPr lang="zh-CN" altLang="en-US" kern="0" dirty="0"/>
              <a:t>、</a:t>
            </a:r>
            <a:r>
              <a:rPr lang="en-US" altLang="zh-CN" kern="0" dirty="0"/>
              <a:t>KNN</a:t>
            </a:r>
            <a:r>
              <a:rPr lang="zh-CN" altLang="en-US" kern="0" dirty="0"/>
              <a:t>：时间类特征、地域类特征</a:t>
            </a:r>
          </a:p>
        </p:txBody>
      </p:sp>
    </p:spTree>
    <p:extLst>
      <p:ext uri="{BB962C8B-B14F-4D97-AF65-F5344CB8AC3E}">
        <p14:creationId xmlns:p14="http://schemas.microsoft.com/office/powerpoint/2010/main" val="665647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59230" y="4148533"/>
            <a:ext cx="8661400" cy="1371600"/>
          </a:xfrm>
        </p:spPr>
        <p:txBody>
          <a:bodyPr/>
          <a:lstStyle/>
          <a:p>
            <a:r>
              <a:rPr lang="zh-CN" altLang="en-US" sz="2400" dirty="0">
                <a:solidFill>
                  <a:srgbClr val="7030A0"/>
                </a:solidFill>
              </a:rPr>
              <a:t>神经网络模型还有发挥空间</a:t>
            </a:r>
            <a:endParaRPr lang="en-US" altLang="zh-CN" sz="2400" dirty="0">
              <a:solidFill>
                <a:srgbClr val="7030A0"/>
              </a:solidFill>
            </a:endParaRPr>
          </a:p>
          <a:p>
            <a:r>
              <a:rPr lang="zh-CN" altLang="en-US" sz="2400" dirty="0">
                <a:solidFill>
                  <a:srgbClr val="7030A0"/>
                </a:solidFill>
              </a:rPr>
              <a:t>社交网络结构信息有待加入</a:t>
            </a:r>
          </a:p>
          <a:p>
            <a:endParaRPr lang="en-US" altLang="zh-CN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总结与展望</a:t>
            </a:r>
          </a:p>
        </p:txBody>
      </p:sp>
      <p:sp>
        <p:nvSpPr>
          <p:cNvPr id="4" name="内容占位符 1"/>
          <p:cNvSpPr txBox="1">
            <a:spLocks/>
          </p:cNvSpPr>
          <p:nvPr/>
        </p:nvSpPr>
        <p:spPr bwMode="auto">
          <a:xfrm>
            <a:off x="381000" y="1485900"/>
            <a:ext cx="8661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54013" indent="-354013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 sz="18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sz="2400" kern="0" dirty="0"/>
              <a:t>特征工程，构造</a:t>
            </a:r>
            <a:r>
              <a:rPr lang="zh-CN" altLang="en-US" sz="2400" kern="0" dirty="0">
                <a:solidFill>
                  <a:srgbClr val="FF0000"/>
                </a:solidFill>
              </a:rPr>
              <a:t>多维度</a:t>
            </a:r>
            <a:r>
              <a:rPr lang="zh-CN" altLang="en-US" sz="2400" kern="0" dirty="0"/>
              <a:t>特征，</a:t>
            </a:r>
            <a:r>
              <a:rPr lang="zh-CN" altLang="en-US" sz="2400" kern="0" dirty="0">
                <a:solidFill>
                  <a:srgbClr val="FF0000"/>
                </a:solidFill>
              </a:rPr>
              <a:t>离散化</a:t>
            </a:r>
            <a:r>
              <a:rPr lang="zh-CN" altLang="en-US" sz="2400" kern="0" dirty="0"/>
              <a:t>特征</a:t>
            </a:r>
            <a:endParaRPr lang="en-US" altLang="zh-CN" sz="2400" kern="0" dirty="0"/>
          </a:p>
          <a:p>
            <a:r>
              <a:rPr lang="zh-CN" altLang="en-US" sz="2400" kern="0" dirty="0"/>
              <a:t>特征</a:t>
            </a:r>
            <a:r>
              <a:rPr lang="zh-CN" altLang="en-US" sz="2400" kern="0" dirty="0">
                <a:solidFill>
                  <a:srgbClr val="FF0000"/>
                </a:solidFill>
              </a:rPr>
              <a:t>逐步</a:t>
            </a:r>
            <a:r>
              <a:rPr lang="zh-CN" altLang="en-US" sz="2400" kern="0" dirty="0"/>
              <a:t>添加到模型中，特征选择的效果有限</a:t>
            </a:r>
            <a:endParaRPr lang="en-US" altLang="zh-CN" sz="2400" kern="0" dirty="0"/>
          </a:p>
          <a:p>
            <a:r>
              <a:rPr lang="zh-CN" altLang="en-US" sz="2400" kern="0" dirty="0"/>
              <a:t>多模型融合效果显著（</a:t>
            </a:r>
            <a:r>
              <a:rPr lang="zh-CN" altLang="en-US" sz="2400" kern="0" dirty="0">
                <a:solidFill>
                  <a:srgbClr val="FF0000"/>
                </a:solidFill>
              </a:rPr>
              <a:t>差异化</a:t>
            </a:r>
            <a:r>
              <a:rPr lang="zh-CN" altLang="en-US" sz="2400" kern="0" dirty="0"/>
              <a:t>模型）</a:t>
            </a:r>
            <a:endParaRPr lang="en-US" altLang="zh-CN" sz="2400" kern="0" dirty="0"/>
          </a:p>
          <a:p>
            <a:pPr lvl="1"/>
            <a:r>
              <a:rPr lang="zh-CN" altLang="en-US" sz="2200" kern="0" dirty="0"/>
              <a:t>如地域任务中的</a:t>
            </a:r>
            <a:r>
              <a:rPr lang="en-US" altLang="zh-CN" sz="2200" kern="0" dirty="0"/>
              <a:t>HBPNN1</a:t>
            </a:r>
            <a:r>
              <a:rPr lang="zh-CN" altLang="en-US" sz="2200" kern="0" dirty="0"/>
              <a:t>模型</a:t>
            </a:r>
            <a:endParaRPr lang="en-US" altLang="zh-CN" sz="2200" kern="0" dirty="0"/>
          </a:p>
          <a:p>
            <a:endParaRPr lang="zh-CN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33521558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内容占位符 1"/>
          <p:cNvSpPr>
            <a:spLocks noGrp="1"/>
          </p:cNvSpPr>
          <p:nvPr>
            <p:ph idx="1"/>
          </p:nvPr>
        </p:nvSpPr>
        <p:spPr>
          <a:xfrm>
            <a:off x="358775" y="2946400"/>
            <a:ext cx="8661400" cy="1066800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4800"/>
              <a:t>Thanks for your attention!</a:t>
            </a:r>
            <a:endParaRPr lang="zh-CN" altLang="en-US" sz="4800"/>
          </a:p>
        </p:txBody>
      </p:sp>
      <p:sp>
        <p:nvSpPr>
          <p:cNvPr id="50179" name="标题 2"/>
          <p:cNvSpPr>
            <a:spLocks noGrp="1"/>
          </p:cNvSpPr>
          <p:nvPr>
            <p:ph type="title"/>
          </p:nvPr>
        </p:nvSpPr>
        <p:spPr>
          <a:xfrm>
            <a:off x="358775" y="280988"/>
            <a:ext cx="5389563" cy="523875"/>
          </a:xfrm>
          <a:ln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21" name="Group 54"/>
          <p:cNvGrpSpPr>
            <a:grpSpLocks/>
          </p:cNvGrpSpPr>
          <p:nvPr/>
        </p:nvGrpSpPr>
        <p:grpSpPr bwMode="auto">
          <a:xfrm>
            <a:off x="1775534" y="1486269"/>
            <a:ext cx="5329238" cy="665163"/>
            <a:chOff x="1152" y="1104"/>
            <a:chExt cx="3357" cy="419"/>
          </a:xfrm>
        </p:grpSpPr>
        <p:grpSp>
          <p:nvGrpSpPr>
            <p:cNvPr id="22" name="Group 3"/>
            <p:cNvGrpSpPr>
              <a:grpSpLocks/>
            </p:cNvGrpSpPr>
            <p:nvPr/>
          </p:nvGrpSpPr>
          <p:grpSpPr bwMode="auto">
            <a:xfrm>
              <a:off x="1152" y="1104"/>
              <a:ext cx="480" cy="419"/>
              <a:chOff x="1110" y="2656"/>
              <a:chExt cx="1549" cy="1351"/>
            </a:xfrm>
          </p:grpSpPr>
          <p:sp>
            <p:nvSpPr>
              <p:cNvPr id="25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AutoShape 6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23" name="Line 11"/>
            <p:cNvSpPr>
              <a:spLocks noChangeShapeType="1"/>
            </p:cNvSpPr>
            <p:nvPr/>
          </p:nvSpPr>
          <p:spPr bwMode="auto">
            <a:xfrm>
              <a:off x="1536" y="1488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13"/>
            <p:cNvSpPr txBox="1">
              <a:spLocks noChangeArrowheads="1"/>
            </p:cNvSpPr>
            <p:nvPr/>
          </p:nvSpPr>
          <p:spPr bwMode="gray">
            <a:xfrm>
              <a:off x="1270" y="1166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1</a:t>
              </a:r>
            </a:p>
          </p:txBody>
        </p:sp>
      </p:grpSp>
      <p:grpSp>
        <p:nvGrpSpPr>
          <p:cNvPr id="28" name="Group 55"/>
          <p:cNvGrpSpPr>
            <a:grpSpLocks/>
          </p:cNvGrpSpPr>
          <p:nvPr/>
        </p:nvGrpSpPr>
        <p:grpSpPr bwMode="auto">
          <a:xfrm>
            <a:off x="1775534" y="2400669"/>
            <a:ext cx="5329238" cy="665163"/>
            <a:chOff x="1152" y="1680"/>
            <a:chExt cx="3357" cy="419"/>
          </a:xfrm>
        </p:grpSpPr>
        <p:grpSp>
          <p:nvGrpSpPr>
            <p:cNvPr id="29" name="Group 7"/>
            <p:cNvGrpSpPr>
              <a:grpSpLocks/>
            </p:cNvGrpSpPr>
            <p:nvPr/>
          </p:nvGrpSpPr>
          <p:grpSpPr bwMode="auto">
            <a:xfrm>
              <a:off x="1152" y="1680"/>
              <a:ext cx="480" cy="419"/>
              <a:chOff x="3174" y="2656"/>
              <a:chExt cx="1549" cy="1351"/>
            </a:xfrm>
          </p:grpSpPr>
          <p:sp>
            <p:nvSpPr>
              <p:cNvPr id="32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4" name="AutoShape 10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0" name="Line 14"/>
            <p:cNvSpPr>
              <a:spLocks noChangeShapeType="1"/>
            </p:cNvSpPr>
            <p:nvPr/>
          </p:nvSpPr>
          <p:spPr bwMode="auto">
            <a:xfrm>
              <a:off x="1536" y="2064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gray">
            <a:xfrm>
              <a:off x="1270" y="1742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</a:p>
          </p:txBody>
        </p:sp>
      </p:grpSp>
      <p:grpSp>
        <p:nvGrpSpPr>
          <p:cNvPr id="35" name="Group 56"/>
          <p:cNvGrpSpPr>
            <a:grpSpLocks/>
          </p:cNvGrpSpPr>
          <p:nvPr/>
        </p:nvGrpSpPr>
        <p:grpSpPr bwMode="auto">
          <a:xfrm>
            <a:off x="1775534" y="3292844"/>
            <a:ext cx="5329238" cy="665163"/>
            <a:chOff x="1152" y="2242"/>
            <a:chExt cx="3357" cy="419"/>
          </a:xfrm>
        </p:grpSpPr>
        <p:grpSp>
          <p:nvGrpSpPr>
            <p:cNvPr id="36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39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1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Text Box 27"/>
            <p:cNvSpPr txBox="1">
              <a:spLocks noChangeArrowheads="1"/>
            </p:cNvSpPr>
            <p:nvPr/>
          </p:nvSpPr>
          <p:spPr bwMode="gray">
            <a:xfrm>
              <a:off x="1270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</a:p>
          </p:txBody>
        </p:sp>
      </p:grpSp>
      <p:grpSp>
        <p:nvGrpSpPr>
          <p:cNvPr id="42" name="Group 57"/>
          <p:cNvGrpSpPr>
            <a:grpSpLocks/>
          </p:cNvGrpSpPr>
          <p:nvPr/>
        </p:nvGrpSpPr>
        <p:grpSpPr bwMode="auto">
          <a:xfrm>
            <a:off x="1775534" y="4207244"/>
            <a:ext cx="5329238" cy="665163"/>
            <a:chOff x="1152" y="2818"/>
            <a:chExt cx="3357" cy="419"/>
          </a:xfrm>
        </p:grpSpPr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1152" y="2818"/>
              <a:ext cx="480" cy="419"/>
              <a:chOff x="3174" y="2656"/>
              <a:chExt cx="1549" cy="1351"/>
            </a:xfrm>
          </p:grpSpPr>
          <p:sp>
            <p:nvSpPr>
              <p:cNvPr id="46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8" name="AutoShape 24"/>
              <p:cNvSpPr>
                <a:spLocks noChangeArrowheads="1"/>
              </p:cNvSpPr>
              <p:nvPr/>
            </p:nvSpPr>
            <p:spPr bwMode="gray">
              <a:xfrm>
                <a:off x="3264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44" name="Line 28"/>
            <p:cNvSpPr>
              <a:spLocks noChangeShapeType="1"/>
            </p:cNvSpPr>
            <p:nvPr/>
          </p:nvSpPr>
          <p:spPr bwMode="auto">
            <a:xfrm>
              <a:off x="1536" y="3202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gray">
            <a:xfrm>
              <a:off x="1270" y="2880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</a:p>
          </p:txBody>
        </p:sp>
      </p:grpSp>
      <p:sp>
        <p:nvSpPr>
          <p:cNvPr id="49" name="文本占位符 39"/>
          <p:cNvSpPr txBox="1">
            <a:spLocks/>
          </p:cNvSpPr>
          <p:nvPr/>
        </p:nvSpPr>
        <p:spPr>
          <a:xfrm>
            <a:off x="2663657" y="3401777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年龄推断模型</a:t>
            </a:r>
          </a:p>
        </p:txBody>
      </p:sp>
      <p:sp>
        <p:nvSpPr>
          <p:cNvPr id="50" name="文本占位符 39"/>
          <p:cNvSpPr txBox="1">
            <a:spLocks/>
          </p:cNvSpPr>
          <p:nvPr/>
        </p:nvSpPr>
        <p:spPr>
          <a:xfrm>
            <a:off x="2663657" y="2513655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性别推断模型</a:t>
            </a:r>
          </a:p>
        </p:txBody>
      </p:sp>
      <p:sp>
        <p:nvSpPr>
          <p:cNvPr id="51" name="文本占位符 39"/>
          <p:cNvSpPr txBox="1">
            <a:spLocks/>
          </p:cNvSpPr>
          <p:nvPr/>
        </p:nvSpPr>
        <p:spPr>
          <a:xfrm>
            <a:off x="2663657" y="1588745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特征工程</a:t>
            </a:r>
          </a:p>
        </p:txBody>
      </p:sp>
      <p:sp>
        <p:nvSpPr>
          <p:cNvPr id="52" name="文本占位符 39"/>
          <p:cNvSpPr txBox="1">
            <a:spLocks/>
          </p:cNvSpPr>
          <p:nvPr/>
        </p:nvSpPr>
        <p:spPr>
          <a:xfrm>
            <a:off x="2663657" y="4316176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地域推断模型</a:t>
            </a:r>
          </a:p>
        </p:txBody>
      </p:sp>
      <p:grpSp>
        <p:nvGrpSpPr>
          <p:cNvPr id="53" name="Group 56"/>
          <p:cNvGrpSpPr>
            <a:grpSpLocks/>
          </p:cNvGrpSpPr>
          <p:nvPr/>
        </p:nvGrpSpPr>
        <p:grpSpPr bwMode="auto">
          <a:xfrm>
            <a:off x="1781929" y="5138101"/>
            <a:ext cx="5329238" cy="665163"/>
            <a:chOff x="1152" y="2242"/>
            <a:chExt cx="3357" cy="419"/>
          </a:xfrm>
        </p:grpSpPr>
        <p:grpSp>
          <p:nvGrpSpPr>
            <p:cNvPr id="54" name="Group 17"/>
            <p:cNvGrpSpPr>
              <a:grpSpLocks/>
            </p:cNvGrpSpPr>
            <p:nvPr/>
          </p:nvGrpSpPr>
          <p:grpSpPr bwMode="auto">
            <a:xfrm>
              <a:off x="1152" y="2242"/>
              <a:ext cx="480" cy="419"/>
              <a:chOff x="1110" y="2656"/>
              <a:chExt cx="1549" cy="1351"/>
            </a:xfrm>
          </p:grpSpPr>
          <p:sp>
            <p:nvSpPr>
              <p:cNvPr id="57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rgbClr val="4D4D4D"/>
                    </a:solidFill>
                    <a:latin typeface="Segoe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AutoShape 20"/>
              <p:cNvSpPr>
                <a:spLocks noChangeArrowheads="1"/>
              </p:cNvSpPr>
              <p:nvPr/>
            </p:nvSpPr>
            <p:spPr bwMode="gray">
              <a:xfrm>
                <a:off x="1200" y="2737"/>
                <a:ext cx="1349" cy="1167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2">
                      <a:gamma/>
                      <a:shade val="46275"/>
                      <a:invGamma/>
                    </a:schemeClr>
                  </a:gs>
                  <a:gs pos="100000">
                    <a:schemeClr val="accent2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eaLnBrk="1" hangingPunct="1">
                  <a:spcBef>
                    <a:spcPct val="50000"/>
                  </a:spcBef>
                  <a:buFontTx/>
                  <a:buChar char="•"/>
                  <a:defRPr/>
                </a:pPr>
                <a:endParaRPr lang="zh-CN" altLang="en-US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1536" y="2626"/>
              <a:ext cx="2973" cy="1"/>
            </a:xfrm>
            <a:prstGeom prst="line">
              <a:avLst/>
            </a:prstGeom>
            <a:noFill/>
            <a:ln w="25400">
              <a:solidFill>
                <a:srgbClr val="C0C0C0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gray">
            <a:xfrm>
              <a:off x="1269" y="2304"/>
              <a:ext cx="235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1pPr>
              <a:lvl2pPr marL="742950" indent="-28575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2pPr>
              <a:lvl3pPr marL="11430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3pPr>
              <a:lvl4pPr marL="16002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4pPr>
              <a:lvl5pPr marL="2057400" indent="-228600" eaLnBrk="0" hangingPunct="0"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rgbClr val="4D4D4D"/>
                  </a:solidFill>
                  <a:latin typeface="Segoe"/>
                  <a:ea typeface="MS PGothic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defRPr/>
              </a:pPr>
              <a:r>
                <a:rPr lang="en-US" altLang="zh-CN" sz="2400" b="1" dirty="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</a:p>
          </p:txBody>
        </p:sp>
      </p:grpSp>
      <p:sp>
        <p:nvSpPr>
          <p:cNvPr id="60" name="文本占位符 39"/>
          <p:cNvSpPr txBox="1">
            <a:spLocks/>
          </p:cNvSpPr>
          <p:nvPr/>
        </p:nvSpPr>
        <p:spPr>
          <a:xfrm>
            <a:off x="2685393" y="5232481"/>
            <a:ext cx="4330262" cy="452492"/>
          </a:xfrm>
          <a:prstGeom prst="rect">
            <a:avLst/>
          </a:prstGeom>
        </p:spPr>
        <p:txBody>
          <a:bodyPr/>
          <a:lstStyle>
            <a:lvl1pPr marL="354013" indent="-354013" algn="ctr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Wingdings" panose="05000000000000000000" pitchFamily="2" charset="2"/>
              <a:buNone/>
              <a:defRPr sz="2400" b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marL="623888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Font typeface="微软雅黑" panose="020B0503020204020204" pitchFamily="34" charset="-122"/>
              <a:buChar char="◆"/>
              <a:defRPr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•"/>
              <a:defRPr sz="16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–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FBB030"/>
              </a:buClr>
              <a:buChar char="»"/>
              <a:defRPr sz="1400">
                <a:solidFill>
                  <a:srgbClr val="1E1C1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45000"/>
              </a:spcBef>
              <a:spcAft>
                <a:spcPct val="0"/>
              </a:spcAft>
              <a:buChar char="»"/>
              <a:defRPr sz="1600">
                <a:solidFill>
                  <a:srgbClr val="4D4D4D"/>
                </a:solidFill>
                <a:latin typeface="+mn-lt"/>
              </a:defRPr>
            </a:lvl9pPr>
          </a:lstStyle>
          <a:p>
            <a:r>
              <a:rPr lang="zh-CN" altLang="en-US" kern="0" dirty="0"/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62457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>
          <a:xfrm>
            <a:off x="606904" y="2590716"/>
            <a:ext cx="7772400" cy="1500187"/>
          </a:xfrm>
        </p:spPr>
        <p:txBody>
          <a:bodyPr/>
          <a:lstStyle/>
          <a:p>
            <a:r>
              <a:rPr lang="zh-CN" altLang="en-US" dirty="0"/>
              <a:t>特征工程</a:t>
            </a:r>
          </a:p>
        </p:txBody>
      </p:sp>
    </p:spTree>
    <p:extLst>
      <p:ext uri="{BB962C8B-B14F-4D97-AF65-F5344CB8AC3E}">
        <p14:creationId xmlns:p14="http://schemas.microsoft.com/office/powerpoint/2010/main" val="414383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219722" y="1653097"/>
            <a:ext cx="8661400" cy="4902200"/>
          </a:xfrm>
        </p:spPr>
        <p:txBody>
          <a:bodyPr/>
          <a:lstStyle/>
          <a:p>
            <a:r>
              <a:rPr lang="zh-CN" altLang="en-US" sz="2800" dirty="0"/>
              <a:t>文本类特征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词粒度的</a:t>
            </a:r>
            <a:r>
              <a:rPr lang="en-US" altLang="zh-CN" sz="2000" dirty="0"/>
              <a:t>TFIDF</a:t>
            </a:r>
            <a:r>
              <a:rPr lang="zh-CN" altLang="en-US" sz="2000" dirty="0"/>
              <a:t>特征、字粒度的</a:t>
            </a:r>
            <a:r>
              <a:rPr lang="en-US" altLang="zh-CN" sz="2000" dirty="0"/>
              <a:t>TFIDF</a:t>
            </a:r>
            <a:r>
              <a:rPr lang="zh-CN" altLang="en-US" sz="2000" dirty="0"/>
              <a:t>特征、微博来源 </a:t>
            </a:r>
            <a:endParaRPr lang="en-US" altLang="zh-CN" sz="2000" dirty="0"/>
          </a:p>
          <a:p>
            <a:r>
              <a:rPr lang="zh-CN" altLang="en-US" sz="2800" dirty="0"/>
              <a:t>统计类特征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微博总数、转发数、评论数、评论率、微博平均词数、粉丝数</a:t>
            </a:r>
            <a:endParaRPr lang="en-US" altLang="zh-CN" sz="2000" dirty="0"/>
          </a:p>
          <a:p>
            <a:r>
              <a:rPr lang="zh-CN" altLang="en-US" sz="2800" dirty="0"/>
              <a:t>时间信息类特征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微博登录天数、活跃总天数、日均微博量、工作日微博占比、</a:t>
            </a:r>
            <a:endParaRPr lang="en-US" altLang="zh-CN" sz="2000" dirty="0"/>
          </a:p>
          <a:p>
            <a:pPr lvl="1"/>
            <a:r>
              <a:rPr lang="zh-CN" altLang="en-US" sz="2000" dirty="0"/>
              <a:t>各时间分段微博占比</a:t>
            </a:r>
            <a:endParaRPr lang="en-US" altLang="zh-CN" sz="2000" dirty="0"/>
          </a:p>
          <a:p>
            <a:r>
              <a:rPr lang="zh-CN" altLang="en-US" sz="2800" dirty="0"/>
              <a:t>地域信息类特征</a:t>
            </a:r>
            <a:endParaRPr lang="en-US" altLang="zh-CN" sz="2800" dirty="0"/>
          </a:p>
          <a:p>
            <a:pPr lvl="1"/>
            <a:r>
              <a:rPr lang="zh-CN" altLang="en-US" sz="2000" dirty="0"/>
              <a:t>微博中出现的省市名、是否出现省市名、各省经纬度值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特征分类</a:t>
            </a:r>
          </a:p>
        </p:txBody>
      </p:sp>
      <p:sp>
        <p:nvSpPr>
          <p:cNvPr id="3" name="文本框 2"/>
          <p:cNvSpPr txBox="1"/>
          <p:nvPr/>
        </p:nvSpPr>
        <p:spPr bwMode="gray">
          <a:xfrm>
            <a:off x="155043" y="1252987"/>
            <a:ext cx="40767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共四大类特征集合，包含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41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种特征</a:t>
            </a:r>
          </a:p>
        </p:txBody>
      </p:sp>
    </p:spTree>
    <p:extLst>
      <p:ext uri="{BB962C8B-B14F-4D97-AF65-F5344CB8AC3E}">
        <p14:creationId xmlns:p14="http://schemas.microsoft.com/office/powerpoint/2010/main" val="629355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经纬度信息</a:t>
            </a:r>
          </a:p>
        </p:txBody>
      </p:sp>
      <p:pic>
        <p:nvPicPr>
          <p:cNvPr id="91138" name="Picture 2" descr="http://img5.duitang.com/uploads/item/201412/01/20141201223611_AQXNR.thumb.700_0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77" y="1172685"/>
            <a:ext cx="7248802" cy="515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083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952" y="1433762"/>
            <a:ext cx="7038095" cy="39904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地域特征</a:t>
            </a:r>
          </a:p>
        </p:txBody>
      </p:sp>
      <p:sp>
        <p:nvSpPr>
          <p:cNvPr id="4" name="文本框 3"/>
          <p:cNvSpPr txBox="1"/>
          <p:nvPr/>
        </p:nvSpPr>
        <p:spPr bwMode="gray">
          <a:xfrm>
            <a:off x="1171852" y="1412233"/>
            <a:ext cx="8659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微博数</a:t>
            </a:r>
            <a:r>
              <a:rPr lang="en-US" altLang="zh-CN" sz="1200" dirty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人</a:t>
            </a:r>
          </a:p>
        </p:txBody>
      </p:sp>
      <p:sp>
        <p:nvSpPr>
          <p:cNvPr id="5" name="文本框 4"/>
          <p:cNvSpPr txBox="1"/>
          <p:nvPr/>
        </p:nvSpPr>
        <p:spPr bwMode="gray">
          <a:xfrm>
            <a:off x="8000259" y="5165566"/>
            <a:ext cx="492443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1200" dirty="0">
                <a:latin typeface="微软雅黑" pitchFamily="34" charset="-122"/>
                <a:ea typeface="微软雅黑" pitchFamily="34" charset="-122"/>
              </a:rPr>
              <a:t>时间</a:t>
            </a:r>
          </a:p>
        </p:txBody>
      </p:sp>
      <p:sp>
        <p:nvSpPr>
          <p:cNvPr id="6" name="文本框 5"/>
          <p:cNvSpPr txBox="1"/>
          <p:nvPr/>
        </p:nvSpPr>
        <p:spPr bwMode="gray">
          <a:xfrm>
            <a:off x="1038666" y="5733924"/>
            <a:ext cx="775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我国西部地区（新疆、西藏）人们活跃时间较东部晚</a:t>
            </a:r>
          </a:p>
        </p:txBody>
      </p:sp>
    </p:spTree>
    <p:extLst>
      <p:ext uri="{BB962C8B-B14F-4D97-AF65-F5344CB8AC3E}">
        <p14:creationId xmlns:p14="http://schemas.microsoft.com/office/powerpoint/2010/main" val="2631332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59230" y="1396819"/>
            <a:ext cx="5388427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微博用户：</a:t>
            </a:r>
            <a:r>
              <a:rPr lang="zh-CN" altLang="en-US" sz="2000" b="1" dirty="0">
                <a:solidFill>
                  <a:srgbClr val="3367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,198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黑龙江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哈尔滨    共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93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条微博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336799"/>
                </a:solidFill>
                <a:effectLst/>
              </a:rPr>
              <a:t> </a:t>
            </a:r>
            <a:endParaRPr kumimoji="0" lang="zh-CN" altLang="zh-CN" sz="2000" b="1" i="0" u="none" strike="noStrike" cap="none" normalizeH="0" baseline="0" dirty="0">
              <a:ln>
                <a:noFill/>
              </a:ln>
              <a:solidFill>
                <a:srgbClr val="336799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9230" y="3377460"/>
            <a:ext cx="7772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 #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清明节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发布信息，寻找一名叫做任飞的男子，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岁左右，此人龌龊可耻，犯有间歇性精神病，经常穿着一件浅色牛仔衬衫，疑似为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黑龙江省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学府凯德的导购，请大家以后见到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此人，要远离他，或者身强力壮者可将其扭送至精神病院，家属愿出</a:t>
            </a:r>
            <a:r>
              <a:rPr lang="en-US" altLang="zh-CN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5000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元酬谢金 </a:t>
            </a:r>
            <a:endParaRPr lang="zh-CN" alt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9230" y="1998683"/>
            <a:ext cx="80834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1. 2014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年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月</a:t>
            </a:r>
            <a:r>
              <a:rPr lang="en-US" altLang="zh-CN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日</a:t>
            </a:r>
            <a:r>
              <a:rPr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黑龙江省哈尔滨市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学府凯德广场地下一层</a:t>
            </a:r>
            <a:r>
              <a:rPr lang="zh-CN" altLang="en-US" b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北京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华联超市内收银线处有一个着浅色系衬衫的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男子购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物无理取闹。后至服务台开具发票对服务员不尊重，而且无理取闹要求作出处理，请问这样一名</a:t>
            </a:r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男子是</a:t>
            </a:r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什么地方地方的员工？老板胆子真大，要是我绝对不敢用这样的人，用他是一种耻辱</a:t>
            </a:r>
            <a:endParaRPr lang="zh-CN" altLang="en-US" dirty="0"/>
          </a:p>
        </p:txBody>
      </p:sp>
      <p:sp>
        <p:nvSpPr>
          <p:cNvPr id="7" name="标题 1"/>
          <p:cNvSpPr txBox="1">
            <a:spLocks/>
          </p:cNvSpPr>
          <p:nvPr/>
        </p:nvSpPr>
        <p:spPr bwMode="auto">
          <a:xfrm>
            <a:off x="359230" y="281247"/>
            <a:ext cx="538842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微软雅黑" pitchFamily="34" charset="-122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ＭＳ Ｐゴシック" pitchFamily="-112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>
                <a:solidFill>
                  <a:srgbClr val="336799"/>
                </a:solidFill>
                <a:latin typeface="Segoe Semibold" pitchFamily="34" charset="0"/>
              </a:defRPr>
            </a:lvl9pPr>
          </a:lstStyle>
          <a:p>
            <a:r>
              <a:rPr lang="zh-CN" altLang="en-US" kern="0" dirty="0"/>
              <a:t>地域特征</a:t>
            </a:r>
          </a:p>
        </p:txBody>
      </p:sp>
      <p:sp>
        <p:nvSpPr>
          <p:cNvPr id="8" name="文本框 7"/>
          <p:cNvSpPr txBox="1"/>
          <p:nvPr/>
        </p:nvSpPr>
        <p:spPr bwMode="gray">
          <a:xfrm>
            <a:off x="1207342" y="5625302"/>
            <a:ext cx="599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微博中经常出现用户所在地域的省市名称</a:t>
            </a:r>
          </a:p>
        </p:txBody>
      </p:sp>
    </p:spTree>
    <p:extLst>
      <p:ext uri="{BB962C8B-B14F-4D97-AF65-F5344CB8AC3E}">
        <p14:creationId xmlns:p14="http://schemas.microsoft.com/office/powerpoint/2010/main" val="2604050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时间分段特征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284" y="1652455"/>
            <a:ext cx="5076190" cy="159700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84" y="3852587"/>
            <a:ext cx="5076190" cy="151428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 bwMode="gray">
          <a:xfrm>
            <a:off x="2976497" y="131526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星期</a:t>
            </a:r>
          </a:p>
        </p:txBody>
      </p:sp>
      <p:sp>
        <p:nvSpPr>
          <p:cNvPr id="8" name="文本框 7"/>
          <p:cNvSpPr txBox="1"/>
          <p:nvPr/>
        </p:nvSpPr>
        <p:spPr bwMode="gray">
          <a:xfrm>
            <a:off x="8141827" y="2941682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小时</a:t>
            </a:r>
          </a:p>
        </p:txBody>
      </p:sp>
      <p:sp>
        <p:nvSpPr>
          <p:cNvPr id="9" name="文本框 8"/>
          <p:cNvSpPr txBox="1"/>
          <p:nvPr/>
        </p:nvSpPr>
        <p:spPr bwMode="gray">
          <a:xfrm>
            <a:off x="8141826" y="5135946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小时</a:t>
            </a:r>
          </a:p>
        </p:txBody>
      </p:sp>
      <p:sp>
        <p:nvSpPr>
          <p:cNvPr id="10" name="文本框 9"/>
          <p:cNvSpPr txBox="1"/>
          <p:nvPr/>
        </p:nvSpPr>
        <p:spPr bwMode="gray">
          <a:xfrm>
            <a:off x="2976498" y="3440888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星期</a:t>
            </a:r>
          </a:p>
        </p:txBody>
      </p:sp>
      <p:cxnSp>
        <p:nvCxnSpPr>
          <p:cNvPr id="12" name="直接箭头连接符 11"/>
          <p:cNvCxnSpPr/>
          <p:nvPr/>
        </p:nvCxnSpPr>
        <p:spPr bwMode="auto">
          <a:xfrm flipH="1">
            <a:off x="4998128" y="1305017"/>
            <a:ext cx="8878" cy="4350058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 bwMode="gray">
          <a:xfrm>
            <a:off x="6883654" y="1155096"/>
            <a:ext cx="2031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女性活跃时间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 bwMode="gray">
          <a:xfrm>
            <a:off x="6847141" y="3413179"/>
            <a:ext cx="210666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男性活跃时间</a:t>
            </a:r>
            <a:endParaRPr lang="en-US" altLang="zh-CN" sz="24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en-US" altLang="zh-CN" sz="2400" dirty="0">
                <a:solidFill>
                  <a:schemeClr val="bg2">
                    <a:lumMod val="1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endParaRPr lang="zh-CN" altLang="en-US" sz="2400" dirty="0">
              <a:solidFill>
                <a:schemeClr val="bg2">
                  <a:lumMod val="1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 bwMode="gray">
          <a:xfrm>
            <a:off x="238512" y="1906801"/>
            <a:ext cx="297072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女性在（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0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-8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点）活跃性略低于男性</a:t>
            </a:r>
          </a:p>
        </p:txBody>
      </p:sp>
      <p:sp>
        <p:nvSpPr>
          <p:cNvPr id="32" name="文本框 31"/>
          <p:cNvSpPr txBox="1"/>
          <p:nvPr/>
        </p:nvSpPr>
        <p:spPr bwMode="gray">
          <a:xfrm>
            <a:off x="238512" y="3766341"/>
            <a:ext cx="270564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tlCol="0">
            <a:spAutoFit/>
          </a:bodyPr>
          <a:lstStyle/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男性在工作日的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-12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点）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</a:t>
            </a:r>
            <a:r>
              <a:rPr lang="en-US" altLang="zh-CN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-17</a:t>
            </a: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点）</a:t>
            </a:r>
            <a:endParaRPr lang="en-US" altLang="zh-CN" sz="2400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 eaLnBrk="0" hangingPunct="0">
              <a:buFontTx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活跃性略低于女性</a:t>
            </a:r>
          </a:p>
        </p:txBody>
      </p:sp>
      <p:cxnSp>
        <p:nvCxnSpPr>
          <p:cNvPr id="33" name="直接箭头连接符 32"/>
          <p:cNvCxnSpPr/>
          <p:nvPr/>
        </p:nvCxnSpPr>
        <p:spPr bwMode="auto">
          <a:xfrm>
            <a:off x="5818501" y="1306384"/>
            <a:ext cx="8877" cy="435005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 bwMode="gray">
          <a:xfrm>
            <a:off x="4719968" y="5755516"/>
            <a:ext cx="59182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sp>
        <p:nvSpPr>
          <p:cNvPr id="35" name="文本框 34"/>
          <p:cNvSpPr txBox="1"/>
          <p:nvPr/>
        </p:nvSpPr>
        <p:spPr bwMode="gray">
          <a:xfrm>
            <a:off x="5522586" y="5755516"/>
            <a:ext cx="742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  <p:cxnSp>
        <p:nvCxnSpPr>
          <p:cNvPr id="36" name="直接箭头连接符 35"/>
          <p:cNvCxnSpPr/>
          <p:nvPr/>
        </p:nvCxnSpPr>
        <p:spPr bwMode="auto">
          <a:xfrm>
            <a:off x="6781730" y="1305016"/>
            <a:ext cx="8877" cy="435005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 bwMode="gray">
          <a:xfrm>
            <a:off x="6475886" y="5744939"/>
            <a:ext cx="7425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rtlCol="0">
            <a:spAutoFit/>
          </a:bodyPr>
          <a:lstStyle/>
          <a:p>
            <a:pPr eaLnBrk="0" hangingPunct="0">
              <a:buFontTx/>
              <a:buNone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17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点</a:t>
            </a:r>
          </a:p>
        </p:txBody>
      </p:sp>
    </p:spTree>
    <p:extLst>
      <p:ext uri="{BB962C8B-B14F-4D97-AF65-F5344CB8AC3E}">
        <p14:creationId xmlns:p14="http://schemas.microsoft.com/office/powerpoint/2010/main" val="2285870974"/>
      </p:ext>
    </p:extLst>
  </p:cSld>
  <p:clrMapOvr>
    <a:masterClrMapping/>
  </p:clrMapOvr>
</p:sld>
</file>

<file path=ppt/theme/theme1.xml><?xml version="1.0" encoding="utf-8"?>
<a:theme xmlns:a="http://schemas.openxmlformats.org/drawingml/2006/main" name="简洁白模板-中 v1.1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简洁白模板">
  <a:themeElements>
    <a:clrScheme name="Custom 1">
      <a:dk1>
        <a:srgbClr val="0070AF"/>
      </a:dk1>
      <a:lt1>
        <a:srgbClr val="FFFFFF"/>
      </a:lt1>
      <a:dk2>
        <a:srgbClr val="4D4D4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BB030"/>
      </a:accent6>
      <a:hlink>
        <a:srgbClr val="0000FF"/>
      </a:hlink>
      <a:folHlink>
        <a:srgbClr val="800080"/>
      </a:folHlink>
    </a:clrScheme>
    <a:fontScheme name="1_ShortDemoMay1">
      <a:majorFont>
        <a:latin typeface="Segoe Semibold"/>
        <a:ea typeface=""/>
        <a:cs typeface=""/>
      </a:majorFont>
      <a:minorFont>
        <a:latin typeface="Sego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tabLst/>
          <a:defRPr kumimoji="0" sz="1800" b="0" i="0" u="none" strike="noStrike" cap="none" normalizeH="0" baseline="0" dirty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55600" marR="0" indent="-35560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Char char="•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4D4D4D"/>
            </a:solidFill>
            <a:effectLst/>
            <a:latin typeface="Segoe" pitchFamily="34" charset="0"/>
          </a:defRPr>
        </a:defPPr>
      </a:lstStyle>
    </a:lnDef>
    <a:txDef>
      <a:spPr bwMode="gray">
        <a:noFill/>
        <a:ln w="9525">
          <a:noFill/>
          <a:miter lim="800000"/>
          <a:headEnd/>
          <a:tailEnd/>
        </a:ln>
        <a:effectLst/>
      </a:spPr>
      <a:bodyPr wrap="none">
        <a:spAutoFit/>
      </a:bodyPr>
      <a:lstStyle>
        <a:defPPr eaLnBrk="0" hangingPunct="0">
          <a:buFontTx/>
          <a:buNone/>
          <a:defRPr sz="1400" dirty="0">
            <a:latin typeface="微软雅黑" pitchFamily="34" charset="-122"/>
            <a:ea typeface="微软雅黑" pitchFamily="34" charset="-122"/>
          </a:defRPr>
        </a:defPPr>
      </a:lstStyle>
    </a:txDef>
  </a:objectDefaults>
  <a:extraClrSchemeLst>
    <a:extraClrScheme>
      <a:clrScheme name="1_ShortDemoMay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hortDemoMay1 13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hortDemoMay1 14">
        <a:dk1>
          <a:srgbClr val="000000"/>
        </a:dk1>
        <a:lt1>
          <a:srgbClr val="FFFFFF"/>
        </a:lt1>
        <a:dk2>
          <a:srgbClr val="263B82"/>
        </a:dk2>
        <a:lt2>
          <a:srgbClr val="808080"/>
        </a:lt2>
        <a:accent1>
          <a:srgbClr val="FFCC00"/>
        </a:accent1>
        <a:accent2>
          <a:srgbClr val="8A1111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7D0E0E"/>
        </a:accent6>
        <a:hlink>
          <a:srgbClr val="48805B"/>
        </a:hlink>
        <a:folHlink>
          <a:srgbClr val="44245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简洁白模板-中 v1.1</Template>
  <TotalTime>4322</TotalTime>
  <Words>1298</Words>
  <Application>Microsoft Office PowerPoint</Application>
  <PresentationFormat>全屏显示(4:3)</PresentationFormat>
  <Paragraphs>383</Paragraphs>
  <Slides>27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4" baseType="lpstr">
      <vt:lpstr>ＭＳ Ｐゴシック</vt:lpstr>
      <vt:lpstr>ＭＳ Ｐゴシック</vt:lpstr>
      <vt:lpstr>Segoe</vt:lpstr>
      <vt:lpstr>Segoe Semibold</vt:lpstr>
      <vt:lpstr>等线</vt:lpstr>
      <vt:lpstr>宋体</vt:lpstr>
      <vt:lpstr>微软雅黑</vt:lpstr>
      <vt:lpstr>Arial</vt:lpstr>
      <vt:lpstr>Arial Narrow</vt:lpstr>
      <vt:lpstr>Calibri</vt:lpstr>
      <vt:lpstr>Calisto MT</vt:lpstr>
      <vt:lpstr>Courier New</vt:lpstr>
      <vt:lpstr>Times New Roman</vt:lpstr>
      <vt:lpstr>Wingdings</vt:lpstr>
      <vt:lpstr>简洁白模板-中 v1.1</vt:lpstr>
      <vt:lpstr>简洁白模板</vt:lpstr>
      <vt:lpstr>Equation</vt:lpstr>
      <vt:lpstr>用户画像评测</vt:lpstr>
      <vt:lpstr>SMP 2016微博用户画像评测</vt:lpstr>
      <vt:lpstr>PowerPoint 演示文稿</vt:lpstr>
      <vt:lpstr>PowerPoint 演示文稿</vt:lpstr>
      <vt:lpstr>特征分类</vt:lpstr>
      <vt:lpstr>经纬度信息</vt:lpstr>
      <vt:lpstr>地域特征</vt:lpstr>
      <vt:lpstr>微博用户：男,1983,黑龙江 哈尔滨    共93条微博 </vt:lpstr>
      <vt:lpstr>时间分段特征</vt:lpstr>
      <vt:lpstr>PowerPoint 演示文稿</vt:lpstr>
      <vt:lpstr>性别推断模型</vt:lpstr>
      <vt:lpstr>Stacking+Bagging模型融合</vt:lpstr>
      <vt:lpstr>性别推断模型</vt:lpstr>
      <vt:lpstr>性别推断任务结果</vt:lpstr>
      <vt:lpstr>PowerPoint 演示文稿</vt:lpstr>
      <vt:lpstr>年龄模型组成框图</vt:lpstr>
      <vt:lpstr>CNN</vt:lpstr>
      <vt:lpstr>BPNN</vt:lpstr>
      <vt:lpstr>PowerPoint 演示文稿</vt:lpstr>
      <vt:lpstr>年龄推断任务结果</vt:lpstr>
      <vt:lpstr>PowerPoint 演示文稿</vt:lpstr>
      <vt:lpstr>地域任务数据特点</vt:lpstr>
      <vt:lpstr>地域任务数据特点</vt:lpstr>
      <vt:lpstr>加权投票的模型融合</vt:lpstr>
      <vt:lpstr>地域推断任务结果</vt:lpstr>
      <vt:lpstr>总结与展望</vt:lpstr>
      <vt:lpstr>PowerPoint 演示文稿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搜索组新学期动员</dc:title>
  <dc:creator>Kevin</dc:creator>
  <cp:lastModifiedBy>yuml</cp:lastModifiedBy>
  <cp:revision>796</cp:revision>
  <dcterms:created xsi:type="dcterms:W3CDTF">2011-09-07T01:22:53Z</dcterms:created>
  <dcterms:modified xsi:type="dcterms:W3CDTF">2017-11-01T12:10:57Z</dcterms:modified>
</cp:coreProperties>
</file>