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9" r:id="rId2"/>
    <p:sldId id="352" r:id="rId3"/>
    <p:sldId id="298" r:id="rId4"/>
    <p:sldId id="350" r:id="rId5"/>
    <p:sldId id="256" r:id="rId6"/>
    <p:sldId id="336" r:id="rId7"/>
    <p:sldId id="295" r:id="rId8"/>
    <p:sldId id="294" r:id="rId9"/>
    <p:sldId id="262" r:id="rId10"/>
    <p:sldId id="353" r:id="rId11"/>
    <p:sldId id="324" r:id="rId12"/>
    <p:sldId id="325" r:id="rId13"/>
    <p:sldId id="268" r:id="rId14"/>
    <p:sldId id="301" r:id="rId15"/>
    <p:sldId id="326" r:id="rId16"/>
    <p:sldId id="327" r:id="rId17"/>
    <p:sldId id="329" r:id="rId18"/>
    <p:sldId id="309" r:id="rId19"/>
    <p:sldId id="312" r:id="rId20"/>
    <p:sldId id="328" r:id="rId21"/>
    <p:sldId id="330" r:id="rId22"/>
    <p:sldId id="332" r:id="rId23"/>
    <p:sldId id="331" r:id="rId24"/>
    <p:sldId id="333" r:id="rId25"/>
    <p:sldId id="334" r:id="rId26"/>
    <p:sldId id="351" r:id="rId27"/>
    <p:sldId id="335" r:id="rId28"/>
    <p:sldId id="307" r:id="rId29"/>
    <p:sldId id="322" r:id="rId30"/>
    <p:sldId id="323" r:id="rId31"/>
    <p:sldId id="337" r:id="rId32"/>
    <p:sldId id="338" r:id="rId33"/>
    <p:sldId id="339" r:id="rId34"/>
    <p:sldId id="340" r:id="rId35"/>
    <p:sldId id="342" r:id="rId36"/>
    <p:sldId id="343" r:id="rId37"/>
    <p:sldId id="344" r:id="rId38"/>
    <p:sldId id="345" r:id="rId39"/>
    <p:sldId id="346" r:id="rId40"/>
    <p:sldId id="347" r:id="rId41"/>
    <p:sldId id="348" r:id="rId42"/>
    <p:sldId id="349" r:id="rId43"/>
    <p:sldId id="273" r:id="rId44"/>
  </p:sldIdLst>
  <p:sldSz cx="9144000" cy="5143500" type="screen16x9"/>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1">
          <p15:clr>
            <a:srgbClr val="A4A3A4"/>
          </p15:clr>
        </p15:guide>
        <p15:guide id="2" pos="7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6583"/>
    <a:srgbClr val="617A99"/>
    <a:srgbClr val="DBE1E8"/>
    <a:srgbClr val="9CACC0"/>
    <a:srgbClr val="2D3A4B"/>
    <a:srgbClr val="726558"/>
    <a:srgbClr val="CAD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7" autoAdjust="0"/>
    <p:restoredTop sz="94660"/>
  </p:normalViewPr>
  <p:slideViewPr>
    <p:cSldViewPr snapToObjects="1">
      <p:cViewPr varScale="1">
        <p:scale>
          <a:sx n="150" d="100"/>
          <a:sy n="150" d="100"/>
        </p:scale>
        <p:origin x="108" y="564"/>
      </p:cViewPr>
      <p:guideLst>
        <p:guide orient="horz" pos="441"/>
        <p:guide pos="793"/>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C7DC27-ABC8-4BE3-ADCD-372399B0E143}" type="datetimeFigureOut">
              <a:rPr lang="zh-CN" altLang="en-US" smtClean="0"/>
              <a:t>2019/5/12 Sunday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A99292-C0BF-4C20-AC3C-298E0F3922CE}" type="slidenum">
              <a:rPr lang="zh-CN" altLang="en-US" smtClean="0"/>
              <a:t>‹#›</a:t>
            </a:fld>
            <a:endParaRPr lang="zh-CN" altLang="en-US"/>
          </a:p>
        </p:txBody>
      </p:sp>
    </p:spTree>
    <p:extLst>
      <p:ext uri="{BB962C8B-B14F-4D97-AF65-F5344CB8AC3E}">
        <p14:creationId xmlns:p14="http://schemas.microsoft.com/office/powerpoint/2010/main" val="305050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a:t>
            </a:fld>
            <a:endParaRPr lang="zh-CN" altLang="en-US"/>
          </a:p>
        </p:txBody>
      </p:sp>
    </p:spTree>
    <p:extLst>
      <p:ext uri="{BB962C8B-B14F-4D97-AF65-F5344CB8AC3E}">
        <p14:creationId xmlns:p14="http://schemas.microsoft.com/office/powerpoint/2010/main" val="2721420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10</a:t>
            </a:fld>
            <a:endParaRPr lang="zh-CN" altLang="en-US"/>
          </a:p>
        </p:txBody>
      </p:sp>
    </p:spTree>
    <p:extLst>
      <p:ext uri="{BB962C8B-B14F-4D97-AF65-F5344CB8AC3E}">
        <p14:creationId xmlns:p14="http://schemas.microsoft.com/office/powerpoint/2010/main" val="279077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11</a:t>
            </a:fld>
            <a:endParaRPr lang="zh-CN" altLang="en-US"/>
          </a:p>
        </p:txBody>
      </p:sp>
    </p:spTree>
    <p:extLst>
      <p:ext uri="{BB962C8B-B14F-4D97-AF65-F5344CB8AC3E}">
        <p14:creationId xmlns:p14="http://schemas.microsoft.com/office/powerpoint/2010/main" val="661385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12</a:t>
            </a:fld>
            <a:endParaRPr lang="zh-CN" altLang="en-US"/>
          </a:p>
        </p:txBody>
      </p:sp>
    </p:spTree>
    <p:extLst>
      <p:ext uri="{BB962C8B-B14F-4D97-AF65-F5344CB8AC3E}">
        <p14:creationId xmlns:p14="http://schemas.microsoft.com/office/powerpoint/2010/main" val="173641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13</a:t>
            </a:fld>
            <a:endParaRPr lang="zh-CN" altLang="en-US"/>
          </a:p>
        </p:txBody>
      </p:sp>
    </p:spTree>
    <p:extLst>
      <p:ext uri="{BB962C8B-B14F-4D97-AF65-F5344CB8AC3E}">
        <p14:creationId xmlns:p14="http://schemas.microsoft.com/office/powerpoint/2010/main" val="2112894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14</a:t>
            </a:fld>
            <a:endParaRPr lang="zh-CN" altLang="en-US"/>
          </a:p>
        </p:txBody>
      </p:sp>
    </p:spTree>
    <p:extLst>
      <p:ext uri="{BB962C8B-B14F-4D97-AF65-F5344CB8AC3E}">
        <p14:creationId xmlns:p14="http://schemas.microsoft.com/office/powerpoint/2010/main" val="1223779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15</a:t>
            </a:fld>
            <a:endParaRPr lang="zh-CN" altLang="en-US"/>
          </a:p>
        </p:txBody>
      </p:sp>
    </p:spTree>
    <p:extLst>
      <p:ext uri="{BB962C8B-B14F-4D97-AF65-F5344CB8AC3E}">
        <p14:creationId xmlns:p14="http://schemas.microsoft.com/office/powerpoint/2010/main" val="1132288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16</a:t>
            </a:fld>
            <a:endParaRPr lang="zh-CN" altLang="en-US"/>
          </a:p>
        </p:txBody>
      </p:sp>
    </p:spTree>
    <p:extLst>
      <p:ext uri="{BB962C8B-B14F-4D97-AF65-F5344CB8AC3E}">
        <p14:creationId xmlns:p14="http://schemas.microsoft.com/office/powerpoint/2010/main" val="227654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17</a:t>
            </a:fld>
            <a:endParaRPr lang="zh-CN" altLang="en-US"/>
          </a:p>
        </p:txBody>
      </p:sp>
    </p:spTree>
    <p:extLst>
      <p:ext uri="{BB962C8B-B14F-4D97-AF65-F5344CB8AC3E}">
        <p14:creationId xmlns:p14="http://schemas.microsoft.com/office/powerpoint/2010/main" val="2145638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18</a:t>
            </a:fld>
            <a:endParaRPr lang="zh-CN" altLang="en-US"/>
          </a:p>
        </p:txBody>
      </p:sp>
    </p:spTree>
    <p:extLst>
      <p:ext uri="{BB962C8B-B14F-4D97-AF65-F5344CB8AC3E}">
        <p14:creationId xmlns:p14="http://schemas.microsoft.com/office/powerpoint/2010/main" val="246171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19</a:t>
            </a:fld>
            <a:endParaRPr lang="zh-CN" altLang="en-US"/>
          </a:p>
        </p:txBody>
      </p:sp>
    </p:spTree>
    <p:extLst>
      <p:ext uri="{BB962C8B-B14F-4D97-AF65-F5344CB8AC3E}">
        <p14:creationId xmlns:p14="http://schemas.microsoft.com/office/powerpoint/2010/main" val="410378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a:t>
            </a:fld>
            <a:endParaRPr lang="zh-CN" altLang="en-US"/>
          </a:p>
        </p:txBody>
      </p:sp>
    </p:spTree>
    <p:extLst>
      <p:ext uri="{BB962C8B-B14F-4D97-AF65-F5344CB8AC3E}">
        <p14:creationId xmlns:p14="http://schemas.microsoft.com/office/powerpoint/2010/main" val="508828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20</a:t>
            </a:fld>
            <a:endParaRPr lang="zh-CN" altLang="en-US"/>
          </a:p>
        </p:txBody>
      </p:sp>
    </p:spTree>
    <p:extLst>
      <p:ext uri="{BB962C8B-B14F-4D97-AF65-F5344CB8AC3E}">
        <p14:creationId xmlns:p14="http://schemas.microsoft.com/office/powerpoint/2010/main" val="2311212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21</a:t>
            </a:fld>
            <a:endParaRPr lang="zh-CN" altLang="en-US"/>
          </a:p>
        </p:txBody>
      </p:sp>
    </p:spTree>
    <p:extLst>
      <p:ext uri="{BB962C8B-B14F-4D97-AF65-F5344CB8AC3E}">
        <p14:creationId xmlns:p14="http://schemas.microsoft.com/office/powerpoint/2010/main" val="529128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22</a:t>
            </a:fld>
            <a:endParaRPr lang="zh-CN" altLang="en-US"/>
          </a:p>
        </p:txBody>
      </p:sp>
    </p:spTree>
    <p:extLst>
      <p:ext uri="{BB962C8B-B14F-4D97-AF65-F5344CB8AC3E}">
        <p14:creationId xmlns:p14="http://schemas.microsoft.com/office/powerpoint/2010/main" val="48844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23</a:t>
            </a:fld>
            <a:endParaRPr lang="zh-CN" altLang="en-US"/>
          </a:p>
        </p:txBody>
      </p:sp>
    </p:spTree>
    <p:extLst>
      <p:ext uri="{BB962C8B-B14F-4D97-AF65-F5344CB8AC3E}">
        <p14:creationId xmlns:p14="http://schemas.microsoft.com/office/powerpoint/2010/main" val="3294729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24</a:t>
            </a:fld>
            <a:endParaRPr lang="zh-CN" altLang="en-US"/>
          </a:p>
        </p:txBody>
      </p:sp>
    </p:spTree>
    <p:extLst>
      <p:ext uri="{BB962C8B-B14F-4D97-AF65-F5344CB8AC3E}">
        <p14:creationId xmlns:p14="http://schemas.microsoft.com/office/powerpoint/2010/main" val="2115691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25</a:t>
            </a:fld>
            <a:endParaRPr lang="zh-CN" altLang="en-US"/>
          </a:p>
        </p:txBody>
      </p:sp>
    </p:spTree>
    <p:extLst>
      <p:ext uri="{BB962C8B-B14F-4D97-AF65-F5344CB8AC3E}">
        <p14:creationId xmlns:p14="http://schemas.microsoft.com/office/powerpoint/2010/main" val="3340295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26</a:t>
            </a:fld>
            <a:endParaRPr lang="zh-CN" altLang="en-US"/>
          </a:p>
        </p:txBody>
      </p:sp>
    </p:spTree>
    <p:extLst>
      <p:ext uri="{BB962C8B-B14F-4D97-AF65-F5344CB8AC3E}">
        <p14:creationId xmlns:p14="http://schemas.microsoft.com/office/powerpoint/2010/main" val="4162328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27</a:t>
            </a:fld>
            <a:endParaRPr lang="zh-CN" altLang="en-US"/>
          </a:p>
        </p:txBody>
      </p:sp>
    </p:spTree>
    <p:extLst>
      <p:ext uri="{BB962C8B-B14F-4D97-AF65-F5344CB8AC3E}">
        <p14:creationId xmlns:p14="http://schemas.microsoft.com/office/powerpoint/2010/main" val="3086641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28</a:t>
            </a:fld>
            <a:endParaRPr lang="zh-CN" altLang="en-US"/>
          </a:p>
        </p:txBody>
      </p:sp>
    </p:spTree>
    <p:extLst>
      <p:ext uri="{BB962C8B-B14F-4D97-AF65-F5344CB8AC3E}">
        <p14:creationId xmlns:p14="http://schemas.microsoft.com/office/powerpoint/2010/main" val="1760680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29</a:t>
            </a:fld>
            <a:endParaRPr lang="zh-CN" altLang="en-US"/>
          </a:p>
        </p:txBody>
      </p:sp>
    </p:spTree>
    <p:extLst>
      <p:ext uri="{BB962C8B-B14F-4D97-AF65-F5344CB8AC3E}">
        <p14:creationId xmlns:p14="http://schemas.microsoft.com/office/powerpoint/2010/main" val="209913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a:t>
            </a:fld>
            <a:endParaRPr lang="zh-CN" altLang="en-US"/>
          </a:p>
        </p:txBody>
      </p:sp>
    </p:spTree>
    <p:extLst>
      <p:ext uri="{BB962C8B-B14F-4D97-AF65-F5344CB8AC3E}">
        <p14:creationId xmlns:p14="http://schemas.microsoft.com/office/powerpoint/2010/main" val="3824789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30</a:t>
            </a:fld>
            <a:endParaRPr lang="zh-CN" altLang="en-US"/>
          </a:p>
        </p:txBody>
      </p:sp>
    </p:spTree>
    <p:extLst>
      <p:ext uri="{BB962C8B-B14F-4D97-AF65-F5344CB8AC3E}">
        <p14:creationId xmlns:p14="http://schemas.microsoft.com/office/powerpoint/2010/main" val="2241967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31</a:t>
            </a:fld>
            <a:endParaRPr lang="zh-CN" altLang="en-US"/>
          </a:p>
        </p:txBody>
      </p:sp>
    </p:spTree>
    <p:extLst>
      <p:ext uri="{BB962C8B-B14F-4D97-AF65-F5344CB8AC3E}">
        <p14:creationId xmlns:p14="http://schemas.microsoft.com/office/powerpoint/2010/main" val="2035185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32</a:t>
            </a:fld>
            <a:endParaRPr lang="zh-CN" altLang="en-US"/>
          </a:p>
        </p:txBody>
      </p:sp>
    </p:spTree>
    <p:extLst>
      <p:ext uri="{BB962C8B-B14F-4D97-AF65-F5344CB8AC3E}">
        <p14:creationId xmlns:p14="http://schemas.microsoft.com/office/powerpoint/2010/main" val="4284336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33</a:t>
            </a:fld>
            <a:endParaRPr lang="zh-CN" altLang="en-US"/>
          </a:p>
        </p:txBody>
      </p:sp>
    </p:spTree>
    <p:extLst>
      <p:ext uri="{BB962C8B-B14F-4D97-AF65-F5344CB8AC3E}">
        <p14:creationId xmlns:p14="http://schemas.microsoft.com/office/powerpoint/2010/main" val="924164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34</a:t>
            </a:fld>
            <a:endParaRPr lang="zh-CN" altLang="en-US"/>
          </a:p>
        </p:txBody>
      </p:sp>
    </p:spTree>
    <p:extLst>
      <p:ext uri="{BB962C8B-B14F-4D97-AF65-F5344CB8AC3E}">
        <p14:creationId xmlns:p14="http://schemas.microsoft.com/office/powerpoint/2010/main" val="2908614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35</a:t>
            </a:fld>
            <a:endParaRPr lang="zh-CN" altLang="en-US"/>
          </a:p>
        </p:txBody>
      </p:sp>
    </p:spTree>
    <p:extLst>
      <p:ext uri="{BB962C8B-B14F-4D97-AF65-F5344CB8AC3E}">
        <p14:creationId xmlns:p14="http://schemas.microsoft.com/office/powerpoint/2010/main" val="2915402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36</a:t>
            </a:fld>
            <a:endParaRPr lang="zh-CN" altLang="en-US"/>
          </a:p>
        </p:txBody>
      </p:sp>
    </p:spTree>
    <p:extLst>
      <p:ext uri="{BB962C8B-B14F-4D97-AF65-F5344CB8AC3E}">
        <p14:creationId xmlns:p14="http://schemas.microsoft.com/office/powerpoint/2010/main" val="522339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37</a:t>
            </a:fld>
            <a:endParaRPr lang="zh-CN" altLang="en-US"/>
          </a:p>
        </p:txBody>
      </p:sp>
    </p:spTree>
    <p:extLst>
      <p:ext uri="{BB962C8B-B14F-4D97-AF65-F5344CB8AC3E}">
        <p14:creationId xmlns:p14="http://schemas.microsoft.com/office/powerpoint/2010/main" val="2143667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38</a:t>
            </a:fld>
            <a:endParaRPr lang="zh-CN" altLang="en-US"/>
          </a:p>
        </p:txBody>
      </p:sp>
    </p:spTree>
    <p:extLst>
      <p:ext uri="{BB962C8B-B14F-4D97-AF65-F5344CB8AC3E}">
        <p14:creationId xmlns:p14="http://schemas.microsoft.com/office/powerpoint/2010/main" val="2175946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39</a:t>
            </a:fld>
            <a:endParaRPr lang="zh-CN" altLang="en-US"/>
          </a:p>
        </p:txBody>
      </p:sp>
    </p:spTree>
    <p:extLst>
      <p:ext uri="{BB962C8B-B14F-4D97-AF65-F5344CB8AC3E}">
        <p14:creationId xmlns:p14="http://schemas.microsoft.com/office/powerpoint/2010/main" val="85362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4</a:t>
            </a:fld>
            <a:endParaRPr lang="zh-CN" altLang="en-US"/>
          </a:p>
        </p:txBody>
      </p:sp>
    </p:spTree>
    <p:extLst>
      <p:ext uri="{BB962C8B-B14F-4D97-AF65-F5344CB8AC3E}">
        <p14:creationId xmlns:p14="http://schemas.microsoft.com/office/powerpoint/2010/main" val="3345830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40</a:t>
            </a:fld>
            <a:endParaRPr lang="zh-CN" altLang="en-US"/>
          </a:p>
        </p:txBody>
      </p:sp>
    </p:spTree>
    <p:extLst>
      <p:ext uri="{BB962C8B-B14F-4D97-AF65-F5344CB8AC3E}">
        <p14:creationId xmlns:p14="http://schemas.microsoft.com/office/powerpoint/2010/main" val="1574009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41</a:t>
            </a:fld>
            <a:endParaRPr lang="zh-CN" altLang="en-US"/>
          </a:p>
        </p:txBody>
      </p:sp>
    </p:spTree>
    <p:extLst>
      <p:ext uri="{BB962C8B-B14F-4D97-AF65-F5344CB8AC3E}">
        <p14:creationId xmlns:p14="http://schemas.microsoft.com/office/powerpoint/2010/main" val="255827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42</a:t>
            </a:fld>
            <a:endParaRPr lang="zh-CN" altLang="en-US"/>
          </a:p>
        </p:txBody>
      </p:sp>
    </p:spTree>
    <p:extLst>
      <p:ext uri="{BB962C8B-B14F-4D97-AF65-F5344CB8AC3E}">
        <p14:creationId xmlns:p14="http://schemas.microsoft.com/office/powerpoint/2010/main" val="4048584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43</a:t>
            </a:fld>
            <a:endParaRPr lang="zh-CN" altLang="en-US"/>
          </a:p>
        </p:txBody>
      </p:sp>
    </p:spTree>
    <p:extLst>
      <p:ext uri="{BB962C8B-B14F-4D97-AF65-F5344CB8AC3E}">
        <p14:creationId xmlns:p14="http://schemas.microsoft.com/office/powerpoint/2010/main" val="264742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5</a:t>
            </a:fld>
            <a:endParaRPr lang="zh-CN" altLang="en-US"/>
          </a:p>
        </p:txBody>
      </p:sp>
    </p:spTree>
    <p:extLst>
      <p:ext uri="{BB962C8B-B14F-4D97-AF65-F5344CB8AC3E}">
        <p14:creationId xmlns:p14="http://schemas.microsoft.com/office/powerpoint/2010/main" val="201299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6</a:t>
            </a:fld>
            <a:endParaRPr lang="zh-CN" altLang="en-US"/>
          </a:p>
        </p:txBody>
      </p:sp>
    </p:spTree>
    <p:extLst>
      <p:ext uri="{BB962C8B-B14F-4D97-AF65-F5344CB8AC3E}">
        <p14:creationId xmlns:p14="http://schemas.microsoft.com/office/powerpoint/2010/main" val="99225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7</a:t>
            </a:fld>
            <a:endParaRPr lang="zh-CN" altLang="en-US"/>
          </a:p>
        </p:txBody>
      </p:sp>
    </p:spTree>
    <p:extLst>
      <p:ext uri="{BB962C8B-B14F-4D97-AF65-F5344CB8AC3E}">
        <p14:creationId xmlns:p14="http://schemas.microsoft.com/office/powerpoint/2010/main" val="248364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8</a:t>
            </a:fld>
            <a:endParaRPr lang="zh-CN" altLang="en-US"/>
          </a:p>
        </p:txBody>
      </p:sp>
    </p:spTree>
    <p:extLst>
      <p:ext uri="{BB962C8B-B14F-4D97-AF65-F5344CB8AC3E}">
        <p14:creationId xmlns:p14="http://schemas.microsoft.com/office/powerpoint/2010/main" val="3163498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A99292-C0BF-4C20-AC3C-298E0F3922CE}" type="slidenum">
              <a:rPr lang="zh-CN" altLang="en-US" smtClean="0"/>
              <a:t>9</a:t>
            </a:fld>
            <a:endParaRPr lang="zh-CN" altLang="en-US"/>
          </a:p>
        </p:txBody>
      </p:sp>
    </p:spTree>
    <p:extLst>
      <p:ext uri="{BB962C8B-B14F-4D97-AF65-F5344CB8AC3E}">
        <p14:creationId xmlns:p14="http://schemas.microsoft.com/office/powerpoint/2010/main" val="2694403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156797"/>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417852857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47797847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3227981362"/>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230243778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72682747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15009474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109115824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258204738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384849817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14DD8C-926E-49DC-B3B0-7E320793FD84}" type="datetimeFigureOut">
              <a:rPr lang="zh-CN" altLang="en-US" smtClean="0"/>
              <a:t>2019/5/12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33818672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BE1E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C14DD8C-926E-49DC-B3B0-7E320793FD84}" type="datetimeFigureOut">
              <a:rPr lang="zh-CN" altLang="en-US" smtClean="0"/>
              <a:t>2019/5/12 Sunday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88D16F6-D362-443F-ACAA-C1E7C545BF2B}" type="slidenum">
              <a:rPr lang="zh-CN" altLang="en-US" smtClean="0"/>
              <a:t>‹#›</a:t>
            </a:fld>
            <a:endParaRPr lang="zh-CN" altLang="en-US"/>
          </a:p>
        </p:txBody>
      </p:sp>
    </p:spTree>
    <p:extLst>
      <p:ext uri="{BB962C8B-B14F-4D97-AF65-F5344CB8AC3E}">
        <p14:creationId xmlns:p14="http://schemas.microsoft.com/office/powerpoint/2010/main" val="243523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6%B7%B7%E5%90%8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baike.baidu.com/item/%E9%AB%98%E6%96%AF%E5%99%AA%E5%A3%B0"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baike.baidu.com/item/%E6%A6%82%E7%8E%87%E5%88%86%E5%B8%8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23728" y="0"/>
            <a:ext cx="4968552" cy="5143500"/>
            <a:chOff x="2123728" y="0"/>
            <a:chExt cx="4968552" cy="5143500"/>
          </a:xfrm>
        </p:grpSpPr>
        <p:sp>
          <p:nvSpPr>
            <p:cNvPr id="6" name="矩形 5"/>
            <p:cNvSpPr/>
            <p:nvPr/>
          </p:nvSpPr>
          <p:spPr>
            <a:xfrm>
              <a:off x="2123728" y="987574"/>
              <a:ext cx="4968552" cy="4155926"/>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2987824" y="0"/>
              <a:ext cx="144016" cy="987574"/>
            </a:xfrm>
            <a:prstGeom prst="rect">
              <a:avLst/>
            </a:prstGeom>
            <a:blipFill>
              <a:blip r:embed="rId3"/>
              <a:tile tx="0" ty="0" sx="100000" sy="100000" flip="none" algn="ctr"/>
            </a:blipFill>
            <a:ln>
              <a:noFill/>
            </a:ln>
            <a:effectLst>
              <a:outerShdw blurRad="50800" dist="88900" dir="978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6073924" y="0"/>
              <a:ext cx="144016" cy="987574"/>
            </a:xfrm>
            <a:prstGeom prst="rect">
              <a:avLst/>
            </a:prstGeom>
            <a:blipFill>
              <a:blip r:embed="rId3"/>
              <a:tile tx="0" ty="0" sx="100000" sy="100000" flip="none" algn="ctr"/>
            </a:blipFill>
            <a:ln>
              <a:noFill/>
            </a:ln>
            <a:effectLst>
              <a:outerShdw blurRad="50800" dist="88900" dir="978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TextBox 2"/>
          <p:cNvSpPr txBox="1"/>
          <p:nvPr/>
        </p:nvSpPr>
        <p:spPr>
          <a:xfrm>
            <a:off x="2627784" y="1966327"/>
            <a:ext cx="3817071" cy="646331"/>
          </a:xfrm>
          <a:prstGeom prst="rect">
            <a:avLst/>
          </a:prstGeom>
          <a:noFill/>
        </p:spPr>
        <p:txBody>
          <a:bodyPr wrap="none" rtlCol="0">
            <a:spAutoFit/>
          </a:bodyPr>
          <a:lstStyle/>
          <a:p>
            <a:r>
              <a:rPr lang="en-US" altLang="zh-CN" sz="3600" b="1" spc="-300" dirty="0" err="1" smtClean="0">
                <a:solidFill>
                  <a:srgbClr val="DBE1E8"/>
                </a:solidFill>
                <a:latin typeface="Adobe 黑体 Std R" panose="020B0400000000000000" pitchFamily="34" charset="-122"/>
                <a:ea typeface="Adobe 黑体 Std R" panose="020B0400000000000000" pitchFamily="34" charset="-122"/>
              </a:rPr>
              <a:t>Matplotlib</a:t>
            </a:r>
            <a:r>
              <a:rPr lang="zh-CN" altLang="en-US" sz="3600" b="1" spc="-300" dirty="0" smtClean="0">
                <a:solidFill>
                  <a:srgbClr val="DBE1E8"/>
                </a:solidFill>
                <a:latin typeface="Agency FB" pitchFamily="34" charset="0"/>
              </a:rPr>
              <a:t>基础教程</a:t>
            </a:r>
            <a:endParaRPr lang="en-US" altLang="zh-CN" sz="3600" b="1" spc="-300" dirty="0" smtClean="0">
              <a:solidFill>
                <a:srgbClr val="DBE1E8"/>
              </a:solidFill>
              <a:latin typeface="Agency FB" pitchFamily="34" charset="0"/>
            </a:endParaRPr>
          </a:p>
        </p:txBody>
      </p:sp>
      <p:sp>
        <p:nvSpPr>
          <p:cNvPr id="5" name="矩形 4"/>
          <p:cNvSpPr/>
          <p:nvPr/>
        </p:nvSpPr>
        <p:spPr>
          <a:xfrm>
            <a:off x="3085108" y="3429610"/>
            <a:ext cx="3086100" cy="461665"/>
          </a:xfrm>
          <a:prstGeom prst="rect">
            <a:avLst/>
          </a:prstGeom>
        </p:spPr>
        <p:txBody>
          <a:bodyPr wrap="square">
            <a:spAutoFit/>
          </a:bodyPr>
          <a:lstStyle/>
          <a:p>
            <a:pPr algn="ctr">
              <a:lnSpc>
                <a:spcPct val="150000"/>
              </a:lnSpc>
            </a:pPr>
            <a:r>
              <a:rPr lang="zh-CN" altLang="en-US" sz="800" dirty="0">
                <a:solidFill>
                  <a:srgbClr val="DBE1E8"/>
                </a:solidFill>
                <a:latin typeface="微软雅黑" panose="020B0503020204020204" pitchFamily="34" charset="-122"/>
                <a:ea typeface="微软雅黑" panose="020B0503020204020204" pitchFamily="34" charset="-122"/>
              </a:rPr>
              <a:t>本教程内容主要来源于</a:t>
            </a:r>
            <a:r>
              <a:rPr lang="en-US" altLang="zh-CN" sz="800" dirty="0">
                <a:solidFill>
                  <a:srgbClr val="DBE1E8"/>
                </a:solidFill>
                <a:latin typeface="微软雅黑" panose="020B0503020204020204" pitchFamily="34" charset="-122"/>
                <a:ea typeface="微软雅黑" panose="020B0503020204020204" pitchFamily="34" charset="-122"/>
              </a:rPr>
              <a:t>《</a:t>
            </a:r>
            <a:r>
              <a:rPr lang="en-US" altLang="zh-CN" sz="800" dirty="0" smtClean="0">
                <a:solidFill>
                  <a:srgbClr val="DBE1E8"/>
                </a:solidFill>
                <a:latin typeface="微软雅黑" panose="020B0503020204020204" pitchFamily="34" charset="-122"/>
                <a:ea typeface="微软雅黑" panose="020B0503020204020204" pitchFamily="34" charset="-122"/>
              </a:rPr>
              <a:t>Python</a:t>
            </a:r>
            <a:r>
              <a:rPr lang="zh-CN" altLang="en-US" sz="800" dirty="0" smtClean="0">
                <a:solidFill>
                  <a:srgbClr val="DBE1E8"/>
                </a:solidFill>
                <a:latin typeface="微软雅黑" panose="020B0503020204020204" pitchFamily="34" charset="-122"/>
                <a:ea typeface="微软雅黑" panose="020B0503020204020204" pitchFamily="34" charset="-122"/>
              </a:rPr>
              <a:t>数据科学手册</a:t>
            </a:r>
            <a:r>
              <a:rPr lang="en-US" altLang="zh-CN" sz="800" dirty="0" smtClean="0">
                <a:solidFill>
                  <a:srgbClr val="DBE1E8"/>
                </a:solidFill>
                <a:latin typeface="微软雅黑" panose="020B0503020204020204" pitchFamily="34" charset="-122"/>
                <a:ea typeface="微软雅黑" panose="020B0503020204020204" pitchFamily="34" charset="-122"/>
              </a:rPr>
              <a:t>》 </a:t>
            </a:r>
            <a:r>
              <a:rPr lang="zh-CN" altLang="en-US" sz="800" dirty="0" smtClean="0">
                <a:solidFill>
                  <a:srgbClr val="DBE1E8"/>
                </a:solidFill>
                <a:latin typeface="微软雅黑" panose="020B0503020204020204" pitchFamily="34" charset="-122"/>
                <a:ea typeface="微软雅黑" panose="020B0503020204020204" pitchFamily="34" charset="-122"/>
              </a:rPr>
              <a:t>第四章</a:t>
            </a:r>
            <a:endParaRPr lang="en-US" altLang="zh-CN" sz="800" dirty="0" smtClean="0">
              <a:solidFill>
                <a:srgbClr val="DBE1E8"/>
              </a:solidFill>
              <a:latin typeface="微软雅黑" panose="020B0503020204020204" pitchFamily="34" charset="-122"/>
              <a:ea typeface="微软雅黑" panose="020B0503020204020204" pitchFamily="34" charset="-122"/>
            </a:endParaRPr>
          </a:p>
          <a:p>
            <a:pPr algn="ctr">
              <a:lnSpc>
                <a:spcPct val="150000"/>
              </a:lnSpc>
            </a:pPr>
            <a:r>
              <a:rPr lang="zh-CN" altLang="en-US" sz="800" dirty="0" smtClean="0">
                <a:solidFill>
                  <a:srgbClr val="DBE1E8"/>
                </a:solidFill>
                <a:latin typeface="微软雅黑" panose="020B0503020204020204" pitchFamily="34" charset="-122"/>
                <a:ea typeface="微软雅黑" panose="020B0503020204020204" pitchFamily="34" charset="-122"/>
              </a:rPr>
              <a:t> </a:t>
            </a:r>
            <a:r>
              <a:rPr lang="zh-CN" altLang="en-US" sz="800" dirty="0">
                <a:solidFill>
                  <a:srgbClr val="DBE1E8"/>
                </a:solidFill>
                <a:latin typeface="微软雅黑" panose="020B0503020204020204" pitchFamily="34" charset="-122"/>
                <a:ea typeface="微软雅黑" panose="020B0503020204020204" pitchFamily="34" charset="-122"/>
              </a:rPr>
              <a:t>供</a:t>
            </a:r>
            <a:r>
              <a:rPr lang="en-US" altLang="zh-CN" sz="800" dirty="0" smtClean="0">
                <a:solidFill>
                  <a:srgbClr val="DBE1E8"/>
                </a:solidFill>
                <a:latin typeface="微软雅黑" panose="020B0503020204020204" pitchFamily="34" charset="-122"/>
                <a:ea typeface="微软雅黑" panose="020B0503020204020204" pitchFamily="34" charset="-122"/>
              </a:rPr>
              <a:t>2019</a:t>
            </a:r>
            <a:r>
              <a:rPr lang="zh-CN" altLang="en-US" sz="800" dirty="0" smtClean="0">
                <a:solidFill>
                  <a:srgbClr val="DBE1E8"/>
                </a:solidFill>
                <a:latin typeface="微软雅黑" panose="020B0503020204020204" pitchFamily="34" charset="-122"/>
                <a:ea typeface="微软雅黑" panose="020B0503020204020204" pitchFamily="34" charset="-122"/>
              </a:rPr>
              <a:t>年</a:t>
            </a:r>
            <a:r>
              <a:rPr lang="en-US" altLang="zh-CN" sz="800" dirty="0" smtClean="0">
                <a:solidFill>
                  <a:srgbClr val="DBE1E8"/>
                </a:solidFill>
                <a:latin typeface="微软雅黑" panose="020B0503020204020204" pitchFamily="34" charset="-122"/>
                <a:ea typeface="微软雅黑" panose="020B0503020204020204" pitchFamily="34" charset="-122"/>
              </a:rPr>
              <a:t>Python</a:t>
            </a:r>
            <a:r>
              <a:rPr lang="zh-CN" altLang="en-US" sz="800" dirty="0">
                <a:solidFill>
                  <a:srgbClr val="DBE1E8"/>
                </a:solidFill>
                <a:latin typeface="微软雅黑" panose="020B0503020204020204" pitchFamily="34" charset="-122"/>
                <a:ea typeface="微软雅黑" panose="020B0503020204020204" pitchFamily="34" charset="-122"/>
              </a:rPr>
              <a:t>数据科学 课程使用 </a:t>
            </a:r>
            <a:endParaRPr lang="en-US" altLang="zh-CN" sz="800" dirty="0" smtClean="0">
              <a:solidFill>
                <a:srgbClr val="DBE1E8"/>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3973972" y="4197044"/>
            <a:ext cx="1308371" cy="215444"/>
          </a:xfrm>
          <a:prstGeom prst="rect">
            <a:avLst/>
          </a:prstGeom>
          <a:noFill/>
          <a:ln>
            <a:solidFill>
              <a:srgbClr val="4F6583"/>
            </a:solidFill>
          </a:ln>
        </p:spPr>
        <p:txBody>
          <a:bodyPr wrap="none" rtlCol="0">
            <a:spAutoFit/>
          </a:bodyPr>
          <a:lstStyle/>
          <a:p>
            <a:r>
              <a:rPr lang="zh-CN" altLang="en-US" sz="800" dirty="0" smtClean="0">
                <a:solidFill>
                  <a:srgbClr val="617A99"/>
                </a:solidFill>
                <a:latin typeface="微软雅黑" pitchFamily="34" charset="-122"/>
                <a:ea typeface="微软雅黑" pitchFamily="34" charset="-122"/>
              </a:rPr>
              <a:t>创新创业学院 </a:t>
            </a:r>
            <a:r>
              <a:rPr lang="en-US" altLang="zh-CN" sz="800" dirty="0" smtClean="0">
                <a:solidFill>
                  <a:srgbClr val="617A99"/>
                </a:solidFill>
                <a:latin typeface="微软雅黑" pitchFamily="34" charset="-122"/>
                <a:ea typeface="微软雅黑" pitchFamily="34" charset="-122"/>
              </a:rPr>
              <a:t>SHI</a:t>
            </a:r>
            <a:r>
              <a:rPr lang="zh-CN" altLang="en-US" sz="800" dirty="0" smtClean="0">
                <a:solidFill>
                  <a:srgbClr val="617A99"/>
                </a:solidFill>
                <a:latin typeface="微软雅黑" pitchFamily="34" charset="-122"/>
                <a:ea typeface="微软雅黑" pitchFamily="34" charset="-122"/>
              </a:rPr>
              <a:t>实验室</a:t>
            </a:r>
            <a:endParaRPr lang="zh-CN" altLang="en-US" sz="800" dirty="0">
              <a:solidFill>
                <a:srgbClr val="617A99"/>
              </a:solidFill>
              <a:latin typeface="微软雅黑" pitchFamily="34" charset="-122"/>
              <a:ea typeface="微软雅黑" pitchFamily="34" charset="-122"/>
            </a:endParaRPr>
          </a:p>
        </p:txBody>
      </p:sp>
    </p:spTree>
    <p:extLst>
      <p:ext uri="{BB962C8B-B14F-4D97-AF65-F5344CB8AC3E}">
        <p14:creationId xmlns:p14="http://schemas.microsoft.com/office/powerpoint/2010/main" val="1608919337"/>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2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62000">
                                          <p:cBhvr additive="base">
                                            <p:cTn id="7" dur="3000" fill="hold"/>
                                            <p:tgtEl>
                                              <p:spTgt spid="4"/>
                                            </p:tgtEl>
                                            <p:attrNameLst>
                                              <p:attrName>ppt_x</p:attrName>
                                            </p:attrNameLst>
                                          </p:cBhvr>
                                          <p:tavLst>
                                            <p:tav tm="0">
                                              <p:val>
                                                <p:strVal val="#ppt_x"/>
                                              </p:val>
                                            </p:tav>
                                            <p:tav tm="100000">
                                              <p:val>
                                                <p:strVal val="#ppt_x"/>
                                              </p:val>
                                            </p:tav>
                                          </p:tavLst>
                                        </p:anim>
                                        <p:anim calcmode="lin" valueType="num" p14:bounceEnd="62000">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10" presetClass="entr" presetSubtype="0" fill="hold" grpId="0" nodeType="afterEffect">
                                      <p:stCondLst>
                                        <p:cond delay="0"/>
                                      </p:stCondLst>
                                      <p:iterate type="wd">
                                        <p:tmPct val="10000"/>
                                      </p:iterate>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61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10" presetClass="entr" presetSubtype="0" fill="hold" grpId="0" nodeType="afterEffect">
                                      <p:stCondLst>
                                        <p:cond delay="0"/>
                                      </p:stCondLst>
                                      <p:iterate type="wd">
                                        <p:tmPct val="10000"/>
                                      </p:iterate>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61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420651" y="529454"/>
            <a:ext cx="2547492"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a:t>
            </a:r>
            <a:r>
              <a:rPr lang="en-US" altLang="zh-CN" sz="3200" b="1" dirty="0" err="1"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linspace</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pic>
        <p:nvPicPr>
          <p:cNvPr id="8" name="图片 7"/>
          <p:cNvPicPr>
            <a:picLocks noChangeAspect="1"/>
          </p:cNvPicPr>
          <p:nvPr/>
        </p:nvPicPr>
        <p:blipFill>
          <a:blip r:embed="rId3"/>
          <a:stretch>
            <a:fillRect/>
          </a:stretch>
        </p:blipFill>
        <p:spPr>
          <a:xfrm>
            <a:off x="1846238" y="1443100"/>
            <a:ext cx="3983464" cy="985942"/>
          </a:xfrm>
          <a:prstGeom prst="rect">
            <a:avLst/>
          </a:prstGeom>
        </p:spPr>
      </p:pic>
      <p:pic>
        <p:nvPicPr>
          <p:cNvPr id="10" name="图片 9"/>
          <p:cNvPicPr>
            <a:picLocks noChangeAspect="1"/>
          </p:cNvPicPr>
          <p:nvPr/>
        </p:nvPicPr>
        <p:blipFill>
          <a:blip r:embed="rId4"/>
          <a:stretch>
            <a:fillRect/>
          </a:stretch>
        </p:blipFill>
        <p:spPr>
          <a:xfrm>
            <a:off x="1835696" y="2651187"/>
            <a:ext cx="3832975" cy="1042507"/>
          </a:xfrm>
          <a:prstGeom prst="rect">
            <a:avLst/>
          </a:prstGeom>
        </p:spPr>
      </p:pic>
    </p:spTree>
    <p:extLst>
      <p:ext uri="{BB962C8B-B14F-4D97-AF65-F5344CB8AC3E}">
        <p14:creationId xmlns:p14="http://schemas.microsoft.com/office/powerpoint/2010/main" val="297834946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0298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latin typeface="微软雅黑" panose="020B0503020204020204" pitchFamily="34" charset="-122"/>
                <a:ea typeface="微软雅黑" panose="020B0503020204020204" pitchFamily="34" charset="-122"/>
              </a:rPr>
              <a:t>程序员，年二十有二，始从文，连考而不中。 遂习武，练武场上发一矢，中鼓吏，逐之出。 改学</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，自撰一函数，用之，堆栈溢出。</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355976" y="962978"/>
            <a:ext cx="3057247" cy="584775"/>
          </a:xfrm>
          <a:prstGeom prst="rect">
            <a:avLst/>
          </a:prstGeom>
          <a:noFill/>
          <a:ln>
            <a:solidFill>
              <a:srgbClr val="617A99"/>
            </a:solidFill>
          </a:ln>
        </p:spPr>
        <p:txBody>
          <a:bodyPr wrap="none" rtlCol="0">
            <a:spAutoFit/>
          </a:bodyPr>
          <a:lstStyle/>
          <a:p>
            <a:r>
              <a:rPr lang="en-US" altLang="zh-CN" sz="3200" spc="300" dirty="0" err="1" smtClean="0">
                <a:solidFill>
                  <a:srgbClr val="617A99"/>
                </a:solidFill>
                <a:latin typeface="Agency FB" pitchFamily="34" charset="0"/>
              </a:rPr>
              <a:t>Matlab</a:t>
            </a:r>
            <a:r>
              <a:rPr lang="zh-CN" altLang="en-US" sz="3200" spc="300" dirty="0" smtClean="0">
                <a:solidFill>
                  <a:srgbClr val="617A99"/>
                </a:solidFill>
                <a:latin typeface="Agency FB" pitchFamily="34" charset="0"/>
              </a:rPr>
              <a:t>风格接口</a:t>
            </a:r>
            <a:endParaRPr lang="zh-CN" altLang="en-US" sz="3200" spc="300" dirty="0">
              <a:solidFill>
                <a:srgbClr val="617A99"/>
              </a:solidFill>
              <a:latin typeface="Agency FB" pitchFamily="34" charset="0"/>
            </a:endParaRPr>
          </a:p>
        </p:txBody>
      </p:sp>
      <p:sp>
        <p:nvSpPr>
          <p:cNvPr id="9" name="矩形 8"/>
          <p:cNvSpPr/>
          <p:nvPr/>
        </p:nvSpPr>
        <p:spPr>
          <a:xfrm>
            <a:off x="1665933" y="1851670"/>
            <a:ext cx="5884142"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创建图形</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plt.figure</a:t>
            </a:r>
            <a:r>
              <a:rPr lang="en-US" altLang="zh-CN"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创建两个子图中的一个</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plt.subplot</a:t>
            </a:r>
            <a:r>
              <a:rPr lang="en-US" altLang="zh-CN" sz="1200" dirty="0">
                <a:solidFill>
                  <a:srgbClr val="000000"/>
                </a:solidFill>
                <a:latin typeface="微软雅黑" panose="020B0503020204020204" pitchFamily="34" charset="-122"/>
                <a:ea typeface="微软雅黑" panose="020B0503020204020204" pitchFamily="34" charset="-122"/>
              </a:rPr>
              <a:t>(2,1,1) #(</a:t>
            </a:r>
            <a:r>
              <a:rPr lang="zh-CN" altLang="en-US" sz="1200" dirty="0">
                <a:solidFill>
                  <a:srgbClr val="000000"/>
                </a:solidFill>
                <a:latin typeface="微软雅黑" panose="020B0503020204020204" pitchFamily="34" charset="-122"/>
                <a:ea typeface="微软雅黑" panose="020B0503020204020204" pitchFamily="34" charset="-122"/>
              </a:rPr>
              <a:t>行、列、子图标号</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x,np.sin</a:t>
            </a:r>
            <a:r>
              <a:rPr lang="en-US" altLang="zh-CN" sz="1200" dirty="0">
                <a:solidFill>
                  <a:srgbClr val="000000"/>
                </a:solidFill>
                <a:latin typeface="微软雅黑" panose="020B0503020204020204" pitchFamily="34" charset="-122"/>
                <a:ea typeface="微软雅黑" panose="020B0503020204020204" pitchFamily="34" charset="-122"/>
              </a:rPr>
              <a:t>(x</a:t>
            </a:r>
            <a:r>
              <a:rPr lang="en-US" altLang="zh-CN"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创建两个子图中的另一个</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plt.subplot</a:t>
            </a:r>
            <a:r>
              <a:rPr lang="en-US" altLang="zh-CN" sz="1200" dirty="0">
                <a:solidFill>
                  <a:srgbClr val="000000"/>
                </a:solidFill>
                <a:latin typeface="微软雅黑" panose="020B0503020204020204" pitchFamily="34" charset="-122"/>
                <a:ea typeface="微软雅黑" panose="020B0503020204020204" pitchFamily="34" charset="-122"/>
              </a:rPr>
              <a:t>(2,1,2) #(</a:t>
            </a:r>
            <a:r>
              <a:rPr lang="zh-CN" altLang="en-US" sz="1200" dirty="0">
                <a:solidFill>
                  <a:srgbClr val="000000"/>
                </a:solidFill>
                <a:latin typeface="微软雅黑" panose="020B0503020204020204" pitchFamily="34" charset="-122"/>
                <a:ea typeface="微软雅黑" panose="020B0503020204020204" pitchFamily="34" charset="-122"/>
              </a:rPr>
              <a:t>行、列、子图标号</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x,np.cos</a:t>
            </a:r>
            <a:r>
              <a:rPr lang="en-US" altLang="zh-CN" sz="1200" dirty="0">
                <a:solidFill>
                  <a:srgbClr val="000000"/>
                </a:solidFill>
                <a:latin typeface="微软雅黑" panose="020B0503020204020204" pitchFamily="34" charset="-122"/>
                <a:ea typeface="微软雅黑" panose="020B0503020204020204" pitchFamily="34" charset="-122"/>
              </a:rPr>
              <a:t>(x))</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65710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0298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latin typeface="微软雅黑" panose="020B0503020204020204" pitchFamily="34" charset="-122"/>
                <a:ea typeface="微软雅黑" panose="020B0503020204020204" pitchFamily="34" charset="-122"/>
              </a:rPr>
              <a:t>程序员，年二十有二，始从文，连考而不中。 遂习武，练武场上发一矢，中鼓吏，逐之出。 改学</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，自撰一函数，用之，堆栈溢出。</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774682" y="1021255"/>
            <a:ext cx="3775393"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面向对象风格接口</a:t>
            </a:r>
            <a:endParaRPr lang="zh-CN" altLang="en-US" sz="3200" spc="300" dirty="0">
              <a:solidFill>
                <a:srgbClr val="617A99"/>
              </a:solidFill>
              <a:latin typeface="Agency FB" pitchFamily="34" charset="0"/>
            </a:endParaRPr>
          </a:p>
        </p:txBody>
      </p:sp>
      <p:sp>
        <p:nvSpPr>
          <p:cNvPr id="9" name="矩形 8"/>
          <p:cNvSpPr/>
          <p:nvPr/>
        </p:nvSpPr>
        <p:spPr>
          <a:xfrm>
            <a:off x="1665933" y="1851670"/>
            <a:ext cx="5884142" cy="199868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先创建图形网络</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ax</a:t>
            </a:r>
            <a:r>
              <a:rPr lang="zh-CN" altLang="en-US" sz="1200" dirty="0">
                <a:solidFill>
                  <a:srgbClr val="000000"/>
                </a:solidFill>
                <a:latin typeface="微软雅黑" panose="020B0503020204020204" pitchFamily="34" charset="-122"/>
                <a:ea typeface="微软雅黑" panose="020B0503020204020204" pitchFamily="34" charset="-122"/>
              </a:rPr>
              <a:t>是一个包含两个</a:t>
            </a:r>
            <a:r>
              <a:rPr lang="en-US" altLang="zh-CN" sz="1200" dirty="0">
                <a:solidFill>
                  <a:srgbClr val="000000"/>
                </a:solidFill>
                <a:latin typeface="微软雅黑" panose="020B0503020204020204" pitchFamily="34" charset="-122"/>
                <a:ea typeface="微软雅黑" panose="020B0503020204020204" pitchFamily="34" charset="-122"/>
              </a:rPr>
              <a:t>Axes</a:t>
            </a:r>
            <a:r>
              <a:rPr lang="zh-CN" altLang="en-US" sz="1200" dirty="0">
                <a:solidFill>
                  <a:srgbClr val="000000"/>
                </a:solidFill>
                <a:latin typeface="微软雅黑" panose="020B0503020204020204" pitchFamily="34" charset="-122"/>
                <a:ea typeface="微软雅黑" panose="020B0503020204020204" pitchFamily="34" charset="-122"/>
              </a:rPr>
              <a:t>对象的数组</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fig, ax = </a:t>
            </a:r>
            <a:r>
              <a:rPr lang="en-US" altLang="zh-CN" sz="1200" dirty="0" err="1">
                <a:solidFill>
                  <a:srgbClr val="000000"/>
                </a:solidFill>
                <a:latin typeface="微软雅黑" panose="020B0503020204020204" pitchFamily="34" charset="-122"/>
                <a:ea typeface="微软雅黑" panose="020B0503020204020204" pitchFamily="34" charset="-122"/>
              </a:rPr>
              <a:t>plt.subplots</a:t>
            </a:r>
            <a:r>
              <a:rPr lang="en-US" altLang="zh-CN" sz="1200" dirty="0">
                <a:solidFill>
                  <a:srgbClr val="000000"/>
                </a:solidFill>
                <a:latin typeface="微软雅黑" panose="020B0503020204020204" pitchFamily="34" charset="-122"/>
                <a:ea typeface="微软雅黑" panose="020B0503020204020204" pitchFamily="34" charset="-122"/>
              </a:rPr>
              <a:t>(2)</a:t>
            </a:r>
          </a:p>
          <a:p>
            <a:pPr lvl="0" eaLnBrk="0" fontAlgn="base" hangingPunct="0">
              <a:lnSpc>
                <a:spcPct val="150000"/>
              </a:lnSpc>
              <a:spcBef>
                <a:spcPct val="0"/>
              </a:spcBef>
              <a:spcAft>
                <a:spcPct val="0"/>
              </a:spcAft>
            </a:pP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在每个对象上调用</a:t>
            </a:r>
            <a:r>
              <a:rPr lang="en-US" altLang="zh-CN" sz="1200" dirty="0">
                <a:solidFill>
                  <a:srgbClr val="000000"/>
                </a:solidFill>
                <a:latin typeface="微软雅黑" panose="020B0503020204020204" pitchFamily="34" charset="-122"/>
                <a:ea typeface="微软雅黑" panose="020B0503020204020204" pitchFamily="34" charset="-122"/>
              </a:rPr>
              <a:t>plot()</a:t>
            </a:r>
            <a:r>
              <a:rPr lang="zh-CN" altLang="en-US" sz="1200" dirty="0">
                <a:solidFill>
                  <a:srgbClr val="000000"/>
                </a:solidFill>
                <a:latin typeface="微软雅黑" panose="020B0503020204020204" pitchFamily="34" charset="-122"/>
                <a:ea typeface="微软雅黑" panose="020B0503020204020204" pitchFamily="34" charset="-122"/>
              </a:rPr>
              <a:t>方法</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ax[0].plot(x,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(x))</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ax[1].plot(x, </a:t>
            </a:r>
            <a:r>
              <a:rPr lang="en-US" altLang="zh-CN" sz="1200" dirty="0" err="1">
                <a:solidFill>
                  <a:srgbClr val="000000"/>
                </a:solidFill>
                <a:latin typeface="微软雅黑" panose="020B0503020204020204" pitchFamily="34" charset="-122"/>
                <a:ea typeface="微软雅黑" panose="020B0503020204020204" pitchFamily="34" charset="-122"/>
              </a:rPr>
              <a:t>np.cos</a:t>
            </a:r>
            <a:r>
              <a:rPr lang="en-US" altLang="zh-CN" sz="1200" dirty="0">
                <a:solidFill>
                  <a:srgbClr val="000000"/>
                </a:solidFill>
                <a:latin typeface="微软雅黑" panose="020B0503020204020204" pitchFamily="34" charset="-122"/>
                <a:ea typeface="微软雅黑" panose="020B0503020204020204" pitchFamily="34" charset="-122"/>
              </a:rPr>
              <a:t>(x))</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330759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0800000">
            <a:off x="1259632" y="843558"/>
            <a:ext cx="6264696" cy="3168352"/>
          </a:xfrm>
          <a:prstGeom prst="rect">
            <a:avLst/>
          </a:prstGeom>
          <a:blipFill>
            <a:blip r:embed="rId3" cstate="screen">
              <a:extLst>
                <a:ext uri="{28A0092B-C50C-407E-A947-70E740481C1C}">
                  <a14:useLocalDpi xmlns:a14="http://schemas.microsoft.com/office/drawing/2010/main"/>
                </a:ext>
              </a:extLst>
            </a:blip>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0800000">
            <a:off x="2339752" y="1419622"/>
            <a:ext cx="5616624" cy="2592288"/>
          </a:xfrm>
          <a:prstGeom prst="rect">
            <a:avLst/>
          </a:prstGeom>
          <a:solidFill>
            <a:schemeClr val="bg1"/>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3"/>
          <p:cNvSpPr txBox="1"/>
          <p:nvPr/>
        </p:nvSpPr>
        <p:spPr>
          <a:xfrm>
            <a:off x="4459689" y="1635646"/>
            <a:ext cx="3281282" cy="646331"/>
          </a:xfrm>
          <a:prstGeom prst="rect">
            <a:avLst/>
          </a:prstGeom>
          <a:noFill/>
          <a:ln>
            <a:solidFill>
              <a:srgbClr val="617A99"/>
            </a:solidFill>
          </a:ln>
        </p:spPr>
        <p:txBody>
          <a:bodyPr wrap="square" rtlCol="0">
            <a:spAutoFit/>
          </a:bodyPr>
          <a:lstStyle/>
          <a:p>
            <a:r>
              <a:rPr lang="en-US" altLang="zh-CN" sz="3600" spc="300" dirty="0" smtClean="0">
                <a:solidFill>
                  <a:srgbClr val="617A99"/>
                </a:solidFill>
                <a:latin typeface="Agency FB" pitchFamily="34" charset="0"/>
              </a:rPr>
              <a:t>02</a:t>
            </a:r>
            <a:r>
              <a:rPr lang="zh-CN" altLang="en-US" sz="3600" spc="300" dirty="0" smtClean="0">
                <a:solidFill>
                  <a:srgbClr val="617A99"/>
                </a:solidFill>
                <a:latin typeface="Agency FB" pitchFamily="34" charset="0"/>
              </a:rPr>
              <a:t>简易线形图</a:t>
            </a:r>
            <a:endParaRPr lang="zh-CN" altLang="en-US" sz="3600" spc="300" dirty="0">
              <a:solidFill>
                <a:srgbClr val="617A99"/>
              </a:solidFill>
              <a:latin typeface="Agency FB" pitchFamily="34" charset="0"/>
            </a:endParaRPr>
          </a:p>
        </p:txBody>
      </p:sp>
      <p:sp>
        <p:nvSpPr>
          <p:cNvPr id="16" name="矩形 15"/>
          <p:cNvSpPr/>
          <p:nvPr/>
        </p:nvSpPr>
        <p:spPr>
          <a:xfrm>
            <a:off x="2285013" y="3201238"/>
            <a:ext cx="1468495" cy="738664"/>
          </a:xfrm>
          <a:prstGeom prst="rect">
            <a:avLst/>
          </a:prstGeom>
        </p:spPr>
        <p:txBody>
          <a:bodyPr wrap="square">
            <a:spAutoFit/>
          </a:bodyPr>
          <a:lstStyle/>
          <a:p>
            <a:pPr algn="ctr">
              <a:lnSpc>
                <a:spcPct val="150000"/>
              </a:lnSpc>
            </a:pPr>
            <a:r>
              <a:rPr lang="en-US" altLang="zh-CN" sz="700" dirty="0" smtClean="0">
                <a:solidFill>
                  <a:schemeClr val="bg1"/>
                </a:solidFill>
              </a:rPr>
              <a:t>OF THIS SCHEME, WE THANK YOU FOR YOUR READING, THE PROPOSAL IS IN WE UNDERSTAND YOUR COMPANY FOR THE</a:t>
            </a:r>
          </a:p>
        </p:txBody>
      </p:sp>
      <p:sp>
        <p:nvSpPr>
          <p:cNvPr id="17" name="TextBox 33"/>
          <p:cNvSpPr txBox="1"/>
          <p:nvPr/>
        </p:nvSpPr>
        <p:spPr>
          <a:xfrm>
            <a:off x="2673388" y="1779662"/>
            <a:ext cx="591829" cy="1200329"/>
          </a:xfrm>
          <a:prstGeom prst="rect">
            <a:avLst/>
          </a:prstGeom>
          <a:noFill/>
          <a:ln>
            <a:solidFill>
              <a:schemeClr val="bg1"/>
            </a:solidFill>
          </a:ln>
        </p:spPr>
        <p:txBody>
          <a:bodyPr wrap="none" rtlCol="0">
            <a:spAutoFit/>
          </a:bodyPr>
          <a:lstStyle/>
          <a:p>
            <a:r>
              <a:rPr lang="en-US" altLang="zh-CN" sz="7200" spc="300" dirty="0" smtClean="0">
                <a:solidFill>
                  <a:schemeClr val="bg1"/>
                </a:solidFill>
                <a:latin typeface="Agency FB" pitchFamily="34" charset="0"/>
              </a:rPr>
              <a:t>A</a:t>
            </a:r>
            <a:endParaRPr lang="zh-CN" altLang="en-US" sz="7200" spc="300" dirty="0">
              <a:solidFill>
                <a:schemeClr val="bg1"/>
              </a:solidFill>
              <a:latin typeface="Agency FB" pitchFamily="34" charset="0"/>
            </a:endParaRPr>
          </a:p>
        </p:txBody>
      </p:sp>
      <p:pic>
        <p:nvPicPr>
          <p:cNvPr id="4" name="图片 3"/>
          <p:cNvPicPr>
            <a:picLocks noChangeAspect="1"/>
          </p:cNvPicPr>
          <p:nvPr/>
        </p:nvPicPr>
        <p:blipFill>
          <a:blip r:embed="rId4"/>
          <a:stretch>
            <a:fillRect/>
          </a:stretch>
        </p:blipFill>
        <p:spPr>
          <a:xfrm>
            <a:off x="1691680" y="2647893"/>
            <a:ext cx="2768009" cy="1803014"/>
          </a:xfrm>
          <a:prstGeom prst="rect">
            <a:avLst/>
          </a:prstGeom>
        </p:spPr>
      </p:pic>
    </p:spTree>
    <p:extLst>
      <p:ext uri="{BB962C8B-B14F-4D97-AF65-F5344CB8AC3E}">
        <p14:creationId xmlns:p14="http://schemas.microsoft.com/office/powerpoint/2010/main" val="170591643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Picture 7" descr="C:\Users\Administrator\Desktop\a56c718f7bdad70b89ab2dbccb0fbe1a.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98747" y="3130175"/>
            <a:ext cx="3018513" cy="20133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Administrator\Desktop\a56c718f7bdad70b89ab2dbccb0fbe1a.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98747" y="-136068"/>
            <a:ext cx="3018513" cy="2013325"/>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58888" y="821843"/>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7"/>
          <p:cNvSpPr txBox="1"/>
          <p:nvPr/>
        </p:nvSpPr>
        <p:spPr>
          <a:xfrm>
            <a:off x="5292080" y="914518"/>
            <a:ext cx="2428870"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简易线形图</a:t>
            </a:r>
            <a:endParaRPr lang="zh-CN" altLang="en-US" sz="3200" spc="300" dirty="0">
              <a:solidFill>
                <a:srgbClr val="617A99"/>
              </a:solidFill>
              <a:latin typeface="Agency FB" pitchFamily="34" charset="0"/>
            </a:endParaRPr>
          </a:p>
        </p:txBody>
      </p:sp>
      <p:sp>
        <p:nvSpPr>
          <p:cNvPr id="9" name="Rectangle 3"/>
          <p:cNvSpPr>
            <a:spLocks noChangeArrowheads="1"/>
          </p:cNvSpPr>
          <p:nvPr/>
        </p:nvSpPr>
        <p:spPr bwMode="auto">
          <a:xfrm>
            <a:off x="1892656" y="1919763"/>
            <a:ext cx="5328592" cy="1384995"/>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zh-CN" altLang="en-US" sz="1200" dirty="0">
                <a:solidFill>
                  <a:srgbClr val="000000"/>
                </a:solidFill>
                <a:latin typeface="微软雅黑" panose="020B0503020204020204" pitchFamily="34" charset="-122"/>
                <a:ea typeface="微软雅黑" panose="020B0503020204020204" pitchFamily="34" charset="-122"/>
              </a:rPr>
              <a:t>中需要先创建一个图形</a:t>
            </a:r>
            <a:r>
              <a:rPr lang="en-US" altLang="zh-CN" sz="1200" dirty="0">
                <a:solidFill>
                  <a:srgbClr val="000000"/>
                </a:solidFill>
                <a:latin typeface="微软雅黑" panose="020B0503020204020204" pitchFamily="34" charset="-122"/>
                <a:ea typeface="微软雅黑" panose="020B0503020204020204" pitchFamily="34" charset="-122"/>
              </a:rPr>
              <a:t>fig</a:t>
            </a:r>
            <a:r>
              <a:rPr lang="zh-CN" altLang="en-US" sz="1200" dirty="0">
                <a:solidFill>
                  <a:srgbClr val="000000"/>
                </a:solidFill>
                <a:latin typeface="微软雅黑" panose="020B0503020204020204" pitchFamily="34" charset="-122"/>
                <a:ea typeface="微软雅黑" panose="020B0503020204020204" pitchFamily="34" charset="-122"/>
              </a:rPr>
              <a:t>和坐标轴</a:t>
            </a:r>
            <a:r>
              <a:rPr lang="en-US" altLang="zh-CN" sz="1200" dirty="0">
                <a:solidFill>
                  <a:srgbClr val="000000"/>
                </a:solidFill>
                <a:latin typeface="微软雅黑" panose="020B0503020204020204" pitchFamily="34" charset="-122"/>
                <a:ea typeface="微软雅黑" panose="020B0503020204020204" pitchFamily="34" charset="-122"/>
              </a:rPr>
              <a:t>ax</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figure</a:t>
            </a:r>
            <a:r>
              <a:rPr lang="zh-CN" altLang="en-US" sz="1200" dirty="0">
                <a:solidFill>
                  <a:srgbClr val="000000"/>
                </a:solidFill>
                <a:latin typeface="微软雅黑" panose="020B0503020204020204" pitchFamily="34" charset="-122"/>
                <a:ea typeface="微软雅黑" panose="020B0503020204020204" pitchFamily="34" charset="-122"/>
              </a:rPr>
              <a:t>可以被看成一个容纳各种坐标轴、图形、文字、标签的容器。就想图中的那样</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axes</a:t>
            </a:r>
            <a:r>
              <a:rPr lang="zh-CN" altLang="en-US" sz="1200" dirty="0">
                <a:solidFill>
                  <a:srgbClr val="000000"/>
                </a:solidFill>
                <a:latin typeface="微软雅黑" panose="020B0503020204020204" pitchFamily="34" charset="-122"/>
                <a:ea typeface="微软雅黑" panose="020B0503020204020204" pitchFamily="34" charset="-122"/>
              </a:rPr>
              <a:t>是一个带有刻度和标签</a:t>
            </a:r>
            <a:r>
              <a:rPr lang="zh-CN" altLang="en-US" sz="1200" dirty="0" smtClean="0">
                <a:solidFill>
                  <a:srgbClr val="000000"/>
                </a:solidFill>
                <a:latin typeface="微软雅黑" panose="020B0503020204020204" pitchFamily="34" charset="-122"/>
                <a:ea typeface="微软雅黑" panose="020B0503020204020204" pitchFamily="34" charset="-122"/>
              </a:rPr>
              <a:t>的</a:t>
            </a:r>
            <a:r>
              <a:rPr lang="zh-CN" altLang="en-US" sz="1200" dirty="0" smtClean="0">
                <a:solidFill>
                  <a:srgbClr val="000000"/>
                </a:solidFill>
                <a:latin typeface="微软雅黑" panose="020B0503020204020204" pitchFamily="34" charset="-122"/>
                <a:ea typeface="微软雅黑" panose="020B0503020204020204" pitchFamily="34" charset="-122"/>
              </a:rPr>
              <a:t>坐标轴对象，</a:t>
            </a:r>
            <a:r>
              <a:rPr lang="zh-CN" altLang="en-US" sz="1200" dirty="0">
                <a:solidFill>
                  <a:srgbClr val="000000"/>
                </a:solidFill>
                <a:latin typeface="微软雅黑" panose="020B0503020204020204" pitchFamily="34" charset="-122"/>
                <a:ea typeface="微软雅黑" panose="020B0503020204020204" pitchFamily="34" charset="-122"/>
              </a:rPr>
              <a:t>最终会包含所有的可视化图形元素。</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579020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55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55000">
                                          <p:cBhvr additive="base">
                                            <p:cTn id="7" dur="2000" fill="hold"/>
                                            <p:tgtEl>
                                              <p:spTgt spid="30"/>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64000">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64000">
                                          <p:cBhvr additive="base">
                                            <p:cTn id="11" dur="2000" fill="hold"/>
                                            <p:tgtEl>
                                              <p:spTgt spid="32"/>
                                            </p:tgtEl>
                                            <p:attrNameLst>
                                              <p:attrName>ppt_x</p:attrName>
                                            </p:attrNameLst>
                                          </p:cBhvr>
                                          <p:tavLst>
                                            <p:tav tm="0">
                                              <p:val>
                                                <p:strVal val="0-#ppt_w/2"/>
                                              </p:val>
                                            </p:tav>
                                            <p:tav tm="100000">
                                              <p:val>
                                                <p:strVal val="#ppt_x"/>
                                              </p:val>
                                            </p:tav>
                                          </p:tavLst>
                                        </p:anim>
                                        <p:anim calcmode="lin" valueType="num" p14:bounceEnd="64000">
                                          <p:cBhvr additive="base">
                                            <p:cTn id="12" dur="2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4000">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14:bounceEnd="64000">
                                          <p:cBhvr additive="base">
                                            <p:cTn id="15" dur="2000" fill="hold"/>
                                            <p:tgtEl>
                                              <p:spTgt spid="33"/>
                                            </p:tgtEl>
                                            <p:attrNameLst>
                                              <p:attrName>ppt_x</p:attrName>
                                            </p:attrNameLst>
                                          </p:cBhvr>
                                          <p:tavLst>
                                            <p:tav tm="0">
                                              <p:val>
                                                <p:strVal val="0-#ppt_w/2"/>
                                              </p:val>
                                            </p:tav>
                                            <p:tav tm="100000">
                                              <p:val>
                                                <p:strVal val="#ppt_x"/>
                                              </p:val>
                                            </p:tav>
                                          </p:tavLst>
                                        </p:anim>
                                        <p:anim calcmode="lin" valueType="num" p14:bounceEnd="64000">
                                          <p:cBhvr additive="base">
                                            <p:cTn id="16" dur="2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2000" fill="hold"/>
                                            <p:tgtEl>
                                              <p:spTgt spid="30"/>
                                            </p:tgtEl>
                                            <p:attrNameLst>
                                              <p:attrName>ppt_x</p:attrName>
                                            </p:attrNameLst>
                                          </p:cBhvr>
                                          <p:tavLst>
                                            <p:tav tm="0">
                                              <p:val>
                                                <p:strVal val="#ppt_x"/>
                                              </p:val>
                                            </p:tav>
                                            <p:tav tm="100000">
                                              <p:val>
                                                <p:strVal val="#ppt_x"/>
                                              </p:val>
                                            </p:tav>
                                          </p:tavLst>
                                        </p:anim>
                                        <p:anim calcmode="lin" valueType="num">
                                          <p:cBhvr additive="base">
                                            <p:cTn id="8" dur="2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2000" fill="hold"/>
                                            <p:tgtEl>
                                              <p:spTgt spid="32"/>
                                            </p:tgtEl>
                                            <p:attrNameLst>
                                              <p:attrName>ppt_x</p:attrName>
                                            </p:attrNameLst>
                                          </p:cBhvr>
                                          <p:tavLst>
                                            <p:tav tm="0">
                                              <p:val>
                                                <p:strVal val="0-#ppt_w/2"/>
                                              </p:val>
                                            </p:tav>
                                            <p:tav tm="100000">
                                              <p:val>
                                                <p:strVal val="#ppt_x"/>
                                              </p:val>
                                            </p:tav>
                                          </p:tavLst>
                                        </p:anim>
                                        <p:anim calcmode="lin" valueType="num">
                                          <p:cBhvr additive="base">
                                            <p:cTn id="12" dur="2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2000" fill="hold"/>
                                            <p:tgtEl>
                                              <p:spTgt spid="33"/>
                                            </p:tgtEl>
                                            <p:attrNameLst>
                                              <p:attrName>ppt_x</p:attrName>
                                            </p:attrNameLst>
                                          </p:cBhvr>
                                          <p:tavLst>
                                            <p:tav tm="0">
                                              <p:val>
                                                <p:strVal val="0-#ppt_w/2"/>
                                              </p:val>
                                            </p:tav>
                                            <p:tav tm="100000">
                                              <p:val>
                                                <p:strVal val="#ppt_x"/>
                                              </p:val>
                                            </p:tav>
                                          </p:tavLst>
                                        </p:anim>
                                        <p:anim calcmode="lin" valueType="num">
                                          <p:cBhvr additive="base">
                                            <p:cTn id="16" dur="2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Picture 7" descr="C:\Users\Administrator\Desktop\a56c718f7bdad70b89ab2dbccb0fbe1a.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98747" y="3130175"/>
            <a:ext cx="3018513" cy="20133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Administrator\Desktop\a56c718f7bdad70b89ab2dbccb0fbe1a.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98747" y="-136068"/>
            <a:ext cx="3018513" cy="2013325"/>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58888" y="821843"/>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7"/>
          <p:cNvSpPr txBox="1"/>
          <p:nvPr/>
        </p:nvSpPr>
        <p:spPr>
          <a:xfrm>
            <a:off x="3528899" y="452179"/>
            <a:ext cx="1980029" cy="584775"/>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200" spc="300" dirty="0" smtClean="0">
                <a:solidFill>
                  <a:srgbClr val="617A99"/>
                </a:solidFill>
                <a:latin typeface="Agency FB" pitchFamily="34" charset="0"/>
              </a:rPr>
              <a:t>调整图形</a:t>
            </a:r>
            <a:endParaRPr lang="zh-CN" altLang="en-US" sz="3200" spc="300" dirty="0">
              <a:solidFill>
                <a:srgbClr val="617A99"/>
              </a:solidFill>
              <a:latin typeface="Agency FB" pitchFamily="34" charset="0"/>
            </a:endParaRPr>
          </a:p>
        </p:txBody>
      </p:sp>
      <p:sp>
        <p:nvSpPr>
          <p:cNvPr id="9" name="Rectangle 3"/>
          <p:cNvSpPr>
            <a:spLocks noChangeArrowheads="1"/>
          </p:cNvSpPr>
          <p:nvPr/>
        </p:nvSpPr>
        <p:spPr bwMode="auto">
          <a:xfrm>
            <a:off x="1365796" y="1244855"/>
            <a:ext cx="6552728" cy="2908489"/>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zh-CN" sz="1050" b="1" dirty="0">
                <a:solidFill>
                  <a:srgbClr val="000000"/>
                </a:solidFill>
                <a:latin typeface="微软雅黑" panose="020B0503020204020204" pitchFamily="34" charset="-122"/>
                <a:ea typeface="微软雅黑" panose="020B0503020204020204" pitchFamily="34" charset="-122"/>
              </a:rPr>
              <a:t>### </a:t>
            </a:r>
            <a:r>
              <a:rPr lang="zh-CN" altLang="en-US" sz="1050" b="1" dirty="0">
                <a:solidFill>
                  <a:srgbClr val="000000"/>
                </a:solidFill>
                <a:latin typeface="微软雅黑" panose="020B0503020204020204" pitchFamily="34" charset="-122"/>
                <a:ea typeface="微软雅黑" panose="020B0503020204020204" pitchFamily="34" charset="-122"/>
              </a:rPr>
              <a:t>调整图形： 线条的颜色和</a:t>
            </a:r>
            <a:r>
              <a:rPr lang="zh-CN" altLang="en-US" sz="1050" b="1" dirty="0" smtClean="0">
                <a:solidFill>
                  <a:srgbClr val="000000"/>
                </a:solidFill>
                <a:latin typeface="微软雅黑" panose="020B0503020204020204" pitchFamily="34" charset="-122"/>
                <a:ea typeface="微软雅黑" panose="020B0503020204020204" pitchFamily="34" charset="-122"/>
              </a:rPr>
              <a:t>风格</a:t>
            </a:r>
            <a:endParaRPr lang="zh-CN" altLang="en-US" sz="1050" b="1"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&gt;* color</a:t>
            </a:r>
            <a:r>
              <a:rPr lang="zh-CN" altLang="en-US" sz="1050" dirty="0">
                <a:solidFill>
                  <a:srgbClr val="000000"/>
                </a:solidFill>
                <a:latin typeface="微软雅黑" panose="020B0503020204020204" pitchFamily="34" charset="-122"/>
                <a:ea typeface="微软雅黑" panose="020B0503020204020204" pitchFamily="34" charset="-122"/>
              </a:rPr>
              <a:t>属性 用来调整线条的颜色，他可以接收以下形式的参数：标准颜色名称（</a:t>
            </a:r>
            <a:r>
              <a:rPr lang="en-US" altLang="zh-CN" sz="1050" dirty="0">
                <a:solidFill>
                  <a:srgbClr val="000000"/>
                </a:solidFill>
                <a:latin typeface="微软雅黑" panose="020B0503020204020204" pitchFamily="34" charset="-122"/>
                <a:ea typeface="微软雅黑" panose="020B0503020204020204" pitchFamily="34" charset="-122"/>
              </a:rPr>
              <a:t>blue</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a:t>
            </a:r>
            <a:r>
              <a:rPr lang="zh-CN" altLang="en-US" sz="1050" dirty="0">
                <a:solidFill>
                  <a:srgbClr val="000000"/>
                </a:solidFill>
                <a:latin typeface="微软雅黑" panose="020B0503020204020204" pitchFamily="34" charset="-122"/>
                <a:ea typeface="微软雅黑" panose="020B0503020204020204" pitchFamily="34" charset="-122"/>
              </a:rPr>
              <a:t>缩写颜色代码（</a:t>
            </a:r>
            <a:r>
              <a:rPr lang="en-US" altLang="zh-CN" sz="1050" dirty="0">
                <a:solidFill>
                  <a:srgbClr val="000000"/>
                </a:solidFill>
                <a:latin typeface="微软雅黑" panose="020B0503020204020204" pitchFamily="34" charset="-122"/>
                <a:ea typeface="微软雅黑" panose="020B0503020204020204" pitchFamily="34" charset="-122"/>
              </a:rPr>
              <a:t>g</a:t>
            </a:r>
            <a:r>
              <a:rPr lang="zh-CN" altLang="en-US" sz="1050" dirty="0">
                <a:solidFill>
                  <a:srgbClr val="000000"/>
                </a:solidFill>
                <a:latin typeface="微软雅黑" panose="020B0503020204020204" pitchFamily="34" charset="-122"/>
                <a:ea typeface="微软雅黑" panose="020B0503020204020204" pitchFamily="34" charset="-122"/>
              </a:rPr>
              <a:t>），范围在</a:t>
            </a:r>
            <a:r>
              <a:rPr lang="en-US" altLang="zh-CN" sz="1050" dirty="0">
                <a:solidFill>
                  <a:srgbClr val="000000"/>
                </a:solidFill>
                <a:latin typeface="微软雅黑" panose="020B0503020204020204" pitchFamily="34" charset="-122"/>
                <a:ea typeface="微软雅黑" panose="020B0503020204020204" pitchFamily="34" charset="-122"/>
              </a:rPr>
              <a:t>0-1</a:t>
            </a:r>
            <a:r>
              <a:rPr lang="zh-CN" altLang="en-US" sz="1050" dirty="0">
                <a:solidFill>
                  <a:srgbClr val="000000"/>
                </a:solidFill>
                <a:latin typeface="微软雅黑" panose="020B0503020204020204" pitchFamily="34" charset="-122"/>
                <a:ea typeface="微软雅黑" panose="020B0503020204020204" pitchFamily="34" charset="-122"/>
              </a:rPr>
              <a:t>的灰度值（</a:t>
            </a:r>
            <a:r>
              <a:rPr lang="en-US" altLang="zh-CN" sz="1050" dirty="0">
                <a:solidFill>
                  <a:srgbClr val="000000"/>
                </a:solidFill>
                <a:latin typeface="微软雅黑" panose="020B0503020204020204" pitchFamily="34" charset="-122"/>
                <a:ea typeface="微软雅黑" panose="020B0503020204020204" pitchFamily="34" charset="-122"/>
              </a:rPr>
              <a:t>0.75</a:t>
            </a:r>
            <a:r>
              <a:rPr lang="zh-CN" altLang="en-US" sz="1050" dirty="0">
                <a:solidFill>
                  <a:srgbClr val="000000"/>
                </a:solidFill>
                <a:latin typeface="微软雅黑" panose="020B0503020204020204" pitchFamily="34" charset="-122"/>
                <a:ea typeface="微软雅黑" panose="020B0503020204020204" pitchFamily="34" charset="-122"/>
              </a:rPr>
              <a:t>）十六进制值（</a:t>
            </a:r>
            <a:r>
              <a:rPr lang="en-US" altLang="zh-CN" sz="1050" dirty="0">
                <a:solidFill>
                  <a:srgbClr val="000000"/>
                </a:solidFill>
                <a:latin typeface="微软雅黑" panose="020B0503020204020204" pitchFamily="34" charset="-122"/>
                <a:ea typeface="微软雅黑" panose="020B0503020204020204" pitchFamily="34" charset="-122"/>
              </a:rPr>
              <a:t>#FFDD44</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RGB</a:t>
            </a:r>
            <a:r>
              <a:rPr lang="zh-CN" altLang="en-US" sz="1050" dirty="0">
                <a:solidFill>
                  <a:srgbClr val="000000"/>
                </a:solidFill>
                <a:latin typeface="微软雅黑" panose="020B0503020204020204" pitchFamily="34" charset="-122"/>
                <a:ea typeface="微软雅黑" panose="020B0503020204020204" pitchFamily="34" charset="-122"/>
              </a:rPr>
              <a:t>元组（</a:t>
            </a:r>
            <a:r>
              <a:rPr lang="en-US" altLang="zh-CN" sz="1050" dirty="0">
                <a:solidFill>
                  <a:srgbClr val="000000"/>
                </a:solidFill>
                <a:latin typeface="微软雅黑" panose="020B0503020204020204" pitchFamily="34" charset="-122"/>
                <a:ea typeface="微软雅黑" panose="020B0503020204020204" pitchFamily="34" charset="-122"/>
              </a:rPr>
              <a:t>1.0,0.2,0.3</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HTML</a:t>
            </a:r>
            <a:r>
              <a:rPr lang="zh-CN" altLang="en-US" sz="1050" dirty="0">
                <a:solidFill>
                  <a:srgbClr val="000000"/>
                </a:solidFill>
                <a:latin typeface="微软雅黑" panose="020B0503020204020204" pitchFamily="34" charset="-122"/>
                <a:ea typeface="微软雅黑" panose="020B0503020204020204" pitchFamily="34" charset="-122"/>
              </a:rPr>
              <a:t>颜色名称（</a:t>
            </a:r>
            <a:r>
              <a:rPr lang="en-US" altLang="zh-CN" sz="1050" dirty="0">
                <a:solidFill>
                  <a:srgbClr val="000000"/>
                </a:solidFill>
                <a:latin typeface="微软雅黑" panose="020B0503020204020204" pitchFamily="34" charset="-122"/>
                <a:ea typeface="微软雅黑" panose="020B0503020204020204" pitchFamily="34" charset="-122"/>
              </a:rPr>
              <a:t>chartreuse</a:t>
            </a:r>
            <a:r>
              <a:rPr lang="zh-CN" altLang="en-US" sz="105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&gt;* </a:t>
            </a:r>
            <a:r>
              <a:rPr lang="en-US" altLang="zh-CN" sz="1050" dirty="0" err="1">
                <a:solidFill>
                  <a:srgbClr val="000000"/>
                </a:solidFill>
                <a:latin typeface="微软雅黑" panose="020B0503020204020204" pitchFamily="34" charset="-122"/>
                <a:ea typeface="微软雅黑" panose="020B0503020204020204" pitchFamily="34" charset="-122"/>
              </a:rPr>
              <a:t>linestyle</a:t>
            </a:r>
            <a:r>
              <a:rPr lang="zh-CN" altLang="en-US" sz="1050" dirty="0">
                <a:solidFill>
                  <a:srgbClr val="000000"/>
                </a:solidFill>
                <a:latin typeface="微软雅黑" panose="020B0503020204020204" pitchFamily="34" charset="-122"/>
                <a:ea typeface="微软雅黑" panose="020B0503020204020204" pitchFamily="34" charset="-122"/>
              </a:rPr>
              <a:t>属性 用来调整线条的线型，其可以接受以下名称或简写 （</a:t>
            </a:r>
            <a:r>
              <a:rPr lang="en-US" altLang="zh-CN" sz="1050" dirty="0">
                <a:solidFill>
                  <a:srgbClr val="000000"/>
                </a:solidFill>
                <a:latin typeface="微软雅黑" panose="020B0503020204020204" pitchFamily="34" charset="-122"/>
                <a:ea typeface="微软雅黑" panose="020B0503020204020204" pitchFamily="34" charset="-122"/>
              </a:rPr>
              <a:t>solid</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dashed</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err="1">
                <a:solidFill>
                  <a:srgbClr val="000000"/>
                </a:solidFill>
                <a:latin typeface="微软雅黑" panose="020B0503020204020204" pitchFamily="34" charset="-122"/>
                <a:ea typeface="微软雅黑" panose="020B0503020204020204" pitchFamily="34" charset="-122"/>
              </a:rPr>
              <a:t>dashdot</a:t>
            </a:r>
            <a:r>
              <a:rPr lang="en-US" altLang="zh-CN" sz="1050" dirty="0">
                <a:solidFill>
                  <a:srgbClr val="000000"/>
                </a:solidFill>
                <a:latin typeface="微软雅黑" panose="020B0503020204020204" pitchFamily="34" charset="-122"/>
                <a:ea typeface="微软雅黑" panose="020B0503020204020204" pitchFamily="34" charset="-122"/>
              </a:rPr>
              <a:t> </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dotted</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 -- -. </a:t>
            </a:r>
            <a:endParaRPr lang="zh-CN" altLang="en-US" sz="105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b="1" dirty="0">
                <a:solidFill>
                  <a:srgbClr val="000000"/>
                </a:solidFill>
                <a:latin typeface="微软雅黑" panose="020B0503020204020204" pitchFamily="34" charset="-122"/>
                <a:ea typeface="微软雅黑" panose="020B0503020204020204" pitchFamily="34" charset="-122"/>
              </a:rPr>
              <a:t>### </a:t>
            </a:r>
            <a:r>
              <a:rPr lang="zh-CN" altLang="en-US" sz="1050" b="1" dirty="0">
                <a:solidFill>
                  <a:srgbClr val="000000"/>
                </a:solidFill>
                <a:latin typeface="微软雅黑" panose="020B0503020204020204" pitchFamily="34" charset="-122"/>
                <a:ea typeface="微软雅黑" panose="020B0503020204020204" pitchFamily="34" charset="-122"/>
              </a:rPr>
              <a:t>调整图形： 坐标轴上下限</a:t>
            </a: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&gt;* </a:t>
            </a:r>
            <a:r>
              <a:rPr lang="en-US" altLang="zh-CN" sz="1050" dirty="0" err="1">
                <a:solidFill>
                  <a:srgbClr val="000000"/>
                </a:solidFill>
                <a:latin typeface="微软雅黑" panose="020B0503020204020204" pitchFamily="34" charset="-122"/>
                <a:ea typeface="微软雅黑" panose="020B0503020204020204" pitchFamily="34" charset="-122"/>
              </a:rPr>
              <a:t>xlim</a:t>
            </a:r>
            <a:r>
              <a:rPr lang="zh-CN" altLang="en-US" sz="1050" dirty="0">
                <a:solidFill>
                  <a:srgbClr val="000000"/>
                </a:solidFill>
                <a:latin typeface="微软雅黑" panose="020B0503020204020204" pitchFamily="34" charset="-122"/>
                <a:ea typeface="微软雅黑" panose="020B0503020204020204" pitchFamily="34" charset="-122"/>
              </a:rPr>
              <a:t>与</a:t>
            </a:r>
            <a:r>
              <a:rPr lang="en-US" altLang="zh-CN" sz="1050" dirty="0" err="1">
                <a:solidFill>
                  <a:srgbClr val="000000"/>
                </a:solidFill>
                <a:latin typeface="微软雅黑" panose="020B0503020204020204" pitchFamily="34" charset="-122"/>
                <a:ea typeface="微软雅黑" panose="020B0503020204020204" pitchFamily="34" charset="-122"/>
              </a:rPr>
              <a:t>ylim</a:t>
            </a:r>
            <a:r>
              <a:rPr lang="zh-CN" altLang="en-US" sz="1050" dirty="0">
                <a:solidFill>
                  <a:srgbClr val="000000"/>
                </a:solidFill>
                <a:latin typeface="微软雅黑" panose="020B0503020204020204" pitchFamily="34" charset="-122"/>
                <a:ea typeface="微软雅黑" panose="020B0503020204020204" pitchFamily="34" charset="-122"/>
              </a:rPr>
              <a:t>属性 用来调整坐标轴的上下限，并且在需要情况下可以出现刻度值逆序，还可以调整长宽比</a:t>
            </a:r>
            <a:r>
              <a:rPr lang="zh-CN" altLang="en-US" sz="1050" dirty="0" smtClean="0">
                <a:solidFill>
                  <a:srgbClr val="000000"/>
                </a:solidFill>
                <a:latin typeface="微软雅黑" panose="020B0503020204020204" pitchFamily="34" charset="-122"/>
                <a:ea typeface="微软雅黑" panose="020B0503020204020204" pitchFamily="34" charset="-122"/>
              </a:rPr>
              <a:t>例</a:t>
            </a:r>
            <a:endParaRPr lang="zh-CN" altLang="en-US" sz="105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b="1" dirty="0">
                <a:solidFill>
                  <a:srgbClr val="000000"/>
                </a:solidFill>
                <a:latin typeface="微软雅黑" panose="020B0503020204020204" pitchFamily="34" charset="-122"/>
                <a:ea typeface="微软雅黑" panose="020B0503020204020204" pitchFamily="34" charset="-122"/>
              </a:rPr>
              <a:t>### </a:t>
            </a:r>
            <a:r>
              <a:rPr lang="zh-CN" altLang="en-US" sz="1050" b="1" dirty="0">
                <a:solidFill>
                  <a:srgbClr val="000000"/>
                </a:solidFill>
                <a:latin typeface="微软雅黑" panose="020B0503020204020204" pitchFamily="34" charset="-122"/>
                <a:ea typeface="微软雅黑" panose="020B0503020204020204" pitchFamily="34" charset="-122"/>
              </a:rPr>
              <a:t>调整图形：设置图形标签</a:t>
            </a: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&gt;* </a:t>
            </a:r>
            <a:r>
              <a:rPr lang="zh-CN" altLang="en-US" sz="1050" dirty="0">
                <a:solidFill>
                  <a:srgbClr val="000000"/>
                </a:solidFill>
                <a:latin typeface="微软雅黑" panose="020B0503020204020204" pitchFamily="34" charset="-122"/>
                <a:ea typeface="微软雅黑" panose="020B0503020204020204" pitchFamily="34" charset="-122"/>
              </a:rPr>
              <a:t>当显示多条曲线时、创建图例是很有效的办法。使用</a:t>
            </a:r>
            <a:r>
              <a:rPr lang="en-US" altLang="zh-CN" sz="1050" dirty="0">
                <a:solidFill>
                  <a:srgbClr val="000000"/>
                </a:solidFill>
                <a:latin typeface="微软雅黑" panose="020B0503020204020204" pitchFamily="34" charset="-122"/>
                <a:ea typeface="微软雅黑" panose="020B0503020204020204" pitchFamily="34" charset="-122"/>
              </a:rPr>
              <a:t>title</a:t>
            </a:r>
            <a:r>
              <a:rPr lang="zh-CN" altLang="en-US" sz="1050" dirty="0">
                <a:solidFill>
                  <a:srgbClr val="000000"/>
                </a:solidFill>
                <a:latin typeface="微软雅黑" panose="020B0503020204020204" pitchFamily="34" charset="-122"/>
                <a:ea typeface="微软雅黑" panose="020B0503020204020204" pitchFamily="34" charset="-122"/>
              </a:rPr>
              <a:t>为整个图创建</a:t>
            </a:r>
            <a:r>
              <a:rPr lang="zh-CN" altLang="en-US" sz="1050" dirty="0" smtClean="0">
                <a:solidFill>
                  <a:srgbClr val="000000"/>
                </a:solidFill>
                <a:latin typeface="微软雅黑" panose="020B0503020204020204" pitchFamily="34" charset="-122"/>
                <a:ea typeface="微软雅黑" panose="020B0503020204020204" pitchFamily="34" charset="-122"/>
              </a:rPr>
              <a:t>标签使用</a:t>
            </a:r>
            <a:r>
              <a:rPr lang="en-US" altLang="zh-CN" sz="1050" dirty="0">
                <a:solidFill>
                  <a:srgbClr val="000000"/>
                </a:solidFill>
                <a:latin typeface="微软雅黑" panose="020B0503020204020204" pitchFamily="34" charset="-122"/>
                <a:ea typeface="微软雅黑" panose="020B0503020204020204" pitchFamily="34" charset="-122"/>
              </a:rPr>
              <a:t>label</a:t>
            </a:r>
            <a:r>
              <a:rPr lang="zh-CN" altLang="en-US" sz="1050" dirty="0">
                <a:solidFill>
                  <a:srgbClr val="000000"/>
                </a:solidFill>
                <a:latin typeface="微软雅黑" panose="020B0503020204020204" pitchFamily="34" charset="-122"/>
                <a:ea typeface="微软雅黑" panose="020B0503020204020204" pitchFamily="34" charset="-122"/>
              </a:rPr>
              <a:t>为每条曲线创建</a:t>
            </a:r>
            <a:r>
              <a:rPr lang="zh-CN" altLang="en-US" sz="1050" dirty="0" smtClean="0">
                <a:solidFill>
                  <a:srgbClr val="000000"/>
                </a:solidFill>
                <a:latin typeface="微软雅黑" panose="020B0503020204020204" pitchFamily="34" charset="-122"/>
                <a:ea typeface="微软雅黑" panose="020B0503020204020204" pitchFamily="34" charset="-122"/>
              </a:rPr>
              <a:t>标签</a:t>
            </a:r>
            <a:endParaRPr lang="zh-CN" altLang="en-US" sz="105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b="1" dirty="0">
                <a:solidFill>
                  <a:srgbClr val="000000"/>
                </a:solidFill>
                <a:latin typeface="微软雅黑" panose="020B0503020204020204" pitchFamily="34" charset="-122"/>
                <a:ea typeface="微软雅黑" panose="020B0503020204020204" pitchFamily="34" charset="-122"/>
              </a:rPr>
              <a:t>### </a:t>
            </a:r>
            <a:r>
              <a:rPr lang="zh-CN" altLang="en-US" sz="1050" b="1" dirty="0">
                <a:solidFill>
                  <a:srgbClr val="000000"/>
                </a:solidFill>
                <a:latin typeface="微软雅黑" panose="020B0503020204020204" pitchFamily="34" charset="-122"/>
                <a:ea typeface="微软雅黑" panose="020B0503020204020204" pitchFamily="34" charset="-122"/>
              </a:rPr>
              <a:t>调整图形：设置图例</a:t>
            </a: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&gt;* </a:t>
            </a:r>
            <a:r>
              <a:rPr lang="zh-CN" altLang="en-US" sz="1050" dirty="0">
                <a:solidFill>
                  <a:srgbClr val="000000"/>
                </a:solidFill>
                <a:latin typeface="微软雅黑" panose="020B0503020204020204" pitchFamily="34" charset="-122"/>
                <a:ea typeface="微软雅黑" panose="020B0503020204020204" pitchFamily="34" charset="-122"/>
              </a:rPr>
              <a:t>通过</a:t>
            </a:r>
            <a:r>
              <a:rPr lang="en-US" altLang="zh-CN" sz="1050" dirty="0">
                <a:solidFill>
                  <a:srgbClr val="000000"/>
                </a:solidFill>
                <a:latin typeface="微软雅黑" panose="020B0503020204020204" pitchFamily="34" charset="-122"/>
                <a:ea typeface="微软雅黑" panose="020B0503020204020204" pitchFamily="34" charset="-122"/>
              </a:rPr>
              <a:t>`</a:t>
            </a:r>
            <a:r>
              <a:rPr lang="en-US" altLang="zh-CN" sz="1050" dirty="0" err="1">
                <a:solidFill>
                  <a:srgbClr val="000000"/>
                </a:solidFill>
                <a:latin typeface="微软雅黑" panose="020B0503020204020204" pitchFamily="34" charset="-122"/>
                <a:ea typeface="微软雅黑" panose="020B0503020204020204" pitchFamily="34" charset="-122"/>
              </a:rPr>
              <a:t>plt.legend</a:t>
            </a:r>
            <a:r>
              <a:rPr lang="en-US" altLang="zh-CN" sz="1050" dirty="0">
                <a:solidFill>
                  <a:srgbClr val="000000"/>
                </a:solidFill>
                <a:latin typeface="微软雅黑" panose="020B0503020204020204" pitchFamily="34" charset="-122"/>
                <a:ea typeface="微软雅黑" panose="020B0503020204020204" pitchFamily="34" charset="-122"/>
              </a:rPr>
              <a:t>`</a:t>
            </a:r>
            <a:r>
              <a:rPr lang="zh-CN" altLang="en-US" sz="1050" dirty="0">
                <a:solidFill>
                  <a:srgbClr val="000000"/>
                </a:solidFill>
                <a:latin typeface="微软雅黑" panose="020B0503020204020204" pitchFamily="34" charset="-122"/>
                <a:ea typeface="微软雅黑" panose="020B0503020204020204" pitchFamily="34" charset="-122"/>
              </a:rPr>
              <a:t>来为图设置图例，具体参数请参考手册</a:t>
            </a:r>
            <a:endParaRPr kumimoji="0" lang="zh-CN" altLang="zh-CN" sz="105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567825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55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55000">
                                          <p:cBhvr additive="base">
                                            <p:cTn id="7" dur="2000" fill="hold"/>
                                            <p:tgtEl>
                                              <p:spTgt spid="30"/>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64000">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64000">
                                          <p:cBhvr additive="base">
                                            <p:cTn id="11" dur="2000" fill="hold"/>
                                            <p:tgtEl>
                                              <p:spTgt spid="32"/>
                                            </p:tgtEl>
                                            <p:attrNameLst>
                                              <p:attrName>ppt_x</p:attrName>
                                            </p:attrNameLst>
                                          </p:cBhvr>
                                          <p:tavLst>
                                            <p:tav tm="0">
                                              <p:val>
                                                <p:strVal val="0-#ppt_w/2"/>
                                              </p:val>
                                            </p:tav>
                                            <p:tav tm="100000">
                                              <p:val>
                                                <p:strVal val="#ppt_x"/>
                                              </p:val>
                                            </p:tav>
                                          </p:tavLst>
                                        </p:anim>
                                        <p:anim calcmode="lin" valueType="num" p14:bounceEnd="64000">
                                          <p:cBhvr additive="base">
                                            <p:cTn id="12" dur="2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4000">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14:bounceEnd="64000">
                                          <p:cBhvr additive="base">
                                            <p:cTn id="15" dur="2000" fill="hold"/>
                                            <p:tgtEl>
                                              <p:spTgt spid="33"/>
                                            </p:tgtEl>
                                            <p:attrNameLst>
                                              <p:attrName>ppt_x</p:attrName>
                                            </p:attrNameLst>
                                          </p:cBhvr>
                                          <p:tavLst>
                                            <p:tav tm="0">
                                              <p:val>
                                                <p:strVal val="0-#ppt_w/2"/>
                                              </p:val>
                                            </p:tav>
                                            <p:tav tm="100000">
                                              <p:val>
                                                <p:strVal val="#ppt_x"/>
                                              </p:val>
                                            </p:tav>
                                          </p:tavLst>
                                        </p:anim>
                                        <p:anim calcmode="lin" valueType="num" p14:bounceEnd="64000">
                                          <p:cBhvr additive="base">
                                            <p:cTn id="16" dur="2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2000" fill="hold"/>
                                            <p:tgtEl>
                                              <p:spTgt spid="30"/>
                                            </p:tgtEl>
                                            <p:attrNameLst>
                                              <p:attrName>ppt_x</p:attrName>
                                            </p:attrNameLst>
                                          </p:cBhvr>
                                          <p:tavLst>
                                            <p:tav tm="0">
                                              <p:val>
                                                <p:strVal val="#ppt_x"/>
                                              </p:val>
                                            </p:tav>
                                            <p:tav tm="100000">
                                              <p:val>
                                                <p:strVal val="#ppt_x"/>
                                              </p:val>
                                            </p:tav>
                                          </p:tavLst>
                                        </p:anim>
                                        <p:anim calcmode="lin" valueType="num">
                                          <p:cBhvr additive="base">
                                            <p:cTn id="8" dur="2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2000" fill="hold"/>
                                            <p:tgtEl>
                                              <p:spTgt spid="32"/>
                                            </p:tgtEl>
                                            <p:attrNameLst>
                                              <p:attrName>ppt_x</p:attrName>
                                            </p:attrNameLst>
                                          </p:cBhvr>
                                          <p:tavLst>
                                            <p:tav tm="0">
                                              <p:val>
                                                <p:strVal val="0-#ppt_w/2"/>
                                              </p:val>
                                            </p:tav>
                                            <p:tav tm="100000">
                                              <p:val>
                                                <p:strVal val="#ppt_x"/>
                                              </p:val>
                                            </p:tav>
                                          </p:tavLst>
                                        </p:anim>
                                        <p:anim calcmode="lin" valueType="num">
                                          <p:cBhvr additive="base">
                                            <p:cTn id="12" dur="2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2000" fill="hold"/>
                                            <p:tgtEl>
                                              <p:spTgt spid="33"/>
                                            </p:tgtEl>
                                            <p:attrNameLst>
                                              <p:attrName>ppt_x</p:attrName>
                                            </p:attrNameLst>
                                          </p:cBhvr>
                                          <p:tavLst>
                                            <p:tav tm="0">
                                              <p:val>
                                                <p:strVal val="0-#ppt_w/2"/>
                                              </p:val>
                                            </p:tav>
                                            <p:tav tm="100000">
                                              <p:val>
                                                <p:strVal val="#ppt_x"/>
                                              </p:val>
                                            </p:tav>
                                          </p:tavLst>
                                        </p:anim>
                                        <p:anim calcmode="lin" valueType="num">
                                          <p:cBhvr additive="base">
                                            <p:cTn id="16" dur="2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Picture 7" descr="C:\Users\Administrator\Desktop\a56c718f7bdad70b89ab2dbccb0fbe1a.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98747" y="3130175"/>
            <a:ext cx="3018513" cy="20133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Administrator\Desktop\a56c718f7bdad70b89ab2dbccb0fbe1a.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98747" y="-136068"/>
            <a:ext cx="3018513" cy="2013325"/>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58888" y="821843"/>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7"/>
          <p:cNvSpPr txBox="1"/>
          <p:nvPr/>
        </p:nvSpPr>
        <p:spPr>
          <a:xfrm flipH="1">
            <a:off x="7019886" y="1314887"/>
            <a:ext cx="727064" cy="2062103"/>
          </a:xfrm>
          <a:prstGeom prst="rect">
            <a:avLst/>
          </a:prstGeom>
          <a:noFill/>
          <a:ln>
            <a:solidFill>
              <a:srgbClr val="617A99"/>
            </a:solidFill>
          </a:ln>
        </p:spPr>
        <p:txBody>
          <a:bodyPr wrap="square" rtlCol="0">
            <a:spAutoFit/>
          </a:bodyPr>
          <a:lstStyle/>
          <a:p>
            <a:r>
              <a:rPr lang="zh-CN" altLang="en-US" sz="3200" spc="300" dirty="0" smtClean="0">
                <a:solidFill>
                  <a:srgbClr val="617A99"/>
                </a:solidFill>
                <a:latin typeface="Agency FB" pitchFamily="34" charset="0"/>
              </a:rPr>
              <a:t>调整图形</a:t>
            </a:r>
            <a:endParaRPr lang="zh-CN" altLang="en-US" sz="3200" spc="300" dirty="0">
              <a:solidFill>
                <a:srgbClr val="617A99"/>
              </a:solidFill>
              <a:latin typeface="Agency FB" pitchFamily="34" charset="0"/>
            </a:endParaRPr>
          </a:p>
        </p:txBody>
      </p:sp>
      <p:sp>
        <p:nvSpPr>
          <p:cNvPr id="9" name="Rectangle 3"/>
          <p:cNvSpPr>
            <a:spLocks noChangeArrowheads="1"/>
          </p:cNvSpPr>
          <p:nvPr/>
        </p:nvSpPr>
        <p:spPr bwMode="auto">
          <a:xfrm>
            <a:off x="1691680" y="649076"/>
            <a:ext cx="5184576" cy="3845348"/>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fig = </a:t>
            </a:r>
            <a:r>
              <a:rPr lang="en-US" altLang="zh-CN" sz="1200" dirty="0" err="1">
                <a:solidFill>
                  <a:srgbClr val="000000"/>
                </a:solidFill>
                <a:latin typeface="微软雅黑" panose="020B0503020204020204" pitchFamily="34" charset="-122"/>
                <a:ea typeface="微软雅黑" panose="020B0503020204020204" pitchFamily="34" charset="-122"/>
              </a:rPr>
              <a:t>plt.figure</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figsize</a:t>
            </a:r>
            <a:r>
              <a:rPr lang="en-US" altLang="zh-CN" sz="1200" dirty="0">
                <a:solidFill>
                  <a:srgbClr val="000000"/>
                </a:solidFill>
                <a:latin typeface="微软雅黑" panose="020B0503020204020204" pitchFamily="34" charset="-122"/>
                <a:ea typeface="微软雅黑" panose="020B0503020204020204" pitchFamily="34" charset="-122"/>
              </a:rPr>
              <a:t>=(20,10</a:t>
            </a:r>
            <a:r>
              <a:rPr lang="en-US" altLang="zh-CN"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生成样例数据</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x = </a:t>
            </a:r>
            <a:r>
              <a:rPr lang="en-US" altLang="zh-CN" sz="1200" dirty="0" err="1">
                <a:solidFill>
                  <a:srgbClr val="000000"/>
                </a:solidFill>
                <a:latin typeface="微软雅黑" panose="020B0503020204020204" pitchFamily="34" charset="-122"/>
                <a:ea typeface="微软雅黑" panose="020B0503020204020204" pitchFamily="34" charset="-122"/>
              </a:rPr>
              <a:t>np.linspace</a:t>
            </a:r>
            <a:r>
              <a:rPr lang="en-US" altLang="zh-CN" sz="1200" dirty="0">
                <a:solidFill>
                  <a:srgbClr val="000000"/>
                </a:solidFill>
                <a:latin typeface="微软雅黑" panose="020B0503020204020204" pitchFamily="34" charset="-122"/>
                <a:ea typeface="微软雅黑" panose="020B0503020204020204" pitchFamily="34" charset="-122"/>
              </a:rPr>
              <a:t>(0,10,100)</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设置图标标题</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plt.title</a:t>
            </a:r>
            <a:r>
              <a:rPr lang="en-US" altLang="zh-CN" sz="1200" dirty="0">
                <a:solidFill>
                  <a:srgbClr val="000000"/>
                </a:solidFill>
                <a:latin typeface="微软雅黑" panose="020B0503020204020204" pitchFamily="34" charset="-122"/>
                <a:ea typeface="微软雅黑" panose="020B0503020204020204" pitchFamily="34" charset="-122"/>
              </a:rPr>
              <a:t>('line Example')</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画若干条曲线 改变函数、颜色、线性、增加图例</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(x,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(x),color='blue',</a:t>
            </a:r>
            <a:r>
              <a:rPr lang="en-US" altLang="zh-CN" sz="1200" dirty="0" err="1">
                <a:solidFill>
                  <a:srgbClr val="000000"/>
                </a:solidFill>
                <a:latin typeface="微软雅黑" panose="020B0503020204020204" pitchFamily="34" charset="-122"/>
                <a:ea typeface="微软雅黑" panose="020B0503020204020204" pitchFamily="34" charset="-122"/>
              </a:rPr>
              <a:t>linestyle</a:t>
            </a:r>
            <a:r>
              <a:rPr lang="en-US" altLang="zh-CN" sz="1200" dirty="0">
                <a:solidFill>
                  <a:srgbClr val="000000"/>
                </a:solidFill>
                <a:latin typeface="微软雅黑" panose="020B0503020204020204" pitchFamily="34" charset="-122"/>
                <a:ea typeface="微软雅黑" panose="020B0503020204020204" pitchFamily="34" charset="-122"/>
              </a:rPr>
              <a:t>='-',label='sin(x)')</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(x,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(x-1),color='g',</a:t>
            </a:r>
            <a:r>
              <a:rPr lang="en-US" altLang="zh-CN" sz="1200" dirty="0" err="1">
                <a:solidFill>
                  <a:srgbClr val="000000"/>
                </a:solidFill>
                <a:latin typeface="微软雅黑" panose="020B0503020204020204" pitchFamily="34" charset="-122"/>
                <a:ea typeface="微软雅黑" panose="020B0503020204020204" pitchFamily="34" charset="-122"/>
              </a:rPr>
              <a:t>linestyle</a:t>
            </a:r>
            <a:r>
              <a:rPr lang="en-US" altLang="zh-CN" sz="1200" dirty="0">
                <a:solidFill>
                  <a:srgbClr val="000000"/>
                </a:solidFill>
                <a:latin typeface="微软雅黑" panose="020B0503020204020204" pitchFamily="34" charset="-122"/>
                <a:ea typeface="微软雅黑" panose="020B0503020204020204" pitchFamily="34" charset="-122"/>
              </a:rPr>
              <a:t>='--',label='sin(x-1)')</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(x,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(x-2),color='#AABBCC',</a:t>
            </a:r>
            <a:r>
              <a:rPr lang="en-US" altLang="zh-CN" sz="1200" dirty="0" err="1">
                <a:solidFill>
                  <a:srgbClr val="000000"/>
                </a:solidFill>
                <a:latin typeface="微软雅黑" panose="020B0503020204020204" pitchFamily="34" charset="-122"/>
                <a:ea typeface="微软雅黑" panose="020B0503020204020204" pitchFamily="34" charset="-122"/>
              </a:rPr>
              <a:t>linestyle</a:t>
            </a:r>
            <a:r>
              <a:rPr lang="en-US" altLang="zh-CN" sz="1200" dirty="0">
                <a:solidFill>
                  <a:srgbClr val="000000"/>
                </a:solidFill>
                <a:latin typeface="微软雅黑" panose="020B0503020204020204" pitchFamily="34" charset="-122"/>
                <a:ea typeface="微软雅黑" panose="020B0503020204020204" pitchFamily="34" charset="-122"/>
              </a:rPr>
              <a:t>='-.',label='sin(x-2)')</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(x,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(x-3),color='chartreuse',</a:t>
            </a:r>
            <a:r>
              <a:rPr lang="en-US" altLang="zh-CN" sz="1200" dirty="0" err="1">
                <a:solidFill>
                  <a:srgbClr val="000000"/>
                </a:solidFill>
                <a:latin typeface="微软雅黑" panose="020B0503020204020204" pitchFamily="34" charset="-122"/>
                <a:ea typeface="微软雅黑" panose="020B0503020204020204" pitchFamily="34" charset="-122"/>
              </a:rPr>
              <a:t>linestyle</a:t>
            </a:r>
            <a:r>
              <a:rPr lang="en-US" altLang="zh-CN" sz="1200" dirty="0">
                <a:solidFill>
                  <a:srgbClr val="000000"/>
                </a:solidFill>
                <a:latin typeface="微软雅黑" panose="020B0503020204020204" pitchFamily="34" charset="-122"/>
                <a:ea typeface="微软雅黑" panose="020B0503020204020204" pitchFamily="34" charset="-122"/>
              </a:rPr>
              <a:t>=':',label='sin(x-3)')</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使得坐标轴等间距</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plt.axis</a:t>
            </a:r>
            <a:r>
              <a:rPr lang="en-US" altLang="zh-CN" sz="1200" dirty="0">
                <a:solidFill>
                  <a:srgbClr val="000000"/>
                </a:solidFill>
                <a:latin typeface="微软雅黑" panose="020B0503020204020204" pitchFamily="34" charset="-122"/>
                <a:ea typeface="微软雅黑" panose="020B0503020204020204" pitchFamily="34" charset="-122"/>
              </a:rPr>
              <a:t>('equal')</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设置图例</a:t>
            </a:r>
          </a:p>
          <a:p>
            <a:pPr lvl="0" eaLnBrk="0" fontAlgn="base" hangingPunct="0">
              <a:lnSpc>
                <a:spcPct val="150000"/>
              </a:lnSpc>
              <a:spcBef>
                <a:spcPct val="0"/>
              </a:spcBef>
              <a:spcAft>
                <a:spcPct val="0"/>
              </a:spcAft>
            </a:pPr>
            <a:r>
              <a:rPr lang="en-US" altLang="zh-CN" sz="1200" dirty="0" err="1" smtClean="0">
                <a:solidFill>
                  <a:srgbClr val="000000"/>
                </a:solidFill>
                <a:latin typeface="微软雅黑" panose="020B0503020204020204" pitchFamily="34" charset="-122"/>
                <a:ea typeface="微软雅黑" panose="020B0503020204020204" pitchFamily="34" charset="-122"/>
              </a:rPr>
              <a:t>plt.legend</a:t>
            </a:r>
            <a:r>
              <a:rPr lang="en-US" altLang="zh-CN" sz="1200" dirty="0" smtClean="0">
                <a:solidFill>
                  <a:srgbClr val="000000"/>
                </a:solidFill>
                <a:latin typeface="微软雅黑" panose="020B0503020204020204" pitchFamily="34" charset="-122"/>
                <a:ea typeface="微软雅黑" panose="020B0503020204020204" pitchFamily="34" charset="-122"/>
              </a:rPr>
              <a:t>(shadow=True)</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408076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55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55000">
                                          <p:cBhvr additive="base">
                                            <p:cTn id="7" dur="2000" fill="hold"/>
                                            <p:tgtEl>
                                              <p:spTgt spid="30"/>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64000">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64000">
                                          <p:cBhvr additive="base">
                                            <p:cTn id="11" dur="2000" fill="hold"/>
                                            <p:tgtEl>
                                              <p:spTgt spid="32"/>
                                            </p:tgtEl>
                                            <p:attrNameLst>
                                              <p:attrName>ppt_x</p:attrName>
                                            </p:attrNameLst>
                                          </p:cBhvr>
                                          <p:tavLst>
                                            <p:tav tm="0">
                                              <p:val>
                                                <p:strVal val="0-#ppt_w/2"/>
                                              </p:val>
                                            </p:tav>
                                            <p:tav tm="100000">
                                              <p:val>
                                                <p:strVal val="#ppt_x"/>
                                              </p:val>
                                            </p:tav>
                                          </p:tavLst>
                                        </p:anim>
                                        <p:anim calcmode="lin" valueType="num" p14:bounceEnd="64000">
                                          <p:cBhvr additive="base">
                                            <p:cTn id="12" dur="2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4000">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14:bounceEnd="64000">
                                          <p:cBhvr additive="base">
                                            <p:cTn id="15" dur="2000" fill="hold"/>
                                            <p:tgtEl>
                                              <p:spTgt spid="33"/>
                                            </p:tgtEl>
                                            <p:attrNameLst>
                                              <p:attrName>ppt_x</p:attrName>
                                            </p:attrNameLst>
                                          </p:cBhvr>
                                          <p:tavLst>
                                            <p:tav tm="0">
                                              <p:val>
                                                <p:strVal val="0-#ppt_w/2"/>
                                              </p:val>
                                            </p:tav>
                                            <p:tav tm="100000">
                                              <p:val>
                                                <p:strVal val="#ppt_x"/>
                                              </p:val>
                                            </p:tav>
                                          </p:tavLst>
                                        </p:anim>
                                        <p:anim calcmode="lin" valueType="num" p14:bounceEnd="64000">
                                          <p:cBhvr additive="base">
                                            <p:cTn id="16" dur="2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2000" fill="hold"/>
                                            <p:tgtEl>
                                              <p:spTgt spid="30"/>
                                            </p:tgtEl>
                                            <p:attrNameLst>
                                              <p:attrName>ppt_x</p:attrName>
                                            </p:attrNameLst>
                                          </p:cBhvr>
                                          <p:tavLst>
                                            <p:tav tm="0">
                                              <p:val>
                                                <p:strVal val="#ppt_x"/>
                                              </p:val>
                                            </p:tav>
                                            <p:tav tm="100000">
                                              <p:val>
                                                <p:strVal val="#ppt_x"/>
                                              </p:val>
                                            </p:tav>
                                          </p:tavLst>
                                        </p:anim>
                                        <p:anim calcmode="lin" valueType="num">
                                          <p:cBhvr additive="base">
                                            <p:cTn id="8" dur="2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2000" fill="hold"/>
                                            <p:tgtEl>
                                              <p:spTgt spid="32"/>
                                            </p:tgtEl>
                                            <p:attrNameLst>
                                              <p:attrName>ppt_x</p:attrName>
                                            </p:attrNameLst>
                                          </p:cBhvr>
                                          <p:tavLst>
                                            <p:tav tm="0">
                                              <p:val>
                                                <p:strVal val="0-#ppt_w/2"/>
                                              </p:val>
                                            </p:tav>
                                            <p:tav tm="100000">
                                              <p:val>
                                                <p:strVal val="#ppt_x"/>
                                              </p:val>
                                            </p:tav>
                                          </p:tavLst>
                                        </p:anim>
                                        <p:anim calcmode="lin" valueType="num">
                                          <p:cBhvr additive="base">
                                            <p:cTn id="12" dur="2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2000" fill="hold"/>
                                            <p:tgtEl>
                                              <p:spTgt spid="33"/>
                                            </p:tgtEl>
                                            <p:attrNameLst>
                                              <p:attrName>ppt_x</p:attrName>
                                            </p:attrNameLst>
                                          </p:cBhvr>
                                          <p:tavLst>
                                            <p:tav tm="0">
                                              <p:val>
                                                <p:strVal val="0-#ppt_w/2"/>
                                              </p:val>
                                            </p:tav>
                                            <p:tav tm="100000">
                                              <p:val>
                                                <p:strVal val="#ppt_x"/>
                                              </p:val>
                                            </p:tav>
                                          </p:tavLst>
                                        </p:anim>
                                        <p:anim calcmode="lin" valueType="num">
                                          <p:cBhvr additive="base">
                                            <p:cTn id="16" dur="2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420651" y="529454"/>
            <a:ext cx="2225289"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关于颜色</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sp>
        <p:nvSpPr>
          <p:cNvPr id="5" name="Rectangle 3"/>
          <p:cNvSpPr>
            <a:spLocks noChangeArrowheads="1"/>
          </p:cNvSpPr>
          <p:nvPr/>
        </p:nvSpPr>
        <p:spPr bwMode="auto">
          <a:xfrm>
            <a:off x="217210" y="1344831"/>
            <a:ext cx="4390794" cy="969496"/>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RGB</a:t>
            </a:r>
            <a:r>
              <a:rPr lang="zh-CN" altLang="en-US" sz="1050" dirty="0">
                <a:solidFill>
                  <a:srgbClr val="000000"/>
                </a:solidFill>
                <a:latin typeface="微软雅黑" panose="020B0503020204020204" pitchFamily="34" charset="-122"/>
                <a:ea typeface="微软雅黑" panose="020B0503020204020204" pitchFamily="34" charset="-122"/>
              </a:rPr>
              <a:t>色彩模式是工业界的一种颜色标准，是通过对红</a:t>
            </a:r>
            <a:r>
              <a:rPr lang="en-US" altLang="zh-CN" sz="1050" dirty="0">
                <a:solidFill>
                  <a:srgbClr val="000000"/>
                </a:solidFill>
                <a:latin typeface="微软雅黑" panose="020B0503020204020204" pitchFamily="34" charset="-122"/>
                <a:ea typeface="微软雅黑" panose="020B0503020204020204" pitchFamily="34" charset="-122"/>
              </a:rPr>
              <a:t>(R)</a:t>
            </a:r>
            <a:r>
              <a:rPr lang="zh-CN" altLang="en-US" sz="1050" dirty="0">
                <a:solidFill>
                  <a:srgbClr val="000000"/>
                </a:solidFill>
                <a:latin typeface="微软雅黑" panose="020B0503020204020204" pitchFamily="34" charset="-122"/>
                <a:ea typeface="微软雅黑" panose="020B0503020204020204" pitchFamily="34" charset="-122"/>
              </a:rPr>
              <a:t>、绿</a:t>
            </a:r>
            <a:r>
              <a:rPr lang="en-US" altLang="zh-CN" sz="1050" dirty="0">
                <a:solidFill>
                  <a:srgbClr val="000000"/>
                </a:solidFill>
                <a:latin typeface="微软雅黑" panose="020B0503020204020204" pitchFamily="34" charset="-122"/>
                <a:ea typeface="微软雅黑" panose="020B0503020204020204" pitchFamily="34" charset="-122"/>
              </a:rPr>
              <a:t>(G)</a:t>
            </a:r>
            <a:r>
              <a:rPr lang="zh-CN" altLang="en-US" sz="1050" dirty="0">
                <a:solidFill>
                  <a:srgbClr val="000000"/>
                </a:solidFill>
                <a:latin typeface="微软雅黑" panose="020B0503020204020204" pitchFamily="34" charset="-122"/>
                <a:ea typeface="微软雅黑" panose="020B0503020204020204" pitchFamily="34" charset="-122"/>
              </a:rPr>
              <a:t>、蓝</a:t>
            </a:r>
            <a:r>
              <a:rPr lang="en-US" altLang="zh-CN" sz="1050" dirty="0">
                <a:solidFill>
                  <a:srgbClr val="000000"/>
                </a:solidFill>
                <a:latin typeface="微软雅黑" panose="020B0503020204020204" pitchFamily="34" charset="-122"/>
                <a:ea typeface="微软雅黑" panose="020B0503020204020204" pitchFamily="34" charset="-122"/>
              </a:rPr>
              <a:t>(B)</a:t>
            </a:r>
            <a:r>
              <a:rPr lang="zh-CN" altLang="en-US" sz="1050" dirty="0">
                <a:solidFill>
                  <a:srgbClr val="000000"/>
                </a:solidFill>
                <a:latin typeface="微软雅黑" panose="020B0503020204020204" pitchFamily="34" charset="-122"/>
                <a:ea typeface="微软雅黑" panose="020B0503020204020204" pitchFamily="34" charset="-122"/>
              </a:rPr>
              <a:t>三个颜色通道的变化以及它们相互之间的叠加来得到各式各样的颜色的，</a:t>
            </a:r>
            <a:r>
              <a:rPr lang="en-US" altLang="zh-CN" sz="1050" dirty="0">
                <a:solidFill>
                  <a:srgbClr val="000000"/>
                </a:solidFill>
                <a:latin typeface="微软雅黑" panose="020B0503020204020204" pitchFamily="34" charset="-122"/>
                <a:ea typeface="微软雅黑" panose="020B0503020204020204" pitchFamily="34" charset="-122"/>
              </a:rPr>
              <a:t>RGB</a:t>
            </a:r>
            <a:r>
              <a:rPr lang="zh-CN" altLang="en-US" sz="1050" dirty="0">
                <a:solidFill>
                  <a:srgbClr val="000000"/>
                </a:solidFill>
                <a:latin typeface="微软雅黑" panose="020B0503020204020204" pitchFamily="34" charset="-122"/>
                <a:ea typeface="微软雅黑" panose="020B0503020204020204" pitchFamily="34" charset="-122"/>
              </a:rPr>
              <a:t>即是代表红、绿、蓝三个通道的颜色，这个标准几乎包括了人类视力所能感知的所有颜色，是目前运用最广的颜色系统之一</a:t>
            </a:r>
            <a:r>
              <a:rPr lang="zh-CN" altLang="en-US" sz="1050" b="1" dirty="0">
                <a:solidFill>
                  <a:srgbClr val="000000"/>
                </a:solidFill>
                <a:latin typeface="微软雅黑" panose="020B0503020204020204" pitchFamily="34" charset="-122"/>
                <a:ea typeface="微软雅黑" panose="020B0503020204020204" pitchFamily="34" charset="-122"/>
              </a:rPr>
              <a:t>。</a:t>
            </a:r>
          </a:p>
        </p:txBody>
      </p:sp>
      <p:sp>
        <p:nvSpPr>
          <p:cNvPr id="9" name="Rectangle 3"/>
          <p:cNvSpPr>
            <a:spLocks noChangeArrowheads="1"/>
          </p:cNvSpPr>
          <p:nvPr/>
        </p:nvSpPr>
        <p:spPr bwMode="auto">
          <a:xfrm>
            <a:off x="217210" y="2427734"/>
            <a:ext cx="4390794" cy="1615827"/>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0" rIns="91440" bIns="0" numCol="1" anchor="ctr" anchorCtr="0" compatLnSpc="1">
            <a:prstTxWarp prst="textNoShape">
              <a:avLst/>
            </a:prstTxWarp>
            <a:spAutoFit/>
          </a:bodyPr>
          <a:lstStyle/>
          <a:p>
            <a:r>
              <a:rPr lang="zh-CN" altLang="en-US" sz="1050" dirty="0">
                <a:solidFill>
                  <a:srgbClr val="000000"/>
                </a:solidFill>
                <a:latin typeface="微软雅黑" panose="020B0503020204020204" pitchFamily="34" charset="-122"/>
                <a:ea typeface="微软雅黑" panose="020B0503020204020204" pitchFamily="34" charset="-122"/>
              </a:rPr>
              <a:t>电脑屏幕上的所有颜色，都由这红色绿色蓝色三种色光按照不同的比例</a:t>
            </a:r>
            <a:r>
              <a:rPr lang="zh-CN" altLang="en-US" sz="1050" dirty="0">
                <a:solidFill>
                  <a:srgbClr val="000000"/>
                </a:solidFill>
                <a:latin typeface="微软雅黑" panose="020B0503020204020204" pitchFamily="34" charset="-122"/>
                <a:ea typeface="微软雅黑" panose="020B0503020204020204" pitchFamily="34" charset="-122"/>
                <a:hlinkClick r:id="rId3"/>
              </a:rPr>
              <a:t>混合</a:t>
            </a:r>
            <a:r>
              <a:rPr lang="zh-CN" altLang="en-US" sz="1050" dirty="0">
                <a:solidFill>
                  <a:srgbClr val="000000"/>
                </a:solidFill>
                <a:latin typeface="微软雅黑" panose="020B0503020204020204" pitchFamily="34" charset="-122"/>
                <a:ea typeface="微软雅黑" panose="020B0503020204020204" pitchFamily="34" charset="-122"/>
              </a:rPr>
              <a:t>而成的。一组红色绿色蓝色就是一个最小的显示单位。屏幕上的任何一个颜色都可以由一组</a:t>
            </a:r>
            <a:r>
              <a:rPr lang="en-US" altLang="zh-CN" sz="1050" dirty="0">
                <a:solidFill>
                  <a:srgbClr val="000000"/>
                </a:solidFill>
                <a:latin typeface="微软雅黑" panose="020B0503020204020204" pitchFamily="34" charset="-122"/>
                <a:ea typeface="微软雅黑" panose="020B0503020204020204" pitchFamily="34" charset="-122"/>
              </a:rPr>
              <a:t>RGB</a:t>
            </a:r>
            <a:r>
              <a:rPr lang="zh-CN" altLang="en-US" sz="1050" dirty="0">
                <a:solidFill>
                  <a:srgbClr val="000000"/>
                </a:solidFill>
                <a:latin typeface="微软雅黑" panose="020B0503020204020204" pitchFamily="34" charset="-122"/>
                <a:ea typeface="微软雅黑" panose="020B0503020204020204" pitchFamily="34" charset="-122"/>
              </a:rPr>
              <a:t>值来记录和表达。</a:t>
            </a:r>
          </a:p>
          <a:p>
            <a:r>
              <a:rPr lang="zh-CN" altLang="en-US" sz="1050" dirty="0">
                <a:solidFill>
                  <a:srgbClr val="000000"/>
                </a:solidFill>
                <a:latin typeface="微软雅黑" panose="020B0503020204020204" pitchFamily="34" charset="-122"/>
                <a:ea typeface="微软雅黑" panose="020B0503020204020204" pitchFamily="34" charset="-122"/>
              </a:rPr>
              <a:t>因此这红色绿色蓝色又称为三原色光，用英文表示就是</a:t>
            </a:r>
            <a:r>
              <a:rPr lang="en-US" altLang="zh-CN" sz="1050" dirty="0">
                <a:solidFill>
                  <a:srgbClr val="000000"/>
                </a:solidFill>
                <a:latin typeface="微软雅黑" panose="020B0503020204020204" pitchFamily="34" charset="-122"/>
                <a:ea typeface="微软雅黑" panose="020B0503020204020204" pitchFamily="34" charset="-122"/>
              </a:rPr>
              <a:t>R(red)</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G(green)</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B(blue)</a:t>
            </a:r>
            <a:r>
              <a:rPr lang="zh-CN" altLang="en-US" sz="1050" dirty="0" smtClean="0">
                <a:solidFill>
                  <a:srgbClr val="000000"/>
                </a:solidFill>
                <a:latin typeface="微软雅黑" panose="020B0503020204020204" pitchFamily="34" charset="-122"/>
                <a:ea typeface="微软雅黑" panose="020B0503020204020204" pitchFamily="34" charset="-122"/>
              </a:rPr>
              <a:t>。在</a:t>
            </a:r>
            <a:r>
              <a:rPr lang="zh-CN" altLang="en-US" sz="1050" dirty="0">
                <a:solidFill>
                  <a:srgbClr val="000000"/>
                </a:solidFill>
                <a:latin typeface="微软雅黑" panose="020B0503020204020204" pitchFamily="34" charset="-122"/>
                <a:ea typeface="微软雅黑" panose="020B0503020204020204" pitchFamily="34" charset="-122"/>
              </a:rPr>
              <a:t>电脑中，</a:t>
            </a:r>
            <a:r>
              <a:rPr lang="en-US" altLang="zh-CN" sz="1050" dirty="0">
                <a:solidFill>
                  <a:srgbClr val="000000"/>
                </a:solidFill>
                <a:latin typeface="微软雅黑" panose="020B0503020204020204" pitchFamily="34" charset="-122"/>
                <a:ea typeface="微软雅黑" panose="020B0503020204020204" pitchFamily="34" charset="-122"/>
              </a:rPr>
              <a:t>RGB</a:t>
            </a:r>
            <a:r>
              <a:rPr lang="zh-CN" altLang="en-US" sz="1050" dirty="0">
                <a:solidFill>
                  <a:srgbClr val="000000"/>
                </a:solidFill>
                <a:latin typeface="微软雅黑" panose="020B0503020204020204" pitchFamily="34" charset="-122"/>
                <a:ea typeface="微软雅黑" panose="020B0503020204020204" pitchFamily="34" charset="-122"/>
              </a:rPr>
              <a:t>的所谓“多少”就是指亮度，并使用整数来表示。通常情况下，</a:t>
            </a:r>
            <a:r>
              <a:rPr lang="en-US" altLang="zh-CN" sz="1050" dirty="0">
                <a:solidFill>
                  <a:srgbClr val="000000"/>
                </a:solidFill>
                <a:latin typeface="微软雅黑" panose="020B0503020204020204" pitchFamily="34" charset="-122"/>
                <a:ea typeface="微软雅黑" panose="020B0503020204020204" pitchFamily="34" charset="-122"/>
              </a:rPr>
              <a:t>RGB</a:t>
            </a:r>
            <a:r>
              <a:rPr lang="zh-CN" altLang="en-US" sz="1050" dirty="0">
                <a:solidFill>
                  <a:srgbClr val="000000"/>
                </a:solidFill>
                <a:latin typeface="微软雅黑" panose="020B0503020204020204" pitchFamily="34" charset="-122"/>
                <a:ea typeface="微软雅黑" panose="020B0503020204020204" pitchFamily="34" charset="-122"/>
              </a:rPr>
              <a:t>各有</a:t>
            </a:r>
            <a:r>
              <a:rPr lang="en-US" altLang="zh-CN" sz="1050" dirty="0">
                <a:solidFill>
                  <a:srgbClr val="000000"/>
                </a:solidFill>
                <a:latin typeface="微软雅黑" panose="020B0503020204020204" pitchFamily="34" charset="-122"/>
                <a:ea typeface="微软雅黑" panose="020B0503020204020204" pitchFamily="34" charset="-122"/>
              </a:rPr>
              <a:t>256</a:t>
            </a:r>
            <a:r>
              <a:rPr lang="zh-CN" altLang="en-US" sz="1050" dirty="0">
                <a:solidFill>
                  <a:srgbClr val="000000"/>
                </a:solidFill>
                <a:latin typeface="微软雅黑" panose="020B0503020204020204" pitchFamily="34" charset="-122"/>
                <a:ea typeface="微软雅黑" panose="020B0503020204020204" pitchFamily="34" charset="-122"/>
              </a:rPr>
              <a:t>级亮度，用数字表示为从</a:t>
            </a:r>
            <a:r>
              <a:rPr lang="en-US" altLang="zh-CN" sz="1050" dirty="0">
                <a:solidFill>
                  <a:srgbClr val="000000"/>
                </a:solidFill>
                <a:latin typeface="微软雅黑" panose="020B0503020204020204" pitchFamily="34" charset="-122"/>
                <a:ea typeface="微软雅黑" panose="020B0503020204020204" pitchFamily="34" charset="-122"/>
              </a:rPr>
              <a:t>0</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1</a:t>
            </a:r>
            <a:r>
              <a:rPr lang="zh-CN" altLang="en-US" sz="1050" dirty="0">
                <a:solidFill>
                  <a:srgbClr val="000000"/>
                </a:solidFill>
                <a:latin typeface="微软雅黑" panose="020B0503020204020204" pitchFamily="34" charset="-122"/>
                <a:ea typeface="微软雅黑" panose="020B0503020204020204" pitchFamily="34" charset="-122"/>
              </a:rPr>
              <a:t>、</a:t>
            </a:r>
            <a:r>
              <a:rPr lang="en-US" altLang="zh-CN" sz="1050" dirty="0">
                <a:solidFill>
                  <a:srgbClr val="000000"/>
                </a:solidFill>
                <a:latin typeface="微软雅黑" panose="020B0503020204020204" pitchFamily="34" charset="-122"/>
                <a:ea typeface="微软雅黑" panose="020B0503020204020204" pitchFamily="34" charset="-122"/>
              </a:rPr>
              <a:t>2...</a:t>
            </a:r>
            <a:r>
              <a:rPr lang="zh-CN" altLang="en-US" sz="1050" dirty="0">
                <a:solidFill>
                  <a:srgbClr val="000000"/>
                </a:solidFill>
                <a:latin typeface="微软雅黑" panose="020B0503020204020204" pitchFamily="34" charset="-122"/>
                <a:ea typeface="微软雅黑" panose="020B0503020204020204" pitchFamily="34" charset="-122"/>
              </a:rPr>
              <a:t>直到</a:t>
            </a:r>
            <a:r>
              <a:rPr lang="en-US" altLang="zh-CN" sz="1050" dirty="0">
                <a:solidFill>
                  <a:srgbClr val="000000"/>
                </a:solidFill>
                <a:latin typeface="微软雅黑" panose="020B0503020204020204" pitchFamily="34" charset="-122"/>
                <a:ea typeface="微软雅黑" panose="020B0503020204020204" pitchFamily="34" charset="-122"/>
              </a:rPr>
              <a:t>255</a:t>
            </a:r>
            <a:r>
              <a:rPr lang="zh-CN" altLang="en-US" sz="1050" dirty="0">
                <a:solidFill>
                  <a:srgbClr val="000000"/>
                </a:solidFill>
                <a:latin typeface="微软雅黑" panose="020B0503020204020204" pitchFamily="34" charset="-122"/>
                <a:ea typeface="微软雅黑" panose="020B0503020204020204" pitchFamily="34" charset="-122"/>
              </a:rPr>
              <a:t>。注意虽然数字最高是</a:t>
            </a:r>
            <a:r>
              <a:rPr lang="en-US" altLang="zh-CN" sz="1050" dirty="0">
                <a:solidFill>
                  <a:srgbClr val="000000"/>
                </a:solidFill>
                <a:latin typeface="微软雅黑" panose="020B0503020204020204" pitchFamily="34" charset="-122"/>
                <a:ea typeface="微软雅黑" panose="020B0503020204020204" pitchFamily="34" charset="-122"/>
              </a:rPr>
              <a:t>255</a:t>
            </a:r>
            <a:r>
              <a:rPr lang="zh-CN" altLang="en-US" sz="1050" dirty="0">
                <a:solidFill>
                  <a:srgbClr val="000000"/>
                </a:solidFill>
                <a:latin typeface="微软雅黑" panose="020B0503020204020204" pitchFamily="34" charset="-122"/>
                <a:ea typeface="微软雅黑" panose="020B0503020204020204" pitchFamily="34" charset="-122"/>
              </a:rPr>
              <a:t>，但</a:t>
            </a:r>
            <a:r>
              <a:rPr lang="en-US" altLang="zh-CN" sz="1050" dirty="0">
                <a:solidFill>
                  <a:srgbClr val="000000"/>
                </a:solidFill>
                <a:latin typeface="微软雅黑" panose="020B0503020204020204" pitchFamily="34" charset="-122"/>
                <a:ea typeface="微软雅黑" panose="020B0503020204020204" pitchFamily="34" charset="-122"/>
              </a:rPr>
              <a:t>0</a:t>
            </a:r>
            <a:r>
              <a:rPr lang="zh-CN" altLang="en-US" sz="1050" dirty="0">
                <a:solidFill>
                  <a:srgbClr val="000000"/>
                </a:solidFill>
                <a:latin typeface="微软雅黑" panose="020B0503020204020204" pitchFamily="34" charset="-122"/>
                <a:ea typeface="微软雅黑" panose="020B0503020204020204" pitchFamily="34" charset="-122"/>
              </a:rPr>
              <a:t>也是数值之一，因此共</a:t>
            </a:r>
            <a:r>
              <a:rPr lang="en-US" altLang="zh-CN" sz="1050" dirty="0">
                <a:solidFill>
                  <a:srgbClr val="000000"/>
                </a:solidFill>
                <a:latin typeface="微软雅黑" panose="020B0503020204020204" pitchFamily="34" charset="-122"/>
                <a:ea typeface="微软雅黑" panose="020B0503020204020204" pitchFamily="34" charset="-122"/>
              </a:rPr>
              <a:t>256</a:t>
            </a:r>
            <a:r>
              <a:rPr lang="zh-CN" altLang="en-US" sz="1050" dirty="0">
                <a:solidFill>
                  <a:srgbClr val="000000"/>
                </a:solidFill>
                <a:latin typeface="微软雅黑" panose="020B0503020204020204" pitchFamily="34" charset="-122"/>
                <a:ea typeface="微软雅黑" panose="020B0503020204020204" pitchFamily="34" charset="-122"/>
              </a:rPr>
              <a:t>级</a:t>
            </a:r>
            <a:r>
              <a:rPr lang="zh-CN" altLang="en-US" sz="1050" dirty="0" smtClean="0">
                <a:solidFill>
                  <a:srgbClr val="000000"/>
                </a:solidFill>
                <a:latin typeface="微软雅黑" panose="020B0503020204020204" pitchFamily="34" charset="-122"/>
                <a:ea typeface="微软雅黑" panose="020B0503020204020204" pitchFamily="34" charset="-122"/>
              </a:rPr>
              <a:t>。按照</a:t>
            </a:r>
            <a:r>
              <a:rPr lang="zh-CN" altLang="en-US" sz="1050" dirty="0">
                <a:solidFill>
                  <a:srgbClr val="000000"/>
                </a:solidFill>
                <a:latin typeface="微软雅黑" panose="020B0503020204020204" pitchFamily="34" charset="-122"/>
                <a:ea typeface="微软雅黑" panose="020B0503020204020204" pitchFamily="34" charset="-122"/>
              </a:rPr>
              <a:t>计算，</a:t>
            </a:r>
            <a:r>
              <a:rPr lang="en-US" altLang="zh-CN" sz="1050" dirty="0">
                <a:solidFill>
                  <a:srgbClr val="000000"/>
                </a:solidFill>
                <a:latin typeface="微软雅黑" panose="020B0503020204020204" pitchFamily="34" charset="-122"/>
                <a:ea typeface="微软雅黑" panose="020B0503020204020204" pitchFamily="34" charset="-122"/>
              </a:rPr>
              <a:t>256</a:t>
            </a:r>
            <a:r>
              <a:rPr lang="zh-CN" altLang="en-US" sz="1050" dirty="0">
                <a:solidFill>
                  <a:srgbClr val="000000"/>
                </a:solidFill>
                <a:latin typeface="微软雅黑" panose="020B0503020204020204" pitchFamily="34" charset="-122"/>
                <a:ea typeface="微软雅黑" panose="020B0503020204020204" pitchFamily="34" charset="-122"/>
              </a:rPr>
              <a:t>级的</a:t>
            </a:r>
            <a:r>
              <a:rPr lang="en-US" altLang="zh-CN" sz="1050" dirty="0">
                <a:solidFill>
                  <a:srgbClr val="000000"/>
                </a:solidFill>
                <a:latin typeface="微软雅黑" panose="020B0503020204020204" pitchFamily="34" charset="-122"/>
                <a:ea typeface="微软雅黑" panose="020B0503020204020204" pitchFamily="34" charset="-122"/>
              </a:rPr>
              <a:t>RGB</a:t>
            </a:r>
            <a:r>
              <a:rPr lang="zh-CN" altLang="en-US" sz="1050" dirty="0">
                <a:solidFill>
                  <a:srgbClr val="000000"/>
                </a:solidFill>
                <a:latin typeface="微软雅黑" panose="020B0503020204020204" pitchFamily="34" charset="-122"/>
                <a:ea typeface="微软雅黑" panose="020B0503020204020204" pitchFamily="34" charset="-122"/>
              </a:rPr>
              <a:t>色彩总共能组合出约</a:t>
            </a:r>
            <a:r>
              <a:rPr lang="en-US" altLang="zh-CN" sz="1050" dirty="0">
                <a:solidFill>
                  <a:srgbClr val="000000"/>
                </a:solidFill>
                <a:latin typeface="微软雅黑" panose="020B0503020204020204" pitchFamily="34" charset="-122"/>
                <a:ea typeface="微软雅黑" panose="020B0503020204020204" pitchFamily="34" charset="-122"/>
              </a:rPr>
              <a:t>1678</a:t>
            </a:r>
            <a:r>
              <a:rPr lang="zh-CN" altLang="en-US" sz="1050" dirty="0">
                <a:solidFill>
                  <a:srgbClr val="000000"/>
                </a:solidFill>
                <a:latin typeface="微软雅黑" panose="020B0503020204020204" pitchFamily="34" charset="-122"/>
                <a:ea typeface="微软雅黑" panose="020B0503020204020204" pitchFamily="34" charset="-122"/>
              </a:rPr>
              <a:t>万种色彩，即</a:t>
            </a:r>
            <a:r>
              <a:rPr lang="en-US" altLang="zh-CN" sz="1050" dirty="0">
                <a:solidFill>
                  <a:srgbClr val="000000"/>
                </a:solidFill>
                <a:latin typeface="微软雅黑" panose="020B0503020204020204" pitchFamily="34" charset="-122"/>
                <a:ea typeface="微软雅黑" panose="020B0503020204020204" pitchFamily="34" charset="-122"/>
              </a:rPr>
              <a:t>256×256×256=16777216</a:t>
            </a:r>
            <a:r>
              <a:rPr lang="zh-CN" altLang="en-US" sz="1050" dirty="0">
                <a:solidFill>
                  <a:srgbClr val="000000"/>
                </a:solidFill>
                <a:latin typeface="微软雅黑" panose="020B0503020204020204" pitchFamily="34" charset="-122"/>
                <a:ea typeface="微软雅黑" panose="020B0503020204020204" pitchFamily="34" charset="-122"/>
              </a:rPr>
              <a:t>。通常也被简称为</a:t>
            </a:r>
            <a:r>
              <a:rPr lang="en-US" altLang="zh-CN" sz="1050" dirty="0">
                <a:solidFill>
                  <a:srgbClr val="000000"/>
                </a:solidFill>
                <a:latin typeface="微软雅黑" panose="020B0503020204020204" pitchFamily="34" charset="-122"/>
                <a:ea typeface="微软雅黑" panose="020B0503020204020204" pitchFamily="34" charset="-122"/>
              </a:rPr>
              <a:t>1600</a:t>
            </a:r>
            <a:r>
              <a:rPr lang="zh-CN" altLang="en-US" sz="1050" dirty="0">
                <a:solidFill>
                  <a:srgbClr val="000000"/>
                </a:solidFill>
                <a:latin typeface="微软雅黑" panose="020B0503020204020204" pitchFamily="34" charset="-122"/>
                <a:ea typeface="微软雅黑" panose="020B0503020204020204" pitchFamily="34" charset="-122"/>
              </a:rPr>
              <a:t>万色或千万色。也称为</a:t>
            </a:r>
            <a:r>
              <a:rPr lang="en-US" altLang="zh-CN" sz="1050" dirty="0">
                <a:solidFill>
                  <a:srgbClr val="000000"/>
                </a:solidFill>
                <a:latin typeface="微软雅黑" panose="020B0503020204020204" pitchFamily="34" charset="-122"/>
                <a:ea typeface="微软雅黑" panose="020B0503020204020204" pitchFamily="34" charset="-122"/>
              </a:rPr>
              <a:t>24</a:t>
            </a:r>
            <a:r>
              <a:rPr lang="zh-CN" altLang="en-US" sz="1050" dirty="0">
                <a:solidFill>
                  <a:srgbClr val="000000"/>
                </a:solidFill>
                <a:latin typeface="微软雅黑" panose="020B0503020204020204" pitchFamily="34" charset="-122"/>
                <a:ea typeface="微软雅黑" panose="020B0503020204020204" pitchFamily="34" charset="-122"/>
              </a:rPr>
              <a:t>位色</a:t>
            </a:r>
            <a:r>
              <a:rPr lang="en-US" altLang="zh-CN" sz="1050" dirty="0">
                <a:solidFill>
                  <a:srgbClr val="000000"/>
                </a:solidFill>
                <a:latin typeface="微软雅黑" panose="020B0503020204020204" pitchFamily="34" charset="-122"/>
                <a:ea typeface="微软雅黑" panose="020B0503020204020204" pitchFamily="34" charset="-122"/>
              </a:rPr>
              <a:t>(2</a:t>
            </a:r>
            <a:r>
              <a:rPr lang="zh-CN" altLang="en-US" sz="1050" dirty="0">
                <a:solidFill>
                  <a:srgbClr val="000000"/>
                </a:solidFill>
                <a:latin typeface="微软雅黑" panose="020B0503020204020204" pitchFamily="34" charset="-122"/>
                <a:ea typeface="微软雅黑" panose="020B0503020204020204" pitchFamily="34" charset="-122"/>
              </a:rPr>
              <a:t>的</a:t>
            </a:r>
            <a:r>
              <a:rPr lang="en-US" altLang="zh-CN" sz="1050" dirty="0">
                <a:solidFill>
                  <a:srgbClr val="000000"/>
                </a:solidFill>
                <a:latin typeface="微软雅黑" panose="020B0503020204020204" pitchFamily="34" charset="-122"/>
                <a:ea typeface="微软雅黑" panose="020B0503020204020204" pitchFamily="34" charset="-122"/>
              </a:rPr>
              <a:t>24</a:t>
            </a:r>
            <a:r>
              <a:rPr lang="zh-CN" altLang="en-US" sz="1050" dirty="0">
                <a:solidFill>
                  <a:srgbClr val="000000"/>
                </a:solidFill>
                <a:latin typeface="微软雅黑" panose="020B0503020204020204" pitchFamily="34" charset="-122"/>
                <a:ea typeface="微软雅黑" panose="020B0503020204020204" pitchFamily="34" charset="-122"/>
              </a:rPr>
              <a:t>次方</a:t>
            </a:r>
            <a:r>
              <a:rPr lang="en-US" altLang="zh-CN" sz="1050" dirty="0">
                <a:solidFill>
                  <a:srgbClr val="000000"/>
                </a:solidFill>
                <a:latin typeface="微软雅黑" panose="020B0503020204020204" pitchFamily="34" charset="-122"/>
                <a:ea typeface="微软雅黑" panose="020B0503020204020204" pitchFamily="34" charset="-122"/>
              </a:rPr>
              <a:t>)</a:t>
            </a:r>
            <a:r>
              <a:rPr lang="zh-CN" altLang="en-US" sz="1050" dirty="0">
                <a:solidFill>
                  <a:srgbClr val="000000"/>
                </a:solidFill>
                <a:latin typeface="微软雅黑" panose="020B0503020204020204" pitchFamily="34" charset="-122"/>
                <a:ea typeface="微软雅黑" panose="020B0503020204020204" pitchFamily="34" charset="-122"/>
              </a:rPr>
              <a:t>。</a:t>
            </a:r>
          </a:p>
        </p:txBody>
      </p:sp>
      <p:pic>
        <p:nvPicPr>
          <p:cNvPr id="7" name="图片 6"/>
          <p:cNvPicPr>
            <a:picLocks noChangeAspect="1"/>
          </p:cNvPicPr>
          <p:nvPr/>
        </p:nvPicPr>
        <p:blipFill>
          <a:blip r:embed="rId4"/>
          <a:stretch>
            <a:fillRect/>
          </a:stretch>
        </p:blipFill>
        <p:spPr>
          <a:xfrm>
            <a:off x="4716016" y="1617221"/>
            <a:ext cx="3816424" cy="1997800"/>
          </a:xfrm>
          <a:prstGeom prst="rect">
            <a:avLst/>
          </a:prstGeom>
        </p:spPr>
      </p:pic>
    </p:spTree>
    <p:extLst>
      <p:ext uri="{BB962C8B-B14F-4D97-AF65-F5344CB8AC3E}">
        <p14:creationId xmlns:p14="http://schemas.microsoft.com/office/powerpoint/2010/main" val="162734693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0800000">
            <a:off x="1259632" y="843558"/>
            <a:ext cx="6264696" cy="3168352"/>
          </a:xfrm>
          <a:prstGeom prst="rect">
            <a:avLst/>
          </a:prstGeom>
          <a:solidFill>
            <a:schemeClr val="accent2"/>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0800000">
            <a:off x="2339752" y="1419622"/>
            <a:ext cx="5616624" cy="2592288"/>
          </a:xfrm>
          <a:prstGeom prst="rect">
            <a:avLst/>
          </a:prstGeom>
          <a:solidFill>
            <a:schemeClr val="bg1"/>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097895" y="1557867"/>
            <a:ext cx="2561920" cy="523220"/>
          </a:xfrm>
          <a:prstGeom prst="rect">
            <a:avLst/>
          </a:prstGeom>
          <a:noFill/>
          <a:ln>
            <a:solidFill>
              <a:schemeClr val="accent1">
                <a:lumMod val="75000"/>
              </a:schemeClr>
            </a:solidFill>
          </a:ln>
        </p:spPr>
        <p:txBody>
          <a:bodyPr wrap="none" rtlCol="0">
            <a:spAutoFit/>
          </a:bodyPr>
          <a:lstStyle/>
          <a:p>
            <a:r>
              <a:rPr lang="en-US" altLang="zh-CN" sz="2800" spc="300" dirty="0" smtClean="0">
                <a:solidFill>
                  <a:srgbClr val="617A99"/>
                </a:solidFill>
                <a:latin typeface="Agency FB" pitchFamily="34" charset="0"/>
              </a:rPr>
              <a:t>O3</a:t>
            </a:r>
            <a:r>
              <a:rPr lang="zh-CN" altLang="en-US" sz="2800" spc="300" dirty="0" smtClean="0">
                <a:solidFill>
                  <a:srgbClr val="617A99"/>
                </a:solidFill>
                <a:latin typeface="Agency FB" pitchFamily="34" charset="0"/>
              </a:rPr>
              <a:t>简易散点图</a:t>
            </a:r>
            <a:endParaRPr lang="zh-CN" altLang="en-US" sz="2800" spc="300" dirty="0">
              <a:solidFill>
                <a:srgbClr val="617A99"/>
              </a:solidFill>
              <a:latin typeface="Agency FB" pitchFamily="34" charset="0"/>
            </a:endParaRPr>
          </a:p>
        </p:txBody>
      </p:sp>
      <p:pic>
        <p:nvPicPr>
          <p:cNvPr id="5" name="图片 4"/>
          <p:cNvPicPr>
            <a:picLocks noChangeAspect="1"/>
          </p:cNvPicPr>
          <p:nvPr/>
        </p:nvPicPr>
        <p:blipFill>
          <a:blip r:embed="rId4"/>
          <a:stretch>
            <a:fillRect/>
          </a:stretch>
        </p:blipFill>
        <p:spPr>
          <a:xfrm>
            <a:off x="1619672" y="2355726"/>
            <a:ext cx="2907432" cy="1872209"/>
          </a:xfrm>
          <a:prstGeom prst="rect">
            <a:avLst/>
          </a:prstGeom>
        </p:spPr>
      </p:pic>
    </p:spTree>
    <p:extLst>
      <p:ext uri="{BB962C8B-B14F-4D97-AF65-F5344CB8AC3E}">
        <p14:creationId xmlns:p14="http://schemas.microsoft.com/office/powerpoint/2010/main" val="51776501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5615"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246178" y="1172119"/>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2" name="矩形 1"/>
          <p:cNvSpPr/>
          <p:nvPr/>
        </p:nvSpPr>
        <p:spPr>
          <a:xfrm>
            <a:off x="1857307" y="2180411"/>
            <a:ext cx="5300224"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fig = plt.figure()</a:t>
            </a:r>
          </a:p>
          <a:p>
            <a:pPr>
              <a:lnSpc>
                <a:spcPct val="150000"/>
              </a:lnSpc>
            </a:pPr>
            <a:r>
              <a:rPr lang="es-ES" altLang="zh-CN" sz="1200" dirty="0" smtClean="0">
                <a:solidFill>
                  <a:srgbClr val="000000"/>
                </a:solidFill>
                <a:latin typeface="微软雅黑" panose="020B0503020204020204" pitchFamily="34" charset="-122"/>
                <a:ea typeface="微软雅黑" panose="020B0503020204020204" pitchFamily="34" charset="-122"/>
              </a:rPr>
              <a:t>x </a:t>
            </a:r>
            <a:r>
              <a:rPr lang="es-ES" altLang="zh-CN" sz="1200" dirty="0">
                <a:solidFill>
                  <a:srgbClr val="000000"/>
                </a:solidFill>
                <a:latin typeface="微软雅黑" panose="020B0503020204020204" pitchFamily="34" charset="-122"/>
                <a:ea typeface="微软雅黑" panose="020B0503020204020204" pitchFamily="34" charset="-122"/>
              </a:rPr>
              <a:t>= np.linspace(0,10,30)</a:t>
            </a: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y = np.sin(x</a:t>
            </a:r>
            <a:r>
              <a:rPr lang="es-ES" altLang="zh-CN" sz="1200" dirty="0" smtClean="0">
                <a:solidFill>
                  <a:srgbClr val="000000"/>
                </a:solidFill>
                <a:latin typeface="微软雅黑" panose="020B0503020204020204" pitchFamily="34" charset="-122"/>
                <a:ea typeface="微软雅黑" panose="020B0503020204020204" pitchFamily="34" charset="-122"/>
              </a:rPr>
              <a:t>)</a:t>
            </a:r>
            <a:endParaRPr lang="es-ES" altLang="zh-CN" sz="12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plt.plot(x,y,'o',color='black')</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13" name="TextBox 21"/>
          <p:cNvSpPr txBox="1"/>
          <p:nvPr/>
        </p:nvSpPr>
        <p:spPr>
          <a:xfrm>
            <a:off x="5310233" y="1053966"/>
            <a:ext cx="2172390" cy="523220"/>
          </a:xfrm>
          <a:prstGeom prst="rect">
            <a:avLst/>
          </a:prstGeom>
          <a:noFill/>
          <a:ln>
            <a:solidFill>
              <a:schemeClr val="accent1">
                <a:lumMod val="75000"/>
              </a:schemeClr>
            </a:solidFill>
          </a:ln>
        </p:spPr>
        <p:txBody>
          <a:bodyPr wrap="none" rtlCol="0">
            <a:spAutoFit/>
          </a:bodyPr>
          <a:lstStyle/>
          <a:p>
            <a:r>
              <a:rPr lang="zh-CN" altLang="en-US" sz="2800" spc="300" dirty="0" smtClean="0">
                <a:solidFill>
                  <a:srgbClr val="617A99"/>
                </a:solidFill>
                <a:latin typeface="Agency FB" pitchFamily="34" charset="0"/>
              </a:rPr>
              <a:t>散点图例子</a:t>
            </a:r>
            <a:endParaRPr lang="zh-CN" altLang="en-US" sz="2800" spc="300" dirty="0">
              <a:solidFill>
                <a:srgbClr val="617A99"/>
              </a:solidFill>
              <a:latin typeface="Agency FB" pitchFamily="34" charset="0"/>
            </a:endParaRPr>
          </a:p>
        </p:txBody>
      </p:sp>
    </p:spTree>
    <p:extLst>
      <p:ext uri="{BB962C8B-B14F-4D97-AF65-F5344CB8AC3E}">
        <p14:creationId xmlns:p14="http://schemas.microsoft.com/office/powerpoint/2010/main" val="236349499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zh-CN" altLang="zh-CN" sz="2800" dirty="0">
              <a:solidFill>
                <a:prstClr val="black"/>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361705" y="570244"/>
            <a:ext cx="1980029" cy="584775"/>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200" spc="300" dirty="0" smtClean="0">
                <a:solidFill>
                  <a:srgbClr val="617A99"/>
                </a:solidFill>
                <a:latin typeface="Agency FB" pitchFamily="34" charset="0"/>
              </a:rPr>
              <a:t>关于作业</a:t>
            </a:r>
            <a:endParaRPr lang="zh-CN" altLang="en-US" sz="3200" spc="300" dirty="0">
              <a:solidFill>
                <a:srgbClr val="617A99"/>
              </a:solidFill>
              <a:latin typeface="Agency FB" pitchFamily="34" charset="0"/>
            </a:endParaRPr>
          </a:p>
        </p:txBody>
      </p:sp>
      <p:sp>
        <p:nvSpPr>
          <p:cNvPr id="3" name="矩形 2"/>
          <p:cNvSpPr/>
          <p:nvPr/>
        </p:nvSpPr>
        <p:spPr>
          <a:xfrm>
            <a:off x="1640186" y="1923955"/>
            <a:ext cx="5638694"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zh-CN" altLang="en-US" sz="1200" dirty="0" smtClean="0">
                <a:solidFill>
                  <a:srgbClr val="000000"/>
                </a:solidFill>
                <a:latin typeface="微软雅黑" panose="020B0503020204020204" pitchFamily="34" charset="-122"/>
                <a:ea typeface="微软雅黑" panose="020B0503020204020204" pitchFamily="34" charset="-122"/>
              </a:rPr>
              <a:t>作业发</a:t>
            </a:r>
            <a:r>
              <a:rPr lang="zh-CN" altLang="en-US" sz="1200" dirty="0" smtClean="0">
                <a:solidFill>
                  <a:srgbClr val="000000"/>
                </a:solidFill>
                <a:latin typeface="微软雅黑" panose="020B0503020204020204" pitchFamily="34" charset="-122"/>
                <a:ea typeface="微软雅黑" panose="020B0503020204020204" pitchFamily="34" charset="-122"/>
              </a:rPr>
              <a:t>到</a:t>
            </a:r>
            <a:r>
              <a:rPr lang="zh-CN" altLang="en-US" sz="1200" dirty="0">
                <a:solidFill>
                  <a:srgbClr val="000000"/>
                </a:solidFill>
                <a:latin typeface="微软雅黑" panose="020B0503020204020204" pitchFamily="34" charset="-122"/>
                <a:ea typeface="微软雅黑" panose="020B0503020204020204" pitchFamily="34" charset="-122"/>
              </a:rPr>
              <a:t>群</a:t>
            </a:r>
            <a:r>
              <a:rPr lang="zh-CN" altLang="en-US" sz="1200" dirty="0" smtClean="0">
                <a:solidFill>
                  <a:srgbClr val="000000"/>
                </a:solidFill>
                <a:latin typeface="微软雅黑" panose="020B0503020204020204" pitchFamily="34" charset="-122"/>
                <a:ea typeface="微软雅黑" panose="020B0503020204020204" pitchFamily="34" charset="-122"/>
              </a:rPr>
              <a:t>文件当</a:t>
            </a:r>
            <a:r>
              <a:rPr lang="zh-CN" altLang="en-US" sz="1200" dirty="0" smtClean="0">
                <a:solidFill>
                  <a:srgbClr val="000000"/>
                </a:solidFill>
                <a:latin typeface="微软雅黑" panose="020B0503020204020204" pitchFamily="34" charset="-122"/>
                <a:ea typeface="微软雅黑" panose="020B0503020204020204" pitchFamily="34" charset="-122"/>
              </a:rPr>
              <a:t>中</a:t>
            </a:r>
            <a:r>
              <a:rPr lang="zh-CN" altLang="en-US"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en-US" sz="1200" dirty="0" smtClean="0">
                <a:solidFill>
                  <a:srgbClr val="000000"/>
                </a:solidFill>
                <a:latin typeface="微软雅黑" panose="020B0503020204020204" pitchFamily="34" charset="-122"/>
                <a:ea typeface="微软雅黑" panose="020B0503020204020204" pitchFamily="34" charset="-122"/>
              </a:rPr>
              <a:t>共四道题，主要</a:t>
            </a:r>
            <a:r>
              <a:rPr lang="zh-CN" altLang="en-US" sz="1200" dirty="0" smtClean="0">
                <a:solidFill>
                  <a:srgbClr val="000000"/>
                </a:solidFill>
                <a:latin typeface="微软雅黑" panose="020B0503020204020204" pitchFamily="34" charset="-122"/>
                <a:ea typeface="微软雅黑" panose="020B0503020204020204" pitchFamily="34" charset="-122"/>
              </a:rPr>
              <a:t>来自课上讲</a:t>
            </a:r>
            <a:r>
              <a:rPr lang="zh-CN" altLang="en-US" sz="1200" dirty="0" smtClean="0">
                <a:solidFill>
                  <a:srgbClr val="000000"/>
                </a:solidFill>
                <a:latin typeface="微软雅黑" panose="020B0503020204020204" pitchFamily="34" charset="-122"/>
                <a:ea typeface="微软雅黑" panose="020B0503020204020204" pitchFamily="34" charset="-122"/>
              </a:rPr>
              <a:t>的内容。交了作业就有成绩</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zh-CN" altLang="en-US" sz="1200" dirty="0" smtClean="0">
                <a:solidFill>
                  <a:srgbClr val="000000"/>
                </a:solidFill>
                <a:latin typeface="微软雅黑" panose="020B0503020204020204" pitchFamily="34" charset="-122"/>
                <a:ea typeface="微软雅黑" panose="020B0503020204020204" pitchFamily="34" charset="-122"/>
              </a:rPr>
              <a:t>最后一次上课</a:t>
            </a:r>
            <a:r>
              <a:rPr lang="zh-CN" altLang="en-US" sz="1200" dirty="0" smtClean="0">
                <a:solidFill>
                  <a:srgbClr val="000000"/>
                </a:solidFill>
                <a:latin typeface="微软雅黑" panose="020B0503020204020204" pitchFamily="34" charset="-122"/>
                <a:ea typeface="微软雅黑" panose="020B0503020204020204" pitchFamily="34" charset="-122"/>
              </a:rPr>
              <a:t>，打印版带</a:t>
            </a:r>
            <a:r>
              <a:rPr lang="zh-CN" altLang="en-US" sz="1200" dirty="0" smtClean="0">
                <a:solidFill>
                  <a:srgbClr val="000000"/>
                </a:solidFill>
                <a:latin typeface="微软雅黑" panose="020B0503020204020204" pitchFamily="34" charset="-122"/>
                <a:ea typeface="微软雅黑" panose="020B0503020204020204" pitchFamily="34" charset="-122"/>
              </a:rPr>
              <a:t>过来。</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508326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5615"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246178" y="1172119"/>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2" name="矩形 1"/>
          <p:cNvSpPr/>
          <p:nvPr/>
        </p:nvSpPr>
        <p:spPr>
          <a:xfrm>
            <a:off x="1632361" y="1637916"/>
            <a:ext cx="5951286"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为了使图像显得清晰 放大图像</a:t>
            </a: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fig = plt.figure(figsize=(10,10</a:t>
            </a:r>
            <a:r>
              <a:rPr lang="es-ES" altLang="zh-CN" sz="1200" dirty="0" smtClean="0">
                <a:solidFill>
                  <a:srgbClr val="000000"/>
                </a:solidFill>
                <a:latin typeface="微软雅黑" panose="020B0503020204020204" pitchFamily="34" charset="-122"/>
                <a:ea typeface="微软雅黑" panose="020B0503020204020204" pitchFamily="34" charset="-122"/>
              </a:rPr>
              <a:t>))</a:t>
            </a:r>
            <a:endParaRPr lang="es-ES" altLang="zh-CN" sz="12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设置随机数种子，以正态分布产生随机数，利用随机数产生随机的坐标</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遍历各种类型的图标</a:t>
            </a: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rng = np.random.RandomState(0)</a:t>
            </a: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for marker in ['o','.','x','+','v','^','&lt;','&gt;','s','d']:</a:t>
            </a: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    plt.plot(rng.rand(5), rng.rand(5),marker,label="marker='{0}'".format(marker))</a:t>
            </a:r>
          </a:p>
          <a:p>
            <a:pPr>
              <a:lnSpc>
                <a:spcPct val="150000"/>
              </a:lnSpc>
            </a:pPr>
            <a:r>
              <a:rPr lang="es-ES" altLang="zh-CN" sz="1200" dirty="0">
                <a:solidFill>
                  <a:srgbClr val="000000"/>
                </a:solidFill>
                <a:latin typeface="微软雅黑" panose="020B0503020204020204" pitchFamily="34" charset="-122"/>
                <a:ea typeface="微软雅黑" panose="020B0503020204020204" pitchFamily="34" charset="-122"/>
              </a:rPr>
              <a:t>    plt.legend</a:t>
            </a:r>
            <a:r>
              <a:rPr lang="es-ES" altLang="zh-CN" sz="1200" dirty="0" smtClean="0">
                <a:solidFill>
                  <a:srgbClr val="000000"/>
                </a:solidFill>
                <a:latin typeface="微软雅黑" panose="020B0503020204020204" pitchFamily="34" charset="-122"/>
                <a:ea typeface="微软雅黑" panose="020B0503020204020204" pitchFamily="34" charset="-122"/>
              </a:rPr>
              <a:t>()</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13" name="TextBox 21"/>
          <p:cNvSpPr txBox="1"/>
          <p:nvPr/>
        </p:nvSpPr>
        <p:spPr>
          <a:xfrm>
            <a:off x="4634614" y="987453"/>
            <a:ext cx="2967479" cy="523220"/>
          </a:xfrm>
          <a:prstGeom prst="rect">
            <a:avLst/>
          </a:prstGeom>
          <a:noFill/>
          <a:ln>
            <a:solidFill>
              <a:schemeClr val="accent1">
                <a:lumMod val="75000"/>
              </a:schemeClr>
            </a:solidFill>
          </a:ln>
        </p:spPr>
        <p:txBody>
          <a:bodyPr wrap="none" rtlCol="0">
            <a:spAutoFit/>
          </a:bodyPr>
          <a:lstStyle/>
          <a:p>
            <a:r>
              <a:rPr lang="zh-CN" altLang="en-US" sz="2800" spc="300" dirty="0" smtClean="0">
                <a:solidFill>
                  <a:srgbClr val="617A99"/>
                </a:solidFill>
                <a:latin typeface="Agency FB" pitchFamily="34" charset="0"/>
              </a:rPr>
              <a:t>更多点的散点图</a:t>
            </a:r>
            <a:endParaRPr lang="zh-CN" altLang="en-US" sz="2800" spc="300" dirty="0">
              <a:solidFill>
                <a:srgbClr val="617A99"/>
              </a:solidFill>
              <a:latin typeface="Agency FB" pitchFamily="34" charset="0"/>
            </a:endParaRPr>
          </a:p>
        </p:txBody>
      </p:sp>
    </p:spTree>
    <p:extLst>
      <p:ext uri="{BB962C8B-B14F-4D97-AF65-F5344CB8AC3E}">
        <p14:creationId xmlns:p14="http://schemas.microsoft.com/office/powerpoint/2010/main" val="407656072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279807" y="507559"/>
            <a:ext cx="2637260"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关于随机数</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pic>
        <p:nvPicPr>
          <p:cNvPr id="3" name="图片 2"/>
          <p:cNvPicPr>
            <a:picLocks noChangeAspect="1"/>
          </p:cNvPicPr>
          <p:nvPr/>
        </p:nvPicPr>
        <p:blipFill>
          <a:blip r:embed="rId3"/>
          <a:stretch>
            <a:fillRect/>
          </a:stretch>
        </p:blipFill>
        <p:spPr>
          <a:xfrm>
            <a:off x="1660104" y="2192425"/>
            <a:ext cx="5328592" cy="758647"/>
          </a:xfrm>
          <a:prstGeom prst="rect">
            <a:avLst/>
          </a:prstGeom>
        </p:spPr>
      </p:pic>
      <p:pic>
        <p:nvPicPr>
          <p:cNvPr id="5" name="图片 4"/>
          <p:cNvPicPr>
            <a:picLocks noChangeAspect="1"/>
          </p:cNvPicPr>
          <p:nvPr/>
        </p:nvPicPr>
        <p:blipFill>
          <a:blip r:embed="rId4"/>
          <a:stretch>
            <a:fillRect/>
          </a:stretch>
        </p:blipFill>
        <p:spPr>
          <a:xfrm>
            <a:off x="1636738" y="3100362"/>
            <a:ext cx="5760062" cy="972629"/>
          </a:xfrm>
          <a:prstGeom prst="rect">
            <a:avLst/>
          </a:prstGeom>
        </p:spPr>
      </p:pic>
      <p:pic>
        <p:nvPicPr>
          <p:cNvPr id="7" name="图片 6"/>
          <p:cNvPicPr>
            <a:picLocks noChangeAspect="1"/>
          </p:cNvPicPr>
          <p:nvPr/>
        </p:nvPicPr>
        <p:blipFill>
          <a:blip r:embed="rId5"/>
          <a:stretch>
            <a:fillRect/>
          </a:stretch>
        </p:blipFill>
        <p:spPr>
          <a:xfrm>
            <a:off x="1631504" y="1341752"/>
            <a:ext cx="3168972" cy="696546"/>
          </a:xfrm>
          <a:prstGeom prst="rect">
            <a:avLst/>
          </a:prstGeom>
        </p:spPr>
      </p:pic>
    </p:spTree>
    <p:extLst>
      <p:ext uri="{BB962C8B-B14F-4D97-AF65-F5344CB8AC3E}">
        <p14:creationId xmlns:p14="http://schemas.microsoft.com/office/powerpoint/2010/main" val="261452348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75796"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2123728" y="464220"/>
            <a:ext cx="4697120"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关于字符串格式化参数</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sp>
        <p:nvSpPr>
          <p:cNvPr id="5" name="矩形 4"/>
          <p:cNvSpPr/>
          <p:nvPr/>
        </p:nvSpPr>
        <p:spPr>
          <a:xfrm>
            <a:off x="1642655" y="1162268"/>
            <a:ext cx="5951286"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Python2.6 </a:t>
            </a:r>
            <a:r>
              <a:rPr lang="zh-CN" altLang="en-US" sz="1200" dirty="0">
                <a:solidFill>
                  <a:srgbClr val="000000"/>
                </a:solidFill>
                <a:latin typeface="微软雅黑" panose="020B0503020204020204" pitchFamily="34" charset="-122"/>
                <a:ea typeface="微软雅黑" panose="020B0503020204020204" pitchFamily="34" charset="-122"/>
              </a:rPr>
              <a:t>开始，新增了一种格式化字符串的函数 </a:t>
            </a:r>
            <a:r>
              <a:rPr lang="en-US" altLang="zh-CN" sz="1200" dirty="0" err="1">
                <a:solidFill>
                  <a:srgbClr val="000000"/>
                </a:solidFill>
                <a:latin typeface="微软雅黑" panose="020B0503020204020204" pitchFamily="34" charset="-122"/>
                <a:ea typeface="微软雅黑" panose="020B0503020204020204" pitchFamily="34" charset="-122"/>
              </a:rPr>
              <a:t>str.format</a:t>
            </a:r>
            <a:r>
              <a:rPr lang="en-US" altLang="zh-CN" sz="1200" dirty="0">
                <a:solidFill>
                  <a:srgbClr val="000000"/>
                </a:solidFill>
                <a:latin typeface="微软雅黑" panose="020B0503020204020204" pitchFamily="34" charset="-122"/>
                <a:ea typeface="微软雅黑" panose="020B0503020204020204" pitchFamily="34" charset="-122"/>
              </a:rPr>
              <a:t>()</a:t>
            </a:r>
            <a:r>
              <a:rPr lang="zh-CN" altLang="en-US" sz="1200" dirty="0">
                <a:solidFill>
                  <a:srgbClr val="000000"/>
                </a:solidFill>
                <a:latin typeface="微软雅黑" panose="020B0503020204020204" pitchFamily="34" charset="-122"/>
                <a:ea typeface="微软雅黑" panose="020B0503020204020204" pitchFamily="34" charset="-122"/>
              </a:rPr>
              <a:t>，它增强了字符串格式化的功能。</a:t>
            </a:r>
          </a:p>
          <a:p>
            <a:pPr>
              <a:lnSpc>
                <a:spcPct val="150000"/>
              </a:lnSpc>
            </a:pPr>
            <a:r>
              <a:rPr lang="zh-CN" altLang="en-US" sz="1200" dirty="0" smtClean="0">
                <a:solidFill>
                  <a:srgbClr val="000000"/>
                </a:solidFill>
                <a:latin typeface="微软雅黑" panose="020B0503020204020204" pitchFamily="34" charset="-122"/>
                <a:ea typeface="微软雅黑" panose="020B0503020204020204" pitchFamily="34" charset="-122"/>
              </a:rPr>
              <a:t>基本</a:t>
            </a:r>
            <a:r>
              <a:rPr lang="zh-CN" altLang="en-US" sz="1200" dirty="0">
                <a:solidFill>
                  <a:srgbClr val="000000"/>
                </a:solidFill>
                <a:latin typeface="微软雅黑" panose="020B0503020204020204" pitchFamily="34" charset="-122"/>
                <a:ea typeface="微软雅黑" panose="020B0503020204020204" pitchFamily="34" charset="-122"/>
              </a:rPr>
              <a:t>语法是通过 </a:t>
            </a: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和 </a:t>
            </a: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来代替以前的 </a:t>
            </a: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1200" dirty="0" smtClean="0">
                <a:solidFill>
                  <a:srgbClr val="000000"/>
                </a:solidFill>
                <a:latin typeface="微软雅黑" panose="020B0503020204020204" pitchFamily="34" charset="-122"/>
                <a:ea typeface="微软雅黑" panose="020B0503020204020204" pitchFamily="34" charset="-122"/>
              </a:rPr>
              <a:t>format </a:t>
            </a:r>
            <a:r>
              <a:rPr lang="zh-CN" altLang="en-US" sz="1200" dirty="0">
                <a:solidFill>
                  <a:srgbClr val="000000"/>
                </a:solidFill>
                <a:latin typeface="微软雅黑" panose="020B0503020204020204" pitchFamily="34" charset="-122"/>
                <a:ea typeface="微软雅黑" panose="020B0503020204020204" pitchFamily="34" charset="-122"/>
              </a:rPr>
              <a:t>函数可以接受不限个参数，位置可以不按顺序。</a:t>
            </a:r>
          </a:p>
        </p:txBody>
      </p:sp>
      <p:sp>
        <p:nvSpPr>
          <p:cNvPr id="7" name="矩形 6"/>
          <p:cNvSpPr/>
          <p:nvPr/>
        </p:nvSpPr>
        <p:spPr>
          <a:xfrm>
            <a:off x="1632361" y="2464964"/>
            <a:ext cx="5951286"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&gt;&gt;&gt;"{} {}".format("hello", "world")    # </a:t>
            </a:r>
            <a:r>
              <a:rPr lang="zh-CN" altLang="en-US" sz="1200" dirty="0">
                <a:solidFill>
                  <a:srgbClr val="000000"/>
                </a:solidFill>
                <a:latin typeface="微软雅黑" panose="020B0503020204020204" pitchFamily="34" charset="-122"/>
                <a:ea typeface="微软雅黑" panose="020B0503020204020204" pitchFamily="34" charset="-122"/>
              </a:rPr>
              <a:t>不设置指定位置，按默认顺序</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'hello world</a:t>
            </a:r>
            <a:r>
              <a:rPr lang="en-US" altLang="zh-CN"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&gt;&gt;&gt; "{0} {1}".format("hello", "world")  # </a:t>
            </a:r>
            <a:r>
              <a:rPr lang="zh-CN" altLang="en-US" sz="1200" dirty="0">
                <a:solidFill>
                  <a:srgbClr val="000000"/>
                </a:solidFill>
                <a:latin typeface="微软雅黑" panose="020B0503020204020204" pitchFamily="34" charset="-122"/>
                <a:ea typeface="微软雅黑" panose="020B0503020204020204" pitchFamily="34" charset="-122"/>
              </a:rPr>
              <a:t>设置指定位置</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'hello world</a:t>
            </a:r>
            <a:r>
              <a:rPr lang="en-US" altLang="zh-CN"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&gt;&gt;&gt; "{1} {0} {1}".format("hello", "world")  # </a:t>
            </a:r>
            <a:r>
              <a:rPr lang="zh-CN" altLang="en-US" sz="1200" dirty="0">
                <a:solidFill>
                  <a:srgbClr val="000000"/>
                </a:solidFill>
                <a:latin typeface="微软雅黑" panose="020B0503020204020204" pitchFamily="34" charset="-122"/>
                <a:ea typeface="微软雅黑" panose="020B0503020204020204" pitchFamily="34" charset="-122"/>
              </a:rPr>
              <a:t>设置指定位置</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'world hello world'</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313724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5615"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246178" y="1172119"/>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2" name="矩形 1"/>
          <p:cNvSpPr/>
          <p:nvPr/>
        </p:nvSpPr>
        <p:spPr>
          <a:xfrm>
            <a:off x="1289928" y="1260939"/>
            <a:ext cx="6359064"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为了使图像显得清晰 放大图像</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fig = </a:t>
            </a:r>
            <a:r>
              <a:rPr lang="en-US" altLang="zh-CN" sz="1200" dirty="0" err="1">
                <a:solidFill>
                  <a:srgbClr val="000000"/>
                </a:solidFill>
                <a:latin typeface="微软雅黑" panose="020B0503020204020204" pitchFamily="34" charset="-122"/>
                <a:ea typeface="微软雅黑" panose="020B0503020204020204" pitchFamily="34" charset="-122"/>
              </a:rPr>
              <a:t>plt.figure</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figsize</a:t>
            </a:r>
            <a:r>
              <a:rPr lang="en-US" altLang="zh-CN" sz="1200" dirty="0">
                <a:solidFill>
                  <a:srgbClr val="000000"/>
                </a:solidFill>
                <a:latin typeface="微软雅黑" panose="020B0503020204020204" pitchFamily="34" charset="-122"/>
                <a:ea typeface="微软雅黑" panose="020B0503020204020204" pitchFamily="34" charset="-122"/>
              </a:rPr>
              <a:t>=(10,10))</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00"/>
                </a:solidFill>
                <a:latin typeface="微软雅黑" panose="020B0503020204020204" pitchFamily="34" charset="-122"/>
                <a:ea typeface="微软雅黑" panose="020B0503020204020204" pitchFamily="34" charset="-122"/>
              </a:rPr>
              <a:t>设置随机数种子，以正态分布产生随机数，利用随机数产生随机的坐标、颜色、大小</a:t>
            </a:r>
          </a:p>
          <a:p>
            <a:pPr>
              <a:lnSpc>
                <a:spcPct val="150000"/>
              </a:lnSpc>
            </a:pPr>
            <a:r>
              <a:rPr lang="en-US" altLang="zh-CN" sz="1200" dirty="0" err="1">
                <a:solidFill>
                  <a:srgbClr val="000000"/>
                </a:solidFill>
                <a:latin typeface="微软雅黑" panose="020B0503020204020204" pitchFamily="34" charset="-122"/>
                <a:ea typeface="微软雅黑" panose="020B0503020204020204" pitchFamily="34" charset="-122"/>
              </a:rPr>
              <a:t>rng</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err="1">
                <a:solidFill>
                  <a:srgbClr val="000000"/>
                </a:solidFill>
                <a:latin typeface="微软雅黑" panose="020B0503020204020204" pitchFamily="34" charset="-122"/>
                <a:ea typeface="微软雅黑" panose="020B0503020204020204" pitchFamily="34" charset="-122"/>
              </a:rPr>
              <a:t>np.random.RandomState</a:t>
            </a:r>
            <a:r>
              <a:rPr lang="en-US" altLang="zh-CN" sz="1200" dirty="0">
                <a:solidFill>
                  <a:srgbClr val="000000"/>
                </a:solidFill>
                <a:latin typeface="微软雅黑" panose="020B0503020204020204" pitchFamily="34" charset="-122"/>
                <a:ea typeface="微软雅黑" panose="020B0503020204020204" pitchFamily="34" charset="-122"/>
              </a:rPr>
              <a:t>(0)</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x = </a:t>
            </a:r>
            <a:r>
              <a:rPr lang="en-US" altLang="zh-CN" sz="1200" dirty="0" err="1">
                <a:solidFill>
                  <a:srgbClr val="000000"/>
                </a:solidFill>
                <a:latin typeface="微软雅黑" panose="020B0503020204020204" pitchFamily="34" charset="-122"/>
                <a:ea typeface="微软雅黑" panose="020B0503020204020204" pitchFamily="34" charset="-122"/>
              </a:rPr>
              <a:t>rng.randn</a:t>
            </a:r>
            <a:r>
              <a:rPr lang="en-US" altLang="zh-CN" sz="1200" dirty="0">
                <a:solidFill>
                  <a:srgbClr val="000000"/>
                </a:solidFill>
                <a:latin typeface="微软雅黑" panose="020B0503020204020204" pitchFamily="34" charset="-122"/>
                <a:ea typeface="微软雅黑" panose="020B0503020204020204" pitchFamily="34" charset="-122"/>
              </a:rPr>
              <a:t>(100)</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y = </a:t>
            </a:r>
            <a:r>
              <a:rPr lang="en-US" altLang="zh-CN" sz="1200" dirty="0" err="1">
                <a:solidFill>
                  <a:srgbClr val="000000"/>
                </a:solidFill>
                <a:latin typeface="微软雅黑" panose="020B0503020204020204" pitchFamily="34" charset="-122"/>
                <a:ea typeface="微软雅黑" panose="020B0503020204020204" pitchFamily="34" charset="-122"/>
              </a:rPr>
              <a:t>rng.randn</a:t>
            </a:r>
            <a:r>
              <a:rPr lang="en-US" altLang="zh-CN" sz="1200" dirty="0">
                <a:solidFill>
                  <a:srgbClr val="000000"/>
                </a:solidFill>
                <a:latin typeface="微软雅黑" panose="020B0503020204020204" pitchFamily="34" charset="-122"/>
                <a:ea typeface="微软雅黑" panose="020B0503020204020204" pitchFamily="34" charset="-122"/>
              </a:rPr>
              <a:t>(100)</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colors = </a:t>
            </a:r>
            <a:r>
              <a:rPr lang="en-US" altLang="zh-CN" sz="1200" dirty="0" err="1">
                <a:solidFill>
                  <a:srgbClr val="000000"/>
                </a:solidFill>
                <a:latin typeface="微软雅黑" panose="020B0503020204020204" pitchFamily="34" charset="-122"/>
                <a:ea typeface="微软雅黑" panose="020B0503020204020204" pitchFamily="34" charset="-122"/>
              </a:rPr>
              <a:t>rng.randn</a:t>
            </a:r>
            <a:r>
              <a:rPr lang="en-US" altLang="zh-CN" sz="1200" dirty="0">
                <a:solidFill>
                  <a:srgbClr val="000000"/>
                </a:solidFill>
                <a:latin typeface="微软雅黑" panose="020B0503020204020204" pitchFamily="34" charset="-122"/>
                <a:ea typeface="微软雅黑" panose="020B0503020204020204" pitchFamily="34" charset="-122"/>
              </a:rPr>
              <a:t>(100)</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sizes = 1000 * abs(</a:t>
            </a:r>
            <a:r>
              <a:rPr lang="en-US" altLang="zh-CN" sz="1200" dirty="0" err="1">
                <a:solidFill>
                  <a:srgbClr val="000000"/>
                </a:solidFill>
                <a:latin typeface="微软雅黑" panose="020B0503020204020204" pitchFamily="34" charset="-122"/>
                <a:ea typeface="微软雅黑" panose="020B0503020204020204" pitchFamily="34" charset="-122"/>
              </a:rPr>
              <a:t>rng.randn</a:t>
            </a:r>
            <a:r>
              <a:rPr lang="en-US" altLang="zh-CN" sz="1200" dirty="0">
                <a:solidFill>
                  <a:srgbClr val="000000"/>
                </a:solidFill>
                <a:latin typeface="微软雅黑" panose="020B0503020204020204" pitchFamily="34" charset="-122"/>
                <a:ea typeface="微软雅黑" panose="020B0503020204020204" pitchFamily="34" charset="-122"/>
              </a:rPr>
              <a:t>(100</a:t>
            </a:r>
            <a:r>
              <a:rPr lang="en-US" altLang="zh-CN" sz="1200" dirty="0" smtClean="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1200" dirty="0" err="1">
                <a:solidFill>
                  <a:srgbClr val="000000"/>
                </a:solidFill>
                <a:latin typeface="微软雅黑" panose="020B0503020204020204" pitchFamily="34" charset="-122"/>
                <a:ea typeface="微软雅黑" panose="020B0503020204020204" pitchFamily="34" charset="-122"/>
              </a:rPr>
              <a:t>plt.scatter</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x,y,c</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colors,s</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sizes,alpha</a:t>
            </a:r>
            <a:r>
              <a:rPr lang="en-US" altLang="zh-CN" sz="1200" dirty="0">
                <a:solidFill>
                  <a:srgbClr val="000000"/>
                </a:solidFill>
                <a:latin typeface="微软雅黑" panose="020B0503020204020204" pitchFamily="34" charset="-122"/>
                <a:ea typeface="微软雅黑" panose="020B0503020204020204" pitchFamily="34" charset="-122"/>
              </a:rPr>
              <a:t>=0.3,cmap='</a:t>
            </a:r>
            <a:r>
              <a:rPr lang="en-US" altLang="zh-CN" sz="1200" dirty="0" err="1">
                <a:solidFill>
                  <a:srgbClr val="000000"/>
                </a:solidFill>
                <a:latin typeface="微软雅黑" panose="020B0503020204020204" pitchFamily="34" charset="-122"/>
                <a:ea typeface="微软雅黑" panose="020B0503020204020204" pitchFamily="34" charset="-122"/>
              </a:rPr>
              <a:t>viridis</a:t>
            </a:r>
            <a:r>
              <a:rPr lang="en-US" altLang="zh-CN" sz="12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1200" dirty="0" err="1">
                <a:solidFill>
                  <a:srgbClr val="000000"/>
                </a:solidFill>
                <a:latin typeface="微软雅黑" panose="020B0503020204020204" pitchFamily="34" charset="-122"/>
                <a:ea typeface="微软雅黑" panose="020B0503020204020204" pitchFamily="34" charset="-122"/>
              </a:rPr>
              <a:t>plt.colorbar</a:t>
            </a:r>
            <a:r>
              <a:rPr lang="en-US" altLang="zh-CN" sz="1200" dirty="0">
                <a:solidFill>
                  <a:srgbClr val="000000"/>
                </a:solidFill>
                <a:latin typeface="微软雅黑" panose="020B0503020204020204" pitchFamily="34" charset="-122"/>
                <a:ea typeface="微软雅黑" panose="020B0503020204020204" pitchFamily="34" charset="-122"/>
              </a:rPr>
              <a:t>()</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13" name="TextBox 21"/>
          <p:cNvSpPr txBox="1"/>
          <p:nvPr/>
        </p:nvSpPr>
        <p:spPr>
          <a:xfrm>
            <a:off x="2627784" y="566654"/>
            <a:ext cx="3365024"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800" spc="300" dirty="0" smtClean="0">
                <a:solidFill>
                  <a:srgbClr val="617A99"/>
                </a:solidFill>
                <a:latin typeface="Agency FB" pitchFamily="34" charset="0"/>
              </a:rPr>
              <a:t>更加自由的散点图</a:t>
            </a:r>
            <a:endParaRPr lang="zh-CN" altLang="en-US" sz="2800" spc="300" dirty="0">
              <a:solidFill>
                <a:srgbClr val="617A99"/>
              </a:solidFill>
              <a:latin typeface="Agency FB" pitchFamily="34" charset="0"/>
            </a:endParaRPr>
          </a:p>
        </p:txBody>
      </p:sp>
    </p:spTree>
    <p:extLst>
      <p:ext uri="{BB962C8B-B14F-4D97-AF65-F5344CB8AC3E}">
        <p14:creationId xmlns:p14="http://schemas.microsoft.com/office/powerpoint/2010/main" val="351550594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008679" y="588802"/>
            <a:ext cx="3049233"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关于颜色映射</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pic>
        <p:nvPicPr>
          <p:cNvPr id="2" name="图片 1"/>
          <p:cNvPicPr>
            <a:picLocks noChangeAspect="1"/>
          </p:cNvPicPr>
          <p:nvPr/>
        </p:nvPicPr>
        <p:blipFill>
          <a:blip r:embed="rId3"/>
          <a:stretch>
            <a:fillRect/>
          </a:stretch>
        </p:blipFill>
        <p:spPr>
          <a:xfrm>
            <a:off x="2303652" y="2830191"/>
            <a:ext cx="4608704" cy="1177406"/>
          </a:xfrm>
          <a:prstGeom prst="rect">
            <a:avLst/>
          </a:prstGeom>
        </p:spPr>
      </p:pic>
      <p:pic>
        <p:nvPicPr>
          <p:cNvPr id="2050" name="Picture 2" descr="https://timgsa.baidu.com/timg?image&amp;quality=80&amp;size=b9999_10000&amp;sec=1531291913276&amp;di=2db4b6eab1686a37a77c6f8d01c16eac&amp;imgtype=0&amp;src=http%3A%2F%2Fs3.sinaimg.cn%2Fmiddle%2F5059af83tb7bfec49d862%26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287" y="1413891"/>
            <a:ext cx="3049625" cy="118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3496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5615"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246178" y="1172119"/>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2" name="矩形 1"/>
          <p:cNvSpPr/>
          <p:nvPr/>
        </p:nvSpPr>
        <p:spPr>
          <a:xfrm>
            <a:off x="1316564" y="1172119"/>
            <a:ext cx="6306408" cy="28555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100" dirty="0" smtClean="0">
                <a:solidFill>
                  <a:srgbClr val="000000"/>
                </a:solidFill>
                <a:latin typeface="微软雅黑" panose="020B0503020204020204" pitchFamily="34" charset="-122"/>
                <a:ea typeface="微软雅黑" panose="020B0503020204020204" pitchFamily="34" charset="-122"/>
              </a:rPr>
              <a:t>fig </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err="1">
                <a:solidFill>
                  <a:srgbClr val="000000"/>
                </a:solidFill>
                <a:latin typeface="微软雅黑" panose="020B0503020204020204" pitchFamily="34" charset="-122"/>
                <a:ea typeface="微软雅黑" panose="020B0503020204020204" pitchFamily="34" charset="-122"/>
              </a:rPr>
              <a:t>plt.figure</a:t>
            </a:r>
            <a:r>
              <a:rPr lang="en-US" altLang="zh-CN" sz="1100" dirty="0">
                <a:solidFill>
                  <a:srgbClr val="000000"/>
                </a:solidFill>
                <a:latin typeface="微软雅黑" panose="020B0503020204020204" pitchFamily="34" charset="-122"/>
                <a:ea typeface="微软雅黑" panose="020B0503020204020204" pitchFamily="34" charset="-122"/>
              </a:rPr>
              <a:t>(</a:t>
            </a:r>
            <a:r>
              <a:rPr lang="en-US" altLang="zh-CN" sz="1100" dirty="0" err="1">
                <a:solidFill>
                  <a:srgbClr val="000000"/>
                </a:solidFill>
                <a:latin typeface="微软雅黑" panose="020B0503020204020204" pitchFamily="34" charset="-122"/>
                <a:ea typeface="微软雅黑" panose="020B0503020204020204" pitchFamily="34" charset="-122"/>
              </a:rPr>
              <a:t>figsize</a:t>
            </a:r>
            <a:r>
              <a:rPr lang="en-US" altLang="zh-CN" sz="1100" dirty="0">
                <a:solidFill>
                  <a:srgbClr val="000000"/>
                </a:solidFill>
                <a:latin typeface="微软雅黑" panose="020B0503020204020204" pitchFamily="34" charset="-122"/>
                <a:ea typeface="微软雅黑" panose="020B0503020204020204" pitchFamily="34" charset="-122"/>
              </a:rPr>
              <a:t>=(10,10))</a:t>
            </a:r>
          </a:p>
          <a:p>
            <a:pPr>
              <a:lnSpc>
                <a:spcPct val="150000"/>
              </a:lnSpc>
            </a:pPr>
            <a:r>
              <a:rPr lang="en-US" altLang="zh-CN" sz="1100" dirty="0">
                <a:solidFill>
                  <a:srgbClr val="000000"/>
                </a:solidFill>
                <a:latin typeface="微软雅黑" panose="020B0503020204020204" pitchFamily="34" charset="-122"/>
                <a:ea typeface="微软雅黑" panose="020B0503020204020204" pitchFamily="34" charset="-122"/>
              </a:rPr>
              <a:t>#</a:t>
            </a:r>
            <a:r>
              <a:rPr lang="zh-CN" altLang="en-US" sz="1100" dirty="0">
                <a:solidFill>
                  <a:srgbClr val="000000"/>
                </a:solidFill>
                <a:latin typeface="微软雅黑" panose="020B0503020204020204" pitchFamily="34" charset="-122"/>
                <a:ea typeface="微软雅黑" panose="020B0503020204020204" pitchFamily="34" charset="-122"/>
              </a:rPr>
              <a:t>鸢尾花数据集导入、利用</a:t>
            </a:r>
            <a:r>
              <a:rPr lang="en-US" altLang="zh-CN" sz="1100" dirty="0" err="1">
                <a:solidFill>
                  <a:srgbClr val="000000"/>
                </a:solidFill>
                <a:latin typeface="微软雅黑" panose="020B0503020204020204" pitchFamily="34" charset="-122"/>
                <a:ea typeface="微软雅黑" panose="020B0503020204020204" pitchFamily="34" charset="-122"/>
              </a:rPr>
              <a:t>sklearn</a:t>
            </a:r>
            <a:r>
              <a:rPr lang="zh-CN" altLang="en-US" sz="1100" dirty="0">
                <a:solidFill>
                  <a:srgbClr val="000000"/>
                </a:solidFill>
                <a:latin typeface="微软雅黑" panose="020B0503020204020204" pitchFamily="34" charset="-122"/>
                <a:ea typeface="微软雅黑" panose="020B0503020204020204" pitchFamily="34" charset="-122"/>
              </a:rPr>
              <a:t>包 </a:t>
            </a:r>
          </a:p>
          <a:p>
            <a:pPr>
              <a:lnSpc>
                <a:spcPct val="150000"/>
              </a:lnSpc>
            </a:pPr>
            <a:r>
              <a:rPr lang="en-US" altLang="zh-CN" sz="1100" dirty="0">
                <a:solidFill>
                  <a:srgbClr val="000000"/>
                </a:solidFill>
                <a:latin typeface="微软雅黑" panose="020B0503020204020204" pitchFamily="34" charset="-122"/>
                <a:ea typeface="微软雅黑" panose="020B0503020204020204" pitchFamily="34" charset="-122"/>
              </a:rPr>
              <a:t>from </a:t>
            </a:r>
            <a:r>
              <a:rPr lang="en-US" altLang="zh-CN" sz="1100" dirty="0" err="1">
                <a:solidFill>
                  <a:srgbClr val="000000"/>
                </a:solidFill>
                <a:latin typeface="微软雅黑" panose="020B0503020204020204" pitchFamily="34" charset="-122"/>
                <a:ea typeface="微软雅黑" panose="020B0503020204020204" pitchFamily="34" charset="-122"/>
              </a:rPr>
              <a:t>sklearn.datasets</a:t>
            </a:r>
            <a:r>
              <a:rPr lang="en-US" altLang="zh-CN" sz="1100" dirty="0">
                <a:solidFill>
                  <a:srgbClr val="000000"/>
                </a:solidFill>
                <a:latin typeface="微软雅黑" panose="020B0503020204020204" pitchFamily="34" charset="-122"/>
                <a:ea typeface="微软雅黑" panose="020B0503020204020204" pitchFamily="34" charset="-122"/>
              </a:rPr>
              <a:t> import </a:t>
            </a:r>
            <a:r>
              <a:rPr lang="en-US" altLang="zh-CN" sz="1100" dirty="0" err="1">
                <a:solidFill>
                  <a:srgbClr val="000000"/>
                </a:solidFill>
                <a:latin typeface="微软雅黑" panose="020B0503020204020204" pitchFamily="34" charset="-122"/>
                <a:ea typeface="微软雅黑" panose="020B0503020204020204" pitchFamily="34" charset="-122"/>
              </a:rPr>
              <a:t>load_iris</a:t>
            </a:r>
            <a:endParaRPr lang="en-US" altLang="zh-CN" sz="11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1100" dirty="0">
                <a:solidFill>
                  <a:srgbClr val="000000"/>
                </a:solidFill>
                <a:latin typeface="微软雅黑" panose="020B0503020204020204" pitchFamily="34" charset="-122"/>
                <a:ea typeface="微软雅黑" panose="020B0503020204020204" pitchFamily="34" charset="-122"/>
              </a:rPr>
              <a:t>iris = </a:t>
            </a:r>
            <a:r>
              <a:rPr lang="en-US" altLang="zh-CN" sz="1100" dirty="0" err="1">
                <a:solidFill>
                  <a:srgbClr val="000000"/>
                </a:solidFill>
                <a:latin typeface="微软雅黑" panose="020B0503020204020204" pitchFamily="34" charset="-122"/>
                <a:ea typeface="微软雅黑" panose="020B0503020204020204" pitchFamily="34" charset="-122"/>
              </a:rPr>
              <a:t>load_iris</a:t>
            </a:r>
            <a:r>
              <a:rPr lang="en-US" altLang="zh-CN" sz="11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1100" dirty="0">
                <a:solidFill>
                  <a:srgbClr val="000000"/>
                </a:solidFill>
                <a:latin typeface="微软雅黑" panose="020B0503020204020204" pitchFamily="34" charset="-122"/>
                <a:ea typeface="微软雅黑" panose="020B0503020204020204" pitchFamily="34" charset="-122"/>
              </a:rPr>
              <a:t>features = </a:t>
            </a:r>
            <a:r>
              <a:rPr lang="en-US" altLang="zh-CN" sz="1100" dirty="0" err="1">
                <a:solidFill>
                  <a:srgbClr val="000000"/>
                </a:solidFill>
                <a:latin typeface="微软雅黑" panose="020B0503020204020204" pitchFamily="34" charset="-122"/>
                <a:ea typeface="微软雅黑" panose="020B0503020204020204" pitchFamily="34" charset="-122"/>
              </a:rPr>
              <a:t>iris.data.T</a:t>
            </a:r>
            <a:endParaRPr lang="en-US" altLang="zh-CN" sz="11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1100" dirty="0">
                <a:solidFill>
                  <a:srgbClr val="000000"/>
                </a:solidFill>
                <a:latin typeface="微软雅黑" panose="020B0503020204020204" pitchFamily="34" charset="-122"/>
                <a:ea typeface="微软雅黑" panose="020B0503020204020204" pitchFamily="34" charset="-122"/>
              </a:rPr>
              <a:t># </a:t>
            </a:r>
            <a:r>
              <a:rPr lang="zh-CN" altLang="en-US" sz="1100" dirty="0">
                <a:solidFill>
                  <a:srgbClr val="000000"/>
                </a:solidFill>
                <a:latin typeface="微软雅黑" panose="020B0503020204020204" pitchFamily="34" charset="-122"/>
                <a:ea typeface="微软雅黑" panose="020B0503020204020204" pitchFamily="34" charset="-122"/>
              </a:rPr>
              <a:t>画散点图，包含坐标轴（第</a:t>
            </a:r>
            <a:r>
              <a:rPr lang="en-US" altLang="zh-CN" sz="1100" dirty="0">
                <a:solidFill>
                  <a:srgbClr val="000000"/>
                </a:solidFill>
                <a:latin typeface="微软雅黑" panose="020B0503020204020204" pitchFamily="34" charset="-122"/>
                <a:ea typeface="微软雅黑" panose="020B0503020204020204" pitchFamily="34" charset="-122"/>
              </a:rPr>
              <a:t>1</a:t>
            </a:r>
            <a:r>
              <a:rPr lang="zh-CN" altLang="en-US" sz="1100" dirty="0">
                <a:solidFill>
                  <a:srgbClr val="000000"/>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2</a:t>
            </a:r>
            <a:r>
              <a:rPr lang="zh-CN" altLang="en-US" sz="1100" dirty="0">
                <a:solidFill>
                  <a:srgbClr val="000000"/>
                </a:solidFill>
                <a:latin typeface="微软雅黑" panose="020B0503020204020204" pitchFamily="34" charset="-122"/>
                <a:ea typeface="微软雅黑" panose="020B0503020204020204" pitchFamily="34" charset="-122"/>
              </a:rPr>
              <a:t>个属性为</a:t>
            </a:r>
            <a:r>
              <a:rPr lang="en-US" altLang="zh-CN" sz="1100" dirty="0">
                <a:solidFill>
                  <a:srgbClr val="000000"/>
                </a:solidFill>
                <a:latin typeface="微软雅黑" panose="020B0503020204020204" pitchFamily="34" charset="-122"/>
                <a:ea typeface="微软雅黑" panose="020B0503020204020204" pitchFamily="34" charset="-122"/>
              </a:rPr>
              <a:t>x</a:t>
            </a:r>
            <a:r>
              <a:rPr lang="zh-CN" altLang="en-US" sz="1100" dirty="0">
                <a:solidFill>
                  <a:srgbClr val="000000"/>
                </a:solidFill>
                <a:latin typeface="微软雅黑" panose="020B0503020204020204" pitchFamily="34" charset="-122"/>
                <a:ea typeface="微软雅黑" panose="020B0503020204020204" pitchFamily="34" charset="-122"/>
              </a:rPr>
              <a:t>和</a:t>
            </a:r>
            <a:r>
              <a:rPr lang="en-US" altLang="zh-CN" sz="1100" dirty="0">
                <a:solidFill>
                  <a:srgbClr val="000000"/>
                </a:solidFill>
                <a:latin typeface="微软雅黑" panose="020B0503020204020204" pitchFamily="34" charset="-122"/>
                <a:ea typeface="微软雅黑" panose="020B0503020204020204" pitchFamily="34" charset="-122"/>
              </a:rPr>
              <a:t>y</a:t>
            </a:r>
            <a:r>
              <a:rPr lang="zh-CN" altLang="en-US" sz="1100" dirty="0">
                <a:solidFill>
                  <a:srgbClr val="000000"/>
                </a:solidFill>
                <a:latin typeface="微软雅黑" panose="020B0503020204020204" pitchFamily="34" charset="-122"/>
                <a:ea typeface="微软雅黑" panose="020B0503020204020204" pitchFamily="34" charset="-122"/>
              </a:rPr>
              <a:t>轴）透明度、大小（第三个属性）、颜色（花的种类）、及颜色映射</a:t>
            </a:r>
          </a:p>
          <a:p>
            <a:pPr>
              <a:lnSpc>
                <a:spcPct val="150000"/>
              </a:lnSpc>
            </a:pPr>
            <a:r>
              <a:rPr lang="en-US" altLang="zh-CN" sz="1100" dirty="0" err="1">
                <a:solidFill>
                  <a:srgbClr val="000000"/>
                </a:solidFill>
                <a:latin typeface="微软雅黑" panose="020B0503020204020204" pitchFamily="34" charset="-122"/>
                <a:ea typeface="微软雅黑" panose="020B0503020204020204" pitchFamily="34" charset="-122"/>
              </a:rPr>
              <a:t>plt.scatter</a:t>
            </a:r>
            <a:r>
              <a:rPr lang="en-US" altLang="zh-CN" sz="1100" dirty="0">
                <a:solidFill>
                  <a:srgbClr val="000000"/>
                </a:solidFill>
                <a:latin typeface="微软雅黑" panose="020B0503020204020204" pitchFamily="34" charset="-122"/>
                <a:ea typeface="微软雅黑" panose="020B0503020204020204" pitchFamily="34" charset="-122"/>
              </a:rPr>
              <a:t>(features[0],features[1],alpha=0.5,s=500*features[3],c=</a:t>
            </a:r>
            <a:r>
              <a:rPr lang="en-US" altLang="zh-CN" sz="1100" dirty="0" err="1">
                <a:solidFill>
                  <a:srgbClr val="000000"/>
                </a:solidFill>
                <a:latin typeface="微软雅黑" panose="020B0503020204020204" pitchFamily="34" charset="-122"/>
                <a:ea typeface="微软雅黑" panose="020B0503020204020204" pitchFamily="34" charset="-122"/>
              </a:rPr>
              <a:t>iris.target,cmap</a:t>
            </a:r>
            <a:r>
              <a:rPr lang="en-US" altLang="zh-CN" sz="1100" dirty="0">
                <a:solidFill>
                  <a:srgbClr val="000000"/>
                </a:solidFill>
                <a:latin typeface="微软雅黑" panose="020B0503020204020204" pitchFamily="34" charset="-122"/>
                <a:ea typeface="微软雅黑" panose="020B0503020204020204" pitchFamily="34" charset="-122"/>
              </a:rPr>
              <a:t>='</a:t>
            </a:r>
            <a:r>
              <a:rPr lang="en-US" altLang="zh-CN" sz="1100" dirty="0" err="1">
                <a:solidFill>
                  <a:srgbClr val="000000"/>
                </a:solidFill>
                <a:latin typeface="微软雅黑" panose="020B0503020204020204" pitchFamily="34" charset="-122"/>
                <a:ea typeface="微软雅黑" panose="020B0503020204020204" pitchFamily="34" charset="-122"/>
              </a:rPr>
              <a:t>viridis</a:t>
            </a:r>
            <a:r>
              <a:rPr lang="en-US" altLang="zh-CN" sz="11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1100" dirty="0" err="1">
                <a:solidFill>
                  <a:srgbClr val="000000"/>
                </a:solidFill>
                <a:latin typeface="微软雅黑" panose="020B0503020204020204" pitchFamily="34" charset="-122"/>
                <a:ea typeface="微软雅黑" panose="020B0503020204020204" pitchFamily="34" charset="-122"/>
              </a:rPr>
              <a:t>plt.xlabel</a:t>
            </a:r>
            <a:r>
              <a:rPr lang="en-US" altLang="zh-CN" sz="1100" dirty="0">
                <a:solidFill>
                  <a:srgbClr val="000000"/>
                </a:solidFill>
                <a:latin typeface="微软雅黑" panose="020B0503020204020204" pitchFamily="34" charset="-122"/>
                <a:ea typeface="微软雅黑" panose="020B0503020204020204" pitchFamily="34" charset="-122"/>
              </a:rPr>
              <a:t>(</a:t>
            </a:r>
            <a:r>
              <a:rPr lang="en-US" altLang="zh-CN" sz="1100" dirty="0" err="1">
                <a:solidFill>
                  <a:srgbClr val="000000"/>
                </a:solidFill>
                <a:latin typeface="微软雅黑" panose="020B0503020204020204" pitchFamily="34" charset="-122"/>
                <a:ea typeface="微软雅黑" panose="020B0503020204020204" pitchFamily="34" charset="-122"/>
              </a:rPr>
              <a:t>iris.feature_names</a:t>
            </a:r>
            <a:r>
              <a:rPr lang="en-US" altLang="zh-CN" sz="1100" dirty="0">
                <a:solidFill>
                  <a:srgbClr val="000000"/>
                </a:solidFill>
                <a:latin typeface="微软雅黑" panose="020B0503020204020204" pitchFamily="34" charset="-122"/>
                <a:ea typeface="微软雅黑" panose="020B0503020204020204" pitchFamily="34" charset="-122"/>
              </a:rPr>
              <a:t>[0])</a:t>
            </a:r>
          </a:p>
          <a:p>
            <a:pPr>
              <a:lnSpc>
                <a:spcPct val="150000"/>
              </a:lnSpc>
            </a:pPr>
            <a:r>
              <a:rPr lang="en-US" altLang="zh-CN" sz="1100" dirty="0" err="1">
                <a:solidFill>
                  <a:srgbClr val="000000"/>
                </a:solidFill>
                <a:latin typeface="微软雅黑" panose="020B0503020204020204" pitchFamily="34" charset="-122"/>
                <a:ea typeface="微软雅黑" panose="020B0503020204020204" pitchFamily="34" charset="-122"/>
              </a:rPr>
              <a:t>plt.ylabel</a:t>
            </a:r>
            <a:r>
              <a:rPr lang="en-US" altLang="zh-CN" sz="1100" dirty="0">
                <a:solidFill>
                  <a:srgbClr val="000000"/>
                </a:solidFill>
                <a:latin typeface="微软雅黑" panose="020B0503020204020204" pitchFamily="34" charset="-122"/>
                <a:ea typeface="微软雅黑" panose="020B0503020204020204" pitchFamily="34" charset="-122"/>
              </a:rPr>
              <a:t>(</a:t>
            </a:r>
            <a:r>
              <a:rPr lang="en-US" altLang="zh-CN" sz="1100" dirty="0" err="1">
                <a:solidFill>
                  <a:srgbClr val="000000"/>
                </a:solidFill>
                <a:latin typeface="微软雅黑" panose="020B0503020204020204" pitchFamily="34" charset="-122"/>
                <a:ea typeface="微软雅黑" panose="020B0503020204020204" pitchFamily="34" charset="-122"/>
              </a:rPr>
              <a:t>iris.feature_names</a:t>
            </a:r>
            <a:r>
              <a:rPr lang="en-US" altLang="zh-CN" sz="1100" dirty="0">
                <a:solidFill>
                  <a:srgbClr val="000000"/>
                </a:solidFill>
                <a:latin typeface="微软雅黑" panose="020B0503020204020204" pitchFamily="34" charset="-122"/>
                <a:ea typeface="微软雅黑" panose="020B0503020204020204" pitchFamily="34" charset="-122"/>
              </a:rPr>
              <a:t>[1])</a:t>
            </a:r>
          </a:p>
          <a:p>
            <a:pPr>
              <a:lnSpc>
                <a:spcPct val="150000"/>
              </a:lnSpc>
            </a:pPr>
            <a:r>
              <a:rPr lang="en-US" altLang="zh-CN" sz="1100" dirty="0" err="1">
                <a:solidFill>
                  <a:srgbClr val="000000"/>
                </a:solidFill>
                <a:latin typeface="微软雅黑" panose="020B0503020204020204" pitchFamily="34" charset="-122"/>
                <a:ea typeface="微软雅黑" panose="020B0503020204020204" pitchFamily="34" charset="-122"/>
              </a:rPr>
              <a:t>plt.legend</a:t>
            </a:r>
            <a:r>
              <a:rPr lang="en-US" altLang="zh-CN" sz="1100" dirty="0">
                <a:solidFill>
                  <a:srgbClr val="000000"/>
                </a:solidFill>
                <a:latin typeface="微软雅黑" panose="020B0503020204020204" pitchFamily="34" charset="-122"/>
                <a:ea typeface="微软雅黑" panose="020B0503020204020204" pitchFamily="34" charset="-122"/>
              </a:rPr>
              <a:t>()</a:t>
            </a:r>
            <a:endParaRPr lang="zh-CN" altLang="en-US" sz="1100" dirty="0">
              <a:solidFill>
                <a:srgbClr val="000000"/>
              </a:solidFill>
              <a:latin typeface="微软雅黑" panose="020B0503020204020204" pitchFamily="34" charset="-122"/>
              <a:ea typeface="微软雅黑" panose="020B0503020204020204" pitchFamily="34" charset="-122"/>
            </a:endParaRPr>
          </a:p>
        </p:txBody>
      </p:sp>
      <p:sp>
        <p:nvSpPr>
          <p:cNvPr id="13" name="TextBox 21"/>
          <p:cNvSpPr txBox="1"/>
          <p:nvPr/>
        </p:nvSpPr>
        <p:spPr>
          <a:xfrm>
            <a:off x="2267744" y="499588"/>
            <a:ext cx="4557658"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800" spc="300" dirty="0" smtClean="0">
                <a:solidFill>
                  <a:srgbClr val="617A99"/>
                </a:solidFill>
                <a:latin typeface="Agency FB" pitchFamily="34" charset="0"/>
              </a:rPr>
              <a:t>实际案例：鸢尾花可视化</a:t>
            </a:r>
            <a:endParaRPr lang="zh-CN" altLang="en-US" sz="2800" spc="300" dirty="0">
              <a:solidFill>
                <a:srgbClr val="617A99"/>
              </a:solidFill>
              <a:latin typeface="Agency FB" pitchFamily="34" charset="0"/>
            </a:endParaRPr>
          </a:p>
        </p:txBody>
      </p:sp>
    </p:spTree>
    <p:extLst>
      <p:ext uri="{BB962C8B-B14F-4D97-AF65-F5344CB8AC3E}">
        <p14:creationId xmlns:p14="http://schemas.microsoft.com/office/powerpoint/2010/main" val="65037115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203848" y="627534"/>
            <a:ext cx="2558984" cy="58477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a:t>
            </a:r>
            <a:r>
              <a:rPr lang="en-US" altLang="zh-CN" sz="3200" b="1" dirty="0" err="1"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sklearn</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pic>
        <p:nvPicPr>
          <p:cNvPr id="4098" name="Picture 2" descr="http://images2015.cnblogs.com/blog/578330/201705/578330-20170525083149591-12633197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2428" y="1374885"/>
            <a:ext cx="4287176" cy="267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66203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763688" y="992637"/>
            <a:ext cx="575320" cy="3046988"/>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关于鸢尾花</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pic>
        <p:nvPicPr>
          <p:cNvPr id="2" name="图片 1"/>
          <p:cNvPicPr>
            <a:picLocks noChangeAspect="1"/>
          </p:cNvPicPr>
          <p:nvPr/>
        </p:nvPicPr>
        <p:blipFill>
          <a:blip r:embed="rId3"/>
          <a:stretch>
            <a:fillRect/>
          </a:stretch>
        </p:blipFill>
        <p:spPr>
          <a:xfrm>
            <a:off x="2699048" y="179095"/>
            <a:ext cx="3744416" cy="4785307"/>
          </a:xfrm>
          <a:prstGeom prst="rect">
            <a:avLst/>
          </a:prstGeom>
        </p:spPr>
      </p:pic>
    </p:spTree>
    <p:extLst>
      <p:ext uri="{BB962C8B-B14F-4D97-AF65-F5344CB8AC3E}">
        <p14:creationId xmlns:p14="http://schemas.microsoft.com/office/powerpoint/2010/main" val="152497851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0800000">
            <a:off x="1259632" y="843558"/>
            <a:ext cx="6264696" cy="3168352"/>
          </a:xfrm>
          <a:prstGeom prst="rect">
            <a:avLst/>
          </a:prstGeom>
          <a:solidFill>
            <a:schemeClr val="accent2"/>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0800000">
            <a:off x="2339752" y="1419622"/>
            <a:ext cx="5616624" cy="2592288"/>
          </a:xfrm>
          <a:prstGeom prst="rect">
            <a:avLst/>
          </a:prstGeom>
          <a:solidFill>
            <a:schemeClr val="bg1"/>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033611" y="1552754"/>
            <a:ext cx="3682456"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4000" spc="300" dirty="0" smtClean="0">
                <a:solidFill>
                  <a:srgbClr val="617A99"/>
                </a:solidFill>
                <a:latin typeface="Agency FB" pitchFamily="34" charset="0"/>
              </a:rPr>
              <a:t>O4</a:t>
            </a:r>
            <a:r>
              <a:rPr lang="zh-CN" altLang="en-US" sz="4000" spc="300" dirty="0" smtClean="0">
                <a:solidFill>
                  <a:srgbClr val="617A99"/>
                </a:solidFill>
                <a:latin typeface="Agency FB" pitchFamily="34" charset="0"/>
              </a:rPr>
              <a:t>其他常见图</a:t>
            </a:r>
            <a:endParaRPr lang="zh-CN" altLang="en-US" sz="4000" spc="300" dirty="0">
              <a:solidFill>
                <a:srgbClr val="617A99"/>
              </a:solidFill>
              <a:latin typeface="Agency FB" pitchFamily="34" charset="0"/>
            </a:endParaRPr>
          </a:p>
        </p:txBody>
      </p:sp>
      <p:pic>
        <p:nvPicPr>
          <p:cNvPr id="2" name="图片 1"/>
          <p:cNvPicPr>
            <a:picLocks noChangeAspect="1"/>
          </p:cNvPicPr>
          <p:nvPr/>
        </p:nvPicPr>
        <p:blipFill>
          <a:blip r:embed="rId4"/>
          <a:stretch>
            <a:fillRect/>
          </a:stretch>
        </p:blipFill>
        <p:spPr>
          <a:xfrm>
            <a:off x="1763688" y="2859782"/>
            <a:ext cx="2437878" cy="1535246"/>
          </a:xfrm>
          <a:prstGeom prst="rect">
            <a:avLst/>
          </a:prstGeom>
        </p:spPr>
      </p:pic>
    </p:spTree>
    <p:extLst>
      <p:ext uri="{BB962C8B-B14F-4D97-AF65-F5344CB8AC3E}">
        <p14:creationId xmlns:p14="http://schemas.microsoft.com/office/powerpoint/2010/main" val="723857713"/>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73592" y="85405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267744" y="1889267"/>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7" name="TextBox 21"/>
          <p:cNvSpPr txBox="1"/>
          <p:nvPr/>
        </p:nvSpPr>
        <p:spPr>
          <a:xfrm>
            <a:off x="6034090" y="983478"/>
            <a:ext cx="1774845" cy="523220"/>
          </a:xfrm>
          <a:prstGeom prst="rect">
            <a:avLst/>
          </a:prstGeom>
          <a:noFill/>
          <a:ln>
            <a:solidFill>
              <a:schemeClr val="accent1">
                <a:lumMod val="75000"/>
              </a:schemeClr>
            </a:solidFill>
          </a:ln>
        </p:spPr>
        <p:txBody>
          <a:bodyPr wrap="none" rtlCol="0">
            <a:spAutoFit/>
          </a:bodyPr>
          <a:lstStyle/>
          <a:p>
            <a:r>
              <a:rPr lang="zh-CN" altLang="en-US" sz="2800" spc="300" dirty="0" smtClean="0">
                <a:solidFill>
                  <a:srgbClr val="617A99"/>
                </a:solidFill>
                <a:latin typeface="Agency FB" pitchFamily="34" charset="0"/>
              </a:rPr>
              <a:t>异常范围</a:t>
            </a:r>
            <a:endParaRPr lang="zh-CN" altLang="en-US" sz="2800" spc="300" dirty="0">
              <a:solidFill>
                <a:srgbClr val="617A99"/>
              </a:solidFill>
              <a:latin typeface="Agency FB" pitchFamily="34" charset="0"/>
            </a:endParaRPr>
          </a:p>
        </p:txBody>
      </p:sp>
      <p:sp>
        <p:nvSpPr>
          <p:cNvPr id="24" name="内容占位符 5"/>
          <p:cNvSpPr txBox="1">
            <a:spLocks noChangeArrowheads="1"/>
          </p:cNvSpPr>
          <p:nvPr/>
        </p:nvSpPr>
        <p:spPr>
          <a:xfrm>
            <a:off x="1705200" y="1487667"/>
            <a:ext cx="3730896" cy="2700433"/>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fig = </a:t>
            </a:r>
            <a:r>
              <a:rPr lang="en-US" altLang="zh-CN" sz="1400" dirty="0" err="1">
                <a:latin typeface="微软雅黑" panose="020B0503020204020204" pitchFamily="34" charset="-122"/>
                <a:ea typeface="微软雅黑" panose="020B0503020204020204" pitchFamily="34" charset="-122"/>
              </a:rPr>
              <a:t>plt.figure</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figsize</a:t>
            </a:r>
            <a:r>
              <a:rPr lang="en-US" altLang="zh-CN" sz="1400" dirty="0">
                <a:latin typeface="微软雅黑" panose="020B0503020204020204" pitchFamily="34" charset="-122"/>
                <a:ea typeface="微软雅黑" panose="020B0503020204020204" pitchFamily="34" charset="-122"/>
              </a:rPr>
              <a:t>=(10,5</a:t>
            </a:r>
            <a:r>
              <a:rPr lang="en-US" altLang="zh-CN"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生成连续的点，设置一个误差限</a:t>
            </a: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x = </a:t>
            </a:r>
            <a:r>
              <a:rPr lang="en-US" altLang="zh-CN" sz="1400" dirty="0" err="1">
                <a:latin typeface="微软雅黑" panose="020B0503020204020204" pitchFamily="34" charset="-122"/>
                <a:ea typeface="微软雅黑" panose="020B0503020204020204" pitchFamily="34" charset="-122"/>
              </a:rPr>
              <a:t>np.linspace</a:t>
            </a:r>
            <a:r>
              <a:rPr lang="en-US" altLang="zh-CN" sz="1400" dirty="0">
                <a:latin typeface="微软雅黑" panose="020B0503020204020204" pitchFamily="34" charset="-122"/>
                <a:ea typeface="微软雅黑" panose="020B0503020204020204" pitchFamily="34" charset="-122"/>
              </a:rPr>
              <a:t>(0,10,50)</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dy</a:t>
            </a:r>
            <a:r>
              <a:rPr lang="en-US" altLang="zh-CN" sz="1400" dirty="0">
                <a:latin typeface="微软雅黑" panose="020B0503020204020204" pitchFamily="34" charset="-122"/>
                <a:ea typeface="微软雅黑" panose="020B0503020204020204" pitchFamily="34" charset="-122"/>
              </a:rPr>
              <a:t> = 0.8</a:t>
            </a: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y = </a:t>
            </a:r>
            <a:r>
              <a:rPr lang="en-US" altLang="zh-CN" sz="1400" dirty="0" err="1">
                <a:latin typeface="微软雅黑" panose="020B0503020204020204" pitchFamily="34" charset="-122"/>
                <a:ea typeface="微软雅黑" panose="020B0503020204020204" pitchFamily="34" charset="-122"/>
              </a:rPr>
              <a:t>np.sin</a:t>
            </a:r>
            <a:r>
              <a:rPr lang="en-US" altLang="zh-CN" sz="1400" dirty="0">
                <a:latin typeface="微软雅黑" panose="020B0503020204020204" pitchFamily="34" charset="-122"/>
                <a:ea typeface="微软雅黑" panose="020B0503020204020204" pitchFamily="34" charset="-122"/>
              </a:rPr>
              <a:t>(x) + </a:t>
            </a:r>
            <a:r>
              <a:rPr lang="en-US" altLang="zh-CN" sz="1400" dirty="0" err="1">
                <a:latin typeface="微软雅黑" panose="020B0503020204020204" pitchFamily="34" charset="-122"/>
                <a:ea typeface="微软雅黑" panose="020B0503020204020204" pitchFamily="34" charset="-122"/>
              </a:rPr>
              <a:t>dy</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np.random.randn</a:t>
            </a:r>
            <a:r>
              <a:rPr lang="en-US" altLang="zh-CN" sz="1400" dirty="0">
                <a:latin typeface="微软雅黑" panose="020B0503020204020204" pitchFamily="34" charset="-122"/>
                <a:ea typeface="微软雅黑" panose="020B0503020204020204" pitchFamily="34" charset="-122"/>
              </a:rPr>
              <a:t>(50)</a:t>
            </a: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画出带误差的散点图</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plt.errorbar</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x,y,yerr</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dy,fmt</a:t>
            </a:r>
            <a:r>
              <a:rPr lang="en-US" altLang="zh-CN" sz="1400" dirty="0">
                <a:latin typeface="微软雅黑" panose="020B0503020204020204" pitchFamily="34" charset="-122"/>
                <a:ea typeface="微软雅黑" panose="020B0503020204020204" pitchFamily="34" charset="-122"/>
              </a:rPr>
              <a:t>='.k')</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972671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796174"/>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5580112" y="939918"/>
            <a:ext cx="1486304" cy="584775"/>
          </a:xfrm>
          <a:prstGeom prst="rect">
            <a:avLst/>
          </a:prstGeom>
          <a:noFill/>
          <a:ln>
            <a:solidFill>
              <a:srgbClr val="617A99"/>
            </a:solidFill>
          </a:ln>
        </p:spPr>
        <p:txBody>
          <a:bodyPr wrap="none" rtlCol="0">
            <a:spAutoFit/>
          </a:bodyPr>
          <a:lstStyle/>
          <a:p>
            <a:r>
              <a:rPr lang="en-US" altLang="zh-CN" sz="3200" spc="300" dirty="0" smtClean="0">
                <a:solidFill>
                  <a:srgbClr val="617A99"/>
                </a:solidFill>
                <a:latin typeface="Agency FB" pitchFamily="34" charset="0"/>
              </a:rPr>
              <a:t>Tutorial</a:t>
            </a:r>
            <a:endParaRPr lang="zh-CN" altLang="en-US" sz="3200" spc="300" dirty="0">
              <a:solidFill>
                <a:srgbClr val="617A99"/>
              </a:solidFill>
              <a:latin typeface="Agency FB" pitchFamily="34" charset="0"/>
            </a:endParaRPr>
          </a:p>
        </p:txBody>
      </p:sp>
      <p:sp>
        <p:nvSpPr>
          <p:cNvPr id="5" name="椭圆 4"/>
          <p:cNvSpPr/>
          <p:nvPr/>
        </p:nvSpPr>
        <p:spPr>
          <a:xfrm>
            <a:off x="1438396" y="1118844"/>
            <a:ext cx="288032" cy="30213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1</a:t>
            </a:r>
            <a:endParaRPr lang="zh-CN" altLang="en-US" dirty="0"/>
          </a:p>
        </p:txBody>
      </p:sp>
      <p:sp>
        <p:nvSpPr>
          <p:cNvPr id="15" name="椭圆 14"/>
          <p:cNvSpPr/>
          <p:nvPr/>
        </p:nvSpPr>
        <p:spPr>
          <a:xfrm>
            <a:off x="5660798" y="2118544"/>
            <a:ext cx="288032" cy="30213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2</a:t>
            </a:r>
            <a:endParaRPr lang="zh-CN" altLang="en-US" dirty="0"/>
          </a:p>
        </p:txBody>
      </p:sp>
      <p:pic>
        <p:nvPicPr>
          <p:cNvPr id="18" name="图片 17"/>
          <p:cNvPicPr>
            <a:picLocks noChangeAspect="1"/>
          </p:cNvPicPr>
          <p:nvPr/>
        </p:nvPicPr>
        <p:blipFill>
          <a:blip r:embed="rId3"/>
          <a:stretch>
            <a:fillRect/>
          </a:stretch>
        </p:blipFill>
        <p:spPr>
          <a:xfrm>
            <a:off x="5467533" y="2571749"/>
            <a:ext cx="2019627" cy="1264119"/>
          </a:xfrm>
          <a:prstGeom prst="rect">
            <a:avLst/>
          </a:prstGeom>
        </p:spPr>
      </p:pic>
      <p:sp>
        <p:nvSpPr>
          <p:cNvPr id="11" name="矩形 10"/>
          <p:cNvSpPr/>
          <p:nvPr/>
        </p:nvSpPr>
        <p:spPr>
          <a:xfrm>
            <a:off x="1892102" y="1096768"/>
            <a:ext cx="3061146" cy="27299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050" dirty="0" smtClean="0">
                <a:solidFill>
                  <a:srgbClr val="000000"/>
                </a:solidFill>
                <a:latin typeface="微软雅黑" panose="020B0503020204020204" pitchFamily="34" charset="-122"/>
                <a:ea typeface="微软雅黑" panose="020B0503020204020204" pitchFamily="34" charset="-122"/>
              </a:rPr>
              <a:t># </a:t>
            </a:r>
            <a:r>
              <a:rPr lang="zh-CN" altLang="en-US" sz="1050" dirty="0" smtClean="0">
                <a:solidFill>
                  <a:srgbClr val="000000"/>
                </a:solidFill>
                <a:latin typeface="微软雅黑" panose="020B0503020204020204" pitchFamily="34" charset="-122"/>
                <a:ea typeface="微软雅黑" panose="020B0503020204020204" pitchFamily="34" charset="-122"/>
              </a:rPr>
              <a:t>引入</a:t>
            </a:r>
            <a:r>
              <a:rPr lang="en-US" altLang="zh-CN" sz="1050" dirty="0" err="1" smtClean="0">
                <a:solidFill>
                  <a:srgbClr val="000000"/>
                </a:solidFill>
                <a:latin typeface="微软雅黑" panose="020B0503020204020204" pitchFamily="34" charset="-122"/>
                <a:ea typeface="微软雅黑" panose="020B0503020204020204" pitchFamily="34" charset="-122"/>
              </a:rPr>
              <a:t>matplotlib</a:t>
            </a:r>
            <a:r>
              <a:rPr lang="zh-CN" altLang="en-US" sz="1050" dirty="0" smtClean="0">
                <a:solidFill>
                  <a:srgbClr val="000000"/>
                </a:solidFill>
                <a:latin typeface="微软雅黑" panose="020B0503020204020204" pitchFamily="34" charset="-122"/>
                <a:ea typeface="微软雅黑" panose="020B0503020204020204" pitchFamily="34" charset="-122"/>
              </a:rPr>
              <a:t>包</a:t>
            </a:r>
            <a:endParaRPr lang="en-US" altLang="zh-CN" sz="1050" dirty="0" smtClean="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dirty="0" smtClean="0">
                <a:solidFill>
                  <a:srgbClr val="000000"/>
                </a:solidFill>
                <a:latin typeface="微软雅黑" panose="020B0503020204020204" pitchFamily="34" charset="-122"/>
                <a:ea typeface="微软雅黑" panose="020B0503020204020204" pitchFamily="34" charset="-122"/>
              </a:rPr>
              <a:t>import </a:t>
            </a:r>
            <a:r>
              <a:rPr lang="en-US" altLang="zh-CN" sz="1050" dirty="0" err="1">
                <a:solidFill>
                  <a:srgbClr val="000000"/>
                </a:solidFill>
                <a:latin typeface="微软雅黑" panose="020B0503020204020204" pitchFamily="34" charset="-122"/>
                <a:ea typeface="微软雅黑" panose="020B0503020204020204" pitchFamily="34" charset="-122"/>
              </a:rPr>
              <a:t>matplotlib.pyplot</a:t>
            </a:r>
            <a:r>
              <a:rPr lang="en-US" altLang="zh-CN" sz="1050" dirty="0">
                <a:solidFill>
                  <a:srgbClr val="000000"/>
                </a:solidFill>
                <a:latin typeface="微软雅黑" panose="020B0503020204020204" pitchFamily="34" charset="-122"/>
                <a:ea typeface="微软雅黑" panose="020B0503020204020204" pitchFamily="34" charset="-122"/>
              </a:rPr>
              <a:t> as </a:t>
            </a:r>
            <a:r>
              <a:rPr lang="en-US" altLang="zh-CN" sz="1050" dirty="0" err="1" smtClean="0">
                <a:solidFill>
                  <a:srgbClr val="000000"/>
                </a:solidFill>
                <a:latin typeface="微软雅黑" panose="020B0503020204020204" pitchFamily="34" charset="-122"/>
                <a:ea typeface="微软雅黑" panose="020B0503020204020204" pitchFamily="34" charset="-122"/>
              </a:rPr>
              <a:t>plt</a:t>
            </a:r>
            <a:endParaRPr lang="en-US" altLang="zh-CN" sz="105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dirty="0" smtClean="0">
                <a:solidFill>
                  <a:srgbClr val="000000"/>
                </a:solidFill>
                <a:latin typeface="微软雅黑" panose="020B0503020204020204" pitchFamily="34" charset="-122"/>
                <a:ea typeface="微软雅黑" panose="020B0503020204020204" pitchFamily="34" charset="-122"/>
              </a:rPr>
              <a:t>%</a:t>
            </a:r>
            <a:r>
              <a:rPr lang="en-US" altLang="zh-CN" sz="1050" dirty="0" err="1">
                <a:solidFill>
                  <a:srgbClr val="000000"/>
                </a:solidFill>
                <a:latin typeface="微软雅黑" panose="020B0503020204020204" pitchFamily="34" charset="-122"/>
                <a:ea typeface="微软雅黑" panose="020B0503020204020204" pitchFamily="34" charset="-122"/>
              </a:rPr>
              <a:t>matplotlib</a:t>
            </a:r>
            <a:r>
              <a:rPr lang="en-US" altLang="zh-CN" sz="1050" dirty="0">
                <a:solidFill>
                  <a:srgbClr val="000000"/>
                </a:solidFill>
                <a:latin typeface="微软雅黑" panose="020B0503020204020204" pitchFamily="34" charset="-122"/>
                <a:ea typeface="微软雅黑" panose="020B0503020204020204" pitchFamily="34" charset="-122"/>
              </a:rPr>
              <a:t> inline</a:t>
            </a: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import </a:t>
            </a:r>
            <a:r>
              <a:rPr lang="en-US" altLang="zh-CN" sz="1050" dirty="0" err="1">
                <a:solidFill>
                  <a:srgbClr val="000000"/>
                </a:solidFill>
                <a:latin typeface="微软雅黑" panose="020B0503020204020204" pitchFamily="34" charset="-122"/>
                <a:ea typeface="微软雅黑" panose="020B0503020204020204" pitchFamily="34" charset="-122"/>
              </a:rPr>
              <a:t>numpy</a:t>
            </a:r>
            <a:r>
              <a:rPr lang="en-US" altLang="zh-CN" sz="1050" dirty="0">
                <a:solidFill>
                  <a:srgbClr val="000000"/>
                </a:solidFill>
                <a:latin typeface="微软雅黑" panose="020B0503020204020204" pitchFamily="34" charset="-122"/>
                <a:ea typeface="微软雅黑" panose="020B0503020204020204" pitchFamily="34" charset="-122"/>
              </a:rPr>
              <a:t> as </a:t>
            </a:r>
            <a:r>
              <a:rPr lang="en-US" altLang="zh-CN" sz="1050" dirty="0" smtClean="0">
                <a:solidFill>
                  <a:srgbClr val="000000"/>
                </a:solidFill>
                <a:latin typeface="微软雅黑" panose="020B0503020204020204" pitchFamily="34" charset="-122"/>
                <a:ea typeface="微软雅黑" panose="020B0503020204020204" pitchFamily="34" charset="-122"/>
              </a:rPr>
              <a:t>np</a:t>
            </a:r>
          </a:p>
          <a:p>
            <a:pPr lvl="0" eaLnBrk="0" fontAlgn="base" hangingPunct="0">
              <a:lnSpc>
                <a:spcPct val="150000"/>
              </a:lnSpc>
              <a:spcBef>
                <a:spcPct val="0"/>
              </a:spcBef>
              <a:spcAft>
                <a:spcPct val="0"/>
              </a:spcAft>
            </a:pPr>
            <a:r>
              <a:rPr lang="en-US" altLang="zh-CN" sz="1050" dirty="0" smtClean="0">
                <a:solidFill>
                  <a:srgbClr val="000000"/>
                </a:solidFill>
                <a:latin typeface="微软雅黑" panose="020B0503020204020204" pitchFamily="34" charset="-122"/>
                <a:ea typeface="微软雅黑" panose="020B0503020204020204" pitchFamily="34" charset="-122"/>
              </a:rPr>
              <a:t># x</a:t>
            </a:r>
            <a:r>
              <a:rPr lang="zh-CN" altLang="en-US" sz="1050" dirty="0" smtClean="0">
                <a:solidFill>
                  <a:srgbClr val="000000"/>
                </a:solidFill>
                <a:latin typeface="微软雅黑" panose="020B0503020204020204" pitchFamily="34" charset="-122"/>
                <a:ea typeface="微软雅黑" panose="020B0503020204020204" pitchFamily="34" charset="-122"/>
              </a:rPr>
              <a:t>取</a:t>
            </a:r>
            <a:r>
              <a:rPr lang="en-US" altLang="zh-CN" sz="1050" dirty="0" smtClean="0">
                <a:solidFill>
                  <a:srgbClr val="000000"/>
                </a:solidFill>
                <a:latin typeface="微软雅黑" panose="020B0503020204020204" pitchFamily="34" charset="-122"/>
                <a:ea typeface="微软雅黑" panose="020B0503020204020204" pitchFamily="34" charset="-122"/>
              </a:rPr>
              <a:t>0~10</a:t>
            </a:r>
            <a:r>
              <a:rPr lang="zh-CN" altLang="en-US" sz="1050" dirty="0" smtClean="0">
                <a:solidFill>
                  <a:srgbClr val="000000"/>
                </a:solidFill>
                <a:latin typeface="微软雅黑" panose="020B0503020204020204" pitchFamily="34" charset="-122"/>
                <a:ea typeface="微软雅黑" panose="020B0503020204020204" pitchFamily="34" charset="-122"/>
              </a:rPr>
              <a:t>中</a:t>
            </a:r>
            <a:r>
              <a:rPr lang="en-US" altLang="zh-CN" sz="1050" dirty="0" smtClean="0">
                <a:solidFill>
                  <a:srgbClr val="000000"/>
                </a:solidFill>
                <a:latin typeface="微软雅黑" panose="020B0503020204020204" pitchFamily="34" charset="-122"/>
                <a:ea typeface="微软雅黑" panose="020B0503020204020204" pitchFamily="34" charset="-122"/>
              </a:rPr>
              <a:t>100</a:t>
            </a:r>
            <a:r>
              <a:rPr lang="zh-CN" altLang="en-US" sz="1050" dirty="0" smtClean="0">
                <a:solidFill>
                  <a:srgbClr val="000000"/>
                </a:solidFill>
                <a:latin typeface="微软雅黑" panose="020B0503020204020204" pitchFamily="34" charset="-122"/>
                <a:ea typeface="微软雅黑" panose="020B0503020204020204" pitchFamily="34" charset="-122"/>
              </a:rPr>
              <a:t>个等距节点</a:t>
            </a:r>
            <a:endParaRPr lang="en-US" altLang="zh-CN" sz="105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x = </a:t>
            </a:r>
            <a:r>
              <a:rPr lang="en-US" altLang="zh-CN" sz="1050" dirty="0" err="1">
                <a:solidFill>
                  <a:srgbClr val="000000"/>
                </a:solidFill>
                <a:latin typeface="微软雅黑" panose="020B0503020204020204" pitchFamily="34" charset="-122"/>
                <a:ea typeface="微软雅黑" panose="020B0503020204020204" pitchFamily="34" charset="-122"/>
              </a:rPr>
              <a:t>np.linspace</a:t>
            </a:r>
            <a:r>
              <a:rPr lang="en-US" altLang="zh-CN" sz="1050" dirty="0">
                <a:solidFill>
                  <a:srgbClr val="000000"/>
                </a:solidFill>
                <a:latin typeface="微软雅黑" panose="020B0503020204020204" pitchFamily="34" charset="-122"/>
                <a:ea typeface="微软雅黑" panose="020B0503020204020204" pitchFamily="34" charset="-122"/>
              </a:rPr>
              <a:t>(0,10,100</a:t>
            </a:r>
            <a:r>
              <a:rPr lang="en-US" altLang="zh-CN" sz="1050" dirty="0" smtClean="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050" dirty="0" smtClean="0">
                <a:solidFill>
                  <a:srgbClr val="000000"/>
                </a:solidFill>
                <a:latin typeface="微软雅黑" panose="020B0503020204020204" pitchFamily="34" charset="-122"/>
                <a:ea typeface="微软雅黑" panose="020B0503020204020204" pitchFamily="34" charset="-122"/>
              </a:rPr>
              <a:t># </a:t>
            </a:r>
            <a:r>
              <a:rPr lang="zh-CN" altLang="en-US" sz="1050" dirty="0" smtClean="0">
                <a:solidFill>
                  <a:srgbClr val="000000"/>
                </a:solidFill>
                <a:latin typeface="微软雅黑" panose="020B0503020204020204" pitchFamily="34" charset="-122"/>
                <a:ea typeface="微软雅黑" panose="020B0503020204020204" pitchFamily="34" charset="-122"/>
              </a:rPr>
              <a:t>生成图像画布</a:t>
            </a:r>
            <a:endParaRPr lang="en-US" altLang="zh-CN" sz="105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fig = </a:t>
            </a:r>
            <a:r>
              <a:rPr lang="en-US" altLang="zh-CN" sz="1050" dirty="0" err="1">
                <a:solidFill>
                  <a:srgbClr val="000000"/>
                </a:solidFill>
                <a:latin typeface="微软雅黑" panose="020B0503020204020204" pitchFamily="34" charset="-122"/>
                <a:ea typeface="微软雅黑" panose="020B0503020204020204" pitchFamily="34" charset="-122"/>
              </a:rPr>
              <a:t>plt.figure</a:t>
            </a:r>
            <a:r>
              <a:rPr lang="en-US" altLang="zh-CN" sz="1050" dirty="0" smtClean="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050" dirty="0" smtClean="0">
                <a:solidFill>
                  <a:srgbClr val="000000"/>
                </a:solidFill>
                <a:latin typeface="微软雅黑" panose="020B0503020204020204" pitchFamily="34" charset="-122"/>
                <a:ea typeface="微软雅黑" panose="020B0503020204020204" pitchFamily="34" charset="-122"/>
              </a:rPr>
              <a:t># </a:t>
            </a:r>
            <a:r>
              <a:rPr lang="zh-CN" altLang="en-US" sz="1050" dirty="0" smtClean="0">
                <a:solidFill>
                  <a:srgbClr val="000000"/>
                </a:solidFill>
                <a:latin typeface="微软雅黑" panose="020B0503020204020204" pitchFamily="34" charset="-122"/>
                <a:ea typeface="微软雅黑" panose="020B0503020204020204" pitchFamily="34" charset="-122"/>
              </a:rPr>
              <a:t>绘制曲线</a:t>
            </a:r>
            <a:endParaRPr lang="en-US" altLang="zh-CN" sz="105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050" dirty="0" err="1">
                <a:solidFill>
                  <a:srgbClr val="000000"/>
                </a:solidFill>
                <a:latin typeface="微软雅黑" panose="020B0503020204020204" pitchFamily="34" charset="-122"/>
                <a:ea typeface="微软雅黑" panose="020B0503020204020204" pitchFamily="34" charset="-122"/>
              </a:rPr>
              <a:t>plt.plot</a:t>
            </a:r>
            <a:r>
              <a:rPr lang="en-US" altLang="zh-CN" sz="1050" dirty="0">
                <a:solidFill>
                  <a:srgbClr val="000000"/>
                </a:solidFill>
                <a:latin typeface="微软雅黑" panose="020B0503020204020204" pitchFamily="34" charset="-122"/>
                <a:ea typeface="微软雅黑" panose="020B0503020204020204" pitchFamily="34" charset="-122"/>
              </a:rPr>
              <a:t>(x, </a:t>
            </a:r>
            <a:r>
              <a:rPr lang="en-US" altLang="zh-CN" sz="1050" dirty="0" err="1">
                <a:solidFill>
                  <a:srgbClr val="000000"/>
                </a:solidFill>
                <a:latin typeface="微软雅黑" panose="020B0503020204020204" pitchFamily="34" charset="-122"/>
                <a:ea typeface="微软雅黑" panose="020B0503020204020204" pitchFamily="34" charset="-122"/>
              </a:rPr>
              <a:t>np.sin</a:t>
            </a:r>
            <a:r>
              <a:rPr lang="en-US" altLang="zh-CN" sz="1050" dirty="0">
                <a:solidFill>
                  <a:srgbClr val="000000"/>
                </a:solidFill>
                <a:latin typeface="微软雅黑" panose="020B0503020204020204" pitchFamily="34" charset="-122"/>
                <a:ea typeface="微软雅黑" panose="020B0503020204020204" pitchFamily="34" charset="-122"/>
              </a:rPr>
              <a:t>(x),'-')</a:t>
            </a:r>
          </a:p>
          <a:p>
            <a:pPr lvl="0" eaLnBrk="0" fontAlgn="base" hangingPunct="0">
              <a:lnSpc>
                <a:spcPct val="150000"/>
              </a:lnSpc>
              <a:spcBef>
                <a:spcPct val="0"/>
              </a:spcBef>
              <a:spcAft>
                <a:spcPct val="0"/>
              </a:spcAft>
            </a:pPr>
            <a:r>
              <a:rPr lang="en-US" altLang="zh-CN" sz="1050" dirty="0" err="1">
                <a:solidFill>
                  <a:srgbClr val="000000"/>
                </a:solidFill>
                <a:latin typeface="微软雅黑" panose="020B0503020204020204" pitchFamily="34" charset="-122"/>
                <a:ea typeface="微软雅黑" panose="020B0503020204020204" pitchFamily="34" charset="-122"/>
              </a:rPr>
              <a:t>plt.plot</a:t>
            </a:r>
            <a:r>
              <a:rPr lang="en-US" altLang="zh-CN" sz="1050" dirty="0">
                <a:solidFill>
                  <a:srgbClr val="000000"/>
                </a:solidFill>
                <a:latin typeface="微软雅黑" panose="020B0503020204020204" pitchFamily="34" charset="-122"/>
                <a:ea typeface="微软雅黑" panose="020B0503020204020204" pitchFamily="34" charset="-122"/>
              </a:rPr>
              <a:t>(x, </a:t>
            </a:r>
            <a:r>
              <a:rPr lang="en-US" altLang="zh-CN" sz="1050" dirty="0" err="1">
                <a:solidFill>
                  <a:srgbClr val="000000"/>
                </a:solidFill>
                <a:latin typeface="微软雅黑" panose="020B0503020204020204" pitchFamily="34" charset="-122"/>
                <a:ea typeface="微软雅黑" panose="020B0503020204020204" pitchFamily="34" charset="-122"/>
              </a:rPr>
              <a:t>np.cos</a:t>
            </a:r>
            <a:r>
              <a:rPr lang="en-US" altLang="zh-CN" sz="1050" dirty="0">
                <a:solidFill>
                  <a:srgbClr val="000000"/>
                </a:solidFill>
                <a:latin typeface="微软雅黑" panose="020B0503020204020204" pitchFamily="34" charset="-122"/>
                <a:ea typeface="微软雅黑" panose="020B0503020204020204" pitchFamily="34" charset="-122"/>
              </a:rPr>
              <a:t>(x),'--')</a:t>
            </a:r>
            <a:endParaRPr lang="en-US" altLang="zh-CN" sz="105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106436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73592" y="85405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267744" y="1889267"/>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7" name="TextBox 21"/>
          <p:cNvSpPr txBox="1"/>
          <p:nvPr/>
        </p:nvSpPr>
        <p:spPr>
          <a:xfrm>
            <a:off x="5925667" y="931132"/>
            <a:ext cx="1774845" cy="523220"/>
          </a:xfrm>
          <a:prstGeom prst="rect">
            <a:avLst/>
          </a:prstGeom>
          <a:noFill/>
          <a:ln>
            <a:solidFill>
              <a:schemeClr val="accent1">
                <a:lumMod val="75000"/>
              </a:schemeClr>
            </a:solidFill>
          </a:ln>
        </p:spPr>
        <p:txBody>
          <a:bodyPr wrap="none" rtlCol="0">
            <a:spAutoFit/>
          </a:bodyPr>
          <a:lstStyle/>
          <a:p>
            <a:r>
              <a:rPr lang="zh-CN" altLang="en-US" sz="2800" spc="300" dirty="0" smtClean="0">
                <a:solidFill>
                  <a:srgbClr val="617A99"/>
                </a:solidFill>
                <a:latin typeface="Agency FB" pitchFamily="34" charset="0"/>
              </a:rPr>
              <a:t>连续误差</a:t>
            </a:r>
            <a:endParaRPr lang="zh-CN" altLang="en-US" sz="2800" spc="300" dirty="0">
              <a:solidFill>
                <a:srgbClr val="617A99"/>
              </a:solidFill>
              <a:latin typeface="Agency FB" pitchFamily="34" charset="0"/>
            </a:endParaRPr>
          </a:p>
        </p:txBody>
      </p:sp>
      <p:sp>
        <p:nvSpPr>
          <p:cNvPr id="24" name="内容占位符 5"/>
          <p:cNvSpPr txBox="1">
            <a:spLocks noChangeArrowheads="1"/>
          </p:cNvSpPr>
          <p:nvPr/>
        </p:nvSpPr>
        <p:spPr>
          <a:xfrm>
            <a:off x="1744625" y="1874544"/>
            <a:ext cx="5726758" cy="1590898"/>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fig = </a:t>
            </a:r>
            <a:r>
              <a:rPr lang="en-US" altLang="zh-CN" sz="1400" dirty="0" err="1">
                <a:latin typeface="微软雅黑" panose="020B0503020204020204" pitchFamily="34" charset="-122"/>
                <a:ea typeface="微软雅黑" panose="020B0503020204020204" pitchFamily="34" charset="-122"/>
              </a:rPr>
              <a:t>plt.figure</a:t>
            </a:r>
            <a:r>
              <a:rPr lang="en-US" altLang="zh-CN" sz="1400" dirty="0">
                <a:latin typeface="微软雅黑" panose="020B0503020204020204" pitchFamily="34" charset="-122"/>
                <a:ea typeface="微软雅黑" panose="020B0503020204020204" pitchFamily="34" charset="-122"/>
              </a:rPr>
              <a:t>()</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plt.plot</a:t>
            </a:r>
            <a:r>
              <a:rPr lang="en-US" altLang="zh-CN" sz="1400" dirty="0">
                <a:latin typeface="微软雅黑" panose="020B0503020204020204" pitchFamily="34" charset="-122"/>
                <a:ea typeface="微软雅黑" panose="020B0503020204020204" pitchFamily="34" charset="-122"/>
              </a:rPr>
              <a:t>(xdata,</a:t>
            </a:r>
            <a:r>
              <a:rPr lang="en-US" altLang="zh-CN" sz="1400" dirty="0" err="1">
                <a:latin typeface="微软雅黑" panose="020B0503020204020204" pitchFamily="34" charset="-122"/>
                <a:ea typeface="微软雅黑" panose="020B0503020204020204" pitchFamily="34" charset="-122"/>
              </a:rPr>
              <a:t>ydata</a:t>
            </a:r>
            <a:r>
              <a:rPr lang="en-US" altLang="zh-CN" sz="1400" dirty="0">
                <a:latin typeface="微软雅黑" panose="020B0503020204020204" pitchFamily="34" charset="-122"/>
                <a:ea typeface="微软雅黑" panose="020B0503020204020204" pitchFamily="34" charset="-122"/>
              </a:rPr>
              <a:t>,'or')</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plt.plot</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xfit,yfit</a:t>
            </a:r>
            <a:r>
              <a:rPr lang="en-US" altLang="zh-CN" sz="1400" dirty="0">
                <a:latin typeface="微软雅黑" panose="020B0503020204020204" pitchFamily="34" charset="-122"/>
                <a:ea typeface="微软雅黑" panose="020B0503020204020204" pitchFamily="34" charset="-122"/>
              </a:rPr>
              <a:t>,'-',color='gray')</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plt.fill_between</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xfit,yfit-dyfit,yfit+dyfit,color</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gray',alpha</a:t>
            </a:r>
            <a:r>
              <a:rPr lang="en-US" altLang="zh-CN" sz="1400" dirty="0">
                <a:latin typeface="微软雅黑" panose="020B0503020204020204" pitchFamily="34" charset="-122"/>
                <a:ea typeface="微软雅黑" panose="020B0503020204020204" pitchFamily="34" charset="-122"/>
              </a:rPr>
              <a:t>=0.2)</a:t>
            </a:r>
          </a:p>
        </p:txBody>
      </p:sp>
    </p:spTree>
    <p:extLst>
      <p:ext uri="{BB962C8B-B14F-4D97-AF65-F5344CB8AC3E}">
        <p14:creationId xmlns:p14="http://schemas.microsoft.com/office/powerpoint/2010/main" val="111175393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083387" y="563587"/>
            <a:ext cx="3049233"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关于高斯过程</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sp>
        <p:nvSpPr>
          <p:cNvPr id="8" name="内容占位符 5"/>
          <p:cNvSpPr txBox="1">
            <a:spLocks noChangeArrowheads="1"/>
          </p:cNvSpPr>
          <p:nvPr/>
        </p:nvSpPr>
        <p:spPr>
          <a:xfrm>
            <a:off x="1669917" y="1635646"/>
            <a:ext cx="5726758" cy="1590898"/>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zh-CN" altLang="en-US" sz="1400" dirty="0" smtClean="0">
                <a:latin typeface="微软雅黑" panose="020B0503020204020204" pitchFamily="34" charset="-122"/>
                <a:ea typeface="微软雅黑" panose="020B0503020204020204" pitchFamily="34" charset="-122"/>
              </a:rPr>
              <a:t>高斯过程</a:t>
            </a:r>
            <a:r>
              <a:rPr lang="zh-CN" altLang="en-US" sz="1400" dirty="0">
                <a:latin typeface="微软雅黑" panose="020B0503020204020204" pitchFamily="34" charset="-122"/>
                <a:ea typeface="微软雅黑" panose="020B0503020204020204" pitchFamily="34" charset="-122"/>
              </a:rPr>
              <a:t>又称正态随机过程，它是全世界一种普遍存在和重要的随机过程。在通信信道中的噪声，通常是一种高斯过程，故又称</a:t>
            </a:r>
            <a:r>
              <a:rPr lang="zh-CN" altLang="en-US" sz="1400" dirty="0">
                <a:latin typeface="微软雅黑" panose="020B0503020204020204" pitchFamily="34" charset="-122"/>
                <a:ea typeface="微软雅黑" panose="020B0503020204020204" pitchFamily="34" charset="-122"/>
                <a:hlinkClick r:id="rId3"/>
              </a:rPr>
              <a:t>高斯噪声</a:t>
            </a:r>
            <a:r>
              <a:rPr lang="zh-CN" altLang="en-US" sz="1400" dirty="0">
                <a:latin typeface="微软雅黑" panose="020B0503020204020204" pitchFamily="34" charset="-122"/>
                <a:ea typeface="微软雅黑" panose="020B0503020204020204" pitchFamily="34" charset="-122"/>
              </a:rPr>
              <a:t>。</a:t>
            </a:r>
          </a:p>
          <a:p>
            <a:pPr marL="0" indent="0" algn="just">
              <a:lnSpc>
                <a:spcPct val="150000"/>
              </a:lnSpc>
              <a:buNone/>
            </a:pPr>
            <a:r>
              <a:rPr lang="zh-CN" altLang="en-US" sz="1400" dirty="0">
                <a:latin typeface="微软雅黑" panose="020B0503020204020204" pitchFamily="34" charset="-122"/>
                <a:ea typeface="微软雅黑" panose="020B0503020204020204" pitchFamily="34" charset="-122"/>
              </a:rPr>
              <a:t>通俗地讲，在任意时刻去观察随机过程，若其随机变量的</a:t>
            </a:r>
            <a:r>
              <a:rPr lang="zh-CN" altLang="en-US" sz="1400" dirty="0">
                <a:latin typeface="微软雅黑" panose="020B0503020204020204" pitchFamily="34" charset="-122"/>
                <a:ea typeface="微软雅黑" panose="020B0503020204020204" pitchFamily="34" charset="-122"/>
                <a:hlinkClick r:id="rId4"/>
              </a:rPr>
              <a:t>概率分布</a:t>
            </a:r>
            <a:r>
              <a:rPr lang="zh-CN" altLang="en-US" sz="1400" dirty="0">
                <a:latin typeface="微软雅黑" panose="020B0503020204020204" pitchFamily="34" charset="-122"/>
                <a:ea typeface="微软雅黑" panose="020B0503020204020204" pitchFamily="34" charset="-122"/>
              </a:rPr>
              <a:t>都满足高斯分布，这个随机过程就是高斯过程。</a:t>
            </a:r>
          </a:p>
        </p:txBody>
      </p:sp>
    </p:spTree>
    <p:extLst>
      <p:ext uri="{BB962C8B-B14F-4D97-AF65-F5344CB8AC3E}">
        <p14:creationId xmlns:p14="http://schemas.microsoft.com/office/powerpoint/2010/main" val="43405845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73592" y="85405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267744" y="1889267"/>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7" name="TextBox 21"/>
          <p:cNvSpPr txBox="1"/>
          <p:nvPr/>
        </p:nvSpPr>
        <p:spPr>
          <a:xfrm>
            <a:off x="6131170" y="1054744"/>
            <a:ext cx="1377300" cy="523220"/>
          </a:xfrm>
          <a:prstGeom prst="rect">
            <a:avLst/>
          </a:prstGeom>
          <a:noFill/>
          <a:ln>
            <a:solidFill>
              <a:schemeClr val="accent1">
                <a:lumMod val="75000"/>
              </a:schemeClr>
            </a:solidFill>
          </a:ln>
        </p:spPr>
        <p:txBody>
          <a:bodyPr wrap="none" rtlCol="0">
            <a:spAutoFit/>
          </a:bodyPr>
          <a:lstStyle/>
          <a:p>
            <a:r>
              <a:rPr lang="zh-CN" altLang="en-US" sz="2800" spc="300" dirty="0" smtClean="0">
                <a:solidFill>
                  <a:srgbClr val="617A99"/>
                </a:solidFill>
                <a:latin typeface="Agency FB" pitchFamily="34" charset="0"/>
              </a:rPr>
              <a:t>等高线</a:t>
            </a:r>
            <a:endParaRPr lang="zh-CN" altLang="en-US" sz="2800" spc="300" dirty="0">
              <a:solidFill>
                <a:srgbClr val="617A99"/>
              </a:solidFill>
              <a:latin typeface="Agency FB" pitchFamily="34" charset="0"/>
            </a:endParaRPr>
          </a:p>
        </p:txBody>
      </p:sp>
      <p:sp>
        <p:nvSpPr>
          <p:cNvPr id="24" name="内容占位符 5"/>
          <p:cNvSpPr txBox="1">
            <a:spLocks noChangeArrowheads="1"/>
          </p:cNvSpPr>
          <p:nvPr/>
        </p:nvSpPr>
        <p:spPr>
          <a:xfrm>
            <a:off x="1750616" y="1818297"/>
            <a:ext cx="5726758" cy="2281382"/>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zh-CN" sz="1400" dirty="0" err="1" smtClean="0">
                <a:latin typeface="微软雅黑" panose="020B0503020204020204" pitchFamily="34" charset="-122"/>
                <a:ea typeface="微软雅黑" panose="020B0503020204020204" pitchFamily="34" charset="-122"/>
              </a:rPr>
              <a:t>plt.subplot</a:t>
            </a:r>
            <a:r>
              <a:rPr lang="en-US" altLang="zh-CN" sz="1400" dirty="0" smtClean="0">
                <a:latin typeface="微软雅黑" panose="020B0503020204020204" pitchFamily="34" charset="-122"/>
                <a:ea typeface="微软雅黑" panose="020B0503020204020204" pitchFamily="34" charset="-122"/>
              </a:rPr>
              <a:t>(3,1,1</a:t>
            </a:r>
            <a:r>
              <a:rPr lang="en-US" altLang="zh-CN" sz="1400" dirty="0">
                <a:latin typeface="微软雅黑" panose="020B0503020204020204" pitchFamily="34" charset="-122"/>
                <a:ea typeface="微软雅黑" panose="020B0503020204020204" pitchFamily="34" charset="-122"/>
              </a:rPr>
              <a:t>)</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plt.contour</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X,Y,Z,colors</a:t>
            </a:r>
            <a:r>
              <a:rPr lang="en-US" altLang="zh-CN" sz="1400" dirty="0">
                <a:latin typeface="微软雅黑" panose="020B0503020204020204" pitchFamily="34" charset="-122"/>
                <a:ea typeface="微软雅黑" panose="020B0503020204020204" pitchFamily="34" charset="-122"/>
              </a:rPr>
              <a:t>='black</a:t>
            </a:r>
            <a:r>
              <a:rPr lang="en-US" altLang="zh-CN"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plt.subplot</a:t>
            </a:r>
            <a:r>
              <a:rPr lang="en-US" altLang="zh-CN" sz="1400" dirty="0">
                <a:latin typeface="微软雅黑" panose="020B0503020204020204" pitchFamily="34" charset="-122"/>
                <a:ea typeface="微软雅黑" panose="020B0503020204020204" pitchFamily="34" charset="-122"/>
              </a:rPr>
              <a:t>(3,1,2)</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plt.contour</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X,Y,Z,cmap</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RdGy</a:t>
            </a:r>
            <a:r>
              <a:rPr lang="en-US" altLang="zh-CN"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plt.subplot</a:t>
            </a:r>
            <a:r>
              <a:rPr lang="en-US" altLang="zh-CN" sz="1400" dirty="0">
                <a:latin typeface="微软雅黑" panose="020B0503020204020204" pitchFamily="34" charset="-122"/>
                <a:ea typeface="微软雅黑" panose="020B0503020204020204" pitchFamily="34" charset="-122"/>
              </a:rPr>
              <a:t>(3,1,3)</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plt.contourf</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X,Y,Z,cmap</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RdGy</a:t>
            </a:r>
            <a:r>
              <a:rPr lang="en-US" altLang="zh-CN"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4311533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083387" y="627534"/>
            <a:ext cx="3049233"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关于网格矩阵</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sp>
        <p:nvSpPr>
          <p:cNvPr id="7" name="内容占位符 5"/>
          <p:cNvSpPr txBox="1">
            <a:spLocks noChangeArrowheads="1"/>
          </p:cNvSpPr>
          <p:nvPr/>
        </p:nvSpPr>
        <p:spPr>
          <a:xfrm>
            <a:off x="1669917" y="1626292"/>
            <a:ext cx="5726758" cy="2281382"/>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050" dirty="0" smtClean="0">
                <a:latin typeface="微软雅黑" panose="020B0503020204020204" pitchFamily="34" charset="-122"/>
                <a:ea typeface="微软雅黑" panose="020B0503020204020204" pitchFamily="34" charset="-122"/>
              </a:rPr>
              <a:t>生成</a:t>
            </a:r>
            <a:r>
              <a:rPr lang="zh-CN" altLang="en-US" sz="1050" dirty="0">
                <a:latin typeface="微软雅黑" panose="020B0503020204020204" pitchFamily="34" charset="-122"/>
                <a:ea typeface="微软雅黑" panose="020B0503020204020204" pitchFamily="34" charset="-122"/>
              </a:rPr>
              <a:t>二维网格，用法为：</a:t>
            </a:r>
            <a:r>
              <a:rPr lang="en-US" altLang="zh-CN" sz="1050" dirty="0">
                <a:latin typeface="微软雅黑" panose="020B0503020204020204" pitchFamily="34" charset="-122"/>
                <a:ea typeface="微软雅黑" panose="020B0503020204020204" pitchFamily="34" charset="-122"/>
              </a:rPr>
              <a:t>[x y]=</a:t>
            </a:r>
            <a:r>
              <a:rPr lang="en-US" altLang="zh-CN" sz="1050" dirty="0" err="1">
                <a:latin typeface="微软雅黑" panose="020B0503020204020204" pitchFamily="34" charset="-122"/>
                <a:ea typeface="微软雅黑" panose="020B0503020204020204" pitchFamily="34" charset="-122"/>
              </a:rPr>
              <a:t>meshgrid</a:t>
            </a:r>
            <a:r>
              <a:rPr lang="en-US" altLang="zh-CN" sz="1050" dirty="0">
                <a:latin typeface="微软雅黑" panose="020B0503020204020204" pitchFamily="34" charset="-122"/>
                <a:ea typeface="微软雅黑" panose="020B0503020204020204" pitchFamily="34" charset="-122"/>
              </a:rPr>
              <a:t>(a b); </a:t>
            </a:r>
            <a:endParaRPr lang="en-US" altLang="zh-CN" sz="1050"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sz="1050" dirty="0" smtClean="0">
                <a:latin typeface="微软雅黑" panose="020B0503020204020204" pitchFamily="34" charset="-122"/>
                <a:ea typeface="微软雅黑" panose="020B0503020204020204" pitchFamily="34" charset="-122"/>
              </a:rPr>
              <a:t> </a:t>
            </a:r>
            <a:r>
              <a:rPr lang="en-US" altLang="zh-CN" sz="1050" dirty="0">
                <a:latin typeface="微软雅黑" panose="020B0503020204020204" pitchFamily="34" charset="-122"/>
                <a:ea typeface="微软雅黑" panose="020B0503020204020204" pitchFamily="34" charset="-122"/>
              </a:rPr>
              <a:t>% a </a:t>
            </a:r>
            <a:r>
              <a:rPr lang="zh-CN" altLang="en-US" sz="1050" dirty="0">
                <a:latin typeface="微软雅黑" panose="020B0503020204020204" pitchFamily="34" charset="-122"/>
                <a:ea typeface="微软雅黑" panose="020B0503020204020204" pitchFamily="34" charset="-122"/>
              </a:rPr>
              <a:t>和</a:t>
            </a:r>
            <a:r>
              <a:rPr lang="en-US" altLang="zh-CN" sz="1050" dirty="0">
                <a:latin typeface="微软雅黑" panose="020B0503020204020204" pitchFamily="34" charset="-122"/>
                <a:ea typeface="微软雅黑" panose="020B0503020204020204" pitchFamily="34" charset="-122"/>
              </a:rPr>
              <a:t>b</a:t>
            </a:r>
            <a:r>
              <a:rPr lang="zh-CN" altLang="en-US" sz="1050" dirty="0">
                <a:latin typeface="微软雅黑" panose="020B0503020204020204" pitchFamily="34" charset="-122"/>
                <a:ea typeface="微软雅黑" panose="020B0503020204020204" pitchFamily="34" charset="-122"/>
              </a:rPr>
              <a:t>是一维数组，如</a:t>
            </a:r>
            <a:r>
              <a:rPr lang="en-US" altLang="zh-CN" sz="1050" dirty="0">
                <a:latin typeface="微软雅黑" panose="020B0503020204020204" pitchFamily="34" charset="-122"/>
                <a:ea typeface="微软雅黑" panose="020B0503020204020204" pitchFamily="34" charset="-122"/>
              </a:rPr>
              <a:t>a=[1 2 3]; b= [2 3 4]; </a:t>
            </a:r>
            <a:r>
              <a:rPr lang="zh-CN" altLang="en-US" sz="1050" dirty="0">
                <a:latin typeface="微软雅黑" panose="020B0503020204020204" pitchFamily="34" charset="-122"/>
                <a:ea typeface="微软雅黑" panose="020B0503020204020204" pitchFamily="34" charset="-122"/>
              </a:rPr>
              <a:t>则生成的 </a:t>
            </a:r>
            <a:r>
              <a:rPr lang="en-US" altLang="zh-CN" sz="1050" dirty="0">
                <a:latin typeface="微软雅黑" panose="020B0503020204020204" pitchFamily="34" charset="-122"/>
                <a:ea typeface="微软雅黑" panose="020B0503020204020204" pitchFamily="34" charset="-122"/>
              </a:rPr>
              <a:t>X </a:t>
            </a:r>
            <a:r>
              <a:rPr lang="zh-CN" altLang="en-US" sz="1050" dirty="0">
                <a:latin typeface="微软雅黑" panose="020B0503020204020204" pitchFamily="34" charset="-122"/>
                <a:ea typeface="微软雅黑" panose="020B0503020204020204" pitchFamily="34" charset="-122"/>
              </a:rPr>
              <a:t>和 </a:t>
            </a:r>
            <a:r>
              <a:rPr lang="en-US" altLang="zh-CN" sz="1050" dirty="0">
                <a:latin typeface="微软雅黑" panose="020B0503020204020204" pitchFamily="34" charset="-122"/>
                <a:ea typeface="微软雅黑" panose="020B0503020204020204" pitchFamily="34" charset="-122"/>
              </a:rPr>
              <a:t>Y </a:t>
            </a:r>
            <a:r>
              <a:rPr lang="zh-CN" altLang="en-US" sz="1050" dirty="0">
                <a:latin typeface="微软雅黑" panose="020B0503020204020204" pitchFamily="34" charset="-122"/>
                <a:ea typeface="微软雅黑" panose="020B0503020204020204" pitchFamily="34" charset="-122"/>
              </a:rPr>
              <a:t>都是为 </a:t>
            </a:r>
            <a:r>
              <a:rPr lang="en-US" altLang="zh-CN" sz="1050" dirty="0">
                <a:latin typeface="微软雅黑" panose="020B0503020204020204" pitchFamily="34" charset="-122"/>
                <a:ea typeface="微软雅黑" panose="020B0503020204020204" pitchFamily="34" charset="-122"/>
              </a:rPr>
              <a:t>3X3 </a:t>
            </a:r>
            <a:r>
              <a:rPr lang="zh-CN" altLang="en-US" sz="1050" dirty="0">
                <a:latin typeface="微软雅黑" panose="020B0503020204020204" pitchFamily="34" charset="-122"/>
                <a:ea typeface="微软雅黑" panose="020B0503020204020204" pitchFamily="34" charset="-122"/>
              </a:rPr>
              <a:t>维的矩阵，</a:t>
            </a:r>
          </a:p>
          <a:p>
            <a:pPr marL="0" indent="0">
              <a:lnSpc>
                <a:spcPct val="150000"/>
              </a:lnSpc>
              <a:buNone/>
            </a:pPr>
            <a:r>
              <a:rPr lang="en-US" altLang="zh-CN" sz="1050" dirty="0" smtClean="0">
                <a:latin typeface="微软雅黑" panose="020B0503020204020204" pitchFamily="34" charset="-122"/>
                <a:ea typeface="微软雅黑" panose="020B0503020204020204" pitchFamily="34" charset="-122"/>
              </a:rPr>
              <a:t>&gt;&gt;[</a:t>
            </a:r>
            <a:r>
              <a:rPr lang="en-US" altLang="zh-CN" sz="1050" dirty="0" err="1" smtClean="0">
                <a:latin typeface="微软雅黑" panose="020B0503020204020204" pitchFamily="34" charset="-122"/>
                <a:ea typeface="微软雅黑" panose="020B0503020204020204" pitchFamily="34" charset="-122"/>
              </a:rPr>
              <a:t>xy</a:t>
            </a:r>
            <a:r>
              <a:rPr lang="en-US" altLang="zh-CN" sz="1050" dirty="0">
                <a:latin typeface="微软雅黑" panose="020B0503020204020204" pitchFamily="34" charset="-122"/>
                <a:ea typeface="微软雅黑" panose="020B0503020204020204" pitchFamily="34" charset="-122"/>
              </a:rPr>
              <a:t>]=</a:t>
            </a:r>
            <a:r>
              <a:rPr lang="en-US" altLang="zh-CN" sz="1050" dirty="0" err="1">
                <a:latin typeface="微软雅黑" panose="020B0503020204020204" pitchFamily="34" charset="-122"/>
                <a:ea typeface="微软雅黑" panose="020B0503020204020204" pitchFamily="34" charset="-122"/>
              </a:rPr>
              <a:t>meshgrid</a:t>
            </a:r>
            <a:r>
              <a:rPr lang="en-US" altLang="zh-CN" sz="1050" dirty="0">
                <a:latin typeface="微软雅黑" panose="020B0503020204020204" pitchFamily="34" charset="-122"/>
                <a:ea typeface="微软雅黑" panose="020B0503020204020204" pitchFamily="34" charset="-122"/>
              </a:rPr>
              <a:t>(</a:t>
            </a:r>
            <a:r>
              <a:rPr lang="en-US" altLang="zh-CN" sz="1050" dirty="0" err="1">
                <a:latin typeface="微软雅黑" panose="020B0503020204020204" pitchFamily="34" charset="-122"/>
                <a:ea typeface="微软雅黑" panose="020B0503020204020204" pitchFamily="34" charset="-122"/>
              </a:rPr>
              <a:t>a,b</a:t>
            </a:r>
            <a:r>
              <a:rPr lang="en-US" altLang="zh-CN" sz="1050" dirty="0" smtClean="0">
                <a:latin typeface="微软雅黑" panose="020B0503020204020204" pitchFamily="34" charset="-122"/>
                <a:ea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rPr>
              <a:t/>
            </a:r>
            <a:br>
              <a:rPr lang="en-US" altLang="zh-CN" sz="1050" dirty="0">
                <a:latin typeface="微软雅黑" panose="020B0503020204020204" pitchFamily="34" charset="-122"/>
                <a:ea typeface="微软雅黑" panose="020B0503020204020204" pitchFamily="34" charset="-122"/>
              </a:rPr>
            </a:br>
            <a:r>
              <a:rPr lang="en-US" altLang="zh-CN" sz="1050" dirty="0">
                <a:latin typeface="微软雅黑" panose="020B0503020204020204" pitchFamily="34" charset="-122"/>
                <a:ea typeface="微软雅黑" panose="020B0503020204020204" pitchFamily="34" charset="-122"/>
              </a:rPr>
              <a:t>x =</a:t>
            </a:r>
            <a:br>
              <a:rPr lang="en-US" altLang="zh-CN" sz="1050" dirty="0">
                <a:latin typeface="微软雅黑" panose="020B0503020204020204" pitchFamily="34" charset="-122"/>
                <a:ea typeface="微软雅黑" panose="020B0503020204020204" pitchFamily="34" charset="-122"/>
              </a:rPr>
            </a:br>
            <a:r>
              <a:rPr lang="en-US" altLang="zh-CN" sz="1050" dirty="0">
                <a:latin typeface="微软雅黑" panose="020B0503020204020204" pitchFamily="34" charset="-122"/>
                <a:ea typeface="微软雅黑" panose="020B0503020204020204" pitchFamily="34" charset="-122"/>
              </a:rPr>
              <a:t>    1     2     3</a:t>
            </a:r>
            <a:br>
              <a:rPr lang="en-US" altLang="zh-CN" sz="1050" dirty="0">
                <a:latin typeface="微软雅黑" panose="020B0503020204020204" pitchFamily="34" charset="-122"/>
                <a:ea typeface="微软雅黑" panose="020B0503020204020204" pitchFamily="34" charset="-122"/>
              </a:rPr>
            </a:br>
            <a:r>
              <a:rPr lang="en-US" altLang="zh-CN" sz="1050" dirty="0">
                <a:latin typeface="微软雅黑" panose="020B0503020204020204" pitchFamily="34" charset="-122"/>
                <a:ea typeface="微软雅黑" panose="020B0503020204020204" pitchFamily="34" charset="-122"/>
              </a:rPr>
              <a:t>    1     2     3</a:t>
            </a:r>
            <a:br>
              <a:rPr lang="en-US" altLang="zh-CN" sz="1050" dirty="0">
                <a:latin typeface="微软雅黑" panose="020B0503020204020204" pitchFamily="34" charset="-122"/>
                <a:ea typeface="微软雅黑" panose="020B0503020204020204" pitchFamily="34" charset="-122"/>
              </a:rPr>
            </a:br>
            <a:r>
              <a:rPr lang="en-US" altLang="zh-CN" sz="1050" dirty="0">
                <a:latin typeface="微软雅黑" panose="020B0503020204020204" pitchFamily="34" charset="-122"/>
                <a:ea typeface="微软雅黑" panose="020B0503020204020204" pitchFamily="34" charset="-122"/>
              </a:rPr>
              <a:t>    1     2     </a:t>
            </a:r>
            <a:r>
              <a:rPr lang="en-US" altLang="zh-CN" sz="1050" dirty="0" smtClean="0">
                <a:latin typeface="微软雅黑" panose="020B0503020204020204" pitchFamily="34" charset="-122"/>
                <a:ea typeface="微软雅黑" panose="020B0503020204020204" pitchFamily="34" charset="-122"/>
              </a:rPr>
              <a:t>3</a:t>
            </a:r>
          </a:p>
          <a:p>
            <a:pPr marL="0" indent="0">
              <a:lnSpc>
                <a:spcPct val="150000"/>
              </a:lnSpc>
              <a:buNone/>
            </a:pPr>
            <a:r>
              <a:rPr lang="en-US" altLang="zh-CN" sz="1050" dirty="0">
                <a:latin typeface="微软雅黑" panose="020B0503020204020204" pitchFamily="34" charset="-122"/>
                <a:ea typeface="微软雅黑" panose="020B0503020204020204" pitchFamily="34" charset="-122"/>
              </a:rPr>
              <a:t> </a:t>
            </a:r>
          </a:p>
        </p:txBody>
      </p:sp>
      <p:sp>
        <p:nvSpPr>
          <p:cNvPr id="8" name="内容占位符 5"/>
          <p:cNvSpPr txBox="1">
            <a:spLocks noChangeArrowheads="1"/>
          </p:cNvSpPr>
          <p:nvPr/>
        </p:nvSpPr>
        <p:spPr>
          <a:xfrm>
            <a:off x="3491880" y="2533956"/>
            <a:ext cx="1512168" cy="1008112"/>
          </a:xfrm>
          <a:prstGeom prst="rect">
            <a:avLst/>
          </a:prstGeom>
          <a:ln>
            <a:noFill/>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1050" dirty="0" smtClean="0">
                <a:latin typeface="微软雅黑" panose="020B0503020204020204" pitchFamily="34" charset="-122"/>
                <a:ea typeface="微软雅黑" panose="020B0503020204020204" pitchFamily="34" charset="-122"/>
              </a:rPr>
              <a:t>y=</a:t>
            </a:r>
            <a:r>
              <a:rPr lang="en-US" altLang="zh-CN" sz="1050" dirty="0">
                <a:latin typeface="微软雅黑" panose="020B0503020204020204" pitchFamily="34" charset="-122"/>
                <a:ea typeface="微软雅黑" panose="020B0503020204020204" pitchFamily="34" charset="-122"/>
              </a:rPr>
              <a:t/>
            </a:r>
            <a:br>
              <a:rPr lang="en-US" altLang="zh-CN" sz="1050" dirty="0">
                <a:latin typeface="微软雅黑" panose="020B0503020204020204" pitchFamily="34" charset="-122"/>
                <a:ea typeface="微软雅黑" panose="020B0503020204020204" pitchFamily="34" charset="-122"/>
              </a:rPr>
            </a:br>
            <a:r>
              <a:rPr lang="en-US" altLang="zh-CN" sz="1050" dirty="0">
                <a:latin typeface="微软雅黑" panose="020B0503020204020204" pitchFamily="34" charset="-122"/>
                <a:ea typeface="微软雅黑" panose="020B0503020204020204" pitchFamily="34" charset="-122"/>
              </a:rPr>
              <a:t>    </a:t>
            </a:r>
            <a:r>
              <a:rPr lang="en-US" altLang="zh-CN" sz="1050" dirty="0" smtClean="0">
                <a:latin typeface="微软雅黑" panose="020B0503020204020204" pitchFamily="34" charset="-122"/>
                <a:ea typeface="微软雅黑" panose="020B0503020204020204" pitchFamily="34" charset="-122"/>
              </a:rPr>
              <a:t>2 </a:t>
            </a:r>
            <a:r>
              <a:rPr lang="en-US" altLang="zh-CN" sz="1050" dirty="0">
                <a:latin typeface="微软雅黑" panose="020B0503020204020204" pitchFamily="34" charset="-122"/>
                <a:ea typeface="微软雅黑" panose="020B0503020204020204" pitchFamily="34" charset="-122"/>
              </a:rPr>
              <a:t>    2     </a:t>
            </a:r>
            <a:r>
              <a:rPr lang="en-US" altLang="zh-CN" sz="1050" dirty="0" smtClean="0">
                <a:latin typeface="微软雅黑" panose="020B0503020204020204" pitchFamily="34" charset="-122"/>
                <a:ea typeface="微软雅黑" panose="020B0503020204020204" pitchFamily="34" charset="-122"/>
              </a:rPr>
              <a:t>2</a:t>
            </a:r>
            <a:r>
              <a:rPr lang="en-US" altLang="zh-CN" sz="1050" dirty="0">
                <a:latin typeface="微软雅黑" panose="020B0503020204020204" pitchFamily="34" charset="-122"/>
                <a:ea typeface="微软雅黑" panose="020B0503020204020204" pitchFamily="34" charset="-122"/>
              </a:rPr>
              <a:t/>
            </a:r>
            <a:br>
              <a:rPr lang="en-US" altLang="zh-CN" sz="1050" dirty="0">
                <a:latin typeface="微软雅黑" panose="020B0503020204020204" pitchFamily="34" charset="-122"/>
                <a:ea typeface="微软雅黑" panose="020B0503020204020204" pitchFamily="34" charset="-122"/>
              </a:rPr>
            </a:br>
            <a:r>
              <a:rPr lang="en-US" altLang="zh-CN" sz="1050" dirty="0">
                <a:latin typeface="微软雅黑" panose="020B0503020204020204" pitchFamily="34" charset="-122"/>
                <a:ea typeface="微软雅黑" panose="020B0503020204020204" pitchFamily="34" charset="-122"/>
              </a:rPr>
              <a:t>    </a:t>
            </a:r>
            <a:r>
              <a:rPr lang="en-US" altLang="zh-CN" sz="1050" dirty="0" smtClean="0">
                <a:latin typeface="微软雅黑" panose="020B0503020204020204" pitchFamily="34" charset="-122"/>
                <a:ea typeface="微软雅黑" panose="020B0503020204020204" pitchFamily="34" charset="-122"/>
              </a:rPr>
              <a:t>3 </a:t>
            </a:r>
            <a:r>
              <a:rPr lang="en-US" altLang="zh-CN" sz="1050" dirty="0">
                <a:latin typeface="微软雅黑" panose="020B0503020204020204" pitchFamily="34" charset="-122"/>
                <a:ea typeface="微软雅黑" panose="020B0503020204020204" pitchFamily="34" charset="-122"/>
              </a:rPr>
              <a:t>    </a:t>
            </a:r>
            <a:r>
              <a:rPr lang="en-US" altLang="zh-CN" sz="1050" dirty="0" smtClean="0">
                <a:latin typeface="微软雅黑" panose="020B0503020204020204" pitchFamily="34" charset="-122"/>
                <a:ea typeface="微软雅黑" panose="020B0503020204020204" pitchFamily="34" charset="-122"/>
              </a:rPr>
              <a:t>3 </a:t>
            </a:r>
            <a:r>
              <a:rPr lang="en-US" altLang="zh-CN" sz="1050" dirty="0">
                <a:latin typeface="微软雅黑" panose="020B0503020204020204" pitchFamily="34" charset="-122"/>
                <a:ea typeface="微软雅黑" panose="020B0503020204020204" pitchFamily="34" charset="-122"/>
              </a:rPr>
              <a:t>    3</a:t>
            </a:r>
            <a:br>
              <a:rPr lang="en-US" altLang="zh-CN" sz="1050" dirty="0">
                <a:latin typeface="微软雅黑" panose="020B0503020204020204" pitchFamily="34" charset="-122"/>
                <a:ea typeface="微软雅黑" panose="020B0503020204020204" pitchFamily="34" charset="-122"/>
              </a:rPr>
            </a:br>
            <a:r>
              <a:rPr lang="en-US" altLang="zh-CN" sz="1050" dirty="0">
                <a:latin typeface="微软雅黑" panose="020B0503020204020204" pitchFamily="34" charset="-122"/>
                <a:ea typeface="微软雅黑" panose="020B0503020204020204" pitchFamily="34" charset="-122"/>
              </a:rPr>
              <a:t>    </a:t>
            </a:r>
            <a:r>
              <a:rPr lang="en-US" altLang="zh-CN" sz="1050" dirty="0" smtClean="0">
                <a:latin typeface="微软雅黑" panose="020B0503020204020204" pitchFamily="34" charset="-122"/>
                <a:ea typeface="微软雅黑" panose="020B0503020204020204" pitchFamily="34" charset="-122"/>
              </a:rPr>
              <a:t>4 </a:t>
            </a:r>
            <a:r>
              <a:rPr lang="en-US" altLang="zh-CN" sz="1050" dirty="0">
                <a:latin typeface="微软雅黑" panose="020B0503020204020204" pitchFamily="34" charset="-122"/>
                <a:ea typeface="微软雅黑" panose="020B0503020204020204" pitchFamily="34" charset="-122"/>
              </a:rPr>
              <a:t>    </a:t>
            </a:r>
            <a:r>
              <a:rPr lang="en-US" altLang="zh-CN" sz="1050" dirty="0" smtClean="0">
                <a:latin typeface="微软雅黑" panose="020B0503020204020204" pitchFamily="34" charset="-122"/>
                <a:ea typeface="微软雅黑" panose="020B0503020204020204" pitchFamily="34" charset="-122"/>
              </a:rPr>
              <a:t>4</a:t>
            </a:r>
            <a:r>
              <a:rPr lang="en-US" altLang="zh-CN" sz="1050" dirty="0">
                <a:latin typeface="微软雅黑" panose="020B0503020204020204" pitchFamily="34" charset="-122"/>
                <a:ea typeface="微软雅黑" panose="020B0503020204020204" pitchFamily="34" charset="-122"/>
              </a:rPr>
              <a:t>    </a:t>
            </a:r>
            <a:r>
              <a:rPr lang="en-US" altLang="zh-CN" sz="1050" dirty="0" smtClean="0">
                <a:latin typeface="微软雅黑" panose="020B0503020204020204" pitchFamily="34" charset="-122"/>
                <a:ea typeface="微软雅黑" panose="020B0503020204020204" pitchFamily="34" charset="-122"/>
              </a:rPr>
              <a:t> 4</a:t>
            </a:r>
          </a:p>
          <a:p>
            <a:pPr marL="0" indent="0">
              <a:lnSpc>
                <a:spcPct val="150000"/>
              </a:lnSpc>
              <a:buNone/>
            </a:pPr>
            <a:r>
              <a:rPr lang="en-US" altLang="zh-CN" sz="105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34106145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73592" y="85405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267744" y="1889267"/>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7" name="TextBox 21"/>
          <p:cNvSpPr txBox="1"/>
          <p:nvPr/>
        </p:nvSpPr>
        <p:spPr>
          <a:xfrm>
            <a:off x="5416039" y="1095146"/>
            <a:ext cx="2172390" cy="523220"/>
          </a:xfrm>
          <a:prstGeom prst="rect">
            <a:avLst/>
          </a:prstGeom>
          <a:noFill/>
          <a:ln>
            <a:solidFill>
              <a:schemeClr val="accent1">
                <a:lumMod val="75000"/>
              </a:schemeClr>
            </a:solidFill>
          </a:ln>
        </p:spPr>
        <p:txBody>
          <a:bodyPr wrap="none" rtlCol="0">
            <a:spAutoFit/>
          </a:bodyPr>
          <a:lstStyle/>
          <a:p>
            <a:r>
              <a:rPr lang="zh-CN" altLang="en-US" sz="2800" spc="300" dirty="0" smtClean="0">
                <a:solidFill>
                  <a:srgbClr val="617A99"/>
                </a:solidFill>
                <a:latin typeface="Agency FB" pitchFamily="34" charset="0"/>
              </a:rPr>
              <a:t>频次直方图</a:t>
            </a:r>
            <a:endParaRPr lang="zh-CN" altLang="en-US" sz="2800" spc="300" dirty="0">
              <a:solidFill>
                <a:srgbClr val="617A99"/>
              </a:solidFill>
              <a:latin typeface="Agency FB" pitchFamily="34" charset="0"/>
            </a:endParaRPr>
          </a:p>
        </p:txBody>
      </p:sp>
      <p:sp>
        <p:nvSpPr>
          <p:cNvPr id="24" name="内容占位符 5"/>
          <p:cNvSpPr txBox="1">
            <a:spLocks noChangeArrowheads="1"/>
          </p:cNvSpPr>
          <p:nvPr/>
        </p:nvSpPr>
        <p:spPr>
          <a:xfrm>
            <a:off x="1658957" y="2000363"/>
            <a:ext cx="5726758" cy="1621601"/>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fig = </a:t>
            </a:r>
            <a:r>
              <a:rPr lang="en-US" altLang="zh-CN" sz="1400" dirty="0" err="1">
                <a:latin typeface="微软雅黑" panose="020B0503020204020204" pitchFamily="34" charset="-122"/>
                <a:ea typeface="微软雅黑" panose="020B0503020204020204" pitchFamily="34" charset="-122"/>
              </a:rPr>
              <a:t>plt.figure</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figsize</a:t>
            </a:r>
            <a:r>
              <a:rPr lang="en-US" altLang="zh-CN" sz="1400" dirty="0">
                <a:latin typeface="微软雅黑" panose="020B0503020204020204" pitchFamily="34" charset="-122"/>
                <a:ea typeface="微软雅黑" panose="020B0503020204020204" pitchFamily="34" charset="-122"/>
              </a:rPr>
              <a:t>=(10,5))</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rng</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np.random.RandomState</a:t>
            </a:r>
            <a:r>
              <a:rPr lang="en-US" altLang="zh-CN" sz="1400" dirty="0">
                <a:latin typeface="微软雅黑" panose="020B0503020204020204" pitchFamily="34" charset="-122"/>
                <a:ea typeface="微软雅黑" panose="020B0503020204020204" pitchFamily="34" charset="-122"/>
              </a:rPr>
              <a:t>(0)</a:t>
            </a: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data =  </a:t>
            </a:r>
            <a:r>
              <a:rPr lang="en-US" altLang="zh-CN" sz="1400" dirty="0" err="1">
                <a:latin typeface="微软雅黑" panose="020B0503020204020204" pitchFamily="34" charset="-122"/>
                <a:ea typeface="微软雅黑" panose="020B0503020204020204" pitchFamily="34" charset="-122"/>
              </a:rPr>
              <a:t>rng.randn</a:t>
            </a:r>
            <a:r>
              <a:rPr lang="en-US" altLang="zh-CN" sz="1400" dirty="0">
                <a:latin typeface="微软雅黑" panose="020B0503020204020204" pitchFamily="34" charset="-122"/>
                <a:ea typeface="微软雅黑" panose="020B0503020204020204" pitchFamily="34" charset="-122"/>
              </a:rPr>
              <a:t>(1000)</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plt.hist</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data,bins</a:t>
            </a:r>
            <a:r>
              <a:rPr lang="en-US" altLang="zh-CN" sz="1400" dirty="0">
                <a:latin typeface="微软雅黑" panose="020B0503020204020204" pitchFamily="34" charset="-122"/>
                <a:ea typeface="微软雅黑" panose="020B0503020204020204" pitchFamily="34" charset="-122"/>
              </a:rPr>
              <a:t>=30,alpha=0.8)</a:t>
            </a:r>
          </a:p>
        </p:txBody>
      </p:sp>
    </p:spTree>
    <p:extLst>
      <p:ext uri="{BB962C8B-B14F-4D97-AF65-F5344CB8AC3E}">
        <p14:creationId xmlns:p14="http://schemas.microsoft.com/office/powerpoint/2010/main" val="119835616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73592" y="85405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267744" y="1889267"/>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7" name="TextBox 21"/>
          <p:cNvSpPr txBox="1"/>
          <p:nvPr/>
        </p:nvSpPr>
        <p:spPr>
          <a:xfrm>
            <a:off x="4589572" y="1110050"/>
            <a:ext cx="2967479" cy="523220"/>
          </a:xfrm>
          <a:prstGeom prst="rect">
            <a:avLst/>
          </a:prstGeom>
          <a:noFill/>
          <a:ln>
            <a:solidFill>
              <a:schemeClr val="accent1">
                <a:lumMod val="75000"/>
              </a:schemeClr>
            </a:solidFill>
          </a:ln>
        </p:spPr>
        <p:txBody>
          <a:bodyPr wrap="none" rtlCol="0">
            <a:spAutoFit/>
          </a:bodyPr>
          <a:lstStyle/>
          <a:p>
            <a:r>
              <a:rPr lang="zh-CN" altLang="en-US" sz="2800" spc="300" dirty="0" smtClean="0">
                <a:solidFill>
                  <a:srgbClr val="617A99"/>
                </a:solidFill>
                <a:latin typeface="Agency FB" pitchFamily="34" charset="0"/>
              </a:rPr>
              <a:t>案例：手写数字</a:t>
            </a:r>
            <a:endParaRPr lang="zh-CN" altLang="en-US" sz="2800" spc="300" dirty="0">
              <a:solidFill>
                <a:srgbClr val="617A99"/>
              </a:solidFill>
              <a:latin typeface="Agency FB" pitchFamily="34" charset="0"/>
            </a:endParaRPr>
          </a:p>
        </p:txBody>
      </p:sp>
      <p:sp>
        <p:nvSpPr>
          <p:cNvPr id="24" name="内容占位符 5"/>
          <p:cNvSpPr txBox="1">
            <a:spLocks noChangeArrowheads="1"/>
          </p:cNvSpPr>
          <p:nvPr/>
        </p:nvSpPr>
        <p:spPr>
          <a:xfrm>
            <a:off x="1658957" y="1772904"/>
            <a:ext cx="5726758" cy="2383022"/>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from </a:t>
            </a:r>
            <a:r>
              <a:rPr lang="en-US" altLang="zh-CN" sz="1400" dirty="0" err="1">
                <a:latin typeface="微软雅黑" panose="020B0503020204020204" pitchFamily="34" charset="-122"/>
                <a:ea typeface="微软雅黑" panose="020B0503020204020204" pitchFamily="34" charset="-122"/>
              </a:rPr>
              <a:t>sklearn.manifold</a:t>
            </a:r>
            <a:r>
              <a:rPr lang="en-US" altLang="zh-CN" sz="1400" dirty="0">
                <a:latin typeface="微软雅黑" panose="020B0503020204020204" pitchFamily="34" charset="-122"/>
                <a:ea typeface="微软雅黑" panose="020B0503020204020204" pitchFamily="34" charset="-122"/>
              </a:rPr>
              <a:t> import </a:t>
            </a:r>
            <a:r>
              <a:rPr lang="en-US" altLang="zh-CN" sz="1400" dirty="0" err="1">
                <a:latin typeface="微软雅黑" panose="020B0503020204020204" pitchFamily="34" charset="-122"/>
                <a:ea typeface="微软雅黑" panose="020B0503020204020204" pitchFamily="34" charset="-122"/>
              </a:rPr>
              <a:t>Isomap</a:t>
            </a:r>
            <a:endParaRPr lang="en-US" altLang="zh-CN" sz="1400" dirty="0">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iso</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Isomap</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n_components</a:t>
            </a:r>
            <a:r>
              <a:rPr lang="en-US" altLang="zh-CN" sz="1400" dirty="0">
                <a:latin typeface="微软雅黑" panose="020B0503020204020204" pitchFamily="34" charset="-122"/>
                <a:ea typeface="微软雅黑" panose="020B0503020204020204" pitchFamily="34" charset="-122"/>
              </a:rPr>
              <a:t>=2)</a:t>
            </a: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projection = </a:t>
            </a:r>
            <a:r>
              <a:rPr lang="en-US" altLang="zh-CN" sz="1400" dirty="0" err="1">
                <a:latin typeface="微软雅黑" panose="020B0503020204020204" pitchFamily="34" charset="-122"/>
                <a:ea typeface="微软雅黑" panose="020B0503020204020204" pitchFamily="34" charset="-122"/>
              </a:rPr>
              <a:t>iso.fit_transform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digits.data</a:t>
            </a:r>
            <a:r>
              <a:rPr lang="en-US" altLang="zh-CN" sz="1400" dirty="0">
                <a:latin typeface="微软雅黑" panose="020B0503020204020204" pitchFamily="34" charset="-122"/>
                <a:ea typeface="微软雅黑" panose="020B0503020204020204" pitchFamily="34" charset="-122"/>
              </a:rPr>
              <a:t>)</a:t>
            </a:r>
          </a:p>
          <a:p>
            <a:pPr marL="0" indent="0" algn="just">
              <a:lnSpc>
                <a:spcPct val="150000"/>
              </a:lnSpc>
              <a:buNone/>
            </a:pPr>
            <a:r>
              <a:rPr lang="en-US" altLang="zh-CN" sz="1400" dirty="0" err="1" smtClean="0">
                <a:latin typeface="微软雅黑" panose="020B0503020204020204" pitchFamily="34" charset="-122"/>
                <a:ea typeface="微软雅黑" panose="020B0503020204020204" pitchFamily="34" charset="-122"/>
              </a:rPr>
              <a:t>plt.scatter</a:t>
            </a:r>
            <a:r>
              <a:rPr lang="en-US" altLang="zh-CN" sz="1400" dirty="0" smtClean="0">
                <a:latin typeface="微软雅黑" panose="020B0503020204020204" pitchFamily="34" charset="-122"/>
                <a:ea typeface="微软雅黑" panose="020B0503020204020204" pitchFamily="34" charset="-122"/>
              </a:rPr>
              <a:t>(projection</a:t>
            </a:r>
            <a:r>
              <a:rPr lang="en-US" altLang="zh-CN" sz="1400" dirty="0">
                <a:latin typeface="微软雅黑" panose="020B0503020204020204" pitchFamily="34" charset="-122"/>
                <a:ea typeface="微软雅黑" panose="020B0503020204020204" pitchFamily="34" charset="-122"/>
              </a:rPr>
              <a:t>[:,0],projection[:,1],</a:t>
            </a:r>
            <a:r>
              <a:rPr lang="en-US" altLang="zh-CN" sz="1400" dirty="0" err="1">
                <a:latin typeface="微软雅黑" panose="020B0503020204020204" pitchFamily="34" charset="-122"/>
                <a:ea typeface="微软雅黑" panose="020B0503020204020204" pitchFamily="34" charset="-122"/>
              </a:rPr>
              <a:t>lw</a:t>
            </a:r>
            <a:r>
              <a:rPr lang="en-US" altLang="zh-CN" sz="1400" dirty="0">
                <a:latin typeface="微软雅黑" panose="020B0503020204020204" pitchFamily="34" charset="-122"/>
                <a:ea typeface="微软雅黑" panose="020B0503020204020204" pitchFamily="34" charset="-122"/>
              </a:rPr>
              <a:t>=0.1,c=</a:t>
            </a:r>
            <a:r>
              <a:rPr lang="en-US" altLang="zh-CN" sz="1400" dirty="0" err="1">
                <a:latin typeface="微软雅黑" panose="020B0503020204020204" pitchFamily="34" charset="-122"/>
                <a:ea typeface="微软雅黑" panose="020B0503020204020204" pitchFamily="34" charset="-122"/>
              </a:rPr>
              <a:t>digits.target,cmap</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viridis</a:t>
            </a:r>
            <a:r>
              <a:rPr lang="en-US" altLang="zh-CN" sz="1400" dirty="0">
                <a:latin typeface="微软雅黑" panose="020B0503020204020204" pitchFamily="34" charset="-122"/>
                <a:ea typeface="微软雅黑" panose="020B0503020204020204" pitchFamily="34" charset="-122"/>
              </a:rPr>
              <a:t>')</a:t>
            </a:r>
          </a:p>
          <a:p>
            <a:pPr marL="0" indent="0" algn="just">
              <a:lnSpc>
                <a:spcPct val="150000"/>
              </a:lnSpc>
              <a:buNone/>
            </a:pPr>
            <a:r>
              <a:rPr lang="en-US" altLang="zh-CN" sz="1400" dirty="0" err="1">
                <a:latin typeface="微软雅黑" panose="020B0503020204020204" pitchFamily="34" charset="-122"/>
                <a:ea typeface="微软雅黑" panose="020B0503020204020204" pitchFamily="34" charset="-122"/>
              </a:rPr>
              <a:t>plt.colorbar</a:t>
            </a:r>
            <a:r>
              <a:rPr lang="en-US" altLang="zh-CN" sz="1400" dirty="0">
                <a:latin typeface="微软雅黑" panose="020B0503020204020204" pitchFamily="34" charset="-122"/>
                <a:ea typeface="微软雅黑" panose="020B0503020204020204" pitchFamily="34" charset="-122"/>
              </a:rPr>
              <a:t>(ticks=range(6),label='digit value')</a:t>
            </a:r>
          </a:p>
        </p:txBody>
      </p:sp>
    </p:spTree>
    <p:extLst>
      <p:ext uri="{BB962C8B-B14F-4D97-AF65-F5344CB8AC3E}">
        <p14:creationId xmlns:p14="http://schemas.microsoft.com/office/powerpoint/2010/main" val="364203857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347864" y="529454"/>
            <a:ext cx="2225289"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关于降维</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pic>
        <p:nvPicPr>
          <p:cNvPr id="2" name="图片 1"/>
          <p:cNvPicPr>
            <a:picLocks noChangeAspect="1"/>
          </p:cNvPicPr>
          <p:nvPr/>
        </p:nvPicPr>
        <p:blipFill>
          <a:blip r:embed="rId3"/>
          <a:stretch>
            <a:fillRect/>
          </a:stretch>
        </p:blipFill>
        <p:spPr>
          <a:xfrm>
            <a:off x="1475656" y="1281307"/>
            <a:ext cx="1545586" cy="1290442"/>
          </a:xfrm>
          <a:prstGeom prst="rect">
            <a:avLst/>
          </a:prstGeom>
        </p:spPr>
      </p:pic>
      <p:sp>
        <p:nvSpPr>
          <p:cNvPr id="7" name="内容占位符 5"/>
          <p:cNvSpPr txBox="1">
            <a:spLocks noChangeArrowheads="1"/>
          </p:cNvSpPr>
          <p:nvPr/>
        </p:nvSpPr>
        <p:spPr>
          <a:xfrm>
            <a:off x="3256794" y="1378134"/>
            <a:ext cx="4267534" cy="1239418"/>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zh-CN" sz="1200" dirty="0" err="1"/>
              <a:t>Isomap</a:t>
            </a:r>
            <a:r>
              <a:rPr lang="zh-CN" altLang="en-US" sz="1200" dirty="0"/>
              <a:t>认为低维流形嵌入到高维空间之后，直接在高维空间中计算直线距离具有误导性，因为高维空间中的直线距离在低维嵌入流形上式不可达的</a:t>
            </a:r>
            <a:r>
              <a:rPr lang="en-US" altLang="zh-CN" sz="1200" dirty="0"/>
              <a:t>.</a:t>
            </a:r>
            <a:r>
              <a:rPr lang="zh-CN" altLang="en-US" sz="1200" dirty="0"/>
              <a:t>下图为高维数据分布图，虚线为高维空间中的直线距离，实线为相同两点的测地线距离</a:t>
            </a:r>
            <a:r>
              <a:rPr lang="en-US" altLang="zh-CN" sz="1200" dirty="0"/>
              <a:t>. </a:t>
            </a:r>
            <a:endParaRPr lang="en-US" altLang="zh-CN" sz="12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1457826" y="2784471"/>
            <a:ext cx="1798968" cy="1278661"/>
          </a:xfrm>
          <a:prstGeom prst="rect">
            <a:avLst/>
          </a:prstGeom>
        </p:spPr>
      </p:pic>
      <p:pic>
        <p:nvPicPr>
          <p:cNvPr id="8" name="图片 7"/>
          <p:cNvPicPr>
            <a:picLocks noChangeAspect="1"/>
          </p:cNvPicPr>
          <p:nvPr/>
        </p:nvPicPr>
        <p:blipFill>
          <a:blip r:embed="rId5"/>
          <a:stretch>
            <a:fillRect/>
          </a:stretch>
        </p:blipFill>
        <p:spPr>
          <a:xfrm>
            <a:off x="3540672" y="2849478"/>
            <a:ext cx="2194060" cy="1240253"/>
          </a:xfrm>
          <a:prstGeom prst="rect">
            <a:avLst/>
          </a:prstGeom>
        </p:spPr>
      </p:pic>
    </p:spTree>
    <p:extLst>
      <p:ext uri="{BB962C8B-B14F-4D97-AF65-F5344CB8AC3E}">
        <p14:creationId xmlns:p14="http://schemas.microsoft.com/office/powerpoint/2010/main" val="1230276984"/>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0800000">
            <a:off x="1259632" y="843558"/>
            <a:ext cx="6264696" cy="3168352"/>
          </a:xfrm>
          <a:prstGeom prst="rect">
            <a:avLst/>
          </a:prstGeom>
          <a:blipFill>
            <a:blip r:embed="rId3" cstate="screen">
              <a:extLst>
                <a:ext uri="{28A0092B-C50C-407E-A947-70E740481C1C}">
                  <a14:useLocalDpi xmlns:a14="http://schemas.microsoft.com/office/drawing/2010/main"/>
                </a:ext>
              </a:extLst>
            </a:blip>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0800000">
            <a:off x="2339752" y="1419622"/>
            <a:ext cx="5616624" cy="2592288"/>
          </a:xfrm>
          <a:prstGeom prst="rect">
            <a:avLst/>
          </a:prstGeom>
          <a:solidFill>
            <a:schemeClr val="bg1"/>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3"/>
          <p:cNvSpPr txBox="1"/>
          <p:nvPr/>
        </p:nvSpPr>
        <p:spPr>
          <a:xfrm>
            <a:off x="4459688" y="1635646"/>
            <a:ext cx="3119377" cy="646331"/>
          </a:xfrm>
          <a:prstGeom prst="rect">
            <a:avLst/>
          </a:prstGeom>
          <a:noFill/>
          <a:ln>
            <a:solidFill>
              <a:srgbClr val="617A99"/>
            </a:solidFill>
          </a:ln>
        </p:spPr>
        <p:txBody>
          <a:bodyPr wrap="square" rtlCol="0">
            <a:spAutoFit/>
          </a:bodyPr>
          <a:lstStyle/>
          <a:p>
            <a:r>
              <a:rPr lang="en-US" altLang="zh-CN" sz="3600" spc="300" dirty="0" smtClean="0">
                <a:solidFill>
                  <a:srgbClr val="617A99"/>
                </a:solidFill>
                <a:latin typeface="Agency FB" pitchFamily="34" charset="0"/>
              </a:rPr>
              <a:t>05</a:t>
            </a:r>
            <a:r>
              <a:rPr lang="zh-CN" altLang="en-US" sz="3600" spc="300" dirty="0">
                <a:solidFill>
                  <a:srgbClr val="617A99"/>
                </a:solidFill>
                <a:latin typeface="Agency FB" pitchFamily="34" charset="0"/>
              </a:rPr>
              <a:t>三维图</a:t>
            </a:r>
          </a:p>
        </p:txBody>
      </p:sp>
      <p:sp>
        <p:nvSpPr>
          <p:cNvPr id="16" name="矩形 15"/>
          <p:cNvSpPr/>
          <p:nvPr/>
        </p:nvSpPr>
        <p:spPr>
          <a:xfrm>
            <a:off x="2285013" y="3201238"/>
            <a:ext cx="1468495" cy="738664"/>
          </a:xfrm>
          <a:prstGeom prst="rect">
            <a:avLst/>
          </a:prstGeom>
        </p:spPr>
        <p:txBody>
          <a:bodyPr wrap="square">
            <a:spAutoFit/>
          </a:bodyPr>
          <a:lstStyle/>
          <a:p>
            <a:pPr algn="ctr">
              <a:lnSpc>
                <a:spcPct val="150000"/>
              </a:lnSpc>
            </a:pPr>
            <a:r>
              <a:rPr lang="en-US" altLang="zh-CN" sz="700" dirty="0" smtClean="0">
                <a:solidFill>
                  <a:schemeClr val="bg1"/>
                </a:solidFill>
              </a:rPr>
              <a:t>OF THIS SCHEME, WE THANK YOU FOR YOUR READING, THE PROPOSAL IS IN WE UNDERSTAND YOUR COMPANY FOR THE</a:t>
            </a:r>
          </a:p>
        </p:txBody>
      </p:sp>
      <p:pic>
        <p:nvPicPr>
          <p:cNvPr id="4" name="图片 3"/>
          <p:cNvPicPr>
            <a:picLocks noChangeAspect="1"/>
          </p:cNvPicPr>
          <p:nvPr/>
        </p:nvPicPr>
        <p:blipFill>
          <a:blip r:embed="rId4"/>
          <a:stretch>
            <a:fillRect/>
          </a:stretch>
        </p:blipFill>
        <p:spPr>
          <a:xfrm>
            <a:off x="1905917" y="617402"/>
            <a:ext cx="1705434" cy="1810332"/>
          </a:xfrm>
          <a:prstGeom prst="rect">
            <a:avLst/>
          </a:prstGeom>
        </p:spPr>
      </p:pic>
      <p:pic>
        <p:nvPicPr>
          <p:cNvPr id="3" name="图片 2"/>
          <p:cNvPicPr>
            <a:picLocks noChangeAspect="1"/>
          </p:cNvPicPr>
          <p:nvPr/>
        </p:nvPicPr>
        <p:blipFill>
          <a:blip r:embed="rId5"/>
          <a:stretch>
            <a:fillRect/>
          </a:stretch>
        </p:blipFill>
        <p:spPr>
          <a:xfrm>
            <a:off x="1905917" y="2422222"/>
            <a:ext cx="1705434" cy="1799250"/>
          </a:xfrm>
          <a:prstGeom prst="rect">
            <a:avLst/>
          </a:prstGeom>
        </p:spPr>
      </p:pic>
    </p:spTree>
    <p:extLst>
      <p:ext uri="{BB962C8B-B14F-4D97-AF65-F5344CB8AC3E}">
        <p14:creationId xmlns:p14="http://schemas.microsoft.com/office/powerpoint/2010/main" val="2989817463"/>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915566"/>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zh-CN" altLang="zh-CN" sz="2800" dirty="0">
              <a:solidFill>
                <a:prstClr val="black"/>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5655170" y="3435846"/>
            <a:ext cx="1531188"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初始化</a:t>
            </a:r>
            <a:endParaRPr lang="zh-CN" altLang="en-US" sz="3200" spc="300" dirty="0">
              <a:solidFill>
                <a:srgbClr val="617A99"/>
              </a:solidFill>
              <a:latin typeface="Agency FB" pitchFamily="34" charset="0"/>
            </a:endParaRPr>
          </a:p>
        </p:txBody>
      </p:sp>
      <p:sp>
        <p:nvSpPr>
          <p:cNvPr id="3" name="矩形 2"/>
          <p:cNvSpPr/>
          <p:nvPr/>
        </p:nvSpPr>
        <p:spPr>
          <a:xfrm>
            <a:off x="1547664" y="1212166"/>
            <a:ext cx="5638694" cy="89069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from </a:t>
            </a:r>
            <a:r>
              <a:rPr lang="en-US" altLang="zh-CN" sz="1200" dirty="0" err="1">
                <a:solidFill>
                  <a:srgbClr val="000000"/>
                </a:solidFill>
                <a:latin typeface="微软雅黑" panose="020B0503020204020204" pitchFamily="34" charset="-122"/>
                <a:ea typeface="微软雅黑" panose="020B0503020204020204" pitchFamily="34" charset="-122"/>
              </a:rPr>
              <a:t>mpl_toolkits</a:t>
            </a:r>
            <a:r>
              <a:rPr lang="en-US" altLang="zh-CN" sz="1200" dirty="0">
                <a:solidFill>
                  <a:srgbClr val="000000"/>
                </a:solidFill>
                <a:latin typeface="微软雅黑" panose="020B0503020204020204" pitchFamily="34" charset="-122"/>
                <a:ea typeface="微软雅黑" panose="020B0503020204020204" pitchFamily="34" charset="-122"/>
              </a:rPr>
              <a:t> import mplot3d</a:t>
            </a:r>
          </a:p>
          <a:p>
            <a:pPr lvl="0" eaLnBrk="0" fontAlgn="base" hangingPunct="0">
              <a:lnSpc>
                <a:spcPct val="150000"/>
              </a:lnSpc>
              <a:spcBef>
                <a:spcPct val="0"/>
              </a:spcBef>
              <a:spcAft>
                <a:spcPct val="0"/>
              </a:spcAft>
            </a:pPr>
            <a:r>
              <a:rPr lang="en-US" altLang="zh-CN" sz="1200" dirty="0" smtClean="0">
                <a:solidFill>
                  <a:srgbClr val="000000"/>
                </a:solidFill>
                <a:latin typeface="微软雅黑" panose="020B0503020204020204" pitchFamily="34" charset="-122"/>
                <a:ea typeface="微软雅黑" panose="020B0503020204020204" pitchFamily="34" charset="-122"/>
              </a:rPr>
              <a:t>fig </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plt.figure</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ax = </a:t>
            </a:r>
            <a:r>
              <a:rPr lang="en-US" altLang="zh-CN" sz="1200" dirty="0" err="1">
                <a:solidFill>
                  <a:srgbClr val="000000"/>
                </a:solidFill>
                <a:latin typeface="微软雅黑" panose="020B0503020204020204" pitchFamily="34" charset="-122"/>
                <a:ea typeface="微软雅黑" panose="020B0503020204020204" pitchFamily="34" charset="-122"/>
              </a:rPr>
              <a:t>plt.axes</a:t>
            </a:r>
            <a:r>
              <a:rPr lang="en-US" altLang="zh-CN" sz="1200" dirty="0">
                <a:solidFill>
                  <a:srgbClr val="000000"/>
                </a:solidFill>
                <a:latin typeface="微软雅黑" panose="020B0503020204020204" pitchFamily="34" charset="-122"/>
                <a:ea typeface="微软雅黑" panose="020B0503020204020204" pitchFamily="34" charset="-122"/>
              </a:rPr>
              <a:t>(projection='3d')</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355170" y="2391122"/>
            <a:ext cx="2252834" cy="1591022"/>
          </a:xfrm>
          <a:prstGeom prst="rect">
            <a:avLst/>
          </a:prstGeom>
        </p:spPr>
      </p:pic>
    </p:spTree>
    <p:extLst>
      <p:ext uri="{BB962C8B-B14F-4D97-AF65-F5344CB8AC3E}">
        <p14:creationId xmlns:p14="http://schemas.microsoft.com/office/powerpoint/2010/main" val="2779420998"/>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915566"/>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zh-CN" altLang="zh-CN" sz="2800" dirty="0">
              <a:solidFill>
                <a:prstClr val="black"/>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878648" y="994376"/>
            <a:ext cx="2877711"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三维数据与线</a:t>
            </a:r>
            <a:endParaRPr lang="zh-CN" altLang="en-US" sz="3200" spc="300" dirty="0">
              <a:solidFill>
                <a:srgbClr val="617A99"/>
              </a:solidFill>
              <a:latin typeface="Agency FB" pitchFamily="34" charset="0"/>
            </a:endParaRPr>
          </a:p>
        </p:txBody>
      </p:sp>
      <p:sp>
        <p:nvSpPr>
          <p:cNvPr id="3" name="矩形 2"/>
          <p:cNvSpPr/>
          <p:nvPr/>
        </p:nvSpPr>
        <p:spPr>
          <a:xfrm>
            <a:off x="1619672" y="1657961"/>
            <a:ext cx="5638694" cy="255268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zline</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err="1">
                <a:solidFill>
                  <a:srgbClr val="000000"/>
                </a:solidFill>
                <a:latin typeface="微软雅黑" panose="020B0503020204020204" pitchFamily="34" charset="-122"/>
                <a:ea typeface="微软雅黑" panose="020B0503020204020204" pitchFamily="34" charset="-122"/>
              </a:rPr>
              <a:t>np.linspace</a:t>
            </a:r>
            <a:r>
              <a:rPr lang="en-US" altLang="zh-CN" sz="1200" dirty="0">
                <a:solidFill>
                  <a:srgbClr val="000000"/>
                </a:solidFill>
                <a:latin typeface="微软雅黑" panose="020B0503020204020204" pitchFamily="34" charset="-122"/>
                <a:ea typeface="微软雅黑" panose="020B0503020204020204" pitchFamily="34" charset="-122"/>
              </a:rPr>
              <a:t>(0,15,1000)</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xline</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zline</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yline</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err="1">
                <a:solidFill>
                  <a:srgbClr val="000000"/>
                </a:solidFill>
                <a:latin typeface="微软雅黑" panose="020B0503020204020204" pitchFamily="34" charset="-122"/>
                <a:ea typeface="微软雅黑" panose="020B0503020204020204" pitchFamily="34" charset="-122"/>
              </a:rPr>
              <a:t>np.cos</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zline</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ax.plot3D(xline,yline,</a:t>
            </a:r>
            <a:r>
              <a:rPr lang="en-US" altLang="zh-CN" sz="1200" dirty="0" err="1">
                <a:solidFill>
                  <a:srgbClr val="000000"/>
                </a:solidFill>
                <a:latin typeface="微软雅黑" panose="020B0503020204020204" pitchFamily="34" charset="-122"/>
                <a:ea typeface="微软雅黑" panose="020B0503020204020204" pitchFamily="34" charset="-122"/>
              </a:rPr>
              <a:t>zline</a:t>
            </a:r>
            <a:r>
              <a:rPr lang="en-US" altLang="zh-CN" sz="1200" dirty="0">
                <a:solidFill>
                  <a:srgbClr val="000000"/>
                </a:solidFill>
                <a:latin typeface="微软雅黑" panose="020B0503020204020204" pitchFamily="34" charset="-122"/>
                <a:ea typeface="微软雅黑" panose="020B0503020204020204" pitchFamily="34" charset="-122"/>
              </a:rPr>
              <a:t>,'gray')</a:t>
            </a:r>
          </a:p>
          <a:p>
            <a:pPr lvl="0" eaLnBrk="0" fontAlgn="base" hangingPunct="0">
              <a:lnSpc>
                <a:spcPct val="150000"/>
              </a:lnSpc>
              <a:spcBef>
                <a:spcPct val="0"/>
              </a:spcBef>
              <a:spcAft>
                <a:spcPct val="0"/>
              </a:spcAft>
            </a:pP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zdata</a:t>
            </a:r>
            <a:r>
              <a:rPr lang="en-US" altLang="zh-CN" sz="1200" dirty="0">
                <a:solidFill>
                  <a:srgbClr val="000000"/>
                </a:solidFill>
                <a:latin typeface="微软雅黑" panose="020B0503020204020204" pitchFamily="34" charset="-122"/>
                <a:ea typeface="微软雅黑" panose="020B0503020204020204" pitchFamily="34" charset="-122"/>
              </a:rPr>
              <a:t> = 15 * </a:t>
            </a:r>
            <a:r>
              <a:rPr lang="en-US" altLang="zh-CN" sz="1200" dirty="0" err="1">
                <a:solidFill>
                  <a:srgbClr val="000000"/>
                </a:solidFill>
                <a:latin typeface="微软雅黑" panose="020B0503020204020204" pitchFamily="34" charset="-122"/>
                <a:ea typeface="微软雅黑" panose="020B0503020204020204" pitchFamily="34" charset="-122"/>
              </a:rPr>
              <a:t>np.random.random</a:t>
            </a:r>
            <a:r>
              <a:rPr lang="en-US" altLang="zh-CN" sz="1200" dirty="0">
                <a:solidFill>
                  <a:srgbClr val="000000"/>
                </a:solidFill>
                <a:latin typeface="微软雅黑" panose="020B0503020204020204" pitchFamily="34" charset="-122"/>
                <a:ea typeface="微软雅黑" panose="020B0503020204020204" pitchFamily="34" charset="-122"/>
              </a:rPr>
              <a:t>(100)</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xdata</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zdata</a:t>
            </a:r>
            <a:r>
              <a:rPr lang="en-US" altLang="zh-CN" sz="1200" dirty="0">
                <a:solidFill>
                  <a:srgbClr val="000000"/>
                </a:solidFill>
                <a:latin typeface="微软雅黑" panose="020B0503020204020204" pitchFamily="34" charset="-122"/>
                <a:ea typeface="微软雅黑" panose="020B0503020204020204" pitchFamily="34" charset="-122"/>
              </a:rPr>
              <a:t>) + 0.1*</a:t>
            </a:r>
            <a:r>
              <a:rPr lang="en-US" altLang="zh-CN" sz="1200" dirty="0" err="1">
                <a:solidFill>
                  <a:srgbClr val="000000"/>
                </a:solidFill>
                <a:latin typeface="微软雅黑" panose="020B0503020204020204" pitchFamily="34" charset="-122"/>
                <a:ea typeface="微软雅黑" panose="020B0503020204020204" pitchFamily="34" charset="-122"/>
              </a:rPr>
              <a:t>np.random.randn</a:t>
            </a:r>
            <a:r>
              <a:rPr lang="en-US" altLang="zh-CN" sz="1200" dirty="0">
                <a:solidFill>
                  <a:srgbClr val="000000"/>
                </a:solidFill>
                <a:latin typeface="微软雅黑" panose="020B0503020204020204" pitchFamily="34" charset="-122"/>
                <a:ea typeface="微软雅黑" panose="020B0503020204020204" pitchFamily="34" charset="-122"/>
              </a:rPr>
              <a:t>(100)</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ydata</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err="1">
                <a:solidFill>
                  <a:srgbClr val="000000"/>
                </a:solidFill>
                <a:latin typeface="微软雅黑" panose="020B0503020204020204" pitchFamily="34" charset="-122"/>
                <a:ea typeface="微软雅黑" panose="020B0503020204020204" pitchFamily="34" charset="-122"/>
              </a:rPr>
              <a:t>np.cos</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zdata</a:t>
            </a:r>
            <a:r>
              <a:rPr lang="en-US" altLang="zh-CN" sz="1200" dirty="0">
                <a:solidFill>
                  <a:srgbClr val="000000"/>
                </a:solidFill>
                <a:latin typeface="微软雅黑" panose="020B0503020204020204" pitchFamily="34" charset="-122"/>
                <a:ea typeface="微软雅黑" panose="020B0503020204020204" pitchFamily="34" charset="-122"/>
              </a:rPr>
              <a:t>) + 0.1*</a:t>
            </a:r>
            <a:r>
              <a:rPr lang="en-US" altLang="zh-CN" sz="1200" dirty="0" err="1">
                <a:solidFill>
                  <a:srgbClr val="000000"/>
                </a:solidFill>
                <a:latin typeface="微软雅黑" panose="020B0503020204020204" pitchFamily="34" charset="-122"/>
                <a:ea typeface="微软雅黑" panose="020B0503020204020204" pitchFamily="34" charset="-122"/>
              </a:rPr>
              <a:t>np.random.randn</a:t>
            </a:r>
            <a:r>
              <a:rPr lang="en-US" altLang="zh-CN" sz="1200" dirty="0">
                <a:solidFill>
                  <a:srgbClr val="000000"/>
                </a:solidFill>
                <a:latin typeface="微软雅黑" panose="020B0503020204020204" pitchFamily="34" charset="-122"/>
                <a:ea typeface="微软雅黑" panose="020B0503020204020204" pitchFamily="34" charset="-122"/>
              </a:rPr>
              <a:t>(100)</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ax.scatter3D(</a:t>
            </a:r>
            <a:r>
              <a:rPr lang="en-US" altLang="zh-CN" sz="1200" dirty="0" err="1">
                <a:solidFill>
                  <a:srgbClr val="000000"/>
                </a:solidFill>
                <a:latin typeface="微软雅黑" panose="020B0503020204020204" pitchFamily="34" charset="-122"/>
                <a:ea typeface="微软雅黑" panose="020B0503020204020204" pitchFamily="34" charset="-122"/>
              </a:rPr>
              <a:t>xdata,ydata,zdata,c</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zdata,cmap</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viridis</a:t>
            </a:r>
            <a:r>
              <a:rPr lang="en-US" altLang="zh-CN" sz="1200" dirty="0">
                <a:solidFill>
                  <a:srgbClr val="000000"/>
                </a:solidFill>
                <a:latin typeface="微软雅黑" panose="020B0503020204020204" pitchFamily="34" charset="-122"/>
                <a:ea typeface="微软雅黑" panose="020B0503020204020204" pitchFamily="34" charset="-122"/>
              </a:rPr>
              <a:t>')</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488158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059832" y="952991"/>
            <a:ext cx="3371436" cy="584775"/>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Ex:</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关于</a:t>
            </a:r>
            <a:r>
              <a:rPr lang="en-US" altLang="zh-CN" sz="3200" b="1" dirty="0" err="1"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linspace</a:t>
            </a:r>
            <a:r>
              <a:rPr lang="zh-CN" altLang="en-US" sz="3200" b="1" dirty="0" smtClean="0">
                <a:ln w="12700">
                  <a:solidFill>
                    <a:schemeClr val="accent5"/>
                  </a:solidFill>
                  <a:prstDash val="solid"/>
                </a:ln>
                <a:pattFill prst="ltDnDiag">
                  <a:fgClr>
                    <a:schemeClr val="accent5">
                      <a:lumMod val="60000"/>
                      <a:lumOff val="40000"/>
                    </a:schemeClr>
                  </a:fgClr>
                  <a:bgClr>
                    <a:schemeClr val="bg1"/>
                  </a:bgClr>
                </a:pattFill>
                <a:latin typeface="Agency FB" pitchFamily="34" charset="0"/>
              </a:rPr>
              <a:t>函数</a:t>
            </a:r>
            <a:endParaRPr lang="zh-CN" altLang="en-US" sz="3200" b="1" dirty="0">
              <a:ln w="12700">
                <a:solidFill>
                  <a:schemeClr val="accent5"/>
                </a:solidFill>
                <a:prstDash val="solid"/>
              </a:ln>
              <a:pattFill prst="ltDnDiag">
                <a:fgClr>
                  <a:schemeClr val="accent5">
                    <a:lumMod val="60000"/>
                    <a:lumOff val="40000"/>
                  </a:schemeClr>
                </a:fgClr>
                <a:bgClr>
                  <a:schemeClr val="bg1"/>
                </a:bgClr>
              </a:pattFill>
              <a:latin typeface="Agency FB" pitchFamily="34" charset="0"/>
            </a:endParaRPr>
          </a:p>
        </p:txBody>
      </p:sp>
      <p:pic>
        <p:nvPicPr>
          <p:cNvPr id="8" name="图片 7"/>
          <p:cNvPicPr>
            <a:picLocks noChangeAspect="1"/>
          </p:cNvPicPr>
          <p:nvPr/>
        </p:nvPicPr>
        <p:blipFill>
          <a:blip r:embed="rId3"/>
          <a:stretch>
            <a:fillRect/>
          </a:stretch>
        </p:blipFill>
        <p:spPr>
          <a:xfrm>
            <a:off x="1579223" y="1715980"/>
            <a:ext cx="3938625" cy="974843"/>
          </a:xfrm>
          <a:prstGeom prst="rect">
            <a:avLst/>
          </a:prstGeom>
        </p:spPr>
      </p:pic>
      <p:pic>
        <p:nvPicPr>
          <p:cNvPr id="10" name="图片 9"/>
          <p:cNvPicPr>
            <a:picLocks noChangeAspect="1"/>
          </p:cNvPicPr>
          <p:nvPr/>
        </p:nvPicPr>
        <p:blipFill>
          <a:blip r:embed="rId4"/>
          <a:stretch>
            <a:fillRect/>
          </a:stretch>
        </p:blipFill>
        <p:spPr>
          <a:xfrm>
            <a:off x="3419872" y="2827365"/>
            <a:ext cx="3832975" cy="1042507"/>
          </a:xfrm>
          <a:prstGeom prst="rect">
            <a:avLst/>
          </a:prstGeom>
        </p:spPr>
      </p:pic>
    </p:spTree>
    <p:extLst>
      <p:ext uri="{BB962C8B-B14F-4D97-AF65-F5344CB8AC3E}">
        <p14:creationId xmlns:p14="http://schemas.microsoft.com/office/powerpoint/2010/main" val="293289159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915566"/>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zh-CN" altLang="zh-CN" sz="2800" dirty="0">
              <a:solidFill>
                <a:prstClr val="black"/>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062513" y="998152"/>
            <a:ext cx="3775393"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三维等高线、曲面</a:t>
            </a:r>
            <a:endParaRPr lang="zh-CN" altLang="en-US" sz="3200" spc="300" dirty="0">
              <a:solidFill>
                <a:srgbClr val="617A99"/>
              </a:solidFill>
              <a:latin typeface="Agency FB" pitchFamily="34" charset="0"/>
            </a:endParaRPr>
          </a:p>
        </p:txBody>
      </p:sp>
      <p:sp>
        <p:nvSpPr>
          <p:cNvPr id="3" name="矩形 2"/>
          <p:cNvSpPr/>
          <p:nvPr/>
        </p:nvSpPr>
        <p:spPr>
          <a:xfrm>
            <a:off x="1713949" y="1851670"/>
            <a:ext cx="5638694" cy="199868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def</a:t>
            </a:r>
            <a:r>
              <a:rPr lang="en-US" altLang="zh-CN" sz="1200" dirty="0">
                <a:solidFill>
                  <a:srgbClr val="000000"/>
                </a:solidFill>
                <a:latin typeface="微软雅黑" panose="020B0503020204020204" pitchFamily="34" charset="-122"/>
                <a:ea typeface="微软雅黑" panose="020B0503020204020204" pitchFamily="34" charset="-122"/>
              </a:rPr>
              <a:t> f(</a:t>
            </a:r>
            <a:r>
              <a:rPr lang="en-US" altLang="zh-CN" sz="1200" dirty="0" err="1">
                <a:solidFill>
                  <a:srgbClr val="000000"/>
                </a:solidFill>
                <a:latin typeface="微软雅黑" panose="020B0503020204020204" pitchFamily="34" charset="-122"/>
                <a:ea typeface="微软雅黑" panose="020B0503020204020204" pitchFamily="34" charset="-122"/>
              </a:rPr>
              <a:t>x,y</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    return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np.sqrt</a:t>
            </a:r>
            <a:r>
              <a:rPr lang="en-US" altLang="zh-CN" sz="1200" dirty="0">
                <a:solidFill>
                  <a:srgbClr val="000000"/>
                </a:solidFill>
                <a:latin typeface="微软雅黑" panose="020B0503020204020204" pitchFamily="34" charset="-122"/>
                <a:ea typeface="微软雅黑" panose="020B0503020204020204" pitchFamily="34" charset="-122"/>
              </a:rPr>
              <a:t>(x ** 2 + y ** 2))</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x = </a:t>
            </a:r>
            <a:r>
              <a:rPr lang="en-US" altLang="zh-CN" sz="1200" dirty="0" err="1">
                <a:solidFill>
                  <a:srgbClr val="000000"/>
                </a:solidFill>
                <a:latin typeface="微软雅黑" panose="020B0503020204020204" pitchFamily="34" charset="-122"/>
                <a:ea typeface="微软雅黑" panose="020B0503020204020204" pitchFamily="34" charset="-122"/>
              </a:rPr>
              <a:t>np.linspace</a:t>
            </a:r>
            <a:r>
              <a:rPr lang="en-US" altLang="zh-CN" sz="1200" dirty="0">
                <a:solidFill>
                  <a:srgbClr val="000000"/>
                </a:solidFill>
                <a:latin typeface="微软雅黑" panose="020B0503020204020204" pitchFamily="34" charset="-122"/>
                <a:ea typeface="微软雅黑" panose="020B0503020204020204" pitchFamily="34" charset="-122"/>
              </a:rPr>
              <a:t>(-6,6,30)</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y = </a:t>
            </a:r>
            <a:r>
              <a:rPr lang="en-US" altLang="zh-CN" sz="1200" dirty="0" err="1">
                <a:solidFill>
                  <a:srgbClr val="000000"/>
                </a:solidFill>
                <a:latin typeface="微软雅黑" panose="020B0503020204020204" pitchFamily="34" charset="-122"/>
                <a:ea typeface="微软雅黑" panose="020B0503020204020204" pitchFamily="34" charset="-122"/>
              </a:rPr>
              <a:t>np.linspace</a:t>
            </a:r>
            <a:r>
              <a:rPr lang="en-US" altLang="zh-CN" sz="1200" dirty="0">
                <a:solidFill>
                  <a:srgbClr val="000000"/>
                </a:solidFill>
                <a:latin typeface="微软雅黑" panose="020B0503020204020204" pitchFamily="34" charset="-122"/>
                <a:ea typeface="微软雅黑" panose="020B0503020204020204" pitchFamily="34" charset="-122"/>
              </a:rPr>
              <a:t>(-6,6,30)</a:t>
            </a:r>
          </a:p>
          <a:p>
            <a:pPr lvl="0" eaLnBrk="0" fontAlgn="base" hangingPunct="0">
              <a:lnSpc>
                <a:spcPct val="150000"/>
              </a:lnSpc>
              <a:spcBef>
                <a:spcPct val="0"/>
              </a:spcBef>
              <a:spcAft>
                <a:spcPct val="0"/>
              </a:spcAft>
            </a:pP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X,Y = </a:t>
            </a:r>
            <a:r>
              <a:rPr lang="en-US" altLang="zh-CN" sz="1200" dirty="0" err="1">
                <a:solidFill>
                  <a:srgbClr val="000000"/>
                </a:solidFill>
                <a:latin typeface="微软雅黑" panose="020B0503020204020204" pitchFamily="34" charset="-122"/>
                <a:ea typeface="微软雅黑" panose="020B0503020204020204" pitchFamily="34" charset="-122"/>
              </a:rPr>
              <a:t>np.meshgrid</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x,y</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Z = f(X,Y)</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7299247"/>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0800000">
            <a:off x="1259632" y="843558"/>
            <a:ext cx="6264696" cy="3168352"/>
          </a:xfrm>
          <a:prstGeom prst="rect">
            <a:avLst/>
          </a:prstGeom>
          <a:solidFill>
            <a:schemeClr val="accent2"/>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0800000">
            <a:off x="2339752" y="1419622"/>
            <a:ext cx="5616624" cy="2592288"/>
          </a:xfrm>
          <a:prstGeom prst="rect">
            <a:avLst/>
          </a:prstGeom>
          <a:solidFill>
            <a:schemeClr val="bg1"/>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754997" y="1579104"/>
            <a:ext cx="3998354"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800" spc="300" dirty="0" smtClean="0">
                <a:solidFill>
                  <a:srgbClr val="617A99"/>
                </a:solidFill>
                <a:latin typeface="Agency FB" pitchFamily="34" charset="0"/>
              </a:rPr>
              <a:t>O4Seaborn</a:t>
            </a:r>
            <a:r>
              <a:rPr lang="zh-CN" altLang="en-US" sz="2800" spc="300" dirty="0" smtClean="0">
                <a:solidFill>
                  <a:srgbClr val="617A99"/>
                </a:solidFill>
                <a:latin typeface="Agency FB" pitchFamily="34" charset="0"/>
              </a:rPr>
              <a:t>数据可视化</a:t>
            </a:r>
            <a:endParaRPr lang="zh-CN" altLang="en-US" sz="2800" spc="300" dirty="0">
              <a:solidFill>
                <a:srgbClr val="617A99"/>
              </a:solidFill>
              <a:latin typeface="Agency FB" pitchFamily="34" charset="0"/>
            </a:endParaRPr>
          </a:p>
        </p:txBody>
      </p:sp>
      <p:pic>
        <p:nvPicPr>
          <p:cNvPr id="4" name="图片 3"/>
          <p:cNvPicPr>
            <a:picLocks noChangeAspect="1"/>
          </p:cNvPicPr>
          <p:nvPr/>
        </p:nvPicPr>
        <p:blipFill>
          <a:blip r:embed="rId4"/>
          <a:stretch>
            <a:fillRect/>
          </a:stretch>
        </p:blipFill>
        <p:spPr>
          <a:xfrm>
            <a:off x="1619672" y="2221995"/>
            <a:ext cx="2642731" cy="2600107"/>
          </a:xfrm>
          <a:prstGeom prst="rect">
            <a:avLst/>
          </a:prstGeom>
        </p:spPr>
      </p:pic>
    </p:spTree>
    <p:extLst>
      <p:ext uri="{BB962C8B-B14F-4D97-AF65-F5344CB8AC3E}">
        <p14:creationId xmlns:p14="http://schemas.microsoft.com/office/powerpoint/2010/main" val="2585247075"/>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46259">
            <a:off x="5546755" y="-177793"/>
            <a:ext cx="3221553" cy="2937465"/>
          </a:xfrm>
          <a:prstGeom prst="rect">
            <a:avLst/>
          </a:prstGeom>
        </p:spPr>
      </p:pic>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73592" y="85405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267744" y="1889267"/>
            <a:ext cx="6818049" cy="338554"/>
          </a:xfrm>
          <a:prstGeom prst="rect">
            <a:avLst/>
          </a:prstGeom>
          <a:noFill/>
        </p:spPr>
        <p:txBody>
          <a:bodyPr wrap="square" rtlCol="0">
            <a:spAutoFit/>
          </a:bodyPr>
          <a:lstStyle/>
          <a:p>
            <a:r>
              <a:rPr lang="en-US" altLang="zh-CN" sz="1600" dirty="0" smtClean="0"/>
              <a:t> </a:t>
            </a:r>
            <a:endParaRPr lang="zh-CN" altLang="en-US" sz="1600" dirty="0"/>
          </a:p>
        </p:txBody>
      </p:sp>
      <p:sp>
        <p:nvSpPr>
          <p:cNvPr id="9" name="矩形 8"/>
          <p:cNvSpPr/>
          <p:nvPr/>
        </p:nvSpPr>
        <p:spPr>
          <a:xfrm>
            <a:off x="1763688" y="1734545"/>
            <a:ext cx="5328592" cy="336695"/>
          </a:xfrm>
          <a:prstGeom prst="rect">
            <a:avLst/>
          </a:prstGeom>
        </p:spPr>
        <p:txBody>
          <a:bodyPr wrap="square">
            <a:spAutoFit/>
          </a:bodyPr>
          <a:lstStyle/>
          <a:p>
            <a:pPr>
              <a:lnSpc>
                <a:spcPct val="150000"/>
              </a:lnSpc>
              <a:buFont typeface="Arial" panose="020B0604020202020204" pitchFamily="34" charset="0"/>
              <a:buChar cha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p:txBody>
      </p:sp>
      <p:sp>
        <p:nvSpPr>
          <p:cNvPr id="7" name="TextBox 21"/>
          <p:cNvSpPr txBox="1"/>
          <p:nvPr/>
        </p:nvSpPr>
        <p:spPr>
          <a:xfrm>
            <a:off x="6034090" y="983478"/>
            <a:ext cx="1401346" cy="523220"/>
          </a:xfrm>
          <a:prstGeom prst="rect">
            <a:avLst/>
          </a:prstGeom>
          <a:noFill/>
          <a:ln>
            <a:solidFill>
              <a:schemeClr val="accent1">
                <a:lumMod val="75000"/>
              </a:schemeClr>
            </a:solidFill>
          </a:ln>
        </p:spPr>
        <p:txBody>
          <a:bodyPr wrap="none" rtlCol="0">
            <a:spAutoFit/>
          </a:bodyPr>
          <a:lstStyle/>
          <a:p>
            <a:r>
              <a:rPr lang="en-US" altLang="zh-CN" sz="2800" spc="300" dirty="0" err="1" smtClean="0">
                <a:solidFill>
                  <a:srgbClr val="617A99"/>
                </a:solidFill>
                <a:latin typeface="Agency FB" pitchFamily="34" charset="0"/>
              </a:rPr>
              <a:t>Seaborn</a:t>
            </a:r>
            <a:endParaRPr lang="zh-CN" altLang="en-US" sz="2800" spc="300" dirty="0">
              <a:solidFill>
                <a:srgbClr val="617A99"/>
              </a:solidFill>
              <a:latin typeface="Agency FB" pitchFamily="34" charset="0"/>
            </a:endParaRPr>
          </a:p>
        </p:txBody>
      </p:sp>
      <p:sp>
        <p:nvSpPr>
          <p:cNvPr id="24" name="内容占位符 5"/>
          <p:cNvSpPr txBox="1">
            <a:spLocks noChangeArrowheads="1"/>
          </p:cNvSpPr>
          <p:nvPr/>
        </p:nvSpPr>
        <p:spPr>
          <a:xfrm>
            <a:off x="1396748" y="1636124"/>
            <a:ext cx="6251176" cy="2571007"/>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zh-CN" altLang="en-US" sz="1400" dirty="0">
                <a:latin typeface="微软雅黑" panose="020B0503020204020204" pitchFamily="34" charset="-122"/>
                <a:ea typeface="微软雅黑" panose="020B0503020204020204" pitchFamily="34" charset="-122"/>
              </a:rPr>
              <a:t>虽然</a:t>
            </a:r>
            <a:r>
              <a:rPr lang="en-US" altLang="zh-CN" sz="1400" dirty="0" err="1">
                <a:latin typeface="微软雅黑" panose="020B0503020204020204" pitchFamily="34" charset="-122"/>
                <a:ea typeface="微软雅黑" panose="020B0503020204020204" pitchFamily="34" charset="-122"/>
              </a:rPr>
              <a:t>matplotlib</a:t>
            </a:r>
            <a:r>
              <a:rPr lang="zh-CN" altLang="en-US" sz="1400" dirty="0">
                <a:latin typeface="微软雅黑" panose="020B0503020204020204" pitchFamily="34" charset="-122"/>
                <a:ea typeface="微软雅黑" panose="020B0503020204020204" pitchFamily="34" charset="-122"/>
              </a:rPr>
              <a:t>已经证明了自己是一款超级实用且流行的数据可视化工具，但是即使骨灰粉也不得不承认它不支持的功能有很多：</a:t>
            </a: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&gt;* </a:t>
            </a:r>
            <a:r>
              <a:rPr lang="zh-CN" altLang="en-US" sz="1400" dirty="0">
                <a:latin typeface="微软雅黑" panose="020B0503020204020204" pitchFamily="34" charset="-122"/>
                <a:ea typeface="微软雅黑" panose="020B0503020204020204" pitchFamily="34" charset="-122"/>
              </a:rPr>
              <a:t>默认配置样式仿造</a:t>
            </a:r>
            <a:r>
              <a:rPr lang="en-US" altLang="zh-CN" sz="1400" dirty="0" err="1">
                <a:latin typeface="微软雅黑" panose="020B0503020204020204" pitchFamily="34" charset="-122"/>
                <a:ea typeface="微软雅黑" panose="020B0503020204020204" pitchFamily="34" charset="-122"/>
              </a:rPr>
              <a:t>matlab</a:t>
            </a:r>
            <a:endParaRPr lang="en-US" altLang="zh-CN" sz="1400" dirty="0">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&gt;* API</a:t>
            </a:r>
            <a:r>
              <a:rPr lang="zh-CN" altLang="en-US" sz="1400" dirty="0">
                <a:latin typeface="微软雅黑" panose="020B0503020204020204" pitchFamily="34" charset="-122"/>
                <a:ea typeface="微软雅黑" panose="020B0503020204020204" pitchFamily="34" charset="-122"/>
              </a:rPr>
              <a:t>比较底层，相对复杂的可视化需要些大量的样板代码</a:t>
            </a:r>
          </a:p>
          <a:p>
            <a:pPr marL="0" indent="0" algn="just">
              <a:lnSpc>
                <a:spcPct val="150000"/>
              </a:lnSpc>
              <a:buNone/>
            </a:pPr>
            <a:r>
              <a:rPr lang="en-US" altLang="zh-CN" sz="1400" dirty="0">
                <a:latin typeface="微软雅黑" panose="020B0503020204020204" pitchFamily="34" charset="-122"/>
                <a:ea typeface="微软雅黑" panose="020B0503020204020204" pitchFamily="34" charset="-122"/>
              </a:rPr>
              <a:t>&gt;* </a:t>
            </a:r>
            <a:r>
              <a:rPr lang="zh-CN" altLang="en-US" sz="1400" dirty="0">
                <a:latin typeface="微软雅黑" panose="020B0503020204020204" pitchFamily="34" charset="-122"/>
                <a:ea typeface="微软雅黑" panose="020B0503020204020204" pitchFamily="34" charset="-122"/>
              </a:rPr>
              <a:t>不适用于</a:t>
            </a:r>
            <a:r>
              <a:rPr lang="en-US" altLang="zh-CN" sz="1400" dirty="0">
                <a:latin typeface="微软雅黑" panose="020B0503020204020204" pitchFamily="34" charset="-122"/>
                <a:ea typeface="微软雅黑" panose="020B0503020204020204" pitchFamily="34" charset="-122"/>
              </a:rPr>
              <a:t>Pandas</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DataFrame</a:t>
            </a:r>
            <a:r>
              <a:rPr lang="zh-CN" altLang="en-US" sz="1400" dirty="0">
                <a:latin typeface="微软雅黑" panose="020B0503020204020204" pitchFamily="34" charset="-122"/>
                <a:ea typeface="微软雅黑" panose="020B0503020204020204" pitchFamily="34" charset="-122"/>
              </a:rPr>
              <a:t>结构</a:t>
            </a:r>
          </a:p>
          <a:p>
            <a:pPr marL="0" indent="0" algn="just">
              <a:lnSpc>
                <a:spcPct val="150000"/>
              </a:lnSpc>
              <a:buNone/>
            </a:pPr>
            <a:r>
              <a:rPr lang="en-US" altLang="zh-CN" sz="1400" dirty="0" err="1" smtClean="0">
                <a:latin typeface="微软雅黑" panose="020B0503020204020204" pitchFamily="34" charset="-122"/>
                <a:ea typeface="微软雅黑" panose="020B0503020204020204" pitchFamily="34" charset="-122"/>
              </a:rPr>
              <a:t>Seaborn</a:t>
            </a: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在</a:t>
            </a:r>
            <a:r>
              <a:rPr lang="en-US" altLang="zh-CN" sz="1400" dirty="0" err="1">
                <a:latin typeface="微软雅黑" panose="020B0503020204020204" pitchFamily="34" charset="-122"/>
                <a:ea typeface="微软雅黑" panose="020B0503020204020204" pitchFamily="34" charset="-122"/>
              </a:rPr>
              <a:t>matplotlib</a:t>
            </a:r>
            <a:r>
              <a:rPr lang="zh-CN" altLang="en-US" sz="1400" dirty="0">
                <a:latin typeface="微软雅黑" panose="020B0503020204020204" pitchFamily="34" charset="-122"/>
                <a:ea typeface="微软雅黑" panose="020B0503020204020204" pitchFamily="34" charset="-122"/>
              </a:rPr>
              <a:t>的基础上开发了一套</a:t>
            </a:r>
            <a:r>
              <a:rPr lang="en-US" altLang="zh-CN" sz="1400" dirty="0">
                <a:latin typeface="微软雅黑" panose="020B0503020204020204" pitchFamily="34" charset="-122"/>
                <a:ea typeface="微软雅黑" panose="020B0503020204020204" pitchFamily="34" charset="-122"/>
              </a:rPr>
              <a:t>API</a:t>
            </a:r>
            <a:r>
              <a:rPr lang="zh-CN" altLang="en-US" sz="1400" dirty="0">
                <a:latin typeface="微软雅黑" panose="020B0503020204020204" pitchFamily="34" charset="-122"/>
                <a:ea typeface="微软雅黑" panose="020B0503020204020204" pitchFamily="34" charset="-122"/>
              </a:rPr>
              <a:t>，为默认的样式和颜色提供了理智的选择</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91665"/>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3635896" y="1523100"/>
            <a:ext cx="1938351" cy="707886"/>
          </a:xfrm>
          <a:prstGeom prst="rect">
            <a:avLst/>
          </a:prstGeom>
          <a:noFill/>
        </p:spPr>
        <p:txBody>
          <a:bodyPr wrap="none" rtlCol="0">
            <a:spAutoFit/>
          </a:bodyPr>
          <a:lstStyle/>
          <a:p>
            <a:r>
              <a:rPr lang="en-US" altLang="zh-CN" sz="4000" b="1" spc="300" dirty="0" smtClean="0">
                <a:solidFill>
                  <a:srgbClr val="4F6583"/>
                </a:solidFill>
                <a:latin typeface="Agency FB" pitchFamily="34" charset="0"/>
              </a:rPr>
              <a:t>THANKS!</a:t>
            </a:r>
            <a:endParaRPr lang="zh-CN" altLang="en-US" sz="4000" b="1" spc="300" dirty="0">
              <a:solidFill>
                <a:srgbClr val="4F6583"/>
              </a:solidFill>
              <a:latin typeface="Agency FB" pitchFamily="34" charset="0"/>
            </a:endParaRPr>
          </a:p>
        </p:txBody>
      </p:sp>
      <p:sp>
        <p:nvSpPr>
          <p:cNvPr id="6" name="矩形 5"/>
          <p:cNvSpPr/>
          <p:nvPr/>
        </p:nvSpPr>
        <p:spPr>
          <a:xfrm>
            <a:off x="2710036" y="2315188"/>
            <a:ext cx="3878188" cy="415498"/>
          </a:xfrm>
          <a:prstGeom prst="rect">
            <a:avLst/>
          </a:prstGeom>
        </p:spPr>
        <p:txBody>
          <a:bodyPr wrap="square">
            <a:spAutoFit/>
          </a:bodyPr>
          <a:lstStyle/>
          <a:p>
            <a:pPr algn="ctr">
              <a:lnSpc>
                <a:spcPct val="150000"/>
              </a:lnSpc>
            </a:pPr>
            <a:r>
              <a:rPr lang="en-US" altLang="zh-CN" sz="700" dirty="0" smtClean="0">
                <a:solidFill>
                  <a:srgbClr val="4F6583"/>
                </a:solidFill>
              </a:rPr>
              <a:t>OF THIS SCHEME, WE THANK YOU FOR YOUR READING, THE PROPOSAL IS IN WE UNDERSTAND YOUR COMPANY FOR THE RELEVANT REQUIREMENTS, AND PROPOSAL</a:t>
            </a:r>
          </a:p>
        </p:txBody>
      </p:sp>
      <p:sp>
        <p:nvSpPr>
          <p:cNvPr id="4" name="TextBox 3"/>
          <p:cNvSpPr txBox="1"/>
          <p:nvPr/>
        </p:nvSpPr>
        <p:spPr>
          <a:xfrm>
            <a:off x="4054440" y="3652450"/>
            <a:ext cx="662361" cy="215444"/>
          </a:xfrm>
          <a:prstGeom prst="rect">
            <a:avLst/>
          </a:prstGeom>
          <a:noFill/>
          <a:ln>
            <a:solidFill>
              <a:srgbClr val="4F6583"/>
            </a:solidFill>
          </a:ln>
        </p:spPr>
        <p:txBody>
          <a:bodyPr wrap="none" rtlCol="0">
            <a:spAutoFit/>
          </a:bodyPr>
          <a:lstStyle/>
          <a:p>
            <a:r>
              <a:rPr lang="en-US" altLang="zh-CN" sz="800" dirty="0" smtClean="0">
                <a:solidFill>
                  <a:srgbClr val="617A99"/>
                </a:solidFill>
                <a:latin typeface="微软雅黑" pitchFamily="34" charset="-122"/>
                <a:ea typeface="微软雅黑" pitchFamily="34" charset="-122"/>
              </a:rPr>
              <a:t>SHI</a:t>
            </a:r>
            <a:r>
              <a:rPr lang="zh-CN" altLang="en-US" sz="800" dirty="0" smtClean="0">
                <a:solidFill>
                  <a:srgbClr val="617A99"/>
                </a:solidFill>
                <a:latin typeface="微软雅黑" pitchFamily="34" charset="-122"/>
                <a:ea typeface="微软雅黑" pitchFamily="34" charset="-122"/>
              </a:rPr>
              <a:t>实验室</a:t>
            </a:r>
            <a:endParaRPr lang="zh-CN" altLang="en-US" sz="800" dirty="0">
              <a:solidFill>
                <a:srgbClr val="617A99"/>
              </a:solidFill>
              <a:latin typeface="微软雅黑" pitchFamily="34" charset="-122"/>
              <a:ea typeface="微软雅黑" pitchFamily="34" charset="-122"/>
            </a:endParaRPr>
          </a:p>
        </p:txBody>
      </p:sp>
    </p:spTree>
    <p:extLst>
      <p:ext uri="{BB962C8B-B14F-4D97-AF65-F5344CB8AC3E}">
        <p14:creationId xmlns:p14="http://schemas.microsoft.com/office/powerpoint/2010/main" val="3249195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2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par>
                          <p:cTn id="12" fill="hold">
                            <p:stCondLst>
                              <p:cond delay="4825"/>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1" name="Picture 7" descr="C:\Users\Administrator\Desktop\a56c718f7bdad70b89ab2dbccb0fbe1a.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4041" y="2768489"/>
            <a:ext cx="3411707" cy="22755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691680" y="1031005"/>
            <a:ext cx="6264696" cy="3168352"/>
          </a:xfrm>
          <a:prstGeom prst="rect">
            <a:avLst/>
          </a:prstGeom>
          <a:solidFill>
            <a:schemeClr val="accent3"/>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59632" y="1031005"/>
            <a:ext cx="5616624" cy="2592288"/>
          </a:xfrm>
          <a:prstGeom prst="rect">
            <a:avLst/>
          </a:prstGeom>
          <a:solidFill>
            <a:schemeClr val="bg1"/>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54075" y="2000461"/>
            <a:ext cx="4994696" cy="423449"/>
          </a:xfrm>
          <a:prstGeom prst="rect">
            <a:avLst/>
          </a:prstGeom>
        </p:spPr>
        <p:txBody>
          <a:bodyPr wrap="square">
            <a:spAutoFit/>
          </a:bodyPr>
          <a:lstStyle/>
          <a:p>
            <a:pPr>
              <a:lnSpc>
                <a:spcPct val="150000"/>
              </a:lnSpc>
            </a:pPr>
            <a:r>
              <a:rPr lang="en-US" altLang="zh-CN" sz="1600" dirty="0" err="1" smtClean="0"/>
              <a:t>Matplotlib</a:t>
            </a:r>
            <a:r>
              <a:rPr lang="en-US" altLang="zh-CN" sz="1600" dirty="0" smtClean="0"/>
              <a:t> </a:t>
            </a:r>
          </a:p>
        </p:txBody>
      </p:sp>
      <p:sp>
        <p:nvSpPr>
          <p:cNvPr id="19" name="TextBox 18"/>
          <p:cNvSpPr txBox="1"/>
          <p:nvPr/>
        </p:nvSpPr>
        <p:spPr>
          <a:xfrm>
            <a:off x="1736964" y="1441330"/>
            <a:ext cx="1217000" cy="353943"/>
          </a:xfrm>
          <a:prstGeom prst="rect">
            <a:avLst/>
          </a:prstGeom>
          <a:noFill/>
        </p:spPr>
        <p:txBody>
          <a:bodyPr wrap="none" rtlCol="0">
            <a:spAutoFit/>
          </a:bodyPr>
          <a:lstStyle/>
          <a:p>
            <a:r>
              <a:rPr lang="zh-CN" altLang="en-US" sz="1700" b="1" spc="300" dirty="0" smtClean="0">
                <a:solidFill>
                  <a:srgbClr val="617A99"/>
                </a:solidFill>
                <a:latin typeface="Agency FB" pitchFamily="34" charset="0"/>
              </a:rPr>
              <a:t>课程内容</a:t>
            </a:r>
            <a:endParaRPr lang="zh-CN" altLang="en-US" sz="1700" b="1" spc="300" dirty="0">
              <a:solidFill>
                <a:srgbClr val="617A99"/>
              </a:solidFill>
              <a:latin typeface="Agency FB" pitchFamily="34" charset="0"/>
            </a:endParaRPr>
          </a:p>
        </p:txBody>
      </p:sp>
      <p:cxnSp>
        <p:nvCxnSpPr>
          <p:cNvPr id="11" name="直接连接符 10"/>
          <p:cNvCxnSpPr/>
          <p:nvPr/>
        </p:nvCxnSpPr>
        <p:spPr>
          <a:xfrm>
            <a:off x="1630952" y="1441330"/>
            <a:ext cx="2086041" cy="0"/>
          </a:xfrm>
          <a:prstGeom prst="line">
            <a:avLst/>
          </a:prstGeom>
          <a:ln>
            <a:solidFill>
              <a:srgbClr val="DBE1E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630952" y="1795273"/>
            <a:ext cx="2086041" cy="0"/>
          </a:xfrm>
          <a:prstGeom prst="line">
            <a:avLst/>
          </a:prstGeom>
          <a:ln>
            <a:solidFill>
              <a:srgbClr val="DBE1E8"/>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589" y="643145"/>
            <a:ext cx="2664296" cy="2304256"/>
          </a:xfrm>
          <a:prstGeom prst="rect">
            <a:avLst/>
          </a:prstGeom>
        </p:spPr>
      </p:pic>
    </p:spTree>
    <p:extLst>
      <p:ext uri="{BB962C8B-B14F-4D97-AF65-F5344CB8AC3E}">
        <p14:creationId xmlns:p14="http://schemas.microsoft.com/office/powerpoint/2010/main" val="36341696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0800000">
            <a:off x="1259632" y="843558"/>
            <a:ext cx="6264696" cy="3168352"/>
          </a:xfrm>
          <a:prstGeom prst="rect">
            <a:avLst/>
          </a:prstGeom>
          <a:blipFill>
            <a:blip r:embed="rId3" cstate="screen">
              <a:extLst>
                <a:ext uri="{28A0092B-C50C-407E-A947-70E740481C1C}">
                  <a14:useLocalDpi xmlns:a14="http://schemas.microsoft.com/office/drawing/2010/main"/>
                </a:ext>
              </a:extLst>
            </a:blip>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0800000">
            <a:off x="2339752" y="1419622"/>
            <a:ext cx="5616624" cy="2592288"/>
          </a:xfrm>
          <a:prstGeom prst="rect">
            <a:avLst/>
          </a:prstGeom>
          <a:solidFill>
            <a:schemeClr val="bg1"/>
          </a:solid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3"/>
          <p:cNvSpPr txBox="1"/>
          <p:nvPr/>
        </p:nvSpPr>
        <p:spPr>
          <a:xfrm>
            <a:off x="4459689" y="1635646"/>
            <a:ext cx="2966228" cy="646331"/>
          </a:xfrm>
          <a:prstGeom prst="rect">
            <a:avLst/>
          </a:prstGeom>
          <a:noFill/>
          <a:ln>
            <a:solidFill>
              <a:srgbClr val="617A99"/>
            </a:solidFill>
          </a:ln>
        </p:spPr>
        <p:txBody>
          <a:bodyPr wrap="square" rtlCol="0">
            <a:spAutoFit/>
          </a:bodyPr>
          <a:lstStyle/>
          <a:p>
            <a:r>
              <a:rPr lang="en-US" altLang="zh-CN" sz="3600" spc="300" dirty="0" smtClean="0">
                <a:solidFill>
                  <a:srgbClr val="617A99"/>
                </a:solidFill>
                <a:latin typeface="Agency FB" pitchFamily="34" charset="0"/>
              </a:rPr>
              <a:t>01matplot</a:t>
            </a:r>
            <a:r>
              <a:rPr lang="zh-CN" altLang="en-US" sz="3600" spc="300" dirty="0" smtClean="0">
                <a:solidFill>
                  <a:srgbClr val="617A99"/>
                </a:solidFill>
                <a:latin typeface="Agency FB" pitchFamily="34" charset="0"/>
              </a:rPr>
              <a:t>起步</a:t>
            </a:r>
            <a:endParaRPr lang="zh-CN" altLang="en-US" sz="3600" spc="300" dirty="0">
              <a:solidFill>
                <a:srgbClr val="617A99"/>
              </a:solidFill>
              <a:latin typeface="Agency FB" pitchFamily="34" charset="0"/>
            </a:endParaRPr>
          </a:p>
        </p:txBody>
      </p:sp>
      <p:sp>
        <p:nvSpPr>
          <p:cNvPr id="16" name="矩形 15"/>
          <p:cNvSpPr/>
          <p:nvPr/>
        </p:nvSpPr>
        <p:spPr>
          <a:xfrm>
            <a:off x="2285013" y="3201238"/>
            <a:ext cx="1468495" cy="738664"/>
          </a:xfrm>
          <a:prstGeom prst="rect">
            <a:avLst/>
          </a:prstGeom>
        </p:spPr>
        <p:txBody>
          <a:bodyPr wrap="square">
            <a:spAutoFit/>
          </a:bodyPr>
          <a:lstStyle/>
          <a:p>
            <a:pPr algn="ctr">
              <a:lnSpc>
                <a:spcPct val="150000"/>
              </a:lnSpc>
            </a:pPr>
            <a:r>
              <a:rPr lang="en-US" altLang="zh-CN" sz="700" dirty="0" smtClean="0">
                <a:solidFill>
                  <a:schemeClr val="bg1"/>
                </a:solidFill>
              </a:rPr>
              <a:t>OF THIS SCHEME, WE THANK YOU FOR YOUR READING, THE PROPOSAL IS IN WE UNDERSTAND YOUR COMPANY FOR THE</a:t>
            </a:r>
          </a:p>
        </p:txBody>
      </p:sp>
      <p:sp>
        <p:nvSpPr>
          <p:cNvPr id="17" name="TextBox 33"/>
          <p:cNvSpPr txBox="1"/>
          <p:nvPr/>
        </p:nvSpPr>
        <p:spPr>
          <a:xfrm>
            <a:off x="2673388" y="1779662"/>
            <a:ext cx="591829" cy="1200329"/>
          </a:xfrm>
          <a:prstGeom prst="rect">
            <a:avLst/>
          </a:prstGeom>
          <a:noFill/>
          <a:ln>
            <a:solidFill>
              <a:schemeClr val="bg1"/>
            </a:solidFill>
          </a:ln>
        </p:spPr>
        <p:txBody>
          <a:bodyPr wrap="none" rtlCol="0">
            <a:spAutoFit/>
          </a:bodyPr>
          <a:lstStyle/>
          <a:p>
            <a:r>
              <a:rPr lang="en-US" altLang="zh-CN" sz="7200" spc="300" dirty="0" smtClean="0">
                <a:solidFill>
                  <a:schemeClr val="bg1"/>
                </a:solidFill>
                <a:latin typeface="Agency FB" pitchFamily="34" charset="0"/>
              </a:rPr>
              <a:t>A</a:t>
            </a:r>
            <a:endParaRPr lang="zh-CN" altLang="en-US" sz="7200" spc="300" dirty="0">
              <a:solidFill>
                <a:schemeClr val="bg1"/>
              </a:solidFill>
              <a:latin typeface="Agency FB" pitchFamily="34" charset="0"/>
            </a:endParaRPr>
          </a:p>
        </p:txBody>
      </p:sp>
      <p:pic>
        <p:nvPicPr>
          <p:cNvPr id="1026" name="Picture 2" descr="“matplotlib.”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114" y="2642017"/>
            <a:ext cx="4314982" cy="103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78344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455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zh-CN" altLang="zh-CN" sz="2800" dirty="0">
              <a:solidFill>
                <a:prstClr val="black"/>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6680074" y="927159"/>
            <a:ext cx="1082348"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介绍</a:t>
            </a:r>
            <a:endParaRPr lang="zh-CN" altLang="en-US" sz="3200" spc="300" dirty="0">
              <a:solidFill>
                <a:srgbClr val="617A99"/>
              </a:solidFill>
              <a:latin typeface="Agency FB" pitchFamily="34" charset="0"/>
            </a:endParaRPr>
          </a:p>
        </p:txBody>
      </p:sp>
      <p:sp>
        <p:nvSpPr>
          <p:cNvPr id="3" name="矩形 2"/>
          <p:cNvSpPr/>
          <p:nvPr/>
        </p:nvSpPr>
        <p:spPr>
          <a:xfrm>
            <a:off x="1640186" y="1734545"/>
            <a:ext cx="5638694" cy="199868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zh-CN" altLang="en-US" sz="1200" dirty="0">
                <a:solidFill>
                  <a:srgbClr val="000000"/>
                </a:solidFill>
                <a:latin typeface="微软雅黑" panose="020B0503020204020204" pitchFamily="34" charset="-122"/>
                <a:ea typeface="微软雅黑" panose="020B0503020204020204" pitchFamily="34" charset="-122"/>
              </a:rPr>
              <a:t>本章详细介绍</a:t>
            </a:r>
            <a:r>
              <a:rPr lang="en-US" altLang="zh-CN" sz="1200" dirty="0">
                <a:solidFill>
                  <a:srgbClr val="000000"/>
                </a:solidFill>
                <a:latin typeface="微软雅黑" panose="020B0503020204020204" pitchFamily="34" charset="-122"/>
                <a:ea typeface="微软雅黑" panose="020B0503020204020204" pitchFamily="34" charset="-122"/>
              </a:rPr>
              <a:t>Python</a:t>
            </a:r>
            <a:r>
              <a:rPr lang="zh-CN" altLang="en-US" sz="1200" dirty="0">
                <a:solidFill>
                  <a:srgbClr val="000000"/>
                </a:solidFill>
                <a:latin typeface="微软雅黑" panose="020B0503020204020204" pitchFamily="34" charset="-122"/>
                <a:ea typeface="微软雅黑" panose="020B0503020204020204" pitchFamily="34" charset="-122"/>
              </a:rPr>
              <a:t>的</a:t>
            </a: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zh-CN" altLang="en-US" sz="1200" dirty="0">
                <a:solidFill>
                  <a:srgbClr val="000000"/>
                </a:solidFill>
                <a:latin typeface="微软雅黑" panose="020B0503020204020204" pitchFamily="34" charset="-122"/>
                <a:ea typeface="微软雅黑" panose="020B0503020204020204" pitchFamily="34" charset="-122"/>
              </a:rPr>
              <a:t>工具实现数据可视化的方法</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zh-CN" altLang="en-US" sz="1200" dirty="0">
                <a:solidFill>
                  <a:srgbClr val="000000"/>
                </a:solidFill>
                <a:latin typeface="微软雅黑" panose="020B0503020204020204" pitchFamily="34" charset="-122"/>
                <a:ea typeface="微软雅黑" panose="020B0503020204020204" pitchFamily="34" charset="-122"/>
              </a:rPr>
              <a:t>最初只是</a:t>
            </a:r>
            <a:r>
              <a:rPr lang="en-US" altLang="zh-CN" sz="1200" dirty="0" err="1">
                <a:solidFill>
                  <a:srgbClr val="000000"/>
                </a:solidFill>
                <a:latin typeface="微软雅黑" panose="020B0503020204020204" pitchFamily="34" charset="-122"/>
                <a:ea typeface="微软雅黑" panose="020B0503020204020204" pitchFamily="34" charset="-122"/>
              </a:rPr>
              <a:t>IPython</a:t>
            </a:r>
            <a:r>
              <a:rPr lang="zh-CN" altLang="en-US" sz="1200" dirty="0">
                <a:solidFill>
                  <a:srgbClr val="000000"/>
                </a:solidFill>
                <a:latin typeface="微软雅黑" panose="020B0503020204020204" pitchFamily="34" charset="-122"/>
                <a:ea typeface="微软雅黑" panose="020B0503020204020204" pitchFamily="34" charset="-122"/>
              </a:rPr>
              <a:t>的一个补丁，希望画出类似于</a:t>
            </a:r>
            <a:r>
              <a:rPr lang="en-US" altLang="zh-CN" sz="1200" dirty="0" err="1">
                <a:solidFill>
                  <a:srgbClr val="000000"/>
                </a:solidFill>
                <a:latin typeface="微软雅黑" panose="020B0503020204020204" pitchFamily="34" charset="-122"/>
                <a:ea typeface="微软雅黑" panose="020B0503020204020204" pitchFamily="34" charset="-122"/>
              </a:rPr>
              <a:t>Matlab</a:t>
            </a:r>
            <a:r>
              <a:rPr lang="zh-CN" altLang="en-US" sz="1200" dirty="0">
                <a:solidFill>
                  <a:srgbClr val="000000"/>
                </a:solidFill>
                <a:latin typeface="微软雅黑" panose="020B0503020204020204" pitchFamily="34" charset="-122"/>
                <a:ea typeface="微软雅黑" panose="020B0503020204020204" pitchFamily="34" charset="-122"/>
              </a:rPr>
              <a:t>风格类似的交互图形</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zh-CN" altLang="en-US" sz="1200" dirty="0">
                <a:solidFill>
                  <a:srgbClr val="000000"/>
                </a:solidFill>
                <a:latin typeface="微软雅黑" panose="020B0503020204020204" pitchFamily="34" charset="-122"/>
                <a:ea typeface="微软雅黑" panose="020B0503020204020204" pitchFamily="34" charset="-122"/>
              </a:rPr>
              <a:t>最重要的特性之一是具有良好的操作系统兼容性和图形显示底层接口兼容性；跨平台面面俱到的特点使其成为最强大的功能之一</a:t>
            </a:r>
          </a:p>
          <a:p>
            <a:pPr lvl="0" eaLnBrk="0" fontAlgn="base" hangingPunct="0">
              <a:lnSpc>
                <a:spcPct val="150000"/>
              </a:lnSpc>
              <a:spcBef>
                <a:spcPct val="0"/>
              </a:spcBef>
              <a:spcAft>
                <a:spcPct val="0"/>
              </a:spcAft>
            </a:pPr>
            <a:r>
              <a:rPr lang="zh-CN" altLang="en-US" sz="1200" dirty="0">
                <a:solidFill>
                  <a:srgbClr val="000000"/>
                </a:solidFill>
                <a:latin typeface="微软雅黑" panose="020B0503020204020204" pitchFamily="34" charset="-122"/>
                <a:ea typeface="微软雅黑" panose="020B0503020204020204" pitchFamily="34" charset="-122"/>
              </a:rPr>
              <a:t>近些年</a:t>
            </a:r>
            <a:r>
              <a:rPr lang="en-US" altLang="zh-CN" sz="1200" dirty="0" err="1">
                <a:solidFill>
                  <a:srgbClr val="000000"/>
                </a:solidFill>
                <a:latin typeface="微软雅黑" panose="020B0503020204020204" pitchFamily="34" charset="-122"/>
                <a:ea typeface="微软雅黑" panose="020B0503020204020204" pitchFamily="34" charset="-122"/>
              </a:rPr>
              <a:t>Matlab</a:t>
            </a:r>
            <a:r>
              <a:rPr lang="zh-CN" altLang="en-US" sz="1200" dirty="0">
                <a:solidFill>
                  <a:srgbClr val="000000"/>
                </a:solidFill>
                <a:latin typeface="微软雅黑" panose="020B0503020204020204" pitchFamily="34" charset="-122"/>
                <a:ea typeface="微软雅黑" panose="020B0503020204020204" pitchFamily="34" charset="-122"/>
              </a:rPr>
              <a:t>相比较</a:t>
            </a:r>
            <a:r>
              <a:rPr lang="en-US" altLang="zh-CN" sz="1200" dirty="0">
                <a:solidFill>
                  <a:srgbClr val="000000"/>
                </a:solidFill>
                <a:latin typeface="微软雅黑" panose="020B0503020204020204" pitchFamily="34" charset="-122"/>
                <a:ea typeface="微软雅黑" panose="020B0503020204020204" pitchFamily="34" charset="-122"/>
              </a:rPr>
              <a:t>Html5 canvas</a:t>
            </a:r>
            <a:r>
              <a:rPr lang="zh-CN" altLang="en-US" sz="1200" dirty="0">
                <a:solidFill>
                  <a:srgbClr val="000000"/>
                </a:solidFill>
                <a:latin typeface="微软雅黑" panose="020B0503020204020204" pitchFamily="34" charset="-122"/>
                <a:ea typeface="微软雅黑" panose="020B0503020204020204" pitchFamily="34" charset="-122"/>
              </a:rPr>
              <a:t>风格可能跟不上时代</a:t>
            </a:r>
            <a:r>
              <a:rPr lang="en-US" altLang="zh-CN" sz="1200" dirty="0">
                <a:solidFill>
                  <a:srgbClr val="000000"/>
                </a:solidFill>
                <a:latin typeface="微软雅黑" panose="020B0503020204020204" pitchFamily="34" charset="-122"/>
                <a:ea typeface="微软雅黑" panose="020B0503020204020204" pitchFamily="34" charset="-122"/>
              </a:rPr>
              <a:t>,</a:t>
            </a:r>
            <a:r>
              <a:rPr lang="zh-CN" altLang="en-US" sz="1200" dirty="0">
                <a:solidFill>
                  <a:srgbClr val="000000"/>
                </a:solidFill>
                <a:latin typeface="微软雅黑" panose="020B0503020204020204" pitchFamily="34" charset="-122"/>
                <a:ea typeface="微软雅黑" panose="020B0503020204020204" pitchFamily="34" charset="-122"/>
              </a:rPr>
              <a:t>但其仍作为一种重要的可视化分析软件。</a:t>
            </a:r>
            <a:r>
              <a:rPr lang="en-US" altLang="zh-CN" sz="1200" dirty="0">
                <a:solidFill>
                  <a:srgbClr val="000000"/>
                </a:solidFill>
                <a:latin typeface="微软雅黑" panose="020B0503020204020204" pitchFamily="34" charset="-122"/>
                <a:ea typeface="微软雅黑" panose="020B0503020204020204" pitchFamily="34" charset="-122"/>
              </a:rPr>
              <a:t>HTML5</a:t>
            </a:r>
            <a:r>
              <a:rPr lang="zh-CN" altLang="en-US" sz="1200" dirty="0">
                <a:solidFill>
                  <a:srgbClr val="000000"/>
                </a:solidFill>
                <a:latin typeface="微软雅黑" panose="020B0503020204020204" pitchFamily="34" charset="-122"/>
                <a:ea typeface="微软雅黑" panose="020B0503020204020204" pitchFamily="34" charset="-122"/>
              </a:rPr>
              <a:t>风格的作图我们最后给一个简单介绍</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606518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02982" y="821842"/>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latin typeface="微软雅黑" panose="020B0503020204020204" pitchFamily="34" charset="-122"/>
                <a:ea typeface="微软雅黑" panose="020B0503020204020204" pitchFamily="34" charset="-122"/>
              </a:rPr>
              <a:t>程序员，年二十有二，始从文，连考而不中。 遂习武，练武场上发一矢，中鼓吏，逐之出。 改学</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，自撰一函数，用之，堆栈溢出。</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355976" y="962978"/>
            <a:ext cx="3326552"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静态与交互图形</a:t>
            </a:r>
            <a:endParaRPr lang="zh-CN" altLang="en-US" sz="3200" spc="300" dirty="0">
              <a:solidFill>
                <a:srgbClr val="617A99"/>
              </a:solidFill>
              <a:latin typeface="Agency FB" pitchFamily="34" charset="0"/>
            </a:endParaRPr>
          </a:p>
        </p:txBody>
      </p:sp>
      <p:sp>
        <p:nvSpPr>
          <p:cNvPr id="9" name="矩形 8"/>
          <p:cNvSpPr/>
          <p:nvPr/>
        </p:nvSpPr>
        <p:spPr>
          <a:xfrm>
            <a:off x="1665933" y="1851670"/>
            <a:ext cx="5884142"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200" dirty="0" err="1" smtClean="0">
                <a:solidFill>
                  <a:srgbClr val="000000"/>
                </a:solidFill>
                <a:latin typeface="微软雅黑" panose="020B0503020204020204" pitchFamily="34" charset="-122"/>
                <a:ea typeface="微软雅黑" panose="020B0503020204020204" pitchFamily="34" charset="-122"/>
              </a:rPr>
              <a:t>IPython</a:t>
            </a:r>
            <a:r>
              <a:rPr lang="en-US" altLang="zh-CN" sz="1200" dirty="0" smtClean="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NoteBook</a:t>
            </a:r>
            <a:r>
              <a:rPr lang="zh-CN" altLang="en-US" sz="1200" dirty="0">
                <a:solidFill>
                  <a:srgbClr val="000000"/>
                </a:solidFill>
                <a:latin typeface="微软雅黑" panose="020B0503020204020204" pitchFamily="34" charset="-122"/>
                <a:ea typeface="微软雅黑" panose="020B0503020204020204" pitchFamily="34" charset="-122"/>
              </a:rPr>
              <a:t>中绘图</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IPython</a:t>
            </a:r>
            <a:r>
              <a:rPr lang="en-US" altLang="zh-CN" sz="1200" dirty="0">
                <a:solidFill>
                  <a:srgbClr val="000000"/>
                </a:solidFill>
                <a:latin typeface="微软雅黑" panose="020B0503020204020204" pitchFamily="34" charset="-122"/>
                <a:ea typeface="微软雅黑" panose="020B0503020204020204" pitchFamily="34" charset="-122"/>
              </a:rPr>
              <a:t> Notebook </a:t>
            </a:r>
            <a:r>
              <a:rPr lang="zh-CN" altLang="en-US" sz="1200" dirty="0">
                <a:solidFill>
                  <a:srgbClr val="000000"/>
                </a:solidFill>
                <a:latin typeface="微软雅黑" panose="020B0503020204020204" pitchFamily="34" charset="-122"/>
                <a:ea typeface="微软雅黑" panose="020B0503020204020204" pitchFamily="34" charset="-122"/>
              </a:rPr>
              <a:t>是一款基于浏览器的交互式数据分析工具，可以将描述性文字、代码、图形、</a:t>
            </a:r>
            <a:r>
              <a:rPr lang="en-US" altLang="zh-CN" sz="1200" dirty="0" err="1">
                <a:solidFill>
                  <a:srgbClr val="000000"/>
                </a:solidFill>
                <a:latin typeface="微软雅黑" panose="020B0503020204020204" pitchFamily="34" charset="-122"/>
                <a:ea typeface="微软雅黑" panose="020B0503020204020204" pitchFamily="34" charset="-122"/>
              </a:rPr>
              <a:t>HTMl</a:t>
            </a:r>
            <a:r>
              <a:rPr lang="zh-CN" altLang="en-US" sz="1200" dirty="0">
                <a:solidFill>
                  <a:srgbClr val="000000"/>
                </a:solidFill>
                <a:latin typeface="微软雅黑" panose="020B0503020204020204" pitchFamily="34" charset="-122"/>
                <a:ea typeface="微软雅黑" panose="020B0503020204020204" pitchFamily="34" charset="-122"/>
              </a:rPr>
              <a:t>元素以及更多的媒体形式组合，集成到单个</a:t>
            </a:r>
            <a:r>
              <a:rPr lang="en-US" altLang="zh-CN" sz="1200" dirty="0">
                <a:solidFill>
                  <a:srgbClr val="000000"/>
                </a:solidFill>
                <a:latin typeface="微软雅黑" panose="020B0503020204020204" pitchFamily="34" charset="-122"/>
                <a:ea typeface="微软雅黑" panose="020B0503020204020204" pitchFamily="34" charset="-122"/>
              </a:rPr>
              <a:t>Notebook</a:t>
            </a:r>
            <a:r>
              <a:rPr lang="zh-CN" altLang="en-US" sz="1200" dirty="0">
                <a:solidFill>
                  <a:srgbClr val="000000"/>
                </a:solidFill>
                <a:latin typeface="微软雅黑" panose="020B0503020204020204" pitchFamily="34" charset="-122"/>
                <a:ea typeface="微软雅黑" panose="020B0503020204020204" pitchFamily="34" charset="-122"/>
              </a:rPr>
              <a:t>文档</a:t>
            </a:r>
          </a:p>
          <a:p>
            <a:pPr lvl="0" eaLnBrk="0" fontAlgn="base" hangingPunct="0">
              <a:lnSpc>
                <a:spcPct val="150000"/>
              </a:lnSpc>
              <a:spcBef>
                <a:spcPct val="0"/>
              </a:spcBef>
              <a:spcAft>
                <a:spcPct val="0"/>
              </a:spcAft>
            </a:pPr>
            <a:r>
              <a:rPr lang="zh-CN" altLang="en-US" sz="1200" dirty="0">
                <a:solidFill>
                  <a:srgbClr val="000000"/>
                </a:solidFill>
                <a:latin typeface="微软雅黑" panose="020B0503020204020204" pitchFamily="34" charset="-122"/>
                <a:ea typeface="微软雅黑" panose="020B0503020204020204" pitchFamily="34" charset="-122"/>
              </a:rPr>
              <a:t>有两种展现形式</a:t>
            </a:r>
          </a:p>
          <a:p>
            <a:pPr lvl="0" eaLnBrk="0" fontAlgn="base" hangingPunct="0">
              <a:lnSpc>
                <a:spcPct val="150000"/>
              </a:lnSpc>
              <a:spcBef>
                <a:spcPct val="0"/>
              </a:spcBef>
              <a:spcAft>
                <a:spcPct val="0"/>
              </a:spcAft>
            </a:pPr>
            <a:r>
              <a:rPr lang="en-US" altLang="zh-CN" sz="1200" dirty="0" smtClean="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en-US" altLang="zh-CN" sz="1200" dirty="0">
                <a:solidFill>
                  <a:srgbClr val="000000"/>
                </a:solidFill>
                <a:latin typeface="微软雅黑" panose="020B0503020204020204" pitchFamily="34" charset="-122"/>
                <a:ea typeface="微软雅黑" panose="020B0503020204020204" pitchFamily="34" charset="-122"/>
              </a:rPr>
              <a:t> notebook </a:t>
            </a:r>
            <a:r>
              <a:rPr lang="zh-CN" altLang="en-US" sz="1200" dirty="0">
                <a:solidFill>
                  <a:srgbClr val="000000"/>
                </a:solidFill>
                <a:latin typeface="微软雅黑" panose="020B0503020204020204" pitchFamily="34" charset="-122"/>
                <a:ea typeface="微软雅黑" panose="020B0503020204020204" pitchFamily="34" charset="-122"/>
              </a:rPr>
              <a:t>会在</a:t>
            </a:r>
            <a:r>
              <a:rPr lang="en-US" altLang="zh-CN" sz="1200" dirty="0">
                <a:solidFill>
                  <a:srgbClr val="000000"/>
                </a:solidFill>
                <a:latin typeface="微软雅黑" panose="020B0503020204020204" pitchFamily="34" charset="-122"/>
                <a:ea typeface="微软雅黑" panose="020B0503020204020204" pitchFamily="34" charset="-122"/>
              </a:rPr>
              <a:t>Notebook</a:t>
            </a:r>
            <a:r>
              <a:rPr lang="zh-CN" altLang="en-US" sz="1200" dirty="0">
                <a:solidFill>
                  <a:srgbClr val="000000"/>
                </a:solidFill>
                <a:latin typeface="微软雅黑" panose="020B0503020204020204" pitchFamily="34" charset="-122"/>
                <a:ea typeface="微软雅黑" panose="020B0503020204020204" pitchFamily="34" charset="-122"/>
              </a:rPr>
              <a:t>中启动交互式图形（</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en-US" altLang="zh-CN" sz="1200" dirty="0">
                <a:solidFill>
                  <a:srgbClr val="000000"/>
                </a:solidFill>
                <a:latin typeface="微软雅黑" panose="020B0503020204020204" pitchFamily="34" charset="-122"/>
                <a:ea typeface="微软雅黑" panose="020B0503020204020204" pitchFamily="34" charset="-122"/>
              </a:rPr>
              <a:t> auto</a:t>
            </a:r>
            <a:r>
              <a:rPr lang="zh-CN" altLang="en-US"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smtClean="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en-US" altLang="zh-CN" sz="1200" dirty="0">
                <a:solidFill>
                  <a:srgbClr val="000000"/>
                </a:solidFill>
                <a:latin typeface="微软雅黑" panose="020B0503020204020204" pitchFamily="34" charset="-122"/>
                <a:ea typeface="微软雅黑" panose="020B0503020204020204" pitchFamily="34" charset="-122"/>
              </a:rPr>
              <a:t> inline </a:t>
            </a:r>
            <a:r>
              <a:rPr lang="zh-CN" altLang="en-US" sz="1200" dirty="0">
                <a:solidFill>
                  <a:srgbClr val="000000"/>
                </a:solidFill>
                <a:latin typeface="微软雅黑" panose="020B0503020204020204" pitchFamily="34" charset="-122"/>
                <a:ea typeface="微软雅黑" panose="020B0503020204020204" pitchFamily="34" charset="-122"/>
              </a:rPr>
              <a:t>会在</a:t>
            </a:r>
            <a:r>
              <a:rPr lang="en-US" altLang="zh-CN" sz="1200" dirty="0">
                <a:solidFill>
                  <a:srgbClr val="000000"/>
                </a:solidFill>
                <a:latin typeface="微软雅黑" panose="020B0503020204020204" pitchFamily="34" charset="-122"/>
                <a:ea typeface="微软雅黑" panose="020B0503020204020204" pitchFamily="34" charset="-122"/>
              </a:rPr>
              <a:t>Notebook</a:t>
            </a:r>
            <a:r>
              <a:rPr lang="zh-CN" altLang="en-US" sz="1200" dirty="0">
                <a:solidFill>
                  <a:srgbClr val="000000"/>
                </a:solidFill>
                <a:latin typeface="微软雅黑" panose="020B0503020204020204" pitchFamily="34" charset="-122"/>
                <a:ea typeface="微软雅黑" panose="020B0503020204020204" pitchFamily="34" charset="-122"/>
              </a:rPr>
              <a:t>中启动静态的图形</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765641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18609" y="-23059"/>
            <a:ext cx="3738230" cy="17253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524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0"/>
            <a:ext cx="4968552" cy="5143500"/>
          </a:xfrm>
          <a:prstGeom prst="rect">
            <a:avLst/>
          </a:prstGeom>
          <a:solidFill>
            <a:srgbClr val="2D3A4B"/>
          </a:solidFill>
          <a:ln>
            <a:noFill/>
          </a:ln>
          <a:effectLst>
            <a:outerShdw blurRad="50800" dir="636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58888" y="821843"/>
            <a:ext cx="6697488" cy="3499815"/>
          </a:xfrm>
          <a:prstGeom prst="rect">
            <a:avLst/>
          </a:prstGeom>
          <a:solidFill>
            <a:schemeClr val="bg1"/>
          </a:solidFill>
          <a:ln>
            <a:noFill/>
          </a:ln>
          <a:effectLst>
            <a:outerShdw blurRad="2794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FoAV8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09DWXrFybLR7q63YWCJpD9AK0zyDXO+Lkd/BmtLCpMhspQo9floA8Uu/jFrUs/l6TE8vXOBmkvvjDqn9jNvaaHUE42EYx716H8MfBFlo3h63nmtUmupkD/vE+7ketYnxD+Ftx4i1u2uNMiSDcf3uBxigC98ItS8QeIbSW/1bULiSPPyZPBFerhQCT3NYfhrRU8PaLbabCmAijJArbTPOc0ASUhpaSgDM1y5a10u5nRtrpCxU+9eVfCfxZrGveI9Qt7+8eSGInYnbrXpHjSQQeF76XPIiIrxn9n8mXXNUcjOScn8aAPoUUoNA+lLQAUUUUAFFFFABRRRQAUUUUAFFFFABRSZGetGaAFopMik3D1FADqKbuHqB+NG4Y6igB1FIDS0AFFFFABRRRQAUUUUAFFFFABRRRQAUUUUALRRRQA2qN5B9p0+4g7SI6/mKvGsbWb6TTdGvL0BSLeGSXn/ZGRQBo2UK21nDCvREA/IVYxXHaT8QPD11p0Mr6lGjOqswY9CRzTr/AOJXhmyQk6hHIQOiGgDr6DWNoPiCHxBZJd20bLC4yNwrYByKAHUhpaKAOR+JM4g8Eag5/uGvMf2eItr6pNg/Nxn8a7T41X/2PwHcRjG6XgVzf7P0R/sa8lA6nFAHtgo70Cg0AFFFFABRRRQAUUUUAFJmg5waiWRjw3B7UATUhqJ5kjQvIwRR1JNc3rXj/QdDVvtN7Gzj+FTQB023mmOckbWPvgdK8c1f4+6dEGTTrN5ZP4d/SuHvPjl4pkkIt4ILcZOcKefSgD6bAPdyPrijOeA/8q+Sbv4q+Mbp2f7Y6bv7vSq1v8TPF8B3f2hKwH940AfX5JXsGpQSW+ZcCvlix+NPim0/1pjmGR/rOtdfov7QZLCPVNMJAH3ojigD30ClrhNG+LHhrWAo+1C2duiy118GpWtzHuguInHqrZoAuUVCspZCwweeMUu8k9h9aAJc0UxGLZyOlPoAKKKKACiiigAooooAKKKKAFooooAYeh45xWZrFl/aej3tgVIF1btFn0yMVqYoxQB84T/AzV4rpktrn9yvHP8ASt/w98C4rOdbnVrhpwCDsXnP1r3DB9aMUAZ9nZRWFvFbWcPlQR4GAMVdTO9uOKfiigAFJkdqX/Co8bQT3J4oA8e/aEuCnhy0hXrJJtq18BLcx+C2lxjdMQfyrmP2g70yNZWmeVO+u++D9q1n4DtgR/rG3fpQB6IOtL3po5pc0ALRRRQAUUUUAJR3xR2qvcyRwr5shwij5jnpQBK0iL8pYZxnGea878W/FXR/DBaFSZrrHC5ziuS+I/xXWx36ToTq7HIe4ByR9K8SxNd3LXV6zu75J3mgDr/EnxV8Q+IBshlMFtyCIuuPeuQeOW5bzbmZpGP985qXgKFCquPSigBqxqnTBNKxJ680tGKAAb9vG3HpSkhht2AD6UlHegBjRIynMSt+OKRIIigyjK/fBqSigCBrKPeHV2BHTnmr+n+Jda0e5WS0vrj5OdrE4HtVfFLn5SO9AHrnhb474ZYNdiCr2KD+de0aLruna/Z/abCeOUHqFbOK+Mns1fkgdc8Vq+G/F+qeE9RWa2nYQlstF2NAH2Yjdsj8KfmuP8E+NdP8Vaas0UirdAAyx55Fddn8qAH0UgIpaACiiigAooooAKKKKAFooooASiiigAooooAKKQnHejPHWgANMfP5UpYY5qGSTakj5BUDNAHzT8dLrzPGKW4PCR8fjivdPAsX2bwZp4A/5Zg185fE29Gr/EuVEG4KVQY5z0r6a8MwG38P6ZCQRthG4GgDcHrSigUtABRRSGgBaQ9KM0hZcZyPagBpfgkkADua8K+L3xMKKdE0mUh+RKy9c12fxO8aJ4V0SSONwbm5UhFJ5FfMu2S9ma/uXJlf5jk9aAIBA4QyyviR+cHuanhMj8v6VC4F1OCSwC+/AqdMhsZ4oAkbgDikoPGKSgBaKTcvrRlfWgBaKTI9aKAFooooAKKKKADpz0pkkccwweWp/amAFTkUAWNE1i/8J6pDe2MjKQfmUnhhX1J4G8cW3i7SVkiKi5UYdB618pyr5kbRvyODmtXwn4puvB+vx3dscW7MA8fagD7GDHPTFPBrH0bWIdY0m3v7d0kSQDJXofpWqp5K4OPWgCSigUUAFFFFABRRRQAtFFFACUZpOmajZ2I+XGaAJc0magkuI4Rl5FXvzXE+LfifYeFxg28lywP8FAHeMCRxUbDaM43ewrwu7/aHPKwaMyseQJGFc3qXxx16+Pk2cKWvmDqOST7YoA+j5ru3tozLcSrAvU7zXlHjz4u6dptjPYaIxuLuQFWcfdUeorySa98ZeKT9nka9nkJ4wcKK6vwn8E9R1GXz9bZreEHOzPLUAYvw38L3Xi3xMmozhzHHJulkI4J6jFfVEaCKMRqPugACszQfD1joWnLZ2UQjjUAAqOvvWuEww55HegB4paQHNLQAUhpaQ0ARyHbgjqTiqt1dw2dtLc3DBY4wT9MDNWpBuKjPvXl/xk8TLonhaSyRh9pu+BzwBQB4p4+8Sy+MPFU0qHNrE2EHtXPXrhAAOE2/LRZKI40kHzE56+9R3hVWjRmO0H+dAC2qFLZifvE9KsFnYYVADULTo8kaQIxcjgGtvTfBHi3WFBttOdUJ+8TjFAGUqOc7iPbNO8s+q/nXYx/BbxfPkMyx4x945qdfgb4sI/18ftzQBw3I7JRk/wB1a7p/gZ4tRCRJE59mrLu/hJ4xteltv/3TQBzPzf3VpoNa03gbxbacS6ZMQPQisqWw1a2UmaxlQj/YNACZpfwqsbh0OJFZT3JUipUdWHDqxxzjigB+aWhl2qjAgg+lNmYRKzZzjpQA4dKMVFbyGeAv3FSA0ALjioZ4fMHGM1N2o/CgD1L4KeMnsbx9CvDmKTiDJ4WvoSFtynB47V8SWV7LpWuW95DwwYN9Oa+y/DmoJqeg2d3GciSJSSPXHNAGsKKKKACiiigAooooAWiiigBp6VVvGZbOR4yNyjNWj0qhffLpk6HqUY5FAHn11qNzdSs0khCAkAZrNuLG3vM74Uf18zmpN8bEbHDnJ/CpO2M0AYl34Q0O8ifzbZFlPQqnFed+Ifh9qOmsbuwUTRKchY/vCvX+nFKi7nCqu5iOVPQigDjfh38ToNNuE0jXLeKFSdq3Kr8yn3r3y3uILu2jmidJYegcHIJr558b+D4p45NT0uACTrLHjkH1rQ+DnjuZb0aBqLEIwwhbpQB9AocEgY47CnVBZjbEVLbmB5Pt2qzQAUtIKWgApDS0hoAhlZARnIOOvtXyr8VNdbW/G00Cn9xaHaozkNX0v4o1JNJ0C6vGIBRCAa+Pri5F9fXl7LjcznafagAUADAAGD2pskCSPvk/hU4ogfzYvMU4X3qQIzqSWXp0oAseHolm8U6bAqA73HHrz0r7DtrVYrVI1iWIYHC18o/DWybUfiJZKACkL+YT+GK+ucHcPQCgCnPdJbW7zzgqidDu61weufFvStJYx/Zp5McAoCc1313BbtGWuiNg65PFcxqNl4T1IGJprTco7YzQBz3h34q/27qK26adLFk4yBXpkZDqD82cZOTgivM9H8LNp2sC806aCaIEnCnpXoP2to7P7SyEMFOR70AOvb60s4zJdTQxxgctIQKxItc8JaohU3Fi5PuDXkXjO61nxNdzafH5iIHwAO9YUPwg8SyxxSWvnRsT825sY/KgD3G98E+F9Yj3Pb27A9CgA6+9cbrnwK0q5y+mTtCWHRjxXND4UeNtO2y2mqzFxzsEpIH1rufB8vjLT7kWmsgTRdM96APKtX+D/iXSWkNt/pUaDjaOa4u6gvbAGO/sJoWGeXQjOPevtOIZ+bj6Gub8ZaPplz4f1Ce7soX8u3ch8cg4oA+RLFvkkIJA61bzUFoFFxOIjlSTkHsM1MARQA+j0pKUUmxXKt8p8gOB85PIHYV9OfBTVkv/AANDDuG+FipGea+aLsFomK+vevaf2e7kC01C3IOVIx+tFyrHu2R6/SnVAo4QehzU1MQtFFFABRRRQAtFFFADD90/SszWX2aFfnONluxz+Fahrn/F7tF4R1eRcjbYynj/AHaAPEfh/dS3kV+0sjOBOdpJ6da7QcozHqDivPvhTltMuXOfmkzXoIH7p/rQAUbivKnDeo64ooNADR1PT5uG/wBoe9ePeMbR/DPioXNmTHuKyLj0zyPpXsWM8Vw/xNslbRYrvBZ42KZ9qAPcfB+sprXhy0vEALNGobHTIFdDuryH4EXxuPC00DOcQyDapPIBr13K4HIx9aAHClpB70tABSHrS0hoA4D4xNKvgC6MQJOQSMdq+VLiOb7NE2wpFL3PrX25qthBqdjJaXSb4ZBhhivM/G3wkg1jSYINGVYJYOm4daAPn2CJo4o1QBlPUg9KVgYJsKrbQOSSDxXV6j8JfF2mRTHyIzDF1ZGzxXNaHo+q61q66PbxFyXCyMB90fWgD074C6JI+p3ersh2bfLQsPfOa+hcVznhDw4nhjw/BYKoMkYBZgOprpKAM3WbMXlm8TSMiFSCFPJrx2X4W3Da4J7OW5EW/cfMbtXtl15Yj3yYCp82awE8WW97dtbab/pDIdr7TnFADtA8NW2kv9ohklJccoxyordaNWXaVBX07UQMqwqjMA3oafkbtuRux0oAzn0WwaRpRboJT/FivMPEHhDxvbalPf6Pq5+zknEWeK9O1HVVsY95Tcg6nFOs7y1v7RLm0lEkLdQpyBQB49ZX/wATrXlvLnWPqhBy9dx4Z8S6vqsoi1PRGtZlH3hwDXYiBElyiN82CD6VJ5XzDcgJHc0ASqgxtOSPeuT+JVwth4G1KRRtJiP48V1wZfUcV5R8d9U+zeGLe0V+Ll8MM9vWgD51sSGFwy8Z7j86sd6itI9tqVAwSDzjHepefSgApaQ5pR0qWIjueLdjjoa9n/Z7ti1pqFyCRlwP514veNsiKjBBNfR/wS0j+z/BSz4w87knihF3PTQP3nHapRUQ3VIKokWiiigAooooAWiiigBp71z/AIyOfBOuY/58Jf8A0E10B6Guc8YMW8F62vGTYygf98mgDwr4UH/iTS/9dK7/ADmJ/rXnPwovLRLGW3muUjk38I3Un2r0ZQTA52kAHjnOaAExzSmkIfO5R8v0py4YcNg+4oAbjI+vSuf8ZwfaPC8wbqmQa6HBzjzB+VY3iiLPhy/V9qkIWHPegDnvgTq5g12awc/LIK+i15UZHyg8CvkX4b6gum+ObEs2A7hW/GvroHJjI6H+WKALAPtS0mOaWgAooooATFMbgEjrjipKaR+tAHm/xW8UPofhUxRuRczpt496zPgx4WFj4fbWbgA3V227J61yvx6ld/Eml2pciMqD7Zr2XwZCkHhaxRCSBECPTOKAN0MAOfSngUwoGxuGak7UAYfifS7nWdMaxhn8hH++4OG/CuZ07wI3h3QpI9FuG/tCTJMknXNd3McMrHPAzxXknxC+LTeH9QNhYQiWVeDuHQ0Ac/4mvvido0eyd/tKn/lpEg6flXMw+PfHtmVXyroljwWjyTXbaZ4i8faxYxXVk9hIrD5o2YfL+tOn8beMtEkB1DQraaJByYwDkUAJpOr+PvFNutld6ckVvKMPM4xn6V3nhLwte+GR5AuRLbnrmsfwf8VdP8RXxsni8i5PCxkYr0SIbcgE4oAmQ5dhnp2oK85oQYB798049OtAEQ29AOSOc180/HfVjd+LYNNjclLdBx25r6VK5U+pGBXy/wDFDwrrsPiy51OS2eWKT7rIpO0CgDiwfLiTPUjoKX9appduGCTREOvbp/Op1uIC+XbYvvyaAJKKFaN2wrcHkc9artcH7SEXGzPJ70gH+Q1xcpaR/NIzhVx35r7A8GaadK8LWNuQA4iUsPQ4r5v+F/hybxF4vgulRvsls2S1fVkQ2jYMbVAAxQBJ1paKKYBRRRQAUUUUALRRRQAw9DWfe2aXtjdWkyEwTIYyO+DWjTW4Rue1AHyb4u8Cah4a1aabTsvCGJUIfmWsmw8Q+KJYJRaPcSiM/OQCQPrXvfiJWe5vFUJyp+92riPg5JCfEmqaVcxRtlyxDd6AOITxj4yh48uVh/1zNRy+K/GN0wKxzrjjAhPNfVv9mabn/jztu/8AAKemmWAwyWcHB/hQUAfI9z4k8X2iK1yZ4Q5wpkiIzVp4vF+sqsMnmCGaMFiQcEV6b8eRFbaZpZhjRSJegFWtBbOkWcrIWzCOn0oA8ZvdHm8L6pYSyPlywYEHJGDX1zpF0LvT7K43Z8yFSPc182fFWPy7qxlKgA8jH1r3/wADTC68J6VJ1xGMe1AHUilpBS0AFFFFABTT0P0p1J9OtAHh/wAeNCaTS7LVYlZpIX7Dt710Hwg8XLrfhZbV2X7Rb/LjPJFd3q+k2ms6ZNZXab45Bz/s180eJfDWt/DfxGb3THlFoG3pImcY9DQB9SJIHHyuCR1x2qVXVlyGBHqK8l8G/GHS9Xjig1PbbXYXBkHCk+9em2d9bXsPmW80Uwx/yzNAF1sOOx968/8AFnwz0PxPqCyyyNb3B5YoOtd4rexHrmqGqWEl1CTbOEmA4ZjigDz4fBeC2O6x1m7tsdlYgU2f4S3U8bq3iW9UgY3ZJz+tZ+p3HxIs74W1uiyIcgOvIrMbw38SdbJ86/e1x0CkjINAEHhn4S6laeMhM+oAwWz5Mgb5mr3xEIUD04rj/BPhPUdBt0bUb5riY/eJPU12wGB1oAYAcUo9DTu1JQAwkDJJxUdxClygV0V0PUMM5qQLngjINRTzJDE0s7iKNO+aAOL8RfDTwrq8Uk1zZJbOoLF4ztr5vPhxNR8Xvo+iEzoH27nPvXqXxU+JqXETaJo0rM7NtMqVs/CXwANGhGtaiu65kGQD15oA4m4+BuuQ3SG2lRuV3AHgDvVzUfgpqI1i0gs0/clR50hPHvX0RCm3c2fvHNS80Acp4P8ACVr4T0dbaCPEo+8w/irqUGF4GKdijHNAC0UUUAFFFFABRRRQAtFFFACU1/ut9KWmtyjAdcUAea60ofVJwVDHHevKdFuxoXxZ3EiFJmAb0PNesaxldYl45x3rxz4hQtYa7Y6lEuGDhifxoA+p0ZWAYfdI4pxHyHgVieFNR/tPw3YXROTJGC3scVuDpzQB438e4j/wjdrcKfuPkVS8JXBuPCenuWO8xgH8q6X4423neBZJQmfLPPtXC/Dq48/wqqZy0Zx9BQBkfFZd1laSnnB2/SvY/hJdG58CWh4JX5a8j+Kqn+zIMKcbhivUfguQ3gOAr2fn8qAPSRQaQUtABRRRQAUn0paMUAR7AT3FUtS0201G3NtdwLNC/BVhx9av96RvpQB4T4u+BiSySXOgTNG4O4ox4/CvPI7jxt4FvfKH2mLb/CQWUj6ivrYK3QAY/nVC8tLa/BguLaN2/wBpN3FAHhOk/H2/hCpqdgJgpAZ0GCK7nS/jb4Zv1USu9u56l+QK84+LulaPY6laWOj2yw3MrkSbPr39Kq3PwztINNivJbho4VTdKMcg0Ae+2XjPw/d4aLVYH3dMsARWompWL4dNQtmH/XRa+RdV8LyaRb29/b3u+O6PyYXBqO2s9VbU4rIXrRGYfKVbGTQB9hDULZRn7XAR2w4pP7TtHYbbu3K47yCvlk+EvF0JKre3BC9xIa52Rtft7ma3N1MHi+8vmHIoA+wpdd0+HmS8tgo6kyj/ABqjceNNBtIjJcapbgD0YGvlS00XWdR0575r0G33AF5JMgGujsPhleXcKy3V8DE4yAFoA9W1/wCN3h7TYitmXuJmHy4HFeW6t418X+N5hZ6fE8cMhIPl85B9ay/FvgpPDlrDfQu0qZBIc5r3D4WXGk33h2KaxtoI7lAPN2KA1AHOfD74QGxkXUtdQSzk7hE/IP1r2ZLWNE2qMDGAPSmKc4DZ25+XHWrY5oAaoCjFOoIooAKKKKACiiigAooooAKKKKAFooooAaaYBzin9BTGPegDzrxKGXUpWHU8V578StM+1aAlxGMmLk4r0fxQoGoH61zmoWq32lz28mdsinp1HFAFj4Ga4194WltZGybdsAE5Nes5Pl5PYV8x/CLUh4f8cy6dNKUjkYxgE9TX01EGdG38N046Y7UAcr8RrP7f4I1SMY4TPNeJfC2c/Z7yA9ASMV9F63apdaPeQPnbJE2cdelfM/w+maz8UXtgOjSN19qANv4p4/sO2PdXAruvgLK8ngdlPRZTiuI+J8St4ZEmTlJARiu3+AqBfBMntNj9KAPVgKWkooAWiiigAooooASgilooAQVVYAOSCFJODk1axVSVN24jklgOfrQB8uapcDVvitLFet8sNwwyTjgHivQPGU8Mfg65WFlbIAGGrjfin4ajt/iJHHau8X2w8MT/ABmqGufDzxbo+jzTXkpltIgHfackigB/iRt3hTw+208uP6VUUFPFWku33fNH86k1XULK+8JaJFE5aeGTDjPTpUUrsdd0pQo3GdTkUAezhfmZs434AFeL6wnl+NNUjcks5bpXtRbcUIHcfyrxvXcDx/eHsQW/E0AZlvcSL4ZFrGSVa7GQD7mva7doF0m28ySGLEYzl/avGLDTYL/w7qbTy+U8M+5Oe/NXfCngTxB40tnuIbl47eM7QS3B+lAHceMNW0q60K5glvLeTK/uwhzzTP2fbhxf6lbLuaBVB3H1rG1v4Pp4e0G4vtS1AecAdkYbiu1+ANnCnhm4uNhSaSQqW7MB6UAeu9CcdQOKsCoFUYJ9BipAxz0oAfRSZ5paACiiigAooooAKKKKACiiigBaKKKAG01unSnU0uOaAOD8Wo39pJ8pCsOtYQUjAxxXT+LSfNgbkqAefxrmi/71SVbGPSp5kVY8m8dQN4d8VWuqWygKzLKSB3619J+E9ZTW/DdpfKwy8Y3c9DXkHjvRhq2jGQRlpY0JQAd61PgZ4jNzp1xotycTwn5VbindA1Y9ilXzYnQ8hgR+lfLun2/9mfF28gLbFEsmc9q+o+QR6187/EXTv7I+LdndgAQ3bIzkfX5qGxJXZc+IieZ4SnJGSjA474rqPgJMW8E3AcbcXHB/AVBrWnw39i0UjKY5iBjvtrV8FPZ6JFNp8JCRFvMGeM9qh1Embqi2j0wOD3o3LjOa47UfFltY3ES+aCrH5jmn6d4sttQ1F4Y3HlrQ6iIdJo6/cD3pNwHUiq6ypKpKHgU48dME+laJ3M7EwYHoQaN3vVZ2GNxO36VWl1G2i4edMfXmgfKaW4eoo3D15rCm8Q6dEmWl3D/Z61Ql8XWoGLWGWU/SgOU6zIxnNQSsquMnGelcofEt69sWisZMnrxRa6zf312I5LcrED6VNw5TkvjN4aub+1tNXsh+/tG3ccH86n+H3j7T/FmlyaXq0iJdqvlyJIeHx6etdzfvvjZZI1dCNpRu4NeF/FHwpZ+GZbbWdMle3nkbIROMGncVjX8ffCbyW/tjw+pMu4yyW4X5QPpXm+n3Rl8T6ZHcBopY5v3gbgDntXqHw++KE0QXSvE7eW6oFinbow965z4mXulaz4r0+LQo4zd7wJGiHymgR6QHVkDKRjgjFePeK2Fv4/nkYbY/LBJPA7169Dbtb24hcjzFjUA/lXlXi21sbj4iQ2+qvJHZlRvdehpgY/g7wvqXjDWp7O3Mi2Bm3TOB8uM+tfRryaJ4C8OpAWSCCFPug4Ln+tYFv4u8GeCdGVLCaJkCfLs6ufevGfGnjDUPGmrxPPC1vZk4ij9RnrQBra14h1P4neIhZQKy6ej/ADFOuK9v8G2FroOlWel2i5VM5PvXJ6Ro9rodhYRWsKo0sGXlUc9O9dV4fuX+x2m5GB3uNxHLc0AdeWBbggjODiphisyxkEocd99aIFADu9LSCloAKKKKACiiigAooooAKKKKAFFFFFADO1Ub648iyml/uKWq961h+JGK+Hr8jO4QvgDr0qZPQuCuzB1a8iv7RdhUqMM+OvSuZn8QW8ebcwkDHyN3NYVhqcsS+XKzjzQFIY9Kr6nd+TcoEMcgXjPXrxXG5O56cKUbHRjXLZ7Pe6qwAxjFcTpF5b+GvidZXlq2ILslXX3JqDVor+wu4vs7h7eVgGHYCqugww3HxO0+Kd/NiDjA6gGtqdznrxitj6dgkbZGZByTkZNeX/Gfw9Pe6Xb6nZqTJaMWY98H/wDVXqcUY8sqcHH3cjpVe8tY72zmtZApV1wQwzWzONOzPA7fxFJqOlwXKMipGgQqeuQMGmHVP7UgiS1nMV5AuxRnAbnPNYHiDTT4a8TXunrJ+6Z9yIG6A+1U1vIbKVL084H8PrXLKLuelTkrHS3EOryQFbpB5nXrVrw1dXMOpMbhGWNV++vrXNy6zNqd1E63xVOrHPFXLLXHbV0tLUPcmRgDsXIpqLJlNWPZLPxJPHawLb27T84JxzWs8+s3j7Y4ViB7mrHh60aCzUSQohIB6c1uhT6V0xVkcUpo5xdDvpz+81CVB3EZqSLwrbht01xNIT6tXQbQOduPpRjI6cVRFzLTw9YRDiPcferMen2keQkCLx6VcYjBFV2cfaI8N8pU/iaLBdlCcFIHKsVHsKhtiZE2njG3ke5qSRmMkgJO3nAPSoLPPzD2Q/rS0Fdjr+Q7GXA69fpXj/xzwNP05izE7gcZ6163f5JbHXJPFeNfHJ8ppS7uSQcZ5oA811PULzUFt3a0UeUmwbQcmpfC+rx+HtVW7ls5ZWAwCwztrftYj9kUlD0604wxkkPGenQCmBqH4spx/oT/AHsk45rl/GfiuDxLPbyJatGyAAFRjP1rQKWJeNHVE55PTJqdoLRY8rDG4HQbaAOMsZbaLU1luLZ5I0IO08jNa1/rw1bxFp9w9r9nhiYKiKMDrW4lrb53CIZPOMcVgazhddsVcqEDDIHbmgD3i5ldkh54MR4HbitrRWZdP047icuy/rWAQzW0BOSfK/pWzppK6NpzA4xOc/nQB0WnXPlC6Y4+STArbjkDgEHrXLMfKguTnq4JFbdjMpVstjjgUAaQ60tV7aXzQfbvVigAooooAKKKKACiiigAooooAWiiigQw9Kx9dyNCvmIBYQuf0rZPIx2rB8Vny/CersDjFpIc/wDAaTKg9T581I3M1zFPuCxAfMc1k6jqfG23kDEVi2urzo3kvI8kROSCelWp8TEm3jCY5ye9czjqd8ZuxJ/ad62wS28/TCk9BUvhbUYtN8d2NxKS43YbHJ61a0TX44Fmh1ApJCRwe4NZEF9aaf4jXU0tRPahuFHUGtYqxhOTe59fJcqYd+CVEe8kdMYrjbr4k6BapG/msC0uxu+MHvXlifFzWLiO7s7bT2zKu2BMc7TxzWf4e+H2ua7u/tPNtbFy+1/vGtTGxgePtah1rxdc6hZvld2F9SBWJb/atRfaltI8Y67e9exeJvAuiaF4OurmCASTRR/K7+tS/AOwtb/Rr97i3RzHNhcjp0qbD52jzWHwlr5twLXS5lExABI6Zr3n4deArbw9pMct1Asl8wyxI5U134t41ULtGB0GOlOCccEg+1FhSqNjEQqoUj61PjNN289TT6ZncQDFFBPT61D5pLuCB8vSmMX/AJaD8aoIQ0kQ9Hb+dWJpSsjAAfKAR+NVIF2SR4PWSgCKY/vAPc/yqC2I876xpj86tXEar82edx/lVaBQs0fugz+FABfoRJMAwDBa8i+Nmi3F7ZWOrxLi3gTaw75z2r13UBunk5+8oziuP+KAB8BXORkKnyjsOaAPFdN0vxZcaZHPa2TTW7dCBVGR9di1J7FoP9KI/wBX3xX0L8JJZLj4f6exxuViuMdRgda4G6i2/HyaMj5fKzjHqKAODfwx4o1aA6p9gMcEZzj+9jjiq1zc+IbKDM+mvGiZJYjpnivpvSVB8PWg6oZGUoRwfmNcj8W0itvCupNHEgJ2LkDpzQB4lax+Jb+FbizsJZIX+UFRwMUzTtL1HUPEsVvdBYpgwLB/avffgyyzfD+0LxoSJHUnHUZryy+fHxnddoIWTAHagD1JomCQKSM7T/Kr1iwHh63YjO25IP50wRhwjc5UHAH0qW1jC+F1I/huSR+dAF28Yb7he7qMHt2rQikCSLuBzjt9Kp3kSmZuf+WYP8qnOPOU+1AG1pbB7YkZ+8etX6y9FYm2cejkVqUAFFFFABRRRQAUUUUAFFFFAC0UUUCGZ7Vg+LQZfCmrogyTaSDj121uk4Gao3EK3dnPbnIEqkc+9IpOzPkyy02OGFdyb5H6gDJFR3TybpLeOJkC8biuMV9JaX4E0vTgZTCkkpJ5IyBXmF54Yt/+El1VWkxMzfuoT3FYz0OmE0zys6PL5JLtuBIPHU16P8P/AAJHIFu76PfEeitU9n4VvHvYrSaBUPc/4V6lptlFZ2UVsoOUGDVQdxVGihB4P0m3uYr2K2UTRjAwa3NhK4zvT3PT8KUAAYoUc81rcwbOT+I5K+BNQBODtwAKzf2fVx4a1FsYzc8H14FW/irMsXge5LZILAcUz4BRlfB1yxxg3HH5Cgk9fNA4HSl60AUCCilpDQA18/Lj1qjPMVkmAFX6heEOS3rQMzZ5S06r0yEz+dOh43EnpKKZcRt54452DH4U8qSZFGM7lbn6UANmVjDk5JDHPsMVSgyUDZ6Lj6GthonaGUDGW6Vnwxu0DB4js3NnbQAl5jz4un+r5rkviKok8B6iAN2F4xzXWz20XmrKQVRI+d7YFcZ8RtQs28CajEjI+FxiNqAJPgqcfD2HecBZWHzdjxXJX2D8eCvVzEAPU8V1XwokitfhtBJN+7gV/MZ3PfiuH0u9bxV8Z/tenMNsW4M+PQ0AewWUTwaLYK6GMiRtykY7muP+MGP+EO1Fj0LIAfxru7iC+LR75k2I25gK4X4q3Etp4Mvo7yJJBcSYjCckUAP+CYP/AAgFuxYgLK5/WvM7SM6h8arxT0SUk/lXrvw1sE8P+AbI3reVGEMhZjx83IrzfwYsWo/FXVr9VM8O44MfSgD1TysWUTbOOcnFEKEeGpRt58/gfjWgb2BrUQLE4OP7tNM0RsfJPmcMGICdaAGXfDvnr5Q/pVjgJAx9eSar3F/bhGX94cgDlelXRf6f5UZ+1xZ9GzigC1oxGbgA9H6VrfjXOafq1kbm5BuYmAIxt4rTGpWJGfPT86AND8aKopf2xPEn61Kb2EjhgfoRQBZzS1As6MAR0+oqQOv94fnQA+kyKTcP7w/OmHBOdw/OgCSlqPJ7sPzpdwx1FAEg6UUinIzS0CIyMgj1qPyV7E9v0qWikMh8sIpXJw1eHeO7kaZ8UtOkwFJwM+v1r3bbk1418UPBes614s0+/wBPt2kSMgsR25pOKY07HbMglZZdozt+93qWP5oxnr/OpILC5js7dGjbcE+f6+9PFpcAAeU35UJWG3cjoqX7LP8A88n/ACpBBMefKb8qZJwXxaRpPAtxt6KwJ/KrnwOt3h8Cq6j/AF77hml+JunajeeDp7Wxsp7iaRguyNCxxW/8ONLn0bwRZW88LxyxgfIwwRTA7YUtNBHrRketADqQ0m4ccjmkLqCMsAe1ADXfaQNpOaM4GBziqmoXn2Mq/lTSEA/LGhbNYv8Aa+r3sxTT9NeIHq042/zoA3JkDkMcAe/pWbearp1nKwlvIwxwNo5zioJdEvroFry/lAx/q4uKqw6TYwyBotLlnnB+9cDj9aALT+JPNytlZSz+h6A1Ull1yaB2aW306LJO5+Tz6Vfe2vdoBRLeMdFhGT+lUzDFNMYzDd3JHISdCE/M0AZi2FpcT+Zdapd3spXCxp9xvXtVTxL4YTVfCVxaWumx2rMDlpWyT+tdEXvrWMLDZJCG4AiTI/8ArVUfTrwruuRNJnnapNAHgER8aw6Y3hhUkW2EhO8DivWPht4S/wCEWsGuJbcNfTDLSHkgGuxtLGSWI5tQi+64arsdlcScAGNV6kDBNAEi3BnAEgVDjj61yXxP0C58ReD/ACoCPOgbcR3rqSHLtHBbylh95pV4/A09bCaU+ZcyHjqq9GFAHzzJc+Pte06Dw/FaSR26gRFhxkDgZr134deBo/B2mH7V5f2yYZfHrXXR7vMIt7cRxjgEpg0kiyrIQsTMw6swzmgCyZxn5QoUfxMOKWOZpGI8rGO/GDVVkk4MsTMwPCr0/OnvdSxvsMLsT0wnAoAnSJE3s4B54OKV7S3cDdChA7YqqvniUMQzKRyh4AqwrPIcYYA857UARnR9OdyzWkZJ68Un9haYT/x6IPYVdiGATu3Z/GpaAMp/D2mMMfZVB9Rmom8Mac3/ACzZR7NWzRmgDDPhaxzw8y+gDU7/AIRuLtfXf/fYrbxQBQBif8I3F/z/AF5/32P8KP8AhG4uP9Ou/wDvof4Vt4o5oAyV0RFI/wBMuj9WFTR6UinP2ic/U1oUDNABDH5USoCTjuafQOlFAhuKUKBS0UAFJS0UAJijFLRQAmKTaAOBTqQ5oATGDx1oryHxB4t1q++Men+HtDvHS2gX/S0X7rA4OT9KrfGDx/d6FrWk6VpuqvZMHEl08fPydMGgD2cY60YB7V55B8ZvAsdvGkmul3VQGcwPyfyq/pnxY8G6vqdvp9lq3mXVw4jiTyXG5j2yRQB2RRT1HSgIM9Qa4nW/ifoejapdaZcx3ZnhOxikLEZx2IFeb+DfihcaZ4o1p9Zk1K40yZv9E3wsdgBPt9KAPfSjZ47+tGH44H51wWteOotT+G+uavoz3FvNbwMI5GUqyt2IyK5/SviBruk/DPRNcubWbVRKxF3OTllXJ5oA9cw57L+dG1x6fnVTRtWt9c0m31G13eTOgZd6kH9a818b+OPFGnePbfw9oKWZ85AR54PB496APVRG+clvwxS7CMY615X9t+LHpo35/wD2VI1/8V1BYro3A9f/ALKgD1HaDNt2MAvftU2B+deZ/Crxxrfiy71i21hbdXsZBGPJBAzznv7V6Nc3UFurCW4jjbaSA7gfzoAmxilxzXkXwy8WajqnjbxVa6prDTWlsyi2WWQbU+Y9KteLPixqHh3xBPp1v4cvLyKNVKzxRllbIzwRQB6maQKPSvCrj9oG7tGUXPhm6hLfdEi7Sfpmuo8IfE/UvE+ozWsnh66swkLSB5YyAxAJAoA9NwMY7UbR0rxbUvi14u0xZ5p/C5S3iJzIwwMDv1qDT/jF4t1S1W5svC5mgbo6g4NAHuBUUbRXhM/xs8T22px6bN4bCXki7kiI5I/OtD/haPjj/oUH/I0AezbR0xRtHoOK4vxH42vfDvhSx1dtGuLuedgskEC5KcZziuBm+OOtzX8On2fhqRLydd0cU/BI7cUAe5BR6Y+lBUV5deeJvF5+Gmsajq9sNK1KFSYWg9Oee9Z9h458T2Hwi0bX4rdtVnZmN7LJywQMRnA79KAPYQo7Uu32rnvBvjDTvGejJqFgxB6SxN1jb0ro6ACiiigApKWigAooooAKKKKACiiigAooooAKKKKACsTxX4htvC/h261S5dVESHYCfvP2H51t1w3xF8HTeMxpVmHZbWOffcDPBUEcUAeX/Be+a81TxL4jmt3ub1QzoB8zYPO0VrfD7wXJ4z1nVfFHi2zZ/PkKQ28y42++DTPgTbx2fiLxPbRcRQ3LIv0BIFa1t4j1PxB8a203SblodK01NtyqqNr+4/EigA0DTfA2v+LNU0CHw3CkmnuUeQgYJBI9Pasbw94NEvxtkuYdGksNLsF3wFotqs4xyD370vgOOeb4reOY7aUxXDSSCOQDO1stg10Pwl8WajqGo6xoWuzmXUbSY7HYYZ0BOTj8qAJPH3jO70LxnYaHpuiW17c30PmAyYBLZIx09qzNS8T+MdJsJr678G2KQRLudg4OB+VW/iJ4X8QXvxC0fxBoYtWeyt9oSZ8ZbLf0Ncu3i3xx43h13QBb2EQtB5d07OQBnI449qAJfGms+LNZ+Hg1DTbSyg0W5tma9UINw+lYngnVPiG/hqz0rQ5dFmtGjLR20+1pNuf4gfeuy8UxyeFvgMmnXroJpVEA2nIbd6VkfDbTl0r4mQWSpt8vTl49MnP9aAPU/An/AAky6EY/E8NrFdJIRGlsoVQnbgV498WZ9NtvizaS6tcXMFmIhvkts7xwOmK931241G30ieTSYEub1f8AVxseDXlt/rnjtp4/7Q8JaM00nCef8xb2GRQByf8AwkHwy/6GDxR/30/+NNfX/hnsYL4g8T5x3Z/8a39b8QeL/D+lS6lqHgjRI7aIAs3lDj9Kk0rWvGOtaZBqFn4I0R7edQyN5Y5H5UAQ/s9tC994ja3Z3hMwMbP94rzgn3rvfHPw7TxjfQ3r6pcWhhhMeyIkBuc5rnbbVPiNaEi18IaXb7j83k/Ln64FXPHXjvxToepQaVo/h9b2Wa3EjuCflPQigDyzwD8O4/EXivxFprancW4sCAJIyQXySOfyr6Z0+0/s/TbWzDs/kRLHvbq2BjJr5c8D6f418QeJtdXRbuPTbpyGvhJxjk4HQ+9fTeh2l3Y6Na219OJrmNAryD+I+tAHjP7QH/IY8Pf9dF/9Cr3VP9Sn+6K8K/aA/wCQx4e/66L/AOhV7XfSXMWjTyWihrhIC0at0LY4oA8j+OniiVrSDwrpavNeXJ3zJEMsF9MD1zXP6P8AFXV/BXh+y01/B89taxYjEkpK7ifqOtR22n+KPCcz+PNV0r7fdyynzVbJMEeecCpfGXiy2+KereHdC0RH2PKJp/l5jYZyD+FAFzWL1tS+Ofhm9ZNjT6fG5T0zur0Xxn8TtI8ITwWjbru+lcDyIuSo9/f2ryf4oWuqQfF3SLTQD5d6thHHCcZ28sDXoXg74WWHh+f+2vEFwL/V3O5pZjlY2PXGaANDxl471bQLWwuNK8P3GordRh2VQQY/qMGvC9X8a6xefFCz12XQJ4r2KMKtkQdzDnnp719GeJvGuheFFhOqShFlXMZAyG9hXz54j+IOnXnxatPEVhazyW0CCPYU+ZzzyB+NAHQeLvid4k1rwxfWF14PurWCWMh5mDYQevSqHgT4ja7o3g+DSbTwnPqVqm4eaoJDZJ46GvRbfxTeePPDWv2Umhy2ELWbiOR1+ZiQelcL4M+Itj4Q+GtzZgpNqyTtDBb4+Yk55PtQB0nw98V30eux6VB4Hl0q1unZpZ9pAU4z6D0r2evPfhRYeJotElvvEdyzvdt5kUDKMxg+v+Fehc0AOooooAKKKKACiiigAooooAKKKKACiiigAooooAKKKQ0AeC/CRbpta8aizx9pNxKIiem7ca6v4ZeGv+EJtb+48Q3VtBqd5MXJlmUEp+Jre8I+AbXwlqup3tvdPKb+VpWVh90k5/rTPG3w30nxzNby6g8iPANqtGcZFAHAfC+eK4+MHi6aF1eN52ZWU5BG4810N54G1ez+L1v4l0dUWymXF3uPGOMgD3xXTeDPh5onglJf7MjczTcPJI24ke1dZQB5FqEF34g+NEcl4ZLXS9IhyjSNtSVjnpnr1rnPBOiQeKNf+IumMw2zuNjhujbmwcj3r13xh4PtfGFjBa3VxPAsMm8NC5UnjGD7VD4T8B6R4Os7iHTlkMlz/rpXbLt+NAHjt3baj4i8QaD4Bmu4b+LTTvvJYwdpUEYH4Diultbm10z483f2ieKCJbMKpkYKOPc13nhfwFpHhTUL++sld7i8cs8krbiueoBql4t+Fvh3xjqK32oRzLcKNpaKTbke9AGX8NdTuNS17xXey3ry2IvWWDc4KIoPauA+I3iyfXviBZtodvNfW2hAyziLlWwQTXsOn+BNJ0jwpceH9N823gnVg0gf58kdc07wf4G0nwbprW1lH5kkhzNM/LP9aAPPvH/jvQvFHwovhZXaC5KKGt3OHU5GRg1j+DfDWo3fhPTp4/iCLBHiBFt56jyx6YNem618LPCGuNI9zpaRu/3nt/3Z+uRWF/woLwN/zwvv/Ao/4UAP8N6Nc6PrEd3e+P4r+BQQYJLlMGu/vb/TraMtc3drEWQlTJIqlhjtmvP0+AvgaORXFtekqcgG5JB/Stnxh8NNH8ZR2iXhkj+yoEj2HBwO1AHCfBeWOfx/4zmiYNG7IVYdCNxr2i5vbSyCm6uYIA3TzZAufzrn/BvgTSPBFpLDpaPumOZJHbJaneMPA+k+NbSG21RX2xNuVo22kfjQB5B8ctVsNS8R6Fa2N1Hcyo6llhbfj5vUV9ApgQrk8bR1+lee6F8F/Cmg6rFqEEU8s0RynmSbgD9K9DdA8TI33WGD9KAPNPiJ8UdO0O1k0nTFTUNVnBjWFPmVSfXHWoPhF8O28OW0muapEF1S8BbZ/wA8lJziug0D4X+HNA1q51aK3M11NIZA0x3bCTnj0rte1AHhPjq6hsP2gNGurqQRQC0QGRuB1bvXRfF3xfpQ8BXUFnqMMtxOwjVYpATg59K6/wAVeBdB8ZRImr2zOU+7JG21x+Nc/pvwT8E6ZepdxWU8rp0Webev5GgCxoXh3RJ/A2iL4kitpzBEGR7tsYJ56k+9ea6smlQ/HvSk01bc2iQDiEhl/i9K9n8U+EtP8WaENJvAUgBBXZwVx6VzXhf4OeHPC2sx6pb+fLcRfc3vkDPtQBieLfi4n2qXQvCenSX2oOxhdvKIWNumCP615x4B0mz0D4oNaeNLVIbgjfEJSNgkPOc9O9fS1poel2F7NeW1jBFcznMkqoAzH61z/jb4caL43RHvkaO5jGEmjODj39aAOdXxnqN78Z4NE0q6jm0gW374IdyqRk5BH4CvUq4nwJ8MtJ8CvPNaO81zMArSP2A9K7fFAC0UUUAFFFFABRRRQAUUUUAFITilqlq9tNeaTd21tcfZp5YmSOb/AJ5sRwfwoAtmRR1YD6mm/aIckCVCQMkBhXzZ4/0Lxj4P0aO7v/GEl8biYQhYiRgEd8/SvQ/Anw9i0Yx+IH1i5ubme3JdJHypyKAO/wBM8TaNrNxdQadqMNxLaHE6of8AVn3/ACNaaurjKMGHqDkV4F8L7KPVdd8eaXJO8Aun2eZGcEfM1dH8PbXxh4X8S3Hh3Uc3ujKC8F0zj5B2/nQB63mgmsrxHezad4evry3IEsURdSfUVynwm8Wah4t8JyajqrR+aJmTK8DAoA6RvFuiJ4iOgG9j/tMYzB35GRW3Xz1q2qWOn/tHzXtzcxx2yLHukzkfcFdzqXxz8IWYk+yzTXrIDkRIQPzIoA9MoyPUfnWF4Q8Sx+LfD0OrxW7wJKxARzkivNtQ+H3xJuNSuprbxiYoJJnaOPB+VSSQPyoA9lyPUUoI9R+deC6p4L+I2kabcX93462QwqXYnIzXOeB7X4j+OoLie08S3NvbwkASSnIc9wMUAfTuR6j86TIHUjFeJf8ACufif/0Ox49jXc634W8Qar4Ls9LttbFrqUWPMuyCd35UAdpuX+8PzprSJHG0jsFRRkt2xXz94n8C+O/DGg3OrzeNfPSAZKIrAn866G78WSaV8B4725ui17dxGKN25YsaAPUtJ17SteieXSr6K7jjYozRnIB9K0a+afh/8SH8E+HzZDwvqM8srmWaZUIDn16eldz4c+N48Ra3b6dF4fu4xI+xpDghPrQB6rLfWkE8cEtxGkshwiM3LVYry74s+DL/AFT7Fr+g7/7WspAVVTjeP8ir+qeMvEmiaNpbyeHZrm8miBnjjIOxvrQB12r+ItI0EQ/2nfRWxmYLGJD94n0rTR1kRXQhlYZBHcV88eP9d8Q+OdESybwldQTRuHjm/u+tXNP+L2u+F9N07R9U8PTtdbBFESQC+OBQB75RXP8AhDXb7xBpJvL7TnsZd2BE/XHrWrqOpWmk2Ul5fTpDBGCWdzigCHWdd0zw/ZfbNVu47a33BfMkOBk1LperWGtWMd9ptylzav8Adlj6Gvn/AFebVvjd4tNlppa30C0P+tYHDe/19K1/Avi+6+Herv4N8VZit1b/AESc9ME8fhQB7r19qQkL1IH1psM0U8KywyLJG4yrKcg/jXlnx21a/wBI8L2s2n3UltKZgC0ZwcUAeq71/vL+dAIPQg/Q14xovw58S6ro9rfHxleJ58Ycrnpn8KzvEvhr4g+BrN9asPFEt9bQYZ4W649/agD3npSbhnGRn61x/wANvGTeNfCsWoTRiO5QlJVHTI7/AI15voWvapN8eLnTZL6ZrNZPlhLfKOKAPeaCQOTx9aK4n4sXtzp/gC+uLSd4ZkI2uh5HWgDtwwPQg0ZFcF8H7+71P4d2Nze3DzzuW3O5yfvGue+J/wAU7nRdQTw74cj87VZCFdlGdhPGB70AeuGVF6uo+ppwZW6EH6GvBtP+Fvj3XIVvdZ8UvbySKW8okllJ6cjiqWpx/Ej4WOuoSan/AGtpa8SbvuD6jrQB9DZpCawvCHii18XeHrfVbUFRIMOh/gbuK3aAFHSloHSigArF8V6Rd67oE+n2V69lPJjbOnVa2qxfFVzqtpoFxPosHn36DMcX9/2oA+cviZ4C1vwxo9rc6l4jn1KOScIschOFODzyTXW6X8I/FV3pVvPH41u445IwVjBbAHp96uT+Jtz4+v8ARbSfxPAtpZmYCODAyHOcE16J4L8EeLgdL1LU/EYe0jUMLeM8FewPFAHmXg/wRrOqeM9b0i08QzWVzaSsks6E5lIJ5PNdSPBGpL4jGhn4j3H9oABvJLNz7fe61l+JPEl14K+LurPo0KXU96m1QD0ds4xjqc13Pw/8G2/hhl8U+L7lF1m/k2xmc/cLchR78UASfEq/8a2OntpmkW0Utgtpm4uZFznsR9a88+GPgTXvFPh4zWniS402wEzK0URPJ78AivoHxgwbwdqbA5Bt2II+lcF+z5/yIMv/AF9P/SgDzaHwPYQ/G1fDt/NLe267GZ5G+ZyVB5/OvVviD4Y8PeGfhtrFzp+jWiSLEF3iMbuWA61yV8kh/aXlKBlJSPDY6HYKk17wn8VvEltNpOoajbyafLLz8oUlc8dBQB3nwhhMHw303LZ3rvHtmu2uLiG1t3nuJFiiQZZmOABXEeC9b0nTIh4OtGllv9Mi2yjH3yo5I+uK841q48a/FTxJLo8FtLpmj20hSZjkA4Pc+vtQBnfEzxzfePJrjSNAjZtJsv3k8gOBJj19q67wF4+0vw58JLbUZ7F4YYrhrcpCNxYjGWPvzW3qXgrSvBnwv1W00+Eea0H72Y/ec1mfA7TrTVPhVJa3sCTwyXkqsrjPYUAekaD4j0zxLp0d7pl0k0bAEgHlT6EdqqeMPFEPhDQZNVuIWmjQgFQcGvIvEXw/8Q/D/W113wTJNLaFvntAc7cnpj0966X4qXF/dfBw3GpwLb3siqZYkOQpyKAOY8YfFyPxT4SutOtNDvAblRtk2kj+VcL4gsvE+o+GdNjlsJIdL023Mm4khW6Ek+4r6I8BQ6dF8N9BmuYrZR9hjLPIi+nvW1eWeneI/Dl1aQmKS0uY2j3IOPfFAHP6VrVjP8LIta2x+X9iPzEYwQCv865v4C6ay+ErnUbiIeZc3LEMw5I45rylta1mz0y4+GqKHd73yw6t0j64H86+mvC+hxeHfDdjpcJ3CCIKW/vH1oA8l8feNviT4Uuri9RbKPSPPEULvACxz0/lXpVxHqviXwGotL77HqFzAGE6r0PXgdq5H9oH/knMf/X9F/Jq2k8baJ4P8GaXJqt0I3e3UxxDln47UAcn4T+I2p+FtQPhrx3mKSMfuL1ujj3Pf61S0MP8TPi0+uEFtG0lsQEjguOn1BxWRqs2vfG7U44bHTVstIgfBupU+Y/j61J4Z1vVvg1rz6Dr1uZNFnfMVyi9Oeue/XmgD3TxBqr6JoV1qMdq9ybdNwiTq30rwWOy8ZfGbUVkvt+n6Er5C4IUj/2Y+9fQlpdW2p2MdzbustvMu5WxwwqeKGKCMRwxpGg6KgwB+FAHnniW8tfhD8PopdHsUcJMkRB4Lk5yxP4VNe+GtN+KHguzu9St0iu5o90cyD5kPpn0rK/aBx/wrX/t9i/rXW/Dwf8AFBaRz/yx/rQB5Nop+Ifw21y30Y276ppU0wSM8sAucdf4fpW5+0GznwXZGRQrmdSyg5wfTNexsqtjcoOOmRXjv7Q//IoWg/6eBQBD4f8Ajp4V0zQbKynF35sMQRsQkjIqr4o+Lln4x0uTQPDiYuLsbGkuj5YUe2eteheE/DOhzeFdNlk0u0d2gUljEuTx9Kj8WfD/AMO6loF5/oENvLHCzxzRDYVIGQeKAF+GXhA+DvCUVnJKsk8hMkjIcjnsK8p8O/8AJxV3/wBdP6Ct74CeItQul1PRbydriK1YGKRmJI655rCikj0X9pKQXKlI55gqN25Uc/SgD6JrgvjH/wAk21D6j+td71xzXmnxz1KOw+Hc8RwZJ5VRVz25yaAH/BdzH8KrR/7okb9TXm/wkgi8T/FnVtauFLtCTMuR3Ylea9Q+ENhNb/C2whuEKPIjnaeuCTivMPhvND4J+MOqaPdkwJcMYkLcA4JIoA9813X9P8N6adQ1ObybYMEL47npXH33xS8A6lZS2d7epPbyjDxumQwrtdV0ew12wNnqNutxblg+xumR0rkNf+HfhK10G9nTSIEdImKtnoaANrwdqnhzUtMf/hGkiSzifaViQKAfoK6OvG/2eAB4X1IAcfbG/kK9koGOHSigdKKBBVe+uDaWU9yIjKYkLhF6tgdBVikZQykMAQeoNAHzR8SvH8vjyztdJs/Duo20sNyGJkXcDjI7Cu78TWXxCu7PS9E0MRW1jLbqJbleHjPcHmvVUsLSNw6W0SuO4UZqxQB85eJ/hHqPhHS7HxDplxNqGqWsomuj1DHOcqOvrUHiDxne/FWTRfDsGk3lpKJ1aeVxxkd/avpMqCCCMg9qrQaZY20zTQWkMcjdWRACaAKGq6U114XuNMi4drby1+uK8H8GeLdd+GFrc6Df+Gb26Kylw0MZI59+lfSOKSgDw1vjGGvBdt4D1I3A/wCWvknd+eKsv8dL8xsI/BuqhyPlJjOM/lXtNLQB418IPD2sP4g1nxXq9q1sb990cb/e5JJ+nWvYEjSPJRFUnrgdalooA5f4gqT4D1YAEkw9B9a5P4Ao8fw3KujI322Xhhj0r1GaGO4iaKZFeNuqsMg0y2s7ayi8q1gjhjznai4GaAJCARyOK87+M1hqep+B3tNMs2uXeQBwvVR616NRQB4Bo3wq8Y69pNpbeJNXktNOt4lSOyjbkAdORxTX8R+KpR/whHhHSbqzityYXurjl8ZxuDdPevoGmJFGjMyIqs33iB1oA8RHwDX+wfN/tOX/AISDf5v2jPy7vT1rR8A+I/G9j4gTwt4h0151QHF3/sjuT0NewYpNilg20ZHegDw7xzpPir4j+M5vDca/YtHsNrtIw4ZiMg+5rCuLjVfDkVtovjTwpNrtrZSZtZoV3Ej3I7V9GhFDFgoBbqfWnYoA8WtvjjZ2cKw2/gfVoo1GAqIAB+lU9Z+Luj+ILVbbVPAWq3MSsGCuo4I/CvcDawHrCh/4DSfZbf8A54p/3zQBzHgPxUnirR5J4dGudLggYRJHPjJGOo9q6v2oSNIxhECj0Ap1AHlnx9jeT4b7UVmb7bFwoz611fw9BXwHpKsCCIeQfrXRXVnbXsPlXUEc0ec7XXIzT4oYoIliijVI14CqMAUALXmXxq8N6t4l8NW1rpNobiZZgxUMBgfjXp9GKAPDdN174vaZp1vYw+GLFo4UCKW64Hr81N1OT4w+KrF9Nm0u2063m+WSaJgCB3/iNe6UUAcF8Mvh4ngTSpUkmWa9ucGZwOBjoB+dZ3xO+GUni2a31bSbgW+rWw+U9nHX869OoxQB4XB4l+MOkxLZS6Ha3TJ8olk+Yt+IaoU8A+NviFrdve+M3SzsIWyLZTkEewBOM171ijFAFaztIbG0itbdAkUShVA9BXn3xI+FkPjF01LT5xaavEBtl7MBzzjvXpVJx0oA8KtdU+MPhmAWTaZb6jHH8qTSncSO3RhUOoaZ8V/Hn+g6lHFpVi3+saM/KfbGSa97PFNFAHNeCPBtn4K0JdPtSXdjvlkPV29a6aiigY4dKKB0ooEFFFFABRRRQAUUUUAITimNIAMiiigBwbNLmiigBaKKKACiiigAooooAKKKKACiiigAooooAKKKKACiiigAooooAKKKKACiiigAooooAKKKKACkJxRRQAwMGJx2pwoooGFFFFADh0ooooEf/9k="/>
          <p:cNvSpPr>
            <a:spLocks noChangeAspect="1" noChangeArrowheads="1"/>
          </p:cNvSpPr>
          <p:nvPr/>
        </p:nvSpPr>
        <p:spPr bwMode="auto">
          <a:xfrm>
            <a:off x="2450462" y="153800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p:nvSpPr>
        <p:spPr>
          <a:xfrm>
            <a:off x="1749504" y="1612680"/>
            <a:ext cx="2592288"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err="1">
                <a:solidFill>
                  <a:srgbClr val="000000"/>
                </a:solidFill>
                <a:latin typeface="微软雅黑" panose="020B0503020204020204" pitchFamily="34" charset="-122"/>
                <a:ea typeface="微软雅黑" panose="020B0503020204020204" pitchFamily="34" charset="-122"/>
              </a:rPr>
              <a:t>matplotlib</a:t>
            </a:r>
            <a:r>
              <a:rPr lang="en-US" altLang="zh-CN" sz="1200" dirty="0">
                <a:solidFill>
                  <a:srgbClr val="000000"/>
                </a:solidFill>
                <a:latin typeface="微软雅黑" panose="020B0503020204020204" pitchFamily="34" charset="-122"/>
                <a:ea typeface="微软雅黑" panose="020B0503020204020204" pitchFamily="34" charset="-122"/>
              </a:rPr>
              <a:t> inline</a:t>
            </a: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import </a:t>
            </a:r>
            <a:r>
              <a:rPr lang="en-US" altLang="zh-CN" sz="1200" dirty="0" err="1">
                <a:solidFill>
                  <a:srgbClr val="000000"/>
                </a:solidFill>
                <a:latin typeface="微软雅黑" panose="020B0503020204020204" pitchFamily="34" charset="-122"/>
                <a:ea typeface="微软雅黑" panose="020B0503020204020204" pitchFamily="34" charset="-122"/>
              </a:rPr>
              <a:t>numpy</a:t>
            </a:r>
            <a:r>
              <a:rPr lang="en-US" altLang="zh-CN" sz="1200" dirty="0">
                <a:solidFill>
                  <a:srgbClr val="000000"/>
                </a:solidFill>
                <a:latin typeface="微软雅黑" panose="020B0503020204020204" pitchFamily="34" charset="-122"/>
                <a:ea typeface="微软雅黑" panose="020B0503020204020204" pitchFamily="34" charset="-122"/>
              </a:rPr>
              <a:t> as np</a:t>
            </a:r>
          </a:p>
          <a:p>
            <a:pPr lvl="0" eaLnBrk="0" fontAlgn="base" hangingPunct="0">
              <a:lnSpc>
                <a:spcPct val="150000"/>
              </a:lnSpc>
              <a:spcBef>
                <a:spcPct val="0"/>
              </a:spcBef>
              <a:spcAft>
                <a:spcPct val="0"/>
              </a:spcAft>
            </a:pP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x = </a:t>
            </a:r>
            <a:r>
              <a:rPr lang="en-US" altLang="zh-CN" sz="1200" dirty="0" err="1">
                <a:solidFill>
                  <a:srgbClr val="000000"/>
                </a:solidFill>
                <a:latin typeface="微软雅黑" panose="020B0503020204020204" pitchFamily="34" charset="-122"/>
                <a:ea typeface="微软雅黑" panose="020B0503020204020204" pitchFamily="34" charset="-122"/>
              </a:rPr>
              <a:t>np.linspace</a:t>
            </a:r>
            <a:r>
              <a:rPr lang="en-US" altLang="zh-CN" sz="1200" dirty="0">
                <a:solidFill>
                  <a:srgbClr val="000000"/>
                </a:solidFill>
                <a:latin typeface="微软雅黑" panose="020B0503020204020204" pitchFamily="34" charset="-122"/>
                <a:ea typeface="微软雅黑" panose="020B0503020204020204" pitchFamily="34" charset="-122"/>
              </a:rPr>
              <a:t>(0,10,100)</a:t>
            </a:r>
          </a:p>
          <a:p>
            <a:pPr lvl="0" eaLnBrk="0" fontAlgn="base" hangingPunct="0">
              <a:lnSpc>
                <a:spcPct val="150000"/>
              </a:lnSpc>
              <a:spcBef>
                <a:spcPct val="0"/>
              </a:spcBef>
              <a:spcAft>
                <a:spcPct val="0"/>
              </a:spcAft>
            </a:pPr>
            <a:endParaRPr lang="en-US" altLang="zh-CN" sz="1200" dirty="0">
              <a:solidFill>
                <a:srgbClr val="000000"/>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fig = </a:t>
            </a:r>
            <a:r>
              <a:rPr lang="en-US" altLang="zh-CN" sz="1200" dirty="0" err="1">
                <a:solidFill>
                  <a:srgbClr val="000000"/>
                </a:solidFill>
                <a:latin typeface="微软雅黑" panose="020B0503020204020204" pitchFamily="34" charset="-122"/>
                <a:ea typeface="微软雅黑" panose="020B0503020204020204" pitchFamily="34" charset="-122"/>
              </a:rPr>
              <a:t>plt.figure</a:t>
            </a:r>
            <a:r>
              <a:rPr lang="en-US" altLang="zh-CN" sz="1200" dirty="0">
                <a:solidFill>
                  <a:srgbClr val="000000"/>
                </a:solidFill>
                <a:latin typeface="微软雅黑" panose="020B0503020204020204" pitchFamily="34" charset="-122"/>
                <a:ea typeface="微软雅黑" panose="020B0503020204020204" pitchFamily="34" charset="-122"/>
              </a:rPr>
              <a:t>()</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(x, </a:t>
            </a:r>
            <a:r>
              <a:rPr lang="en-US" altLang="zh-CN" sz="1200" dirty="0" err="1">
                <a:solidFill>
                  <a:srgbClr val="000000"/>
                </a:solidFill>
                <a:latin typeface="微软雅黑" panose="020B0503020204020204" pitchFamily="34" charset="-122"/>
                <a:ea typeface="微软雅黑" panose="020B0503020204020204" pitchFamily="34" charset="-122"/>
              </a:rPr>
              <a:t>np.sin</a:t>
            </a:r>
            <a:r>
              <a:rPr lang="en-US" altLang="zh-CN" sz="1200" dirty="0">
                <a:solidFill>
                  <a:srgbClr val="000000"/>
                </a:solidFill>
                <a:latin typeface="微软雅黑" panose="020B0503020204020204" pitchFamily="34" charset="-122"/>
                <a:ea typeface="微软雅黑" panose="020B0503020204020204" pitchFamily="34" charset="-122"/>
              </a:rPr>
              <a:t>(x),'-')</a:t>
            </a:r>
          </a:p>
          <a:p>
            <a:pPr lvl="0" eaLnBrk="0" fontAlgn="base" hangingPunct="0">
              <a:lnSpc>
                <a:spcPct val="150000"/>
              </a:lnSpc>
              <a:spcBef>
                <a:spcPct val="0"/>
              </a:spcBef>
              <a:spcAft>
                <a:spcPct val="0"/>
              </a:spcAft>
            </a:pPr>
            <a:r>
              <a:rPr lang="en-US" altLang="zh-CN" sz="1200" dirty="0" err="1">
                <a:solidFill>
                  <a:srgbClr val="000000"/>
                </a:solidFill>
                <a:latin typeface="微软雅黑" panose="020B0503020204020204" pitchFamily="34" charset="-122"/>
                <a:ea typeface="微软雅黑" panose="020B0503020204020204" pitchFamily="34" charset="-122"/>
              </a:rPr>
              <a:t>plt.plot</a:t>
            </a:r>
            <a:r>
              <a:rPr lang="en-US" altLang="zh-CN" sz="1200" dirty="0">
                <a:solidFill>
                  <a:srgbClr val="000000"/>
                </a:solidFill>
                <a:latin typeface="微软雅黑" panose="020B0503020204020204" pitchFamily="34" charset="-122"/>
                <a:ea typeface="微软雅黑" panose="020B0503020204020204" pitchFamily="34" charset="-122"/>
              </a:rPr>
              <a:t>(x, </a:t>
            </a:r>
            <a:r>
              <a:rPr lang="en-US" altLang="zh-CN" sz="1200" dirty="0" err="1">
                <a:solidFill>
                  <a:srgbClr val="000000"/>
                </a:solidFill>
                <a:latin typeface="微软雅黑" panose="020B0503020204020204" pitchFamily="34" charset="-122"/>
                <a:ea typeface="微软雅黑" panose="020B0503020204020204" pitchFamily="34" charset="-122"/>
              </a:rPr>
              <a:t>np.cos</a:t>
            </a:r>
            <a:r>
              <a:rPr lang="en-US" altLang="zh-CN" sz="1200" dirty="0">
                <a:solidFill>
                  <a:srgbClr val="000000"/>
                </a:solidFill>
                <a:latin typeface="微软雅黑" panose="020B0503020204020204" pitchFamily="34" charset="-122"/>
                <a:ea typeface="微软雅黑" panose="020B0503020204020204" pitchFamily="34" charset="-122"/>
              </a:rPr>
              <a:t>(x),'--')</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sp>
        <p:nvSpPr>
          <p:cNvPr id="16" name="TextBox 27"/>
          <p:cNvSpPr txBox="1"/>
          <p:nvPr/>
        </p:nvSpPr>
        <p:spPr>
          <a:xfrm>
            <a:off x="4341792" y="924874"/>
            <a:ext cx="3326552" cy="584775"/>
          </a:xfrm>
          <a:prstGeom prst="rect">
            <a:avLst/>
          </a:prstGeom>
          <a:noFill/>
          <a:ln>
            <a:solidFill>
              <a:srgbClr val="617A99"/>
            </a:solidFill>
          </a:ln>
        </p:spPr>
        <p:txBody>
          <a:bodyPr wrap="none" rtlCol="0">
            <a:spAutoFit/>
          </a:bodyPr>
          <a:lstStyle/>
          <a:p>
            <a:r>
              <a:rPr lang="zh-CN" altLang="en-US" sz="3200" spc="300" dirty="0" smtClean="0">
                <a:solidFill>
                  <a:srgbClr val="617A99"/>
                </a:solidFill>
                <a:latin typeface="Agency FB" pitchFamily="34" charset="0"/>
              </a:rPr>
              <a:t>开始第一个例子</a:t>
            </a:r>
            <a:endParaRPr lang="zh-CN" altLang="en-US" sz="3200" spc="300" dirty="0">
              <a:solidFill>
                <a:srgbClr val="617A99"/>
              </a:solidFill>
              <a:latin typeface="Agency FB" pitchFamily="34" charset="0"/>
            </a:endParaRPr>
          </a:p>
        </p:txBody>
      </p:sp>
    </p:spTree>
    <p:extLst>
      <p:ext uri="{BB962C8B-B14F-4D97-AF65-F5344CB8AC3E}">
        <p14:creationId xmlns:p14="http://schemas.microsoft.com/office/powerpoint/2010/main" val="1897647728"/>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5641713-79B6-4FAA-9FFC-1C65A3C29EE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演示文稿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TotalTime>
  <Words>2245</Words>
  <Application>Microsoft Office PowerPoint</Application>
  <PresentationFormat>全屏显示(16:9)</PresentationFormat>
  <Paragraphs>287</Paragraphs>
  <Slides>43</Slides>
  <Notes>43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Adobe 黑体 Std R</vt:lpstr>
      <vt:lpstr>宋体</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创意悬浮贯穿</dc:title>
  <dc:creator>第一PPT</dc:creator>
  <cp:keywords>www.1ppt.com</cp:keywords>
  <dc:description>www.1ppt.com</dc:description>
  <cp:lastModifiedBy>dong</cp:lastModifiedBy>
  <cp:revision>401</cp:revision>
  <dcterms:created xsi:type="dcterms:W3CDTF">2016-08-11T06:12:07Z</dcterms:created>
  <dcterms:modified xsi:type="dcterms:W3CDTF">2019-05-12T10:39:09Z</dcterms:modified>
</cp:coreProperties>
</file>