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73" r:id="rId4"/>
    <p:sldId id="274" r:id="rId5"/>
    <p:sldId id="279" r:id="rId6"/>
    <p:sldId id="275" r:id="rId7"/>
    <p:sldId id="276" r:id="rId8"/>
    <p:sldId id="277" r:id="rId9"/>
    <p:sldId id="280" r:id="rId10"/>
    <p:sldId id="281" r:id="rId11"/>
    <p:sldId id="282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CD"/>
    <a:srgbClr val="8BD2BD"/>
    <a:srgbClr val="FBBA00"/>
    <a:srgbClr val="E73742"/>
    <a:srgbClr val="FFCC35"/>
    <a:srgbClr val="FFF3D1"/>
    <a:srgbClr val="FFDA71"/>
    <a:srgbClr val="65666B"/>
    <a:srgbClr val="0DA27A"/>
    <a:srgbClr val="2B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E9BD-2D81-48FF-BE58-8D8F0B1DB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9B250-E0ED-4D2B-5676-F3307BE0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7" indent="0" algn="ctr">
              <a:buNone/>
              <a:defRPr sz="1801"/>
            </a:lvl3pPr>
            <a:lvl4pPr marL="1371566" indent="0" algn="ctr">
              <a:buNone/>
              <a:defRPr sz="1600"/>
            </a:lvl4pPr>
            <a:lvl5pPr marL="1828756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3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7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62F48-300E-A364-84A5-BDB159D5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2EC5-C703-63DF-D210-3493D7D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48EE5-C14F-09CC-5EF7-C5DC1906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8411-EF7E-6A80-0587-2655B30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75E33-A786-2F58-ABBE-BB54923D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20695-4EE3-4E91-C793-8224EBBD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11D63-AB00-93B8-8A8E-6939CEA2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0DAA0-E2A2-D63A-C771-0BC905CE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35626-CABD-E7CB-39B4-C20876776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DBD54-1E94-309B-369D-2BB2C916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F5C28-FFFE-0089-E744-7ED7619A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0DD3A-12D7-3305-653D-A467950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DAB2C-CE5A-50B3-2C68-57131D0B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A8FC-E887-A177-1839-2732428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6CAAF-9DBC-705F-99B8-4D8946FE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C2E18-6F11-AC71-0B10-FE78591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8340C-9C25-412E-4F9A-AD5CC1B3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C625F-D769-E9B9-A56C-89ADD5EA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4D06-9694-E984-90D4-8F829A65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8F5EA-C9CA-D114-C723-5861FBC2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E2BC4-18BA-E47F-9078-B8DC0CEE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22B1-FFFD-0206-4AC8-089063D0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E9B48-1AC4-3C4D-4C77-B28086A5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6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8583-C38D-CA9D-D556-E926E935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B52F-C088-5BE3-26CC-67172F905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1939B-8577-3BC6-D79A-3770B2B5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3C932-8B2B-A577-BFD6-BDEDEB84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311A9-BF5A-38E7-03C4-BEADC8D2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8CF77-7119-A762-91BB-E204D469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9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609-3E77-B9B6-A1D9-F1BFA41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3118D-E209-CCC8-CF88-455ECE34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7" indent="0">
              <a:buNone/>
              <a:defRPr sz="1801" b="1"/>
            </a:lvl3pPr>
            <a:lvl4pPr marL="1371566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809D2-F1A0-8A5F-DA8C-208FB71F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129A66-6AA7-26F8-9B4D-AF766B93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7" indent="0">
              <a:buNone/>
              <a:defRPr sz="1801" b="1"/>
            </a:lvl3pPr>
            <a:lvl4pPr marL="1371566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0126C-5302-43F3-616F-A4A0474CB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21E57-BCE0-2D41-BB4A-3C980FB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770D41-E7A2-7449-D157-1409523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D7C82D-7621-1E6A-7A71-775C9EF5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6D1D-BBD8-488C-657D-399BE24A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FE17E-1F19-3C57-9E5B-02338ED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337F2-E1E6-4DD7-7265-2B9FFAB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D4EF3-5023-664B-5945-096644E3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A627B-A16A-9A49-C0C0-F60F1F7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E7307-F119-4EBB-5B9A-14743639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A3B3E-8C71-F25A-5016-79EB1B2E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3311-3EFE-5E4E-97BA-60FBDD69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4D42F-3823-63C5-94BB-72744D9D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3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CDBBF-E383-49EE-486C-5656AA72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7" indent="0">
              <a:buNone/>
              <a:defRPr sz="1200"/>
            </a:lvl3pPr>
            <a:lvl4pPr marL="1371566" indent="0">
              <a:buNone/>
              <a:defRPr sz="1001"/>
            </a:lvl4pPr>
            <a:lvl5pPr marL="1828756" indent="0">
              <a:buNone/>
              <a:defRPr sz="1001"/>
            </a:lvl5pPr>
            <a:lvl6pPr marL="2285943" indent="0">
              <a:buNone/>
              <a:defRPr sz="1001"/>
            </a:lvl6pPr>
            <a:lvl7pPr marL="2743133" indent="0">
              <a:buNone/>
              <a:defRPr sz="1001"/>
            </a:lvl7pPr>
            <a:lvl8pPr marL="3200320" indent="0">
              <a:buNone/>
              <a:defRPr sz="1001"/>
            </a:lvl8pPr>
            <a:lvl9pPr marL="3657507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F6671-DF6A-1CF1-DA8E-55CC1CC9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89746-3F65-BD44-A12F-AD2C8A68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31865-6AED-2738-C798-50EB31C0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728EF-DF81-CD44-3DA0-37CE2066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1CDCBF-705A-573F-EA49-694256BDE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3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6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0" indent="0">
              <a:buNone/>
              <a:defRPr sz="2000"/>
            </a:lvl8pPr>
            <a:lvl9pPr marL="365750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B6E7B-1DCC-9D31-B6D8-ACFDB981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7" indent="0">
              <a:buNone/>
              <a:defRPr sz="1200"/>
            </a:lvl3pPr>
            <a:lvl4pPr marL="1371566" indent="0">
              <a:buNone/>
              <a:defRPr sz="1001"/>
            </a:lvl4pPr>
            <a:lvl5pPr marL="1828756" indent="0">
              <a:buNone/>
              <a:defRPr sz="1001"/>
            </a:lvl5pPr>
            <a:lvl6pPr marL="2285943" indent="0">
              <a:buNone/>
              <a:defRPr sz="1001"/>
            </a:lvl6pPr>
            <a:lvl7pPr marL="2743133" indent="0">
              <a:buNone/>
              <a:defRPr sz="1001"/>
            </a:lvl7pPr>
            <a:lvl8pPr marL="3200320" indent="0">
              <a:buNone/>
              <a:defRPr sz="1001"/>
            </a:lvl8pPr>
            <a:lvl9pPr marL="3657507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D3148-C67F-3709-A026-118C2C5E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95BD3-D1CA-4C25-2EE2-20B996A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848D6-9693-D6EA-82C9-9EE8309C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B8845-3CCC-7D28-692C-E05D554C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9CDB7-B5AF-017F-A0FA-3D9A7701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5934-2A30-C7EB-4125-61C57321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97C5-F3DD-4510-9E2B-A2291106F9A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B0175-11DD-0EB3-9C36-36EA1C4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4DF82-9BF2-5D77-4232-CF878EA5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7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6" indent="-228596" algn="l" defTabSz="914377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6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3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1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6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6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7" algn="l" defTabSz="914377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0C7C2D-50A0-2B2C-0676-C40474ADB9AE}"/>
              </a:ext>
            </a:extLst>
          </p:cNvPr>
          <p:cNvGrpSpPr/>
          <p:nvPr/>
        </p:nvGrpSpPr>
        <p:grpSpPr>
          <a:xfrm>
            <a:off x="0" y="18"/>
            <a:ext cx="12192000" cy="6858001"/>
            <a:chOff x="0" y="0"/>
            <a:chExt cx="12192000" cy="6858000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1D4A91C8-92A6-6447-28AD-9228D665B2E7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122363"/>
              <a:ext cx="9144000" cy="2387600"/>
            </a:xfrm>
            <a:prstGeom prst="rect">
              <a:avLst/>
            </a:prstGeom>
          </p:spPr>
          <p:txBody>
            <a:bodyPr vert="horz" lIns="91440" tIns="45721" rIns="91440" bIns="45721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/>
                <a:t>ㅇㅇㅇㅇ</a:t>
              </a:r>
              <a:endParaRPr lang="ko-KR" altLang="en-US" dirty="0"/>
            </a:p>
          </p:txBody>
        </p: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D60AEC1F-6A03-3F94-37F5-A2C4A68B825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3602038"/>
              <a:ext cx="9144000" cy="1655762"/>
            </a:xfrm>
            <a:prstGeom prst="rect">
              <a:avLst/>
            </a:prstGeom>
          </p:spPr>
          <p:txBody>
            <a:bodyPr vert="horz" lIns="91440" tIns="45721" rIns="91440" bIns="45721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ㅇㅇㅇㅇ</a:t>
              </a:r>
              <a:endParaRPr lang="ko-KR" altLang="en-US" dirty="0"/>
            </a:p>
          </p:txBody>
        </p:sp>
        <p:pic>
          <p:nvPicPr>
            <p:cNvPr id="6" name="그림 5" descr="실내이(가) 표시된 사진&#10;&#10;자동 생성된 설명">
              <a:extLst>
                <a:ext uri="{FF2B5EF4-FFF2-40B4-BE49-F238E27FC236}">
                  <a16:creationId xmlns:a16="http://schemas.microsoft.com/office/drawing/2014/main" id="{2190E3C7-9096-2369-6EFE-E4017BC62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DA3C8F-ABD7-4C12-2D8C-358725F3F461}"/>
                </a:ext>
              </a:extLst>
            </p:cNvPr>
            <p:cNvSpPr txBox="1"/>
            <p:nvPr/>
          </p:nvSpPr>
          <p:spPr>
            <a:xfrm>
              <a:off x="891187" y="6188884"/>
              <a:ext cx="6094991" cy="36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1" dirty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Project </a:t>
              </a:r>
              <a:r>
                <a:rPr lang="ko-KR" altLang="ko-KR" sz="1801" dirty="0" err="1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planner</a:t>
              </a:r>
              <a:r>
                <a:rPr lang="en-US" altLang="ko-KR" sz="1801" dirty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: </a:t>
              </a:r>
              <a:r>
                <a:rPr lang="en-US" altLang="ko-KR" sz="1801" dirty="0" err="1">
                  <a:solidFill>
                    <a:srgbClr val="FFFFF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Byeon</a:t>
              </a:r>
              <a:r>
                <a:rPr lang="en-US" altLang="ko-KR" sz="1801" dirty="0">
                  <a:solidFill>
                    <a:srgbClr val="FFFFF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Sang-woo, Lee Bo-ram</a:t>
              </a:r>
              <a:endParaRPr lang="ko-KR" altLang="ko-KR" sz="140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4EB7CCB-271B-DDB9-7B77-6EFD3368D18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81" y="0"/>
              <a:ext cx="0" cy="6584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8EAFC6-CB29-204D-F5C9-2EC4D2F60EFF}"/>
                </a:ext>
              </a:extLst>
            </p:cNvPr>
            <p:cNvCxnSpPr/>
            <p:nvPr/>
          </p:nvCxnSpPr>
          <p:spPr>
            <a:xfrm>
              <a:off x="0" y="6584885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AFA6589-D718-F6D1-7B2C-CE21FE7E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23" y="2601926"/>
              <a:ext cx="2708154" cy="12504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6E005-C92C-72DB-738D-6B824D20C2E4}"/>
                </a:ext>
              </a:extLst>
            </p:cNvPr>
            <p:cNvSpPr txBox="1"/>
            <p:nvPr/>
          </p:nvSpPr>
          <p:spPr>
            <a:xfrm rot="10800000">
              <a:off x="139415" y="1245395"/>
              <a:ext cx="646459" cy="32480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001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Website Proposal</a:t>
              </a:r>
              <a:endParaRPr lang="ko-KR" altLang="en-US" sz="300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98B9BFD-6F29-332E-4591-EE777F55E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8052"/>
              <a:ext cx="65" cy="261102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-7935" rIns="0" bIns="-7935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3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z="1801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BEA0344-80AA-D585-AE25-1D9533A4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8052"/>
              <a:ext cx="65" cy="261102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-7935" rIns="0" bIns="-7935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3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z="180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68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Analysis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최종 목표 및 기대효과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CDE2-FD12-8084-DEE3-7D25B6FD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045" y="1742511"/>
            <a:ext cx="5453227" cy="3257860"/>
          </a:xfrm>
          <a:ln>
            <a:solidFill>
              <a:srgbClr val="FFCC35"/>
            </a:solidFill>
          </a:ln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심플하고 직관적인 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UI </a:t>
            </a:r>
            <a:r>
              <a:rPr lang="ko-KR" altLang="en-US" sz="2000" b="1" dirty="0">
                <a:solidFill>
                  <a:srgbClr val="FFCC35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★ ★ ★</a:t>
            </a:r>
            <a:endParaRPr lang="en-US" altLang="ko-KR" sz="2000" b="1" dirty="0">
              <a:solidFill>
                <a:srgbClr val="FFCC35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옵션 선택 기능 추가로 고객 맞춤 서비스 제공</a:t>
            </a:r>
            <a:endParaRPr lang="en-US" altLang="ko-KR" sz="2000" b="1" dirty="0">
              <a:solidFill>
                <a:srgbClr val="65666B"/>
              </a:solidFill>
              <a:highlight>
                <a:srgbClr val="FFCC35"/>
              </a:highlight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레시피 화면으로 음료 제조 효율 증대 </a:t>
            </a:r>
            <a:r>
              <a:rPr lang="ko-KR" altLang="en-US" sz="2000" b="1" dirty="0">
                <a:solidFill>
                  <a:srgbClr val="FFCC35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★ ★ ★</a:t>
            </a:r>
            <a:endParaRPr lang="en-US" altLang="ko-KR" sz="2000" b="1" dirty="0">
              <a:solidFill>
                <a:srgbClr val="FFCC35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799DD-5610-0E43-9355-C53270EC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" y="59966"/>
            <a:ext cx="6263177" cy="62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Operation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일정 및 계획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432EDEEB-4B6C-FF42-9921-00AEC9B5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40" y="1837076"/>
            <a:ext cx="10515600" cy="2334779"/>
          </a:xfr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E62A1A-3980-AFCF-4BA7-336360C9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12698"/>
              </p:ext>
            </p:extLst>
          </p:nvPr>
        </p:nvGraphicFramePr>
        <p:xfrm>
          <a:off x="907540" y="4512543"/>
          <a:ext cx="10515600" cy="89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37645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41784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2713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9557947"/>
                    </a:ext>
                  </a:extLst>
                </a:gridCol>
              </a:tblGrid>
              <a:tr h="348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기획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7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프론트엔드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D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백엔드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89948"/>
                  </a:ext>
                </a:extLst>
              </a:tr>
              <a:tr h="542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/>
                        <a:t>주제선정 </a:t>
                      </a:r>
                      <a:r>
                        <a:rPr lang="en-US" altLang="ko-KR" sz="1100" dirty="0"/>
                        <a:t>· </a:t>
                      </a:r>
                      <a:r>
                        <a:rPr lang="ko-KR" altLang="en-US" sz="1100" dirty="0"/>
                        <a:t>페이지 분석 </a:t>
                      </a:r>
                      <a:r>
                        <a:rPr lang="en-US" altLang="ko-KR" sz="1100" dirty="0"/>
                        <a:t>· </a:t>
                      </a:r>
                      <a:r>
                        <a:rPr lang="ko-KR" altLang="en-US" sz="1100" dirty="0"/>
                        <a:t>시장조사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/>
                        <a:t>스토리보드 </a:t>
                      </a:r>
                      <a:r>
                        <a:rPr lang="en-US" altLang="ko-KR" sz="1100" dirty="0"/>
                        <a:t>· UI </a:t>
                      </a:r>
                      <a:r>
                        <a:rPr lang="ko-KR" altLang="en-US" sz="1100" dirty="0"/>
                        <a:t>디자인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/>
                        <a:t>HTML · CSS · JavaScript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/>
                        <a:t>express.js  · node.js · Server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4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9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0C7C2D-50A0-2B2C-0676-C40474ADB9AE}"/>
              </a:ext>
            </a:extLst>
          </p:cNvPr>
          <p:cNvGrpSpPr/>
          <p:nvPr/>
        </p:nvGrpSpPr>
        <p:grpSpPr>
          <a:xfrm>
            <a:off x="0" y="11"/>
            <a:ext cx="12192000" cy="6858000"/>
            <a:chOff x="0" y="0"/>
            <a:chExt cx="12192000" cy="6858000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1D4A91C8-92A6-6447-28AD-9228D665B2E7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122363"/>
              <a:ext cx="9144000" cy="2387600"/>
            </a:xfrm>
            <a:prstGeom prst="rect">
              <a:avLst/>
            </a:prstGeom>
          </p:spPr>
          <p:txBody>
            <a:bodyPr vert="horz" lIns="91440" tIns="45721" rIns="91440" bIns="45721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/>
                <a:t>ㅇㅇㅇㅇ</a:t>
              </a:r>
              <a:endParaRPr lang="ko-KR" altLang="en-US" dirty="0"/>
            </a:p>
          </p:txBody>
        </p: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D60AEC1F-6A03-3F94-37F5-A2C4A68B825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3602038"/>
              <a:ext cx="9144000" cy="1655762"/>
            </a:xfrm>
            <a:prstGeom prst="rect">
              <a:avLst/>
            </a:prstGeom>
          </p:spPr>
          <p:txBody>
            <a:bodyPr vert="horz" lIns="91440" tIns="45721" rIns="91440" bIns="45721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ㅇㅇㅇㅇ</a:t>
              </a:r>
              <a:endParaRPr lang="ko-KR" altLang="en-US" dirty="0"/>
            </a:p>
          </p:txBody>
        </p:sp>
        <p:pic>
          <p:nvPicPr>
            <p:cNvPr id="6" name="그림 5" descr="실내이(가) 표시된 사진&#10;&#10;자동 생성된 설명">
              <a:extLst>
                <a:ext uri="{FF2B5EF4-FFF2-40B4-BE49-F238E27FC236}">
                  <a16:creationId xmlns:a16="http://schemas.microsoft.com/office/drawing/2014/main" id="{2190E3C7-9096-2369-6EFE-E4017BC62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98B9BFD-6F29-332E-4591-EE777F55E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8052"/>
              <a:ext cx="65" cy="261102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-7935" rIns="0" bIns="-7935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3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z="1801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BEA0344-80AA-D585-AE25-1D9533A4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8052"/>
              <a:ext cx="65" cy="261102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-7935" rIns="0" bIns="-7935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3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z="1801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D7D496-AB56-C399-6942-1CBACDB80A12}"/>
              </a:ext>
            </a:extLst>
          </p:cNvPr>
          <p:cNvSpPr txBox="1"/>
          <p:nvPr/>
        </p:nvSpPr>
        <p:spPr>
          <a:xfrm>
            <a:off x="4883173" y="3113537"/>
            <a:ext cx="24256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Thank you</a:t>
            </a:r>
            <a:endParaRPr lang="ko-KR" altLang="en-US" sz="3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08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02EBABB7-1A69-33F2-D798-252898512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783"/>
            <a:ext cx="12192000" cy="3416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 flipV="1">
            <a:off x="0" y="795787"/>
            <a:ext cx="12192000" cy="23744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BE1E53-74F3-1690-EC18-BDB5C96F67A7}"/>
              </a:ext>
            </a:extLst>
          </p:cNvPr>
          <p:cNvGrpSpPr/>
          <p:nvPr/>
        </p:nvGrpSpPr>
        <p:grpSpPr>
          <a:xfrm>
            <a:off x="185059" y="2263518"/>
            <a:ext cx="5446487" cy="4257774"/>
            <a:chOff x="185057" y="2915641"/>
            <a:chExt cx="5446486" cy="36198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B19CD-9BDD-1BA1-83E3-16304D137B83}"/>
                </a:ext>
              </a:extLst>
            </p:cNvPr>
            <p:cNvSpPr txBox="1"/>
            <p:nvPr/>
          </p:nvSpPr>
          <p:spPr>
            <a:xfrm>
              <a:off x="631370" y="2922897"/>
              <a:ext cx="1937658" cy="3377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1" b="1" dirty="0">
                  <a:solidFill>
                    <a:srgbClr val="65666B"/>
                  </a:solidFill>
                </a:rPr>
                <a:t>Introduction 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About 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Why 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Analysis 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Expectation 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Operation </a:t>
              </a:r>
              <a:endParaRPr lang="ko-KR" altLang="en-US" sz="1801" b="1" dirty="0">
                <a:solidFill>
                  <a:srgbClr val="65666B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A0F556-FF57-984F-4579-9793BBDCFA63}"/>
                </a:ext>
              </a:extLst>
            </p:cNvPr>
            <p:cNvSpPr txBox="1"/>
            <p:nvPr/>
          </p:nvSpPr>
          <p:spPr>
            <a:xfrm>
              <a:off x="185057" y="2922896"/>
              <a:ext cx="569685" cy="3612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1" b="1" dirty="0">
                  <a:solidFill>
                    <a:srgbClr val="65666B"/>
                  </a:solidFill>
                </a:rPr>
                <a:t>01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02</a:t>
              </a:r>
              <a:endParaRPr lang="ko-KR" altLang="en-US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03</a:t>
              </a:r>
              <a:endParaRPr lang="ko-KR" altLang="en-US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04</a:t>
              </a:r>
              <a:endParaRPr lang="ko-KR" altLang="en-US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endParaRPr lang="ko-KR" altLang="en-US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05</a:t>
              </a:r>
            </a:p>
            <a:p>
              <a:endParaRPr lang="en-US" altLang="ko-KR" sz="1801" b="1" dirty="0">
                <a:solidFill>
                  <a:srgbClr val="65666B"/>
                </a:solidFill>
              </a:endParaRPr>
            </a:p>
            <a:p>
              <a:r>
                <a:rPr lang="en-US" altLang="ko-KR" sz="1801" b="1" dirty="0">
                  <a:solidFill>
                    <a:srgbClr val="65666B"/>
                  </a:solidFill>
                </a:rPr>
                <a:t>06</a:t>
              </a:r>
              <a:endParaRPr lang="ko-KR" altLang="en-US" sz="1801" b="1" dirty="0">
                <a:solidFill>
                  <a:srgbClr val="65666B"/>
                </a:solidFill>
              </a:endParaRPr>
            </a:p>
            <a:p>
              <a:endParaRPr lang="en-US" altLang="ko-KR" sz="1801" b="1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BA51E61-3596-EE22-321D-BB7ADA42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34" y="3962251"/>
              <a:ext cx="842842" cy="523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5C257F-2D7E-8166-7DAD-35D0A7D46BC8}"/>
                </a:ext>
              </a:extLst>
            </p:cNvPr>
            <p:cNvSpPr txBox="1"/>
            <p:nvPr/>
          </p:nvSpPr>
          <p:spPr>
            <a:xfrm>
              <a:off x="2264222" y="2915641"/>
              <a:ext cx="3367321" cy="3377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1" dirty="0" err="1">
                  <a:solidFill>
                    <a:srgbClr val="65666B"/>
                  </a:solidFill>
                </a:rPr>
                <a:t>트리플에이커피</a:t>
              </a:r>
              <a:r>
                <a:rPr lang="ko-KR" altLang="en-US" sz="1801" dirty="0">
                  <a:solidFill>
                    <a:srgbClr val="65666B"/>
                  </a:solidFill>
                </a:rPr>
                <a:t> 소개</a:t>
              </a:r>
              <a:r>
                <a:rPr lang="en-US" altLang="ko-KR" sz="1801" dirty="0">
                  <a:solidFill>
                    <a:srgbClr val="65666B"/>
                  </a:solidFill>
                </a:rPr>
                <a:t> </a:t>
              </a:r>
            </a:p>
            <a:p>
              <a:endParaRPr lang="en-US" altLang="ko-KR" sz="1801" dirty="0">
                <a:solidFill>
                  <a:srgbClr val="65666B"/>
                </a:solidFill>
              </a:endParaRPr>
            </a:p>
            <a:p>
              <a:r>
                <a:rPr lang="en-US" altLang="ko-KR" sz="1801" dirty="0">
                  <a:solidFill>
                    <a:srgbClr val="65666B"/>
                  </a:solidFill>
                </a:rPr>
                <a:t>AAA⁺</a:t>
              </a:r>
              <a:r>
                <a:rPr lang="ko-KR" altLang="en-US" sz="1801" dirty="0">
                  <a:solidFill>
                    <a:srgbClr val="65666B"/>
                  </a:solidFill>
                </a:rPr>
                <a:t>가 특별한 이유</a:t>
              </a:r>
              <a:endParaRPr lang="en-US" altLang="ko-KR" sz="1801" dirty="0">
                <a:solidFill>
                  <a:srgbClr val="65666B"/>
                </a:solidFill>
              </a:endParaRPr>
            </a:p>
            <a:p>
              <a:endParaRPr lang="en-US" altLang="ko-KR" sz="1801" dirty="0">
                <a:solidFill>
                  <a:srgbClr val="65666B"/>
                </a:solidFill>
              </a:endParaRPr>
            </a:p>
            <a:p>
              <a:r>
                <a:rPr lang="en-US" altLang="ko-KR" sz="1801" dirty="0">
                  <a:solidFill>
                    <a:srgbClr val="65666B"/>
                  </a:solidFill>
                </a:rPr>
                <a:t>AAA⁺</a:t>
              </a:r>
              <a:r>
                <a:rPr lang="ko-KR" altLang="en-US" sz="1801" dirty="0">
                  <a:solidFill>
                    <a:srgbClr val="65666B"/>
                  </a:solidFill>
                </a:rPr>
                <a:t>를 선택한 이유</a:t>
              </a:r>
              <a:endParaRPr lang="en-US" altLang="ko-KR" sz="1801" dirty="0">
                <a:solidFill>
                  <a:srgbClr val="65666B"/>
                </a:solidFill>
              </a:endParaRPr>
            </a:p>
            <a:p>
              <a:endParaRPr lang="en-US" altLang="ko-KR" sz="1801" dirty="0">
                <a:solidFill>
                  <a:srgbClr val="65666B"/>
                </a:solidFill>
              </a:endParaRPr>
            </a:p>
            <a:p>
              <a:r>
                <a:rPr lang="ko-KR" altLang="en-US" sz="1801" dirty="0">
                  <a:solidFill>
                    <a:srgbClr val="65666B"/>
                  </a:solidFill>
                </a:rPr>
                <a:t>홈페이지 디자인 분석 및 저가브랜드의 단점</a:t>
              </a:r>
              <a:endParaRPr lang="en-US" altLang="ko-KR" sz="1801" dirty="0">
                <a:solidFill>
                  <a:srgbClr val="65666B"/>
                </a:solidFill>
              </a:endParaRPr>
            </a:p>
            <a:p>
              <a:endParaRPr lang="en-US" altLang="ko-KR" sz="1801" dirty="0">
                <a:solidFill>
                  <a:srgbClr val="65666B"/>
                </a:solidFill>
              </a:endParaRPr>
            </a:p>
            <a:p>
              <a:r>
                <a:rPr lang="ko-KR" altLang="en-US" sz="1801" dirty="0">
                  <a:solidFill>
                    <a:srgbClr val="65666B"/>
                  </a:solidFill>
                </a:rPr>
                <a:t>레시피 화면 구상</a:t>
              </a:r>
              <a:endParaRPr lang="en-US" altLang="ko-KR" sz="1801" dirty="0">
                <a:solidFill>
                  <a:srgbClr val="65666B"/>
                </a:solidFill>
              </a:endParaRPr>
            </a:p>
            <a:p>
              <a:endParaRPr lang="en-US" altLang="ko-KR" sz="1801" dirty="0">
                <a:solidFill>
                  <a:srgbClr val="65666B"/>
                </a:solidFill>
              </a:endParaRPr>
            </a:p>
            <a:p>
              <a:r>
                <a:rPr lang="ko-KR" altLang="en-US" sz="1801" dirty="0">
                  <a:solidFill>
                    <a:srgbClr val="65666B"/>
                  </a:solidFill>
                </a:rPr>
                <a:t>최종 목표 및 기대효과</a:t>
              </a:r>
              <a:endParaRPr lang="en-US" altLang="ko-KR" sz="1801" dirty="0">
                <a:solidFill>
                  <a:srgbClr val="65666B"/>
                </a:solidFill>
              </a:endParaRPr>
            </a:p>
            <a:p>
              <a:endParaRPr lang="en-US" altLang="ko-KR" sz="1801" dirty="0">
                <a:solidFill>
                  <a:srgbClr val="65666B"/>
                </a:solidFill>
              </a:endParaRPr>
            </a:p>
            <a:p>
              <a:r>
                <a:rPr lang="ko-KR" altLang="en-US" sz="1801" dirty="0">
                  <a:solidFill>
                    <a:srgbClr val="65666B"/>
                  </a:solidFill>
                </a:rPr>
                <a:t>프로젝트 일정 및 계획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6728564-711C-AF83-CF63-66864B1F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498" y="3402010"/>
              <a:ext cx="842842" cy="52305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E0E255D-389D-B1E5-2D2D-070AE72F0AB3}"/>
              </a:ext>
            </a:extLst>
          </p:cNvPr>
          <p:cNvSpPr txBox="1"/>
          <p:nvPr/>
        </p:nvSpPr>
        <p:spPr>
          <a:xfrm>
            <a:off x="6839871" y="4487219"/>
            <a:ext cx="4720773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1" b="1" dirty="0" err="1">
                <a:solidFill>
                  <a:srgbClr val="0DA27A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스페셜티</a:t>
            </a:r>
            <a:r>
              <a:rPr lang="ko-KR" altLang="en-US" sz="1801" b="1" dirty="0">
                <a:solidFill>
                  <a:srgbClr val="252323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801" b="1" dirty="0">
                <a:solidFill>
                  <a:srgbClr val="252323"/>
                </a:solidFill>
                <a:latin typeface="+mj-lt"/>
                <a:ea typeface="HY헤드라인M" panose="02030600000101010101" pitchFamily="18" charset="-127"/>
              </a:rPr>
              <a:t>커피 한잔</a:t>
            </a:r>
            <a:r>
              <a:rPr lang="en-US" altLang="ko-KR" sz="1801" b="1" dirty="0">
                <a:solidFill>
                  <a:srgbClr val="252323"/>
                </a:solidFill>
                <a:latin typeface="+mj-lt"/>
                <a:ea typeface="NSimSun" panose="02010609030101010101" pitchFamily="49" charset="-122"/>
              </a:rPr>
              <a:t> </a:t>
            </a:r>
          </a:p>
          <a:p>
            <a:pPr algn="ctr"/>
            <a:r>
              <a:rPr lang="ko-KR" altLang="en-US" sz="1801" dirty="0">
                <a:solidFill>
                  <a:srgbClr val="252323"/>
                </a:solidFill>
                <a:latin typeface="+mj-lt"/>
                <a:ea typeface="HY헤드라인M" panose="02030600000101010101" pitchFamily="18" charset="-127"/>
              </a:rPr>
              <a:t>그리고 한 번의 여행</a:t>
            </a:r>
            <a:endParaRPr lang="en-US" altLang="ko-KR" sz="1801" dirty="0">
              <a:solidFill>
                <a:srgbClr val="252323"/>
              </a:solidFill>
              <a:latin typeface="+mj-lt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452E55-76A9-EBE9-2973-1B5265B089CE}"/>
              </a:ext>
            </a:extLst>
          </p:cNvPr>
          <p:cNvSpPr txBox="1"/>
          <p:nvPr/>
        </p:nvSpPr>
        <p:spPr>
          <a:xfrm>
            <a:off x="3750140" y="4550060"/>
            <a:ext cx="4720773" cy="1477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1" b="1" dirty="0" err="1">
                <a:solidFill>
                  <a:srgbClr val="0DA27A"/>
                </a:solidFill>
                <a:latin typeface="NSimSun" panose="02010609030101010101" pitchFamily="49" charset="-122"/>
                <a:ea typeface="HY헤드라인M" panose="02030600000101010101" pitchFamily="18" charset="-127"/>
              </a:rPr>
              <a:t>스페셜티</a:t>
            </a:r>
            <a:r>
              <a:rPr lang="ko-KR" altLang="en-US" sz="1801" b="1" dirty="0">
                <a:solidFill>
                  <a:srgbClr val="252323"/>
                </a:solidFill>
                <a:latin typeface="NSimSun" panose="02010609030101010101" pitchFamily="49" charset="-122"/>
                <a:ea typeface="HY헤드라인M" panose="02030600000101010101" pitchFamily="18" charset="-127"/>
              </a:rPr>
              <a:t> </a:t>
            </a:r>
            <a:r>
              <a:rPr lang="ko-KR" altLang="en-US" sz="1801" dirty="0">
                <a:solidFill>
                  <a:srgbClr val="25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한잔의 여유 </a:t>
            </a:r>
            <a:endParaRPr lang="en-US" altLang="ko-KR" sz="1801" dirty="0">
              <a:solidFill>
                <a:srgbClr val="25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801" dirty="0">
                <a:solidFill>
                  <a:srgbClr val="25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AAA</a:t>
            </a:r>
            <a:r>
              <a:rPr lang="en-US" altLang="ko-KR" sz="1801" dirty="0">
                <a:solidFill>
                  <a:srgbClr val="656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⁺</a:t>
            </a:r>
            <a:r>
              <a:rPr lang="ko-KR" altLang="en-US" sz="1801" dirty="0">
                <a:solidFill>
                  <a:srgbClr val="25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커피</a:t>
            </a:r>
            <a:endParaRPr lang="en-US" altLang="ko-KR" sz="1801" dirty="0">
              <a:solidFill>
                <a:srgbClr val="25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801" dirty="0">
              <a:solidFill>
                <a:srgbClr val="25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801" dirty="0">
              <a:solidFill>
                <a:srgbClr val="252323"/>
              </a:solidFill>
              <a:latin typeface="NSimSun" panose="02010609030101010101" pitchFamily="49" charset="-122"/>
              <a:ea typeface="HY헤드라인M" panose="02030600000101010101" pitchFamily="18" charset="-127"/>
            </a:endParaRPr>
          </a:p>
          <a:p>
            <a:pPr algn="ctr"/>
            <a:endParaRPr lang="en-US" altLang="ko-KR" sz="1801" dirty="0">
              <a:solidFill>
                <a:srgbClr val="252323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90DA27B-6256-CFB4-3BCA-BA15D935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849725"/>
            <a:ext cx="12193200" cy="2995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2D0774-6BB4-7074-393B-1564F148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7" y="2802151"/>
            <a:ext cx="2962276" cy="18383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E84D54-AB3D-D910-E0EC-5986FCAB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08" y="4894813"/>
            <a:ext cx="252000" cy="252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9C58-0D78-AE48-6A11-6B1CDE60B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30" y="4513063"/>
            <a:ext cx="251428" cy="2514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2" name="내용 개체 틀 61">
            <a:extLst>
              <a:ext uri="{FF2B5EF4-FFF2-40B4-BE49-F238E27FC236}">
                <a16:creationId xmlns:a16="http://schemas.microsoft.com/office/drawing/2014/main" id="{2F6B18BE-09F5-11EA-A97A-663E37A1F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" y="4011698"/>
            <a:ext cx="6342857" cy="3571429"/>
          </a:xfrm>
        </p:spPr>
      </p:pic>
      <p:pic>
        <p:nvPicPr>
          <p:cNvPr id="63" name="내용 개체 틀 61">
            <a:extLst>
              <a:ext uri="{FF2B5EF4-FFF2-40B4-BE49-F238E27FC236}">
                <a16:creationId xmlns:a16="http://schemas.microsoft.com/office/drawing/2014/main" id="{CDD2EE40-95E5-ED3F-1903-BAB692071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76" y="4081663"/>
            <a:ext cx="5850347" cy="3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About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344958-03DA-87F6-306E-6E5566A2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51" y="85172"/>
            <a:ext cx="1318436" cy="81819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E08632-DE20-BD10-4342-792CAFF0A178}"/>
              </a:ext>
            </a:extLst>
          </p:cNvPr>
          <p:cNvGrpSpPr/>
          <p:nvPr/>
        </p:nvGrpSpPr>
        <p:grpSpPr>
          <a:xfrm>
            <a:off x="4874156" y="1665184"/>
            <a:ext cx="2174400" cy="3063600"/>
            <a:chOff x="5347741" y="1217597"/>
            <a:chExt cx="1974118" cy="306174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8D77AA-553D-686E-66F9-48BE7AF7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741" y="1496126"/>
              <a:ext cx="1974118" cy="27832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F24FDD-9D4D-4EEE-7E27-4271A8DE5ABE}"/>
                </a:ext>
              </a:extLst>
            </p:cNvPr>
            <p:cNvSpPr txBox="1"/>
            <p:nvPr/>
          </p:nvSpPr>
          <p:spPr>
            <a:xfrm>
              <a:off x="5355235" y="1217597"/>
              <a:ext cx="1966624" cy="369237"/>
            </a:xfrm>
            <a:prstGeom prst="rect">
              <a:avLst/>
            </a:prstGeom>
            <a:solidFill>
              <a:srgbClr val="2B2E4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1" b="1" dirty="0">
                  <a:solidFill>
                    <a:schemeClr val="bg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합리적인 가격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77FE1FF-51AA-C419-BD9A-B3E778008A00}"/>
              </a:ext>
            </a:extLst>
          </p:cNvPr>
          <p:cNvGrpSpPr/>
          <p:nvPr/>
        </p:nvGrpSpPr>
        <p:grpSpPr>
          <a:xfrm>
            <a:off x="1880067" y="1665189"/>
            <a:ext cx="2163060" cy="3106443"/>
            <a:chOff x="2539266" y="1665175"/>
            <a:chExt cx="2163060" cy="310644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DDFDAC4-E188-520C-42C9-318AAF0C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9266" y="1665175"/>
              <a:ext cx="2163060" cy="310644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CF06CE-9364-987D-4D90-C0A7632679B4}"/>
                </a:ext>
              </a:extLst>
            </p:cNvPr>
            <p:cNvSpPr txBox="1"/>
            <p:nvPr/>
          </p:nvSpPr>
          <p:spPr>
            <a:xfrm>
              <a:off x="2539266" y="1675323"/>
              <a:ext cx="2163060" cy="369460"/>
            </a:xfrm>
            <a:prstGeom prst="rect">
              <a:avLst/>
            </a:prstGeom>
            <a:solidFill>
              <a:srgbClr val="2B2E4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1" b="1" dirty="0" err="1">
                  <a:solidFill>
                    <a:schemeClr val="bg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스페셜티</a:t>
              </a:r>
              <a:r>
                <a:rPr lang="ko-KR" altLang="en-US" sz="1801" b="1" dirty="0">
                  <a:solidFill>
                    <a:schemeClr val="bg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원두 사용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F74281-99C5-B089-AD21-7712850B0063}"/>
              </a:ext>
            </a:extLst>
          </p:cNvPr>
          <p:cNvGrpSpPr/>
          <p:nvPr/>
        </p:nvGrpSpPr>
        <p:grpSpPr>
          <a:xfrm>
            <a:off x="7879625" y="1665184"/>
            <a:ext cx="2172991" cy="3063600"/>
            <a:chOff x="7879605" y="1533220"/>
            <a:chExt cx="2172991" cy="3063600"/>
          </a:xfrm>
        </p:grpSpPr>
        <p:pic>
          <p:nvPicPr>
            <p:cNvPr id="32" name="그림 31" descr="텍스트, 플레이트, 음식, 후식이(가) 표시된 사진&#10;&#10;자동 생성된 설명">
              <a:extLst>
                <a:ext uri="{FF2B5EF4-FFF2-40B4-BE49-F238E27FC236}">
                  <a16:creationId xmlns:a16="http://schemas.microsoft.com/office/drawing/2014/main" id="{AC1E01BF-476C-965A-3417-05893455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605" y="1533220"/>
              <a:ext cx="2172991" cy="3063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535BF1-27E1-F606-1FEE-5D275CF3A474}"/>
                </a:ext>
              </a:extLst>
            </p:cNvPr>
            <p:cNvSpPr txBox="1"/>
            <p:nvPr/>
          </p:nvSpPr>
          <p:spPr>
            <a:xfrm>
              <a:off x="7879605" y="1535184"/>
              <a:ext cx="2166147" cy="369460"/>
            </a:xfrm>
            <a:prstGeom prst="rect">
              <a:avLst/>
            </a:prstGeom>
            <a:solidFill>
              <a:srgbClr val="2B2E4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1" b="1" dirty="0">
                  <a:solidFill>
                    <a:schemeClr val="bg1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다양한 디저트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AAA</a:t>
            </a:r>
            <a:r>
              <a:rPr lang="en-US" altLang="ko-KR" sz="1801" b="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⁺</a:t>
            </a:r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</a:t>
            </a:r>
            <a:r>
              <a:rPr lang="ko-KR" altLang="en-US" sz="1801" dirty="0">
                <a:solidFill>
                  <a:srgbClr val="0DA27A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특별한 이유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7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3671A771-D127-7BA1-534C-6998DB1F1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1543" y="4340435"/>
            <a:ext cx="6342857" cy="3396077"/>
          </a:xfrm>
        </p:spPr>
      </p:pic>
      <p:pic>
        <p:nvPicPr>
          <p:cNvPr id="48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37C8301F-AE79-CACD-9F48-2819E0BB9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" y="4308533"/>
            <a:ext cx="6342857" cy="3396079"/>
          </a:xfrm>
          <a:prstGeom prst="rect">
            <a:avLst/>
          </a:prstGeom>
        </p:spPr>
      </p:pic>
      <p:pic>
        <p:nvPicPr>
          <p:cNvPr id="49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6EBF7CFA-B467-8C01-10E4-85C69EA73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29" y="4269957"/>
            <a:ext cx="6342857" cy="3396079"/>
          </a:xfrm>
          <a:prstGeom prst="rect">
            <a:avLst/>
          </a:prstGeom>
        </p:spPr>
      </p:pic>
      <p:pic>
        <p:nvPicPr>
          <p:cNvPr id="50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F538185B-71ED-F81D-96B1-190FA6C19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53" y="4269957"/>
            <a:ext cx="6342857" cy="3396079"/>
          </a:xfrm>
          <a:prstGeom prst="rect">
            <a:avLst/>
          </a:prstGeom>
        </p:spPr>
      </p:pic>
      <p:pic>
        <p:nvPicPr>
          <p:cNvPr id="51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2C8FBEA3-CFB5-C626-BDD5-2AAFB0012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96" y="4261771"/>
            <a:ext cx="6342857" cy="33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About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344958-03DA-87F6-306E-6E5566A2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51" y="85172"/>
            <a:ext cx="1318436" cy="8181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AAA</a:t>
            </a:r>
            <a:r>
              <a:rPr lang="en-US" altLang="ko-KR" sz="1801" b="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⁺</a:t>
            </a:r>
            <a:r>
              <a:rPr lang="ko-KR" altLang="en-US" sz="1801" b="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</a:t>
            </a:r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1" dirty="0">
                <a:solidFill>
                  <a:srgbClr val="0DA27A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Brand Color</a:t>
            </a:r>
          </a:p>
        </p:txBody>
      </p:sp>
      <p:pic>
        <p:nvPicPr>
          <p:cNvPr id="47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3671A771-D127-7BA1-534C-6998DB1F1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1543" y="4340435"/>
            <a:ext cx="6342857" cy="3396077"/>
          </a:xfrm>
        </p:spPr>
      </p:pic>
      <p:pic>
        <p:nvPicPr>
          <p:cNvPr id="48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37C8301F-AE79-CACD-9F48-2819E0BB9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" y="4308533"/>
            <a:ext cx="6342857" cy="3396079"/>
          </a:xfrm>
          <a:prstGeom prst="rect">
            <a:avLst/>
          </a:prstGeom>
        </p:spPr>
      </p:pic>
      <p:pic>
        <p:nvPicPr>
          <p:cNvPr id="49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6EBF7CFA-B467-8C01-10E4-85C69EA73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29" y="4269957"/>
            <a:ext cx="6342857" cy="3396079"/>
          </a:xfrm>
          <a:prstGeom prst="rect">
            <a:avLst/>
          </a:prstGeom>
        </p:spPr>
      </p:pic>
      <p:pic>
        <p:nvPicPr>
          <p:cNvPr id="50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F538185B-71ED-F81D-96B1-190FA6C19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53" y="4269957"/>
            <a:ext cx="6342857" cy="3396079"/>
          </a:xfrm>
          <a:prstGeom prst="rect">
            <a:avLst/>
          </a:prstGeom>
        </p:spPr>
      </p:pic>
      <p:pic>
        <p:nvPicPr>
          <p:cNvPr id="51" name="내용 개체 틀 6" descr="밤하늘이(가) 표시된 사진&#10;&#10;자동 생성된 설명">
            <a:extLst>
              <a:ext uri="{FF2B5EF4-FFF2-40B4-BE49-F238E27FC236}">
                <a16:creationId xmlns:a16="http://schemas.microsoft.com/office/drawing/2014/main" id="{2C8FBEA3-CFB5-C626-BDD5-2AAFB001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96" y="4261771"/>
            <a:ext cx="6342857" cy="33960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928DA0-3235-3F87-B988-3F71F6A54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3" y="1690689"/>
            <a:ext cx="10410431" cy="30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344958-03DA-87F6-306E-6E5566A2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51" y="85172"/>
            <a:ext cx="1318436" cy="8181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AAA</a:t>
            </a:r>
            <a:r>
              <a:rPr lang="en-US" altLang="ko-KR" sz="1801" b="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⁺</a:t>
            </a:r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</a:t>
            </a:r>
            <a:r>
              <a:rPr lang="ko-KR" altLang="en-US" sz="1801" dirty="0">
                <a:solidFill>
                  <a:srgbClr val="0DA27A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선택한 이유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CDE2-FD12-8084-DEE3-7D25B6FD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045" y="1742511"/>
            <a:ext cx="5453227" cy="3257860"/>
          </a:xfrm>
          <a:ln>
            <a:solidFill>
              <a:srgbClr val="FFCC35"/>
            </a:solidFill>
          </a:ln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블렌딩된</a:t>
            </a:r>
            <a:r>
              <a:rPr lang="ko-KR" altLang="en-US" sz="2000" b="1" dirty="0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원두 </a:t>
            </a:r>
            <a:r>
              <a:rPr lang="en-US" altLang="ko-KR" sz="2000" b="1" dirty="0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000" b="1" dirty="0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가지 사용</a:t>
            </a:r>
            <a:endParaRPr lang="en-US" altLang="ko-KR" sz="2000" b="1" dirty="0">
              <a:solidFill>
                <a:srgbClr val="65666B"/>
              </a:solidFill>
              <a:highlight>
                <a:srgbClr val="FFCC35"/>
              </a:highlight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스페셜티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한잔으로 느낄 수 있는 안정감</a:t>
            </a: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합리적인 가격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선택의 폭이 넓은 메뉴 다양화</a:t>
            </a: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활력과 친근감을 주는 </a:t>
            </a:r>
            <a:r>
              <a:rPr lang="en-US" altLang="ko-KR" sz="2000" b="1" dirty="0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AAA⁺</a:t>
            </a:r>
            <a:r>
              <a:rPr lang="ko-KR" altLang="en-US" sz="2000" b="1" dirty="0">
                <a:solidFill>
                  <a:srgbClr val="65666B"/>
                </a:solidFill>
                <a:highlight>
                  <a:srgbClr val="FFCC35"/>
                </a:highlight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만의 브랜드 컬러</a:t>
            </a:r>
            <a:endParaRPr lang="en-US" altLang="ko-KR" sz="2000" b="1" dirty="0">
              <a:solidFill>
                <a:srgbClr val="65666B"/>
              </a:solidFill>
              <a:highlight>
                <a:srgbClr val="FFCC35"/>
              </a:highlight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7" name="그림 1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11081BD0-E9D1-AFFF-5E63-7FF564E3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1" y="1646758"/>
            <a:ext cx="4849319" cy="33536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BC0979-8F48-844A-6973-F8300B2FD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39" y="5168613"/>
            <a:ext cx="371476" cy="5048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DDD459-4044-C52E-E1CE-0AB404F414E7}"/>
              </a:ext>
            </a:extLst>
          </p:cNvPr>
          <p:cNvSpPr txBox="1"/>
          <p:nvPr/>
        </p:nvSpPr>
        <p:spPr>
          <a:xfrm>
            <a:off x="4180397" y="5831103"/>
            <a:ext cx="6112239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1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빠른 점포 수 증가로 매출 증가 기대</a:t>
            </a:r>
            <a:endParaRPr lang="en-US" altLang="ko-KR" sz="1801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4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Analysis 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키오스크 디자인 분석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CDE2-FD12-8084-DEE3-7D25B6FD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448" y="1587471"/>
            <a:ext cx="5643797" cy="1921460"/>
          </a:xfrm>
          <a:ln>
            <a:solidFill>
              <a:srgbClr val="FFCC35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장점 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깔끔한 </a:t>
            </a:r>
            <a:r>
              <a:rPr lang="ko-KR" altLang="en-US" sz="2000" b="1" dirty="0" err="1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다지인</a:t>
            </a: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단점 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특정 음료에 원두 변경이 어렵다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D795B3E-313B-3231-1DD5-3A8CD4C9803A}"/>
              </a:ext>
            </a:extLst>
          </p:cNvPr>
          <p:cNvSpPr txBox="1">
            <a:spLocks/>
          </p:cNvSpPr>
          <p:nvPr/>
        </p:nvSpPr>
        <p:spPr>
          <a:xfrm>
            <a:off x="5729448" y="4422125"/>
            <a:ext cx="5643797" cy="1729279"/>
          </a:xfrm>
          <a:prstGeom prst="rect">
            <a:avLst/>
          </a:prstGeom>
          <a:solidFill>
            <a:srgbClr val="FFF3D1"/>
          </a:solidFill>
          <a:ln>
            <a:solidFill>
              <a:srgbClr val="FFCC35"/>
            </a:solidFill>
          </a:ln>
        </p:spPr>
        <p:txBody>
          <a:bodyPr vert="horz" lIns="91440" tIns="45721" rIns="91440" bIns="45721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rgbClr val="65666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원두 변경 등의 </a:t>
            </a:r>
            <a:r>
              <a:rPr lang="ko-KR" altLang="en-US" sz="2500" b="1">
                <a:solidFill>
                  <a:srgbClr val="65666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옵션사항 추가</a:t>
            </a:r>
            <a:endParaRPr lang="en-US" altLang="ko-KR" sz="2500" b="1" dirty="0">
              <a:solidFill>
                <a:srgbClr val="65666B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51B6D-D4F1-E60A-3BD4-6676981E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79" y="3679775"/>
            <a:ext cx="361951" cy="5715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2B185AD-6F99-1BF0-CBFE-E44EA868C8F5}"/>
              </a:ext>
            </a:extLst>
          </p:cNvPr>
          <p:cNvSpPr txBox="1">
            <a:spLocks/>
          </p:cNvSpPr>
          <p:nvPr/>
        </p:nvSpPr>
        <p:spPr>
          <a:xfrm>
            <a:off x="5733817" y="1606291"/>
            <a:ext cx="5634000" cy="44738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txBody>
          <a:bodyPr vert="horz" lIns="91440" tIns="45721" rIns="91440" bIns="45721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장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단점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0D1371-0208-228D-4372-8A59323D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99" y="1407258"/>
            <a:ext cx="2662910" cy="48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2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Analysis 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저가브랜드의 단점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CDE2-FD12-8084-DEE3-7D25B6FD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448" y="1587471"/>
            <a:ext cx="5643797" cy="1921460"/>
          </a:xfrm>
          <a:ln>
            <a:solidFill>
              <a:srgbClr val="FFCC35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단점 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음료 및 디저트의 종류가 다양해서 음료 제조가 어렵다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D795B3E-313B-3231-1DD5-3A8CD4C9803A}"/>
              </a:ext>
            </a:extLst>
          </p:cNvPr>
          <p:cNvSpPr txBox="1">
            <a:spLocks/>
          </p:cNvSpPr>
          <p:nvPr/>
        </p:nvSpPr>
        <p:spPr>
          <a:xfrm>
            <a:off x="5729448" y="4422125"/>
            <a:ext cx="5643797" cy="1729279"/>
          </a:xfrm>
          <a:prstGeom prst="rect">
            <a:avLst/>
          </a:prstGeom>
          <a:solidFill>
            <a:srgbClr val="FFF3D1"/>
          </a:solidFill>
          <a:ln>
            <a:solidFill>
              <a:srgbClr val="FFCC35"/>
            </a:solidFill>
          </a:ln>
        </p:spPr>
        <p:txBody>
          <a:bodyPr vert="horz" lIns="91440" tIns="45721" rIns="91440" bIns="45721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25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rgbClr val="65666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주문건별로 음료제조법 화면을 제조자에게 전달</a:t>
            </a:r>
            <a:endParaRPr lang="en-US" altLang="ko-KR" sz="2500" b="1" dirty="0">
              <a:solidFill>
                <a:srgbClr val="65666B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51B6D-D4F1-E60A-3BD4-6676981E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79" y="3679775"/>
            <a:ext cx="361951" cy="5715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2B185AD-6F99-1BF0-CBFE-E44EA868C8F5}"/>
              </a:ext>
            </a:extLst>
          </p:cNvPr>
          <p:cNvSpPr txBox="1">
            <a:spLocks/>
          </p:cNvSpPr>
          <p:nvPr/>
        </p:nvSpPr>
        <p:spPr>
          <a:xfrm>
            <a:off x="5733817" y="1606291"/>
            <a:ext cx="5634000" cy="44738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txBody>
          <a:bodyPr vert="horz" lIns="91440" tIns="45721" rIns="91440" bIns="45721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단점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6914C5-4E42-7E31-D153-5B2052C7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67" y="1606291"/>
            <a:ext cx="2641713" cy="4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47148-734E-0378-7A91-F3292C01DF64}"/>
              </a:ext>
            </a:extLst>
          </p:cNvPr>
          <p:cNvSpPr txBox="1"/>
          <p:nvPr/>
        </p:nvSpPr>
        <p:spPr>
          <a:xfrm>
            <a:off x="873807" y="181824"/>
            <a:ext cx="6179695" cy="55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1" b="1" dirty="0">
                <a:solidFill>
                  <a:srgbClr val="FFCC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Analysis </a:t>
            </a:r>
            <a:endParaRPr lang="ko-KR" altLang="en-US" sz="3001" b="1" dirty="0">
              <a:solidFill>
                <a:srgbClr val="FFCC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B6E7D-F5FA-9A0F-0437-45BCE15EDB19}"/>
              </a:ext>
            </a:extLst>
          </p:cNvPr>
          <p:cNvCxnSpPr>
            <a:cxnSpLocks/>
          </p:cNvCxnSpPr>
          <p:nvPr/>
        </p:nvCxnSpPr>
        <p:spPr>
          <a:xfrm>
            <a:off x="0" y="819527"/>
            <a:ext cx="12192000" cy="0"/>
          </a:xfrm>
          <a:prstGeom prst="line">
            <a:avLst/>
          </a:prstGeom>
          <a:ln w="635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97B6B6-39D0-D01B-0D2A-8EC3FDB1D2C4}"/>
              </a:ext>
            </a:extLst>
          </p:cNvPr>
          <p:cNvCxnSpPr>
            <a:cxnSpLocks/>
          </p:cNvCxnSpPr>
          <p:nvPr/>
        </p:nvCxnSpPr>
        <p:spPr>
          <a:xfrm>
            <a:off x="29039" y="6527347"/>
            <a:ext cx="12162972" cy="0"/>
          </a:xfrm>
          <a:prstGeom prst="line">
            <a:avLst/>
          </a:prstGeom>
          <a:ln w="412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B9CD9F-3B45-B82B-8464-A0403D0E860A}"/>
              </a:ext>
            </a:extLst>
          </p:cNvPr>
          <p:cNvSpPr txBox="1"/>
          <p:nvPr/>
        </p:nvSpPr>
        <p:spPr>
          <a:xfrm>
            <a:off x="907535" y="928663"/>
            <a:ext cx="611223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dirty="0">
                <a:solidFill>
                  <a:srgbClr val="65666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레시피 화면 </a:t>
            </a:r>
            <a:endParaRPr lang="en-US" altLang="ko-KR" sz="1801" dirty="0">
              <a:solidFill>
                <a:srgbClr val="0DA27A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CDE2-FD12-8084-DEE3-7D25B6FD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795" y="2486883"/>
            <a:ext cx="5643797" cy="2662255"/>
          </a:xfrm>
          <a:ln>
            <a:solidFill>
              <a:srgbClr val="FFCC35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주문 </a:t>
            </a:r>
            <a:r>
              <a:rPr lang="ko-KR" altLang="en-US" sz="2000" b="1" dirty="0" err="1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건별로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주문 목록 기재 </a:t>
            </a: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레시피는 한번에 </a:t>
            </a:r>
            <a:r>
              <a:rPr lang="en-US" altLang="ko-KR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</a:t>
            </a: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개씩 동시에 볼 수 있도록 기재</a:t>
            </a: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제조 완료 건에 대한 주문번호는 회색으로 구분</a:t>
            </a:r>
            <a:endParaRPr lang="en-US" altLang="ko-KR" sz="2000" b="1" dirty="0">
              <a:solidFill>
                <a:srgbClr val="65666B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2B185AD-6F99-1BF0-CBFE-E44EA868C8F5}"/>
              </a:ext>
            </a:extLst>
          </p:cNvPr>
          <p:cNvSpPr txBox="1">
            <a:spLocks/>
          </p:cNvSpPr>
          <p:nvPr/>
        </p:nvSpPr>
        <p:spPr>
          <a:xfrm>
            <a:off x="5966163" y="2505706"/>
            <a:ext cx="5634000" cy="44738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txBody>
          <a:bodyPr vert="horz" lIns="91440" tIns="45721" rIns="91440" bIns="45721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65666B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레시피 화면 구상할 사항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32DF2-D74F-7B2D-9CA4-CABA8987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5" y="1610689"/>
            <a:ext cx="5643796" cy="44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267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NSimSun</vt:lpstr>
      <vt:lpstr>맑은 고딕</vt:lpstr>
      <vt:lpstr>한컴 말랑말랑 Bold</vt:lpstr>
      <vt:lpstr>한컴 말랑말랑 Regular</vt:lpstr>
      <vt:lpstr>휴먼편지체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상우 변</dc:creator>
  <cp:lastModifiedBy>이보람</cp:lastModifiedBy>
  <cp:revision>208</cp:revision>
  <cp:lastPrinted>2022-12-23T11:10:57Z</cp:lastPrinted>
  <dcterms:created xsi:type="dcterms:W3CDTF">2022-12-20T09:39:23Z</dcterms:created>
  <dcterms:modified xsi:type="dcterms:W3CDTF">2022-12-23T11:11:20Z</dcterms:modified>
</cp:coreProperties>
</file>