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1" r:id="rId4"/>
    <p:sldId id="257" r:id="rId5"/>
    <p:sldId id="258" r:id="rId6"/>
    <p:sldId id="259"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AAB3E2-07A2-44F1-AF92-7461C933C156}" v="1245" dt="2022-03-10T01:38:19.903"/>
    <p1510:client id="{20882609-DD68-4DAB-9616-F0BDAC6934D6}" v="96" dt="2022-03-09T20:21:52.030"/>
    <p1510:client id="{24308FE0-34D6-4F95-B001-8C00137D0EB9}" v="197" dt="2022-03-10T00:48:04.362"/>
    <p1510:client id="{4D79A716-3855-4C96-B4F8-EB218914A8A3}" v="14" dt="2022-03-09T21:49:11.306"/>
    <p1510:client id="{5705E518-6BEE-43BA-B471-FF06CB1C9293}" v="50" dt="2022-03-09T22:02:54.053"/>
    <p1510:client id="{5BE0F3F5-CA90-4949-A563-DEB53B09B491}" v="4" dt="2022-03-10T01:39:26.191"/>
    <p1510:client id="{5C73701B-2D54-4B17-AD5F-07F62A70C80E}" v="86" dt="2022-03-10T00:50:52.170"/>
    <p1510:client id="{5E9570AD-DF60-4AA4-8662-90E21FCCF24D}" v="3" dt="2022-03-10T01:40:00.788"/>
    <p1510:client id="{5F192503-59B3-4D02-9CF9-5EFB6F6E818A}" v="54" dt="2022-03-10T02:29:47.220"/>
    <p1510:client id="{655AAD9D-142E-4056-85E3-4A3C576EF9C7}" v="457" dt="2022-03-10T02:16:10.714"/>
    <p1510:client id="{667413E7-77E6-4568-8FEF-D74F6701DB1A}" v="262" dt="2022-03-10T03:58:19.790"/>
    <p1510:client id="{89909DA4-ABD4-4994-B8F9-11A8BE1B2E39}" v="329" dt="2022-03-09T21:45:09.519"/>
    <p1510:client id="{973E5C69-56A5-40B5-9E48-E34045AE00C5}" v="32" dt="2022-03-09T21:12:22.056"/>
    <p1510:client id="{AB30960C-4A36-4603-B54C-B0D9675250D2}" v="9" dt="2022-03-10T04:51:19.110"/>
    <p1510:client id="{AE3A1A64-3229-4726-B9C6-1FCA980A5BED}" v="7" dt="2022-03-10T12:31:32.793"/>
    <p1510:client id="{DD5A9DB6-8066-49E4-AA51-0A90C7B46B41}" v="735" dt="2022-03-10T01:09:43.1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2843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2D6473-DF6D-4702-B328-E0DD40540A4E}" type="datetimeFigureOut">
              <a:rPr lang="en-US" dirty="0"/>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655412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F7E3A-B166-407D-9866-32884E7D5B37}" type="datetimeFigureOut">
              <a:rPr lang="en-US" dirty="0"/>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478267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8FC5F6-F338-4AE4-BB23-26385BCFC423}" type="datetimeFigureOut">
              <a:rPr lang="en-US" dirty="0"/>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a:p>
        </p:txBody>
      </p:sp>
    </p:spTree>
    <p:extLst>
      <p:ext uri="{BB962C8B-B14F-4D97-AF65-F5344CB8AC3E}">
        <p14:creationId xmlns:p14="http://schemas.microsoft.com/office/powerpoint/2010/main" val="3074711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5782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AB4D41-86C1-4908-B66A-0B50CEB3BF29}" type="datetimeFigureOut">
              <a:rPr lang="en-US" dirty="0"/>
              <a:t>3/10/2022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114267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426E2C-56C1-4E0D-A793-0088A7FDD37E}" type="datetimeFigureOut">
              <a:rPr lang="en-US" dirty="0"/>
              <a:t>3/10/2022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34530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3/10/2022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112835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3/10/2022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413379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3/10/2022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2945042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3/10/2022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536240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3/10/2022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0651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6DAB42-F5F4-40A9-9A00-B3BC96209EBD}"/>
              </a:ext>
            </a:extLst>
          </p:cNvPr>
          <p:cNvSpPr>
            <a:spLocks noGrp="1"/>
          </p:cNvSpPr>
          <p:nvPr>
            <p:ph type="ctrTitle"/>
          </p:nvPr>
        </p:nvSpPr>
        <p:spPr>
          <a:xfrm>
            <a:off x="965201" y="643467"/>
            <a:ext cx="6255026" cy="5054008"/>
          </a:xfrm>
        </p:spPr>
        <p:txBody>
          <a:bodyPr anchor="ctr">
            <a:normAutofit/>
          </a:bodyPr>
          <a:lstStyle/>
          <a:p>
            <a:pPr algn="r"/>
            <a:r>
              <a:rPr lang="en-US">
                <a:latin typeface="Georgia"/>
                <a:cs typeface="Calibri Light"/>
              </a:rPr>
              <a:t>Library Operations</a:t>
            </a:r>
            <a:endParaRPr lang="en-US">
              <a:latin typeface="Georgia"/>
            </a:endParaRPr>
          </a:p>
        </p:txBody>
      </p:sp>
      <p:sp>
        <p:nvSpPr>
          <p:cNvPr id="3" name="Subtitle 2">
            <a:extLst>
              <a:ext uri="{FF2B5EF4-FFF2-40B4-BE49-F238E27FC236}">
                <a16:creationId xmlns:a16="http://schemas.microsoft.com/office/drawing/2014/main" id="{BCB13943-3860-4953-A9FD-955DB899BE71}"/>
              </a:ext>
            </a:extLst>
          </p:cNvPr>
          <p:cNvSpPr>
            <a:spLocks noGrp="1"/>
          </p:cNvSpPr>
          <p:nvPr>
            <p:ph type="subTitle" idx="1"/>
          </p:nvPr>
        </p:nvSpPr>
        <p:spPr>
          <a:xfrm>
            <a:off x="7870995" y="643467"/>
            <a:ext cx="3341488" cy="5054008"/>
          </a:xfrm>
        </p:spPr>
        <p:txBody>
          <a:bodyPr vert="horz" lIns="91440" tIns="45720" rIns="91440" bIns="45720" rtlCol="0" anchor="ctr">
            <a:normAutofit/>
          </a:bodyPr>
          <a:lstStyle/>
          <a:p>
            <a:r>
              <a:rPr lang="en-US">
                <a:cs typeface="Calibri"/>
              </a:rPr>
              <a:t>Logan Fish, Ethan Ade, Brandon Lee</a:t>
            </a:r>
            <a:endParaRPr lang="en-US"/>
          </a:p>
        </p:txBody>
      </p:sp>
      <p:cxnSp>
        <p:nvCxnSpPr>
          <p:cNvPr id="10" name="Straight Connector 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89447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0062A-73DC-4F29-B269-507A136ADC6A}"/>
              </a:ext>
            </a:extLst>
          </p:cNvPr>
          <p:cNvSpPr>
            <a:spLocks noGrp="1"/>
          </p:cNvSpPr>
          <p:nvPr>
            <p:ph type="title"/>
          </p:nvPr>
        </p:nvSpPr>
        <p:spPr/>
        <p:txBody>
          <a:bodyPr/>
          <a:lstStyle/>
          <a:p>
            <a:r>
              <a:rPr lang="en-US">
                <a:latin typeface="Georgia"/>
              </a:rPr>
              <a:t>Self-Introduction</a:t>
            </a:r>
          </a:p>
        </p:txBody>
      </p:sp>
      <p:sp>
        <p:nvSpPr>
          <p:cNvPr id="3" name="Content Placeholder 2">
            <a:extLst>
              <a:ext uri="{FF2B5EF4-FFF2-40B4-BE49-F238E27FC236}">
                <a16:creationId xmlns:a16="http://schemas.microsoft.com/office/drawing/2014/main" id="{1C342B50-30E8-4ED3-A99E-C2374C2F4754}"/>
              </a:ext>
            </a:extLst>
          </p:cNvPr>
          <p:cNvSpPr>
            <a:spLocks noGrp="1"/>
          </p:cNvSpPr>
          <p:nvPr>
            <p:ph idx="1"/>
          </p:nvPr>
        </p:nvSpPr>
        <p:spPr/>
        <p:txBody>
          <a:bodyPr vert="horz" lIns="0" tIns="45720" rIns="0" bIns="45720" rtlCol="0" anchor="t">
            <a:normAutofit/>
          </a:bodyPr>
          <a:lstStyle/>
          <a:p>
            <a:pPr marL="457200" indent="-457200">
              <a:buFont typeface="+mj-lt"/>
              <a:buAutoNum type="arabicPeriod"/>
            </a:pPr>
            <a:r>
              <a:rPr lang="en-US">
                <a:cs typeface="Calibri"/>
              </a:rPr>
              <a:t>Logan Fish</a:t>
            </a:r>
          </a:p>
          <a:p>
            <a:pPr marL="457200" indent="-457200">
              <a:buAutoNum type="arabicPeriod"/>
            </a:pPr>
            <a:r>
              <a:rPr lang="en-US">
                <a:cs typeface="Calibri"/>
              </a:rPr>
              <a:t>Ethan Ade</a:t>
            </a:r>
          </a:p>
          <a:p>
            <a:pPr marL="457200" indent="-457200">
              <a:buAutoNum type="arabicPeriod"/>
            </a:pPr>
            <a:r>
              <a:rPr lang="en-US">
                <a:cs typeface="Calibri"/>
              </a:rPr>
              <a:t>Brandon Lee</a:t>
            </a:r>
            <a:endParaRPr lang="en-US"/>
          </a:p>
          <a:p>
            <a:pPr marL="457200" indent="-457200">
              <a:buAutoNum type="arabicPeriod"/>
            </a:pPr>
            <a:endParaRPr lang="en-US">
              <a:cs typeface="Calibri"/>
            </a:endParaRPr>
          </a:p>
          <a:p>
            <a:pPr marL="457200" indent="-457200">
              <a:buAutoNum type="arabicPeriod"/>
            </a:pPr>
            <a:endParaRPr lang="en-US">
              <a:cs typeface="Calibri"/>
            </a:endParaRPr>
          </a:p>
        </p:txBody>
      </p:sp>
    </p:spTree>
    <p:extLst>
      <p:ext uri="{BB962C8B-B14F-4D97-AF65-F5344CB8AC3E}">
        <p14:creationId xmlns:p14="http://schemas.microsoft.com/office/powerpoint/2010/main" val="1872168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C436D-509E-45AE-A8CE-6F14A8ADB41C}"/>
              </a:ext>
            </a:extLst>
          </p:cNvPr>
          <p:cNvSpPr>
            <a:spLocks noGrp="1"/>
          </p:cNvSpPr>
          <p:nvPr>
            <p:ph type="title"/>
          </p:nvPr>
        </p:nvSpPr>
        <p:spPr/>
        <p:txBody>
          <a:bodyPr/>
          <a:lstStyle/>
          <a:p>
            <a:r>
              <a:rPr lang="en-US">
                <a:latin typeface="Georgia"/>
              </a:rPr>
              <a:t>Background of Our Application</a:t>
            </a:r>
          </a:p>
        </p:txBody>
      </p:sp>
      <p:sp>
        <p:nvSpPr>
          <p:cNvPr id="3" name="Content Placeholder 2">
            <a:extLst>
              <a:ext uri="{FF2B5EF4-FFF2-40B4-BE49-F238E27FC236}">
                <a16:creationId xmlns:a16="http://schemas.microsoft.com/office/drawing/2014/main" id="{79892F16-5045-4FFD-8D14-5A86D2D7806E}"/>
              </a:ext>
            </a:extLst>
          </p:cNvPr>
          <p:cNvSpPr>
            <a:spLocks noGrp="1"/>
          </p:cNvSpPr>
          <p:nvPr>
            <p:ph idx="1"/>
          </p:nvPr>
        </p:nvSpPr>
        <p:spPr/>
        <p:txBody>
          <a:bodyPr/>
          <a:lstStyle/>
          <a:p>
            <a:r>
              <a:rPr lang="en-US"/>
              <a:t>Our application is to keep track of all operations for a Library Database including:</a:t>
            </a:r>
          </a:p>
          <a:p>
            <a:pPr marL="457200" indent="-457200">
              <a:buFont typeface="+mj-lt"/>
              <a:buAutoNum type="arabicPeriod"/>
            </a:pPr>
            <a:r>
              <a:rPr lang="en-US"/>
              <a:t>Employees</a:t>
            </a:r>
          </a:p>
          <a:p>
            <a:pPr marL="457200" indent="-457200">
              <a:buFont typeface="+mj-lt"/>
              <a:buAutoNum type="arabicPeriod"/>
            </a:pPr>
            <a:r>
              <a:rPr lang="en-US"/>
              <a:t>Members</a:t>
            </a:r>
          </a:p>
          <a:p>
            <a:pPr marL="457200" indent="-457200">
              <a:buFont typeface="+mj-lt"/>
              <a:buAutoNum type="arabicPeriod"/>
            </a:pPr>
            <a:r>
              <a:rPr lang="en-US"/>
              <a:t>Guests</a:t>
            </a:r>
          </a:p>
          <a:p>
            <a:pPr marL="457200" indent="-457200">
              <a:buFont typeface="+mj-lt"/>
              <a:buAutoNum type="arabicPeriod"/>
            </a:pPr>
            <a:r>
              <a:rPr lang="en-US"/>
              <a:t>Book Catalogs</a:t>
            </a:r>
          </a:p>
          <a:p>
            <a:pPr marL="457200" indent="-457200">
              <a:buFont typeface="+mj-lt"/>
              <a:buAutoNum type="arabicPeriod"/>
            </a:pPr>
            <a:r>
              <a:rPr lang="en-US"/>
              <a:t>Operations</a:t>
            </a:r>
          </a:p>
          <a:p>
            <a:pPr marL="0" indent="0">
              <a:buNone/>
            </a:pPr>
            <a:r>
              <a:rPr lang="en-US"/>
              <a:t>We can efficiently keep track of our employees and the books that our members/guest have borrowed and all operations occurring in the library.</a:t>
            </a:r>
          </a:p>
          <a:p>
            <a:endParaRPr lang="en-US"/>
          </a:p>
        </p:txBody>
      </p:sp>
    </p:spTree>
    <p:extLst>
      <p:ext uri="{BB962C8B-B14F-4D97-AF65-F5344CB8AC3E}">
        <p14:creationId xmlns:p14="http://schemas.microsoft.com/office/powerpoint/2010/main" val="2745997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C31B4-F2AF-4230-81BA-E3A1AC5BF79E}"/>
              </a:ext>
            </a:extLst>
          </p:cNvPr>
          <p:cNvSpPr>
            <a:spLocks noGrp="1"/>
          </p:cNvSpPr>
          <p:nvPr>
            <p:ph type="title"/>
          </p:nvPr>
        </p:nvSpPr>
        <p:spPr/>
        <p:txBody>
          <a:bodyPr/>
          <a:lstStyle/>
          <a:p>
            <a:pPr algn="ctr"/>
            <a:r>
              <a:rPr lang="en-US">
                <a:latin typeface="Georgia"/>
                <a:cs typeface="Calibri Light"/>
              </a:rPr>
              <a:t>Motivation Behind Our Application</a:t>
            </a:r>
          </a:p>
        </p:txBody>
      </p:sp>
      <p:sp>
        <p:nvSpPr>
          <p:cNvPr id="3" name="Content Placeholder 2">
            <a:extLst>
              <a:ext uri="{FF2B5EF4-FFF2-40B4-BE49-F238E27FC236}">
                <a16:creationId xmlns:a16="http://schemas.microsoft.com/office/drawing/2014/main" id="{5C7FC034-A480-4A02-9E55-B261D06C30A2}"/>
              </a:ext>
            </a:extLst>
          </p:cNvPr>
          <p:cNvSpPr>
            <a:spLocks noGrp="1"/>
          </p:cNvSpPr>
          <p:nvPr>
            <p:ph idx="1"/>
          </p:nvPr>
        </p:nvSpPr>
        <p:spPr/>
        <p:txBody>
          <a:bodyPr vert="horz" lIns="0" tIns="45720" rIns="0" bIns="45720" rtlCol="0" anchor="t">
            <a:normAutofit lnSpcReduction="10000"/>
          </a:bodyPr>
          <a:lstStyle/>
          <a:p>
            <a:r>
              <a:rPr lang="en-US" sz="2400">
                <a:cs typeface="Calibri"/>
              </a:rPr>
              <a:t>Our Application Serves to update a Public Library's Database and Operations application. </a:t>
            </a:r>
          </a:p>
          <a:p>
            <a:endParaRPr lang="en-US" sz="2400">
              <a:cs typeface="Calibri"/>
            </a:endParaRPr>
          </a:p>
          <a:p>
            <a:r>
              <a:rPr lang="en-US" sz="2400">
                <a:cs typeface="Calibri"/>
              </a:rPr>
              <a:t>The Purpose of Updating The library's Database is to prepare it for more convenient usage in the current era by Patrons and Staff.  </a:t>
            </a:r>
          </a:p>
          <a:p>
            <a:pPr marL="0" indent="0">
              <a:buNone/>
            </a:pPr>
            <a:endParaRPr lang="en-US" sz="2400">
              <a:cs typeface="Calibri"/>
            </a:endParaRPr>
          </a:p>
          <a:p>
            <a:r>
              <a:rPr lang="en-US" sz="2400">
                <a:cs typeface="Calibri"/>
              </a:rPr>
              <a:t>While the old database likely has a majority of the library's available materials, it is old. To keep up with modern libraries and search methods the database needs modified to include more current elements using recommendations, library events, employee reminders, and new categories. </a:t>
            </a:r>
          </a:p>
          <a:p>
            <a:endParaRPr lang="en-US" sz="2400">
              <a:cs typeface="Calibri"/>
            </a:endParaRPr>
          </a:p>
          <a:p>
            <a:pPr marL="0" indent="0">
              <a:buNone/>
            </a:pPr>
            <a:endParaRPr lang="en-US" sz="2400">
              <a:cs typeface="Calibri"/>
            </a:endParaRPr>
          </a:p>
          <a:p>
            <a:endParaRPr lang="en-US" sz="2400">
              <a:cs typeface="Calibri"/>
            </a:endParaRPr>
          </a:p>
          <a:p>
            <a:endParaRPr lang="en-US" sz="2400">
              <a:cs typeface="Calibri"/>
            </a:endParaRPr>
          </a:p>
          <a:p>
            <a:endParaRPr lang="en-US" sz="2400">
              <a:cs typeface="Calibri"/>
            </a:endParaRPr>
          </a:p>
          <a:p>
            <a:endParaRPr lang="en-US" sz="2400">
              <a:cs typeface="Calibri"/>
            </a:endParaRPr>
          </a:p>
        </p:txBody>
      </p:sp>
    </p:spTree>
    <p:extLst>
      <p:ext uri="{BB962C8B-B14F-4D97-AF65-F5344CB8AC3E}">
        <p14:creationId xmlns:p14="http://schemas.microsoft.com/office/powerpoint/2010/main" val="2665607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04A2B-E90F-45C1-8106-732E24316408}"/>
              </a:ext>
            </a:extLst>
          </p:cNvPr>
          <p:cNvSpPr>
            <a:spLocks noGrp="1"/>
          </p:cNvSpPr>
          <p:nvPr>
            <p:ph type="title"/>
          </p:nvPr>
        </p:nvSpPr>
        <p:spPr/>
        <p:txBody>
          <a:bodyPr/>
          <a:lstStyle/>
          <a:p>
            <a:pPr algn="ctr"/>
            <a:r>
              <a:rPr lang="en-US">
                <a:latin typeface="Georgia"/>
                <a:cs typeface="Calibri Light"/>
              </a:rPr>
              <a:t>Application In Action</a:t>
            </a:r>
            <a:endParaRPr lang="en-US">
              <a:latin typeface="Georgia"/>
            </a:endParaRPr>
          </a:p>
        </p:txBody>
      </p:sp>
      <p:sp>
        <p:nvSpPr>
          <p:cNvPr id="3" name="Content Placeholder 2">
            <a:extLst>
              <a:ext uri="{FF2B5EF4-FFF2-40B4-BE49-F238E27FC236}">
                <a16:creationId xmlns:a16="http://schemas.microsoft.com/office/drawing/2014/main" id="{D12F83D1-7B49-4836-8123-24179884A8F2}"/>
              </a:ext>
            </a:extLst>
          </p:cNvPr>
          <p:cNvSpPr>
            <a:spLocks noGrp="1"/>
          </p:cNvSpPr>
          <p:nvPr>
            <p:ph idx="1"/>
          </p:nvPr>
        </p:nvSpPr>
        <p:spPr/>
        <p:txBody>
          <a:bodyPr vert="horz" lIns="0" tIns="45720" rIns="0" bIns="45720" rtlCol="0" anchor="t">
            <a:normAutofit/>
          </a:bodyPr>
          <a:lstStyle/>
          <a:p>
            <a:r>
              <a:rPr lang="en-US">
                <a:cs typeface="Calibri"/>
              </a:rPr>
              <a:t>The Application is supposed to function Similarly to other Library databasing platforms. Our Application will be able to do many of the following:</a:t>
            </a:r>
            <a:endParaRPr lang="en-US"/>
          </a:p>
          <a:p>
            <a:endParaRPr lang="en-US">
              <a:cs typeface="Calibri"/>
            </a:endParaRPr>
          </a:p>
          <a:p>
            <a:pPr>
              <a:buFont typeface="Arial" panose="020F0502020204030204" pitchFamily="34" charset="0"/>
              <a:buChar char="•"/>
            </a:pPr>
            <a:r>
              <a:rPr lang="en-US">
                <a:cs typeface="Calibri"/>
              </a:rPr>
              <a:t>Record Books with their respective Locations, Availability, Genre, Author, and Recommendations</a:t>
            </a:r>
          </a:p>
          <a:p>
            <a:pPr>
              <a:buFont typeface="Arial" panose="020F0502020204030204" pitchFamily="34" charset="0"/>
              <a:buChar char="•"/>
            </a:pPr>
            <a:r>
              <a:rPr lang="en-US">
                <a:cs typeface="Calibri"/>
              </a:rPr>
              <a:t>Inform Employees of Duties and Events</a:t>
            </a:r>
          </a:p>
          <a:p>
            <a:pPr>
              <a:buFont typeface="Arial" panose="020F0502020204030204" pitchFamily="34" charset="0"/>
              <a:buChar char="•"/>
            </a:pPr>
            <a:r>
              <a:rPr lang="en-US">
                <a:cs typeface="Calibri"/>
              </a:rPr>
              <a:t>Keep Track of Items Loaned, Late Fees, Last Checked, etc.</a:t>
            </a:r>
          </a:p>
          <a:p>
            <a:pPr>
              <a:buFont typeface="Arial" panose="020F0502020204030204" pitchFamily="34" charset="0"/>
              <a:buChar char="•"/>
            </a:pPr>
            <a:r>
              <a:rPr lang="en-US">
                <a:cs typeface="Calibri"/>
              </a:rPr>
              <a:t>Sign Up for Membership Status, Keep track of Members Last Visit</a:t>
            </a:r>
          </a:p>
          <a:p>
            <a:pPr>
              <a:buFont typeface="Arial" panose="020F0502020204030204" pitchFamily="34" charset="0"/>
              <a:buChar char="•"/>
            </a:pPr>
            <a:endParaRPr lang="en-US">
              <a:cs typeface="Calibri"/>
            </a:endParaRPr>
          </a:p>
          <a:p>
            <a:pPr>
              <a:buFont typeface="Arial" panose="020F0502020204030204" pitchFamily="34" charset="0"/>
              <a:buChar char="•"/>
            </a:pPr>
            <a:endParaRPr lang="en-US">
              <a:cs typeface="Calibri"/>
            </a:endParaRPr>
          </a:p>
          <a:p>
            <a:pPr>
              <a:buFont typeface="Arial" panose="020F0502020204030204" pitchFamily="34" charset="0"/>
              <a:buChar char="•"/>
            </a:pPr>
            <a:endParaRPr lang="en-US">
              <a:cs typeface="Calibri"/>
            </a:endParaRPr>
          </a:p>
          <a:p>
            <a:endParaRPr lang="en-US">
              <a:cs typeface="Calibri"/>
            </a:endParaRPr>
          </a:p>
        </p:txBody>
      </p:sp>
    </p:spTree>
    <p:extLst>
      <p:ext uri="{BB962C8B-B14F-4D97-AF65-F5344CB8AC3E}">
        <p14:creationId xmlns:p14="http://schemas.microsoft.com/office/powerpoint/2010/main" val="2880455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5485F-A2F9-4ED3-BCA7-CA524FECD212}"/>
              </a:ext>
            </a:extLst>
          </p:cNvPr>
          <p:cNvSpPr>
            <a:spLocks noGrp="1"/>
          </p:cNvSpPr>
          <p:nvPr>
            <p:ph type="title"/>
          </p:nvPr>
        </p:nvSpPr>
        <p:spPr/>
        <p:txBody>
          <a:bodyPr/>
          <a:lstStyle/>
          <a:p>
            <a:pPr algn="ctr"/>
            <a:r>
              <a:rPr lang="en-US">
                <a:latin typeface="Georgia"/>
                <a:cs typeface="Calibri Light"/>
              </a:rPr>
              <a:t>Questions</a:t>
            </a:r>
            <a:endParaRPr lang="en-US"/>
          </a:p>
        </p:txBody>
      </p:sp>
      <p:sp>
        <p:nvSpPr>
          <p:cNvPr id="3" name="Content Placeholder 2">
            <a:extLst>
              <a:ext uri="{FF2B5EF4-FFF2-40B4-BE49-F238E27FC236}">
                <a16:creationId xmlns:a16="http://schemas.microsoft.com/office/drawing/2014/main" id="{7B63D761-F639-465C-81CA-DFBA75BE03A3}"/>
              </a:ext>
            </a:extLst>
          </p:cNvPr>
          <p:cNvSpPr>
            <a:spLocks noGrp="1"/>
          </p:cNvSpPr>
          <p:nvPr>
            <p:ph idx="1"/>
          </p:nvPr>
        </p:nvSpPr>
        <p:spPr/>
        <p:txBody>
          <a:bodyPr vert="horz" lIns="0" tIns="45720" rIns="0" bIns="45720" rtlCol="0" anchor="t">
            <a:normAutofit fontScale="92500"/>
          </a:bodyPr>
          <a:lstStyle/>
          <a:p>
            <a:pPr marL="457200" indent="-457200">
              <a:lnSpc>
                <a:spcPct val="150000"/>
              </a:lnSpc>
              <a:buAutoNum type="arabicParenR"/>
            </a:pPr>
            <a:r>
              <a:rPr lang="en-US">
                <a:cs typeface="Calibri"/>
              </a:rPr>
              <a:t>What library member information will be kept by the system?</a:t>
            </a:r>
            <a:endParaRPr lang="en-US"/>
          </a:p>
          <a:p>
            <a:pPr marL="457200" indent="-457200">
              <a:lnSpc>
                <a:spcPct val="150000"/>
              </a:lnSpc>
              <a:buAutoNum type="arabicParenR"/>
            </a:pPr>
            <a:r>
              <a:rPr lang="en-US">
                <a:cs typeface="Calibri"/>
              </a:rPr>
              <a:t>Will the application be able to keep track of books and whether or not they are checked in/out?</a:t>
            </a:r>
          </a:p>
          <a:p>
            <a:pPr marL="457200" indent="-457200">
              <a:lnSpc>
                <a:spcPct val="150000"/>
              </a:lnSpc>
              <a:buAutoNum type="arabicParenR"/>
            </a:pPr>
            <a:r>
              <a:rPr lang="en-US">
                <a:cs typeface="Calibri"/>
              </a:rPr>
              <a:t>Will the application send a reminder to those who have an overdue book/movie?</a:t>
            </a:r>
          </a:p>
          <a:p>
            <a:pPr marL="457200" indent="-457200">
              <a:lnSpc>
                <a:spcPct val="150000"/>
              </a:lnSpc>
              <a:buAutoNum type="arabicParenR"/>
            </a:pPr>
            <a:r>
              <a:rPr lang="en-US">
                <a:cs typeface="Calibri"/>
              </a:rPr>
              <a:t>Will the application be able to track and send a reminder to those who have a subscription coming to an end?</a:t>
            </a:r>
          </a:p>
          <a:p>
            <a:pPr marL="457200" indent="-457200">
              <a:lnSpc>
                <a:spcPct val="150000"/>
              </a:lnSpc>
              <a:buAutoNum type="arabicParenR"/>
            </a:pPr>
            <a:r>
              <a:rPr lang="en-US">
                <a:cs typeface="Calibri"/>
              </a:rPr>
              <a:t>Will the application be scalable in the since that when a new book/movie is released its information can be entered in the system?</a:t>
            </a:r>
          </a:p>
          <a:p>
            <a:pPr marL="457200" indent="-457200">
              <a:buAutoNum type="arabicParenR"/>
            </a:pPr>
            <a:endParaRPr lang="en-US">
              <a:cs typeface="Calibri"/>
            </a:endParaRPr>
          </a:p>
          <a:p>
            <a:pPr marL="457200" indent="-457200">
              <a:buAutoNum type="arabicParenR"/>
            </a:pPr>
            <a:endParaRPr lang="en-US">
              <a:cs typeface="Calibri"/>
            </a:endParaRPr>
          </a:p>
          <a:p>
            <a:pPr marL="457200" indent="-457200">
              <a:buAutoNum type="arabicParenR"/>
            </a:pPr>
            <a:endParaRPr lang="en-US">
              <a:cs typeface="Calibri"/>
            </a:endParaRPr>
          </a:p>
        </p:txBody>
      </p:sp>
    </p:spTree>
    <p:extLst>
      <p:ext uri="{BB962C8B-B14F-4D97-AF65-F5344CB8AC3E}">
        <p14:creationId xmlns:p14="http://schemas.microsoft.com/office/powerpoint/2010/main" val="240283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A8593-F5F4-4A14-B0F0-D6C8207AB510}"/>
              </a:ext>
            </a:extLst>
          </p:cNvPr>
          <p:cNvSpPr>
            <a:spLocks noGrp="1"/>
          </p:cNvSpPr>
          <p:nvPr>
            <p:ph type="title"/>
          </p:nvPr>
        </p:nvSpPr>
        <p:spPr/>
        <p:txBody>
          <a:bodyPr/>
          <a:lstStyle/>
          <a:p>
            <a:pPr algn="ctr"/>
            <a:r>
              <a:rPr lang="en-US">
                <a:latin typeface="Georgia"/>
              </a:rPr>
              <a:t>Questions (Contd...)</a:t>
            </a:r>
            <a:endParaRPr lang="en-US">
              <a:cs typeface="Calibri Light" panose="020F0302020204030204"/>
            </a:endParaRPr>
          </a:p>
        </p:txBody>
      </p:sp>
      <p:sp>
        <p:nvSpPr>
          <p:cNvPr id="3" name="Content Placeholder 2">
            <a:extLst>
              <a:ext uri="{FF2B5EF4-FFF2-40B4-BE49-F238E27FC236}">
                <a16:creationId xmlns:a16="http://schemas.microsoft.com/office/drawing/2014/main" id="{2FFF20F2-D9B4-4E82-9EE8-FB1E768A1660}"/>
              </a:ext>
            </a:extLst>
          </p:cNvPr>
          <p:cNvSpPr>
            <a:spLocks noGrp="1"/>
          </p:cNvSpPr>
          <p:nvPr>
            <p:ph idx="1"/>
          </p:nvPr>
        </p:nvSpPr>
        <p:spPr/>
        <p:txBody>
          <a:bodyPr vert="horz" lIns="0" tIns="45720" rIns="0" bIns="45720" rtlCol="0" anchor="t">
            <a:normAutofit fontScale="85000" lnSpcReduction="10000"/>
          </a:bodyPr>
          <a:lstStyle/>
          <a:p>
            <a:pPr marL="457200" indent="-457200">
              <a:lnSpc>
                <a:spcPct val="150000"/>
              </a:lnSpc>
              <a:buAutoNum type="arabicParenR"/>
            </a:pPr>
            <a:r>
              <a:rPr lang="en-US">
                <a:latin typeface="Georgia"/>
                <a:cs typeface="Calibri"/>
              </a:rPr>
              <a:t>Will the application be able to create a recommended read/watch list based on the favorite genre and language of the member?</a:t>
            </a:r>
            <a:endParaRPr lang="en-US"/>
          </a:p>
          <a:p>
            <a:pPr marL="457200" indent="-457200">
              <a:lnSpc>
                <a:spcPct val="150000"/>
              </a:lnSpc>
              <a:buAutoNum type="arabicParenR"/>
            </a:pPr>
            <a:r>
              <a:rPr lang="en-US">
                <a:latin typeface="Georgia"/>
                <a:cs typeface="Calibri"/>
              </a:rPr>
              <a:t>Will the database be scalable in the since that new members can be added as they apply?</a:t>
            </a:r>
          </a:p>
          <a:p>
            <a:pPr marL="457200" indent="-457200">
              <a:lnSpc>
                <a:spcPct val="150000"/>
              </a:lnSpc>
              <a:buAutoNum type="arabicParenR"/>
            </a:pPr>
            <a:r>
              <a:rPr lang="en-US">
                <a:latin typeface="Georgia"/>
                <a:cs typeface="Calibri"/>
              </a:rPr>
              <a:t>Will the application deny guests that apply for membership that don't meet the membership requirements(Valid address, phone number...)?</a:t>
            </a:r>
          </a:p>
          <a:p>
            <a:pPr marL="457200" indent="-457200">
              <a:lnSpc>
                <a:spcPct val="150000"/>
              </a:lnSpc>
              <a:buAutoNum type="arabicParenR"/>
            </a:pPr>
            <a:r>
              <a:rPr lang="en-US">
                <a:latin typeface="Georgia"/>
                <a:cs typeface="Calibri"/>
              </a:rPr>
              <a:t>Will the application remove or notify members that are inactive for an extended period of time?</a:t>
            </a:r>
          </a:p>
          <a:p>
            <a:pPr marL="457200" indent="-457200">
              <a:lnSpc>
                <a:spcPct val="150000"/>
              </a:lnSpc>
              <a:buAutoNum type="arabicParenR"/>
            </a:pPr>
            <a:r>
              <a:rPr lang="en-US">
                <a:latin typeface="Georgia"/>
                <a:cs typeface="Calibri"/>
              </a:rPr>
              <a:t>Will the application fine members that do not return books/movies after being notified that they are late?</a:t>
            </a:r>
          </a:p>
        </p:txBody>
      </p:sp>
    </p:spTree>
    <p:extLst>
      <p:ext uri="{BB962C8B-B14F-4D97-AF65-F5344CB8AC3E}">
        <p14:creationId xmlns:p14="http://schemas.microsoft.com/office/powerpoint/2010/main" val="77531553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0</TotalTime>
  <Words>435</Words>
  <Application>Microsoft Office PowerPoint</Application>
  <PresentationFormat>Widescreen</PresentationFormat>
  <Paragraphs>46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Georgia</vt:lpstr>
      <vt:lpstr>Retrospect</vt:lpstr>
      <vt:lpstr>Library Operations</vt:lpstr>
      <vt:lpstr>Self-Introduction</vt:lpstr>
      <vt:lpstr>Background of Our Application</vt:lpstr>
      <vt:lpstr>Motivation Behind Our Application</vt:lpstr>
      <vt:lpstr>Application In Action</vt:lpstr>
      <vt:lpstr>Questions</vt:lpstr>
      <vt:lpstr>Questions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Logan Fish</dc:creator>
  <cp:lastModifiedBy>Jin Su Lee</cp:lastModifiedBy>
  <cp:revision>1</cp:revision>
  <dcterms:created xsi:type="dcterms:W3CDTF">2022-03-08T20:55:12Z</dcterms:created>
  <dcterms:modified xsi:type="dcterms:W3CDTF">2022-03-10T17:29:48Z</dcterms:modified>
</cp:coreProperties>
</file>