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06488E9-90C4-4C7E-90A0-E4BE4F9CC7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79680" y="2301120"/>
            <a:ext cx="6924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979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4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2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54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5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874440" y="3314160"/>
            <a:ext cx="7256160" cy="10227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Proxima Nova Light"/>
              </a:rPr>
              <a:t>Insert Presentation Title Here</a:t>
            </a:r>
            <a:endParaRPr b="0" lang="en-US" sz="36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74440" y="4809600"/>
            <a:ext cx="7256160" cy="32148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</a:rPr>
              <a:t>Date</a:t>
            </a:r>
            <a:endParaRPr b="0" lang="en-US" sz="14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74440" y="2926440"/>
            <a:ext cx="2059560" cy="688680"/>
          </a:xfrm>
          <a:custGeom>
            <a:avLst/>
            <a:gdLst/>
            <a:ahLst/>
            <a:rect l="l" t="t" r="r" b="b"/>
            <a:pathLst>
              <a:path w="1592" h="537">
                <a:moveTo>
                  <a:pt x="200" y="536"/>
                </a:moveTo>
                <a:cubicBezTo>
                  <a:pt x="311" y="536"/>
                  <a:pt x="400" y="446"/>
                  <a:pt x="400" y="336"/>
                </a:cubicBezTo>
                <a:cubicBezTo>
                  <a:pt x="400" y="225"/>
                  <a:pt x="311" y="135"/>
                  <a:pt x="200" y="135"/>
                </a:cubicBezTo>
                <a:cubicBezTo>
                  <a:pt x="90" y="135"/>
                  <a:pt x="0" y="225"/>
                  <a:pt x="0" y="336"/>
                </a:cubicBezTo>
                <a:cubicBezTo>
                  <a:pt x="0" y="446"/>
                  <a:pt x="90" y="536"/>
                  <a:pt x="200" y="536"/>
                </a:cubicBezTo>
                <a:close/>
                <a:moveTo>
                  <a:pt x="200" y="235"/>
                </a:moveTo>
                <a:cubicBezTo>
                  <a:pt x="256" y="235"/>
                  <a:pt x="300" y="280"/>
                  <a:pt x="300" y="336"/>
                </a:cubicBezTo>
                <a:cubicBezTo>
                  <a:pt x="300" y="391"/>
                  <a:pt x="256" y="436"/>
                  <a:pt x="200" y="436"/>
                </a:cubicBezTo>
                <a:cubicBezTo>
                  <a:pt x="145" y="436"/>
                  <a:pt x="100" y="391"/>
                  <a:pt x="100" y="336"/>
                </a:cubicBezTo>
                <a:cubicBezTo>
                  <a:pt x="100" y="280"/>
                  <a:pt x="145" y="235"/>
                  <a:pt x="200" y="235"/>
                </a:cubicBezTo>
                <a:close/>
                <a:moveTo>
                  <a:pt x="452" y="519"/>
                </a:moveTo>
                <a:cubicBezTo>
                  <a:pt x="452" y="15"/>
                  <a:pt x="452" y="15"/>
                  <a:pt x="452" y="15"/>
                </a:cubicBezTo>
                <a:cubicBezTo>
                  <a:pt x="452" y="9"/>
                  <a:pt x="456" y="0"/>
                  <a:pt x="468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42" y="0"/>
                  <a:pt x="552" y="5"/>
                  <a:pt x="552" y="16"/>
                </a:cubicBezTo>
                <a:cubicBezTo>
                  <a:pt x="552" y="244"/>
                  <a:pt x="552" y="244"/>
                  <a:pt x="552" y="244"/>
                </a:cubicBezTo>
                <a:cubicBezTo>
                  <a:pt x="552" y="260"/>
                  <a:pt x="572" y="268"/>
                  <a:pt x="583" y="256"/>
                </a:cubicBezTo>
                <a:cubicBezTo>
                  <a:pt x="623" y="212"/>
                  <a:pt x="689" y="142"/>
                  <a:pt x="689" y="141"/>
                </a:cubicBezTo>
                <a:cubicBezTo>
                  <a:pt x="691" y="140"/>
                  <a:pt x="693" y="138"/>
                  <a:pt x="697" y="137"/>
                </a:cubicBezTo>
                <a:cubicBezTo>
                  <a:pt x="700" y="136"/>
                  <a:pt x="702" y="136"/>
                  <a:pt x="705" y="136"/>
                </a:cubicBezTo>
                <a:cubicBezTo>
                  <a:pt x="787" y="136"/>
                  <a:pt x="787" y="136"/>
                  <a:pt x="787" y="136"/>
                </a:cubicBezTo>
                <a:cubicBezTo>
                  <a:pt x="804" y="136"/>
                  <a:pt x="809" y="155"/>
                  <a:pt x="801" y="164"/>
                </a:cubicBezTo>
                <a:cubicBezTo>
                  <a:pt x="682" y="296"/>
                  <a:pt x="682" y="296"/>
                  <a:pt x="682" y="296"/>
                </a:cubicBezTo>
                <a:cubicBezTo>
                  <a:pt x="663" y="317"/>
                  <a:pt x="661" y="325"/>
                  <a:pt x="678" y="345"/>
                </a:cubicBezTo>
                <a:cubicBezTo>
                  <a:pt x="686" y="353"/>
                  <a:pt x="686" y="353"/>
                  <a:pt x="686" y="353"/>
                </a:cubicBezTo>
                <a:cubicBezTo>
                  <a:pt x="835" y="506"/>
                  <a:pt x="835" y="506"/>
                  <a:pt x="835" y="506"/>
                </a:cubicBezTo>
                <a:cubicBezTo>
                  <a:pt x="843" y="516"/>
                  <a:pt x="838" y="535"/>
                  <a:pt x="822" y="535"/>
                </a:cubicBezTo>
                <a:cubicBezTo>
                  <a:pt x="731" y="535"/>
                  <a:pt x="731" y="535"/>
                  <a:pt x="731" y="535"/>
                </a:cubicBezTo>
                <a:cubicBezTo>
                  <a:pt x="728" y="535"/>
                  <a:pt x="725" y="534"/>
                  <a:pt x="723" y="534"/>
                </a:cubicBezTo>
                <a:cubicBezTo>
                  <a:pt x="718" y="532"/>
                  <a:pt x="717" y="530"/>
                  <a:pt x="716" y="529"/>
                </a:cubicBezTo>
                <a:cubicBezTo>
                  <a:pt x="715" y="529"/>
                  <a:pt x="632" y="441"/>
                  <a:pt x="582" y="390"/>
                </a:cubicBezTo>
                <a:cubicBezTo>
                  <a:pt x="571" y="379"/>
                  <a:pt x="552" y="387"/>
                  <a:pt x="552" y="403"/>
                </a:cubicBezTo>
                <a:cubicBezTo>
                  <a:pt x="552" y="514"/>
                  <a:pt x="552" y="514"/>
                  <a:pt x="552" y="514"/>
                </a:cubicBezTo>
                <a:cubicBezTo>
                  <a:pt x="552" y="519"/>
                  <a:pt x="552" y="519"/>
                  <a:pt x="552" y="519"/>
                </a:cubicBezTo>
                <a:cubicBezTo>
                  <a:pt x="552" y="527"/>
                  <a:pt x="545" y="536"/>
                  <a:pt x="535" y="536"/>
                </a:cubicBezTo>
                <a:cubicBezTo>
                  <a:pt x="468" y="536"/>
                  <a:pt x="468" y="536"/>
                  <a:pt x="468" y="536"/>
                </a:cubicBezTo>
                <a:cubicBezTo>
                  <a:pt x="460" y="536"/>
                  <a:pt x="452" y="531"/>
                  <a:pt x="452" y="519"/>
                </a:cubicBezTo>
                <a:close/>
                <a:moveTo>
                  <a:pt x="857" y="342"/>
                </a:moveTo>
                <a:cubicBezTo>
                  <a:pt x="857" y="340"/>
                  <a:pt x="857" y="16"/>
                  <a:pt x="857" y="16"/>
                </a:cubicBezTo>
                <a:cubicBezTo>
                  <a:pt x="857" y="6"/>
                  <a:pt x="865" y="0"/>
                  <a:pt x="87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52" y="0"/>
                  <a:pt x="957" y="10"/>
                  <a:pt x="957" y="16"/>
                </a:cubicBezTo>
                <a:cubicBezTo>
                  <a:pt x="957" y="118"/>
                  <a:pt x="957" y="118"/>
                  <a:pt x="957" y="118"/>
                </a:cubicBezTo>
                <a:cubicBezTo>
                  <a:pt x="957" y="128"/>
                  <a:pt x="966" y="136"/>
                  <a:pt x="976" y="136"/>
                </a:cubicBezTo>
                <a:cubicBezTo>
                  <a:pt x="1066" y="136"/>
                  <a:pt x="1066" y="136"/>
                  <a:pt x="1066" y="136"/>
                </a:cubicBezTo>
                <a:cubicBezTo>
                  <a:pt x="1073" y="136"/>
                  <a:pt x="1080" y="143"/>
                  <a:pt x="1080" y="155"/>
                </a:cubicBezTo>
                <a:cubicBezTo>
                  <a:pt x="1080" y="218"/>
                  <a:pt x="1080" y="218"/>
                  <a:pt x="1080" y="218"/>
                </a:cubicBezTo>
                <a:cubicBezTo>
                  <a:pt x="1080" y="230"/>
                  <a:pt x="1071" y="236"/>
                  <a:pt x="1065" y="236"/>
                </a:cubicBezTo>
                <a:cubicBezTo>
                  <a:pt x="975" y="236"/>
                  <a:pt x="975" y="236"/>
                  <a:pt x="975" y="236"/>
                </a:cubicBezTo>
                <a:cubicBezTo>
                  <a:pt x="965" y="236"/>
                  <a:pt x="956" y="244"/>
                  <a:pt x="956" y="255"/>
                </a:cubicBezTo>
                <a:cubicBezTo>
                  <a:pt x="956" y="337"/>
                  <a:pt x="956" y="337"/>
                  <a:pt x="956" y="337"/>
                </a:cubicBezTo>
                <a:cubicBezTo>
                  <a:pt x="956" y="338"/>
                  <a:pt x="956" y="340"/>
                  <a:pt x="957" y="342"/>
                </a:cubicBezTo>
                <a:cubicBezTo>
                  <a:pt x="959" y="395"/>
                  <a:pt x="1003" y="437"/>
                  <a:pt x="1057" y="437"/>
                </a:cubicBezTo>
                <a:cubicBezTo>
                  <a:pt x="1062" y="437"/>
                  <a:pt x="1067" y="436"/>
                  <a:pt x="1072" y="436"/>
                </a:cubicBezTo>
                <a:cubicBezTo>
                  <a:pt x="1082" y="434"/>
                  <a:pt x="1090" y="440"/>
                  <a:pt x="1091" y="450"/>
                </a:cubicBezTo>
                <a:cubicBezTo>
                  <a:pt x="1098" y="517"/>
                  <a:pt x="1098" y="517"/>
                  <a:pt x="1098" y="517"/>
                </a:cubicBezTo>
                <a:cubicBezTo>
                  <a:pt x="1099" y="526"/>
                  <a:pt x="1093" y="534"/>
                  <a:pt x="1084" y="535"/>
                </a:cubicBezTo>
                <a:cubicBezTo>
                  <a:pt x="1075" y="536"/>
                  <a:pt x="1066" y="537"/>
                  <a:pt x="1057" y="537"/>
                </a:cubicBezTo>
                <a:cubicBezTo>
                  <a:pt x="948" y="537"/>
                  <a:pt x="860" y="450"/>
                  <a:pt x="857" y="342"/>
                </a:cubicBezTo>
                <a:close/>
                <a:moveTo>
                  <a:pt x="1315" y="536"/>
                </a:moveTo>
                <a:cubicBezTo>
                  <a:pt x="1364" y="536"/>
                  <a:pt x="1410" y="518"/>
                  <a:pt x="1445" y="488"/>
                </a:cubicBezTo>
                <a:cubicBezTo>
                  <a:pt x="1464" y="516"/>
                  <a:pt x="1494" y="535"/>
                  <a:pt x="1541" y="536"/>
                </a:cubicBezTo>
                <a:cubicBezTo>
                  <a:pt x="1549" y="536"/>
                  <a:pt x="1592" y="537"/>
                  <a:pt x="1592" y="517"/>
                </a:cubicBezTo>
                <a:cubicBezTo>
                  <a:pt x="1592" y="446"/>
                  <a:pt x="1592" y="446"/>
                  <a:pt x="1592" y="446"/>
                </a:cubicBezTo>
                <a:cubicBezTo>
                  <a:pt x="1592" y="439"/>
                  <a:pt x="1587" y="433"/>
                  <a:pt x="1580" y="433"/>
                </a:cubicBezTo>
                <a:cubicBezTo>
                  <a:pt x="1524" y="433"/>
                  <a:pt x="1515" y="413"/>
                  <a:pt x="1515" y="336"/>
                </a:cubicBezTo>
                <a:cubicBezTo>
                  <a:pt x="1515" y="336"/>
                  <a:pt x="1515" y="336"/>
                  <a:pt x="1515" y="335"/>
                </a:cubicBezTo>
                <a:cubicBezTo>
                  <a:pt x="1515" y="153"/>
                  <a:pt x="1515" y="153"/>
                  <a:pt x="1515" y="153"/>
                </a:cubicBezTo>
                <a:cubicBezTo>
                  <a:pt x="1515" y="147"/>
                  <a:pt x="1510" y="136"/>
                  <a:pt x="1498" y="136"/>
                </a:cubicBezTo>
                <a:cubicBezTo>
                  <a:pt x="1431" y="136"/>
                  <a:pt x="1431" y="136"/>
                  <a:pt x="1431" y="136"/>
                </a:cubicBezTo>
                <a:cubicBezTo>
                  <a:pt x="1422" y="136"/>
                  <a:pt x="1413" y="143"/>
                  <a:pt x="1413" y="153"/>
                </a:cubicBezTo>
                <a:cubicBezTo>
                  <a:pt x="1413" y="161"/>
                  <a:pt x="1413" y="161"/>
                  <a:pt x="1413" y="161"/>
                </a:cubicBezTo>
                <a:cubicBezTo>
                  <a:pt x="1384" y="145"/>
                  <a:pt x="1351" y="135"/>
                  <a:pt x="1315" y="135"/>
                </a:cubicBezTo>
                <a:cubicBezTo>
                  <a:pt x="1204" y="135"/>
                  <a:pt x="1114" y="225"/>
                  <a:pt x="1114" y="336"/>
                </a:cubicBezTo>
                <a:cubicBezTo>
                  <a:pt x="1114" y="446"/>
                  <a:pt x="1204" y="536"/>
                  <a:pt x="1315" y="536"/>
                </a:cubicBezTo>
                <a:close/>
                <a:moveTo>
                  <a:pt x="1315" y="235"/>
                </a:moveTo>
                <a:cubicBezTo>
                  <a:pt x="1370" y="235"/>
                  <a:pt x="1415" y="280"/>
                  <a:pt x="1415" y="336"/>
                </a:cubicBezTo>
                <a:cubicBezTo>
                  <a:pt x="1415" y="391"/>
                  <a:pt x="1370" y="436"/>
                  <a:pt x="1315" y="436"/>
                </a:cubicBezTo>
                <a:cubicBezTo>
                  <a:pt x="1260" y="436"/>
                  <a:pt x="1215" y="391"/>
                  <a:pt x="1215" y="336"/>
                </a:cubicBezTo>
                <a:cubicBezTo>
                  <a:pt x="1215" y="280"/>
                  <a:pt x="1260" y="235"/>
                  <a:pt x="1315" y="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35880" y="2301120"/>
            <a:ext cx="6211440" cy="1094760"/>
          </a:xfrm>
          <a:prstGeom prst="rect">
            <a:avLst/>
          </a:prstGeom>
        </p:spPr>
        <p:txBody>
          <a:bodyPr rIns="0" anchor="b">
            <a:normAutofit/>
          </a:bodyPr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Insert section name here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540" spc="-1" strike="noStrike">
                <a:solidFill>
                  <a:srgbClr val="5d5d5d"/>
                </a:solidFill>
                <a:latin typeface="Proxima Nova"/>
              </a:rPr>
              <a:t>Click to edit the title text format</a:t>
            </a:r>
            <a:endParaRPr b="0" lang="en-US" sz="1540" spc="-1" strike="noStrike">
              <a:solidFill>
                <a:srgbClr val="5d5d5d"/>
              </a:solidFill>
              <a:latin typeface="Proxima Nov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 hidden="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grpSp>
        <p:nvGrpSpPr>
          <p:cNvPr id="163" name="Group 2"/>
          <p:cNvGrpSpPr/>
          <p:nvPr/>
        </p:nvGrpSpPr>
        <p:grpSpPr>
          <a:xfrm>
            <a:off x="3642480" y="2078640"/>
            <a:ext cx="2794320" cy="943560"/>
            <a:chOff x="3642480" y="2078640"/>
            <a:chExt cx="2794320" cy="943560"/>
          </a:xfrm>
        </p:grpSpPr>
        <p:sp>
          <p:nvSpPr>
            <p:cNvPr id="164" name="CustomShape 3"/>
            <p:cNvSpPr/>
            <p:nvPr/>
          </p:nvSpPr>
          <p:spPr>
            <a:xfrm>
              <a:off x="3642480" y="2314440"/>
              <a:ext cx="702000" cy="705600"/>
            </a:xfrm>
            <a:custGeom>
              <a:avLst/>
              <a:gdLst/>
              <a:ahLst/>
              <a:rect l="l" t="t" r="r" b="b"/>
              <a:pathLst>
                <a:path w="400" h="401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0" y="401"/>
                  </a:cubicBezTo>
                  <a:cubicBezTo>
                    <a:pt x="311" y="401"/>
                    <a:pt x="400" y="311"/>
                    <a:pt x="400" y="201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00" y="301"/>
                  </a:moveTo>
                  <a:cubicBezTo>
                    <a:pt x="145" y="301"/>
                    <a:pt x="100" y="256"/>
                    <a:pt x="100" y="201"/>
                  </a:cubicBezTo>
                  <a:cubicBezTo>
                    <a:pt x="100" y="145"/>
                    <a:pt x="145" y="100"/>
                    <a:pt x="200" y="100"/>
                  </a:cubicBezTo>
                  <a:cubicBezTo>
                    <a:pt x="256" y="100"/>
                    <a:pt x="300" y="145"/>
                    <a:pt x="300" y="201"/>
                  </a:cubicBezTo>
                  <a:cubicBezTo>
                    <a:pt x="300" y="256"/>
                    <a:pt x="256" y="301"/>
                    <a:pt x="200" y="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"/>
            <p:cNvSpPr/>
            <p:nvPr/>
          </p:nvSpPr>
          <p:spPr>
            <a:xfrm>
              <a:off x="4432320" y="2078640"/>
              <a:ext cx="689400" cy="940320"/>
            </a:xfrm>
            <a:custGeom>
              <a:avLst/>
              <a:gdLst/>
              <a:ahLst/>
              <a:rect l="l" t="t" r="r" b="b"/>
              <a:pathLst>
                <a:path w="393" h="534">
                  <a:moveTo>
                    <a:pt x="102" y="402"/>
                  </a:moveTo>
                  <a:cubicBezTo>
                    <a:pt x="102" y="386"/>
                    <a:pt x="121" y="378"/>
                    <a:pt x="132" y="389"/>
                  </a:cubicBezTo>
                  <a:cubicBezTo>
                    <a:pt x="182" y="440"/>
                    <a:pt x="265" y="528"/>
                    <a:pt x="266" y="528"/>
                  </a:cubicBezTo>
                  <a:cubicBezTo>
                    <a:pt x="267" y="529"/>
                    <a:pt x="268" y="531"/>
                    <a:pt x="273" y="533"/>
                  </a:cubicBezTo>
                  <a:cubicBezTo>
                    <a:pt x="275" y="533"/>
                    <a:pt x="278" y="534"/>
                    <a:pt x="281" y="534"/>
                  </a:cubicBezTo>
                  <a:cubicBezTo>
                    <a:pt x="372" y="534"/>
                    <a:pt x="372" y="534"/>
                    <a:pt x="372" y="534"/>
                  </a:cubicBezTo>
                  <a:cubicBezTo>
                    <a:pt x="388" y="534"/>
                    <a:pt x="393" y="515"/>
                    <a:pt x="385" y="505"/>
                  </a:cubicBezTo>
                  <a:cubicBezTo>
                    <a:pt x="236" y="352"/>
                    <a:pt x="236" y="352"/>
                    <a:pt x="236" y="352"/>
                  </a:cubicBezTo>
                  <a:cubicBezTo>
                    <a:pt x="228" y="344"/>
                    <a:pt x="228" y="344"/>
                    <a:pt x="228" y="344"/>
                  </a:cubicBezTo>
                  <a:cubicBezTo>
                    <a:pt x="211" y="324"/>
                    <a:pt x="213" y="316"/>
                    <a:pt x="232" y="295"/>
                  </a:cubicBezTo>
                  <a:cubicBezTo>
                    <a:pt x="351" y="163"/>
                    <a:pt x="351" y="163"/>
                    <a:pt x="351" y="163"/>
                  </a:cubicBezTo>
                  <a:cubicBezTo>
                    <a:pt x="359" y="153"/>
                    <a:pt x="354" y="135"/>
                    <a:pt x="337" y="135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52" y="135"/>
                    <a:pt x="250" y="135"/>
                    <a:pt x="247" y="136"/>
                  </a:cubicBezTo>
                  <a:cubicBezTo>
                    <a:pt x="243" y="137"/>
                    <a:pt x="241" y="139"/>
                    <a:pt x="239" y="140"/>
                  </a:cubicBezTo>
                  <a:cubicBezTo>
                    <a:pt x="239" y="141"/>
                    <a:pt x="173" y="211"/>
                    <a:pt x="133" y="255"/>
                  </a:cubicBezTo>
                  <a:cubicBezTo>
                    <a:pt x="122" y="267"/>
                    <a:pt x="102" y="259"/>
                    <a:pt x="102" y="243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4"/>
                    <a:pt x="92" y="0"/>
                    <a:pt x="8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8"/>
                    <a:pt x="0" y="14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30"/>
                    <a:pt x="10" y="533"/>
                    <a:pt x="18" y="533"/>
                  </a:cubicBezTo>
                  <a:cubicBezTo>
                    <a:pt x="85" y="533"/>
                    <a:pt x="85" y="533"/>
                    <a:pt x="85" y="533"/>
                  </a:cubicBezTo>
                  <a:cubicBezTo>
                    <a:pt x="95" y="533"/>
                    <a:pt x="102" y="526"/>
                    <a:pt x="102" y="518"/>
                  </a:cubicBezTo>
                  <a:cubicBezTo>
                    <a:pt x="102" y="513"/>
                    <a:pt x="102" y="513"/>
                    <a:pt x="102" y="513"/>
                  </a:cubicBezTo>
                  <a:lnTo>
                    <a:pt x="102" y="4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"/>
            <p:cNvSpPr/>
            <p:nvPr/>
          </p:nvSpPr>
          <p:spPr>
            <a:xfrm>
              <a:off x="5146560" y="2078640"/>
              <a:ext cx="424800" cy="943560"/>
            </a:xfrm>
            <a:custGeom>
              <a:avLst/>
              <a:gdLst/>
              <a:ahLst/>
              <a:rect l="l" t="t" r="r" b="b"/>
              <a:pathLst>
                <a:path w="242" h="536">
                  <a:moveTo>
                    <a:pt x="241" y="516"/>
                  </a:moveTo>
                  <a:cubicBezTo>
                    <a:pt x="234" y="449"/>
                    <a:pt x="234" y="449"/>
                    <a:pt x="234" y="449"/>
                  </a:cubicBezTo>
                  <a:cubicBezTo>
                    <a:pt x="233" y="439"/>
                    <a:pt x="225" y="433"/>
                    <a:pt x="215" y="435"/>
                  </a:cubicBezTo>
                  <a:cubicBezTo>
                    <a:pt x="210" y="435"/>
                    <a:pt x="205" y="436"/>
                    <a:pt x="200" y="436"/>
                  </a:cubicBezTo>
                  <a:cubicBezTo>
                    <a:pt x="146" y="436"/>
                    <a:pt x="103" y="394"/>
                    <a:pt x="100" y="341"/>
                  </a:cubicBezTo>
                  <a:cubicBezTo>
                    <a:pt x="100" y="339"/>
                    <a:pt x="100" y="337"/>
                    <a:pt x="100" y="336"/>
                  </a:cubicBezTo>
                  <a:cubicBezTo>
                    <a:pt x="100" y="254"/>
                    <a:pt x="100" y="254"/>
                    <a:pt x="100" y="254"/>
                  </a:cubicBezTo>
                  <a:cubicBezTo>
                    <a:pt x="100" y="243"/>
                    <a:pt x="108" y="235"/>
                    <a:pt x="119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5" y="235"/>
                    <a:pt x="224" y="229"/>
                    <a:pt x="224" y="217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42"/>
                    <a:pt x="216" y="135"/>
                    <a:pt x="209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09" y="135"/>
                    <a:pt x="100" y="127"/>
                    <a:pt x="100" y="117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9"/>
                    <a:pt x="95" y="0"/>
                    <a:pt x="8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15"/>
                    <a:pt x="0" y="339"/>
                    <a:pt x="0" y="341"/>
                  </a:cubicBezTo>
                  <a:cubicBezTo>
                    <a:pt x="3" y="449"/>
                    <a:pt x="91" y="536"/>
                    <a:pt x="200" y="536"/>
                  </a:cubicBezTo>
                  <a:cubicBezTo>
                    <a:pt x="209" y="536"/>
                    <a:pt x="218" y="535"/>
                    <a:pt x="227" y="534"/>
                  </a:cubicBezTo>
                  <a:cubicBezTo>
                    <a:pt x="236" y="533"/>
                    <a:pt x="242" y="525"/>
                    <a:pt x="241" y="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6"/>
            <p:cNvSpPr/>
            <p:nvPr/>
          </p:nvSpPr>
          <p:spPr>
            <a:xfrm>
              <a:off x="5597280" y="2314440"/>
              <a:ext cx="839520" cy="707760"/>
            </a:xfrm>
            <a:custGeom>
              <a:avLst/>
              <a:gdLst/>
              <a:ahLst/>
              <a:rect l="l" t="t" r="r" b="b"/>
              <a:pathLst>
                <a:path w="478" h="402">
                  <a:moveTo>
                    <a:pt x="466" y="298"/>
                  </a:moveTo>
                  <a:cubicBezTo>
                    <a:pt x="410" y="298"/>
                    <a:pt x="401" y="278"/>
                    <a:pt x="401" y="201"/>
                  </a:cubicBezTo>
                  <a:cubicBezTo>
                    <a:pt x="401" y="201"/>
                    <a:pt x="401" y="201"/>
                    <a:pt x="401" y="200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401" y="12"/>
                    <a:pt x="396" y="1"/>
                    <a:pt x="384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08" y="1"/>
                    <a:pt x="299" y="8"/>
                    <a:pt x="299" y="18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270" y="10"/>
                    <a:pt x="237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1"/>
                    <a:pt x="90" y="401"/>
                    <a:pt x="201" y="401"/>
                  </a:cubicBezTo>
                  <a:cubicBezTo>
                    <a:pt x="250" y="401"/>
                    <a:pt x="296" y="383"/>
                    <a:pt x="331" y="353"/>
                  </a:cubicBezTo>
                  <a:cubicBezTo>
                    <a:pt x="350" y="381"/>
                    <a:pt x="380" y="400"/>
                    <a:pt x="427" y="401"/>
                  </a:cubicBezTo>
                  <a:cubicBezTo>
                    <a:pt x="435" y="401"/>
                    <a:pt x="478" y="402"/>
                    <a:pt x="478" y="382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8" y="304"/>
                    <a:pt x="473" y="298"/>
                    <a:pt x="466" y="298"/>
                  </a:cubicBezTo>
                  <a:close/>
                  <a:moveTo>
                    <a:pt x="201" y="301"/>
                  </a:moveTo>
                  <a:cubicBezTo>
                    <a:pt x="146" y="301"/>
                    <a:pt x="101" y="256"/>
                    <a:pt x="101" y="201"/>
                  </a:cubicBezTo>
                  <a:cubicBezTo>
                    <a:pt x="101" y="145"/>
                    <a:pt x="146" y="100"/>
                    <a:pt x="201" y="100"/>
                  </a:cubicBezTo>
                  <a:cubicBezTo>
                    <a:pt x="256" y="100"/>
                    <a:pt x="301" y="145"/>
                    <a:pt x="301" y="201"/>
                  </a:cubicBezTo>
                  <a:cubicBezTo>
                    <a:pt x="301" y="256"/>
                    <a:pt x="256" y="301"/>
                    <a:pt x="201" y="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roup 7"/>
          <p:cNvGrpSpPr/>
          <p:nvPr/>
        </p:nvGrpSpPr>
        <p:grpSpPr>
          <a:xfrm>
            <a:off x="167760" y="227160"/>
            <a:ext cx="9664200" cy="5316840"/>
            <a:chOff x="167760" y="227160"/>
            <a:chExt cx="9664200" cy="5316840"/>
          </a:xfrm>
        </p:grpSpPr>
        <p:sp>
          <p:nvSpPr>
            <p:cNvPr id="169" name="CustomShape 8"/>
            <p:cNvSpPr/>
            <p:nvPr/>
          </p:nvSpPr>
          <p:spPr>
            <a:xfrm>
              <a:off x="7135920" y="131652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9"/>
            <p:cNvSpPr/>
            <p:nvPr/>
          </p:nvSpPr>
          <p:spPr>
            <a:xfrm>
              <a:off x="2490480" y="131652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1"/>
                    <a:pt x="208" y="104"/>
                  </a:cubicBezTo>
                  <a:cubicBezTo>
                    <a:pt x="208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0"/>
            <p:cNvSpPr/>
            <p:nvPr/>
          </p:nvSpPr>
          <p:spPr>
            <a:xfrm>
              <a:off x="8857080" y="239832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6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1"/>
            <p:cNvSpPr/>
            <p:nvPr/>
          </p:nvSpPr>
          <p:spPr>
            <a:xfrm>
              <a:off x="721800" y="239832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2"/>
            <p:cNvSpPr/>
            <p:nvPr/>
          </p:nvSpPr>
          <p:spPr>
            <a:xfrm>
              <a:off x="8295480" y="3484080"/>
              <a:ext cx="9784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6" y="156"/>
                    <a:pt x="52" y="132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3"/>
            <p:cNvSpPr/>
            <p:nvPr/>
          </p:nvSpPr>
          <p:spPr>
            <a:xfrm>
              <a:off x="7135920" y="348408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5" y="156"/>
                    <a:pt x="52" y="132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4"/>
            <p:cNvSpPr/>
            <p:nvPr/>
          </p:nvSpPr>
          <p:spPr>
            <a:xfrm>
              <a:off x="167760" y="3484080"/>
              <a:ext cx="9745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1"/>
                    <a:pt x="208" y="104"/>
                  </a:cubicBezTo>
                  <a:cubicBezTo>
                    <a:pt x="208" y="46"/>
                    <a:pt x="161" y="0"/>
                    <a:pt x="104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161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2"/>
                    <a:pt x="133" y="156"/>
                    <a:pt x="104" y="156"/>
                  </a:cubicBezTo>
                  <a:cubicBezTo>
                    <a:pt x="75" y="156"/>
                    <a:pt x="52" y="132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5"/>
            <p:cNvSpPr/>
            <p:nvPr/>
          </p:nvSpPr>
          <p:spPr>
            <a:xfrm>
              <a:off x="8857080" y="4565880"/>
              <a:ext cx="9748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5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6"/>
            <p:cNvSpPr/>
            <p:nvPr/>
          </p:nvSpPr>
          <p:spPr>
            <a:xfrm>
              <a:off x="6526800" y="4565880"/>
              <a:ext cx="9784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"/>
            <p:cNvSpPr/>
            <p:nvPr/>
          </p:nvSpPr>
          <p:spPr>
            <a:xfrm>
              <a:off x="4204080" y="456588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"/>
            <p:cNvSpPr/>
            <p:nvPr/>
          </p:nvSpPr>
          <p:spPr>
            <a:xfrm>
              <a:off x="1881360" y="456588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5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9"/>
            <p:cNvSpPr/>
            <p:nvPr/>
          </p:nvSpPr>
          <p:spPr>
            <a:xfrm>
              <a:off x="721800" y="456588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5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5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0"/>
            <p:cNvSpPr/>
            <p:nvPr/>
          </p:nvSpPr>
          <p:spPr>
            <a:xfrm>
              <a:off x="7693560" y="227160"/>
              <a:ext cx="97848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1" y="208"/>
                    <a:pt x="208" y="162"/>
                    <a:pt x="208" y="104"/>
                  </a:cubicBezTo>
                  <a:cubicBezTo>
                    <a:pt x="208" y="47"/>
                    <a:pt x="161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2"/>
                    <a:pt x="46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2" y="52"/>
                    <a:pt x="156" y="76"/>
                    <a:pt x="156" y="104"/>
                  </a:cubicBezTo>
                  <a:cubicBezTo>
                    <a:pt x="156" y="133"/>
                    <a:pt x="132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1"/>
            <p:cNvSpPr/>
            <p:nvPr/>
          </p:nvSpPr>
          <p:spPr>
            <a:xfrm>
              <a:off x="5367240" y="22716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6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22"/>
            <p:cNvSpPr/>
            <p:nvPr/>
          </p:nvSpPr>
          <p:spPr>
            <a:xfrm>
              <a:off x="3044520" y="22716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6" y="156"/>
                    <a:pt x="52" y="133"/>
                    <a:pt x="52" y="104"/>
                  </a:cubicBezTo>
                  <a:cubicBezTo>
                    <a:pt x="52" y="76"/>
                    <a:pt x="76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3"/>
            <p:cNvSpPr/>
            <p:nvPr/>
          </p:nvSpPr>
          <p:spPr>
            <a:xfrm>
              <a:off x="721800" y="227160"/>
              <a:ext cx="978120" cy="978120"/>
            </a:xfrm>
            <a:custGeom>
              <a:avLst/>
              <a:gdLst/>
              <a:ahLst/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8"/>
                    <a:pt x="104" y="208"/>
                  </a:cubicBezTo>
                  <a:close/>
                  <a:moveTo>
                    <a:pt x="104" y="52"/>
                  </a:moveTo>
                  <a:cubicBezTo>
                    <a:pt x="133" y="52"/>
                    <a:pt x="156" y="76"/>
                    <a:pt x="156" y="104"/>
                  </a:cubicBezTo>
                  <a:cubicBezTo>
                    <a:pt x="156" y="133"/>
                    <a:pt x="133" y="156"/>
                    <a:pt x="104" y="156"/>
                  </a:cubicBezTo>
                  <a:cubicBezTo>
                    <a:pt x="75" y="156"/>
                    <a:pt x="52" y="133"/>
                    <a:pt x="52" y="104"/>
                  </a:cubicBezTo>
                  <a:cubicBezTo>
                    <a:pt x="52" y="76"/>
                    <a:pt x="75" y="52"/>
                    <a:pt x="104" y="52"/>
                  </a:cubicBezTo>
                  <a:close/>
                </a:path>
              </a:pathLst>
            </a:custGeom>
            <a:solidFill>
              <a:srgbClr val="4f81bd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PlaceHolder 2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494640" y="5122080"/>
            <a:ext cx="352440" cy="35244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104" y="208"/>
                </a:moveTo>
                <a:cubicBezTo>
                  <a:pt x="162" y="208"/>
                  <a:pt x="208" y="161"/>
                  <a:pt x="208" y="104"/>
                </a:cubicBezTo>
                <a:cubicBezTo>
                  <a:pt x="208" y="46"/>
                  <a:pt x="16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61"/>
                  <a:pt x="47" y="208"/>
                  <a:pt x="104" y="208"/>
                </a:cubicBezTo>
                <a:close/>
                <a:moveTo>
                  <a:pt x="104" y="52"/>
                </a:moveTo>
                <a:cubicBezTo>
                  <a:pt x="133" y="52"/>
                  <a:pt x="156" y="75"/>
                  <a:pt x="156" y="104"/>
                </a:cubicBezTo>
                <a:cubicBezTo>
                  <a:pt x="156" y="133"/>
                  <a:pt x="133" y="156"/>
                  <a:pt x="104" y="156"/>
                </a:cubicBezTo>
                <a:cubicBezTo>
                  <a:pt x="75" y="156"/>
                  <a:pt x="52" y="133"/>
                  <a:pt x="52" y="104"/>
                </a:cubicBezTo>
                <a:cubicBezTo>
                  <a:pt x="52" y="75"/>
                  <a:pt x="75" y="52"/>
                  <a:pt x="104" y="52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335880" y="2301120"/>
            <a:ext cx="6211440" cy="1094760"/>
          </a:xfrm>
          <a:prstGeom prst="rect">
            <a:avLst/>
          </a:prstGeom>
        </p:spPr>
        <p:txBody>
          <a:bodyPr rIns="0" anchor="b">
            <a:normAutofit/>
          </a:bodyPr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Insert section name here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700" spc="-1" strike="noStrike">
                <a:solidFill>
                  <a:srgbClr val="5d5d5d"/>
                </a:solidFill>
                <a:latin typeface="Proxima Nova"/>
              </a:rPr>
              <a:t>Click to edit the title text format</a:t>
            </a:r>
            <a:endParaRPr b="0" lang="en-US" sz="1700" spc="-1" strike="noStrike">
              <a:solidFill>
                <a:srgbClr val="5d5d5d"/>
              </a:solidFill>
              <a:latin typeface="Proxima Nov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latentflip.com/loupe" TargetMode="External"/><Relationship Id="rId2" Type="http://schemas.openxmlformats.org/officeDocument/2006/relationships/hyperlink" Target="https://github.com/getify/You-Dont-Know-JS" TargetMode="External"/><Relationship Id="rId3" Type="http://schemas.openxmlformats.org/officeDocument/2006/relationships/hyperlink" Target="http://2ality.com/" TargetMode="External"/><Relationship Id="rId4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263" name="TextShape 1"/>
          <p:cNvSpPr txBox="1"/>
          <p:nvPr/>
        </p:nvSpPr>
        <p:spPr>
          <a:xfrm>
            <a:off x="1579680" y="2301120"/>
            <a:ext cx="6924960" cy="109476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US" sz="4800" spc="-1" strike="noStrike">
                <a:solidFill>
                  <a:srgbClr val="ffffff"/>
                </a:solidFill>
                <a:latin typeface="DejaVu Sans"/>
              </a:rPr>
              <a:t>JavaScript LevelUp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2823120" y="2122200"/>
            <a:ext cx="46634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value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value.name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 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value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 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};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ES6 const 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823120" y="2122200"/>
            <a:ext cx="46634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value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value.name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 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value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'Jack Daniels'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};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ES6 let 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761760" y="1280160"/>
            <a:ext cx="8930880" cy="38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Person(name){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name;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Person.prototype.greeting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`Hello, my name is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||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bourbonPerson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 (shadowing)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761760" y="1280160"/>
            <a:ext cx="8930880" cy="38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tequilaPerson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'Jose Cuervo'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tequilaPerson.greeting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`Hola, mi nobre es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tequilaPerson.greeting();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 (objects)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640080" y="1280160"/>
            <a:ext cx="8930880" cy="411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greeting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(){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`Hello, my name is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||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bourbonPerson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Object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.create(Person);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 (es2015)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01760" y="920160"/>
            <a:ext cx="8930880" cy="457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constructor(name){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name;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greeting()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`Hello, my name is 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${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.name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||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'Unnamed'</a:t>
            </a:r>
            <a:r>
              <a:rPr b="0" lang="en-US" sz="2200" spc="-1" strike="noStrike">
                <a:solidFill>
                  <a:srgbClr val="bb6688"/>
                </a:solidFill>
                <a:latin typeface="Arial"/>
              </a:rPr>
              <a:t>}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!`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bourbonPerson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Person(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'Jim Beam'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bourbonPerson.greeting();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Prototypal Inheritance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828800" y="1280160"/>
            <a:ext cx="1645920" cy="731520"/>
          </a:xfrm>
          <a:prstGeom prst="rect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840480" y="2286000"/>
            <a:ext cx="1645920" cy="73152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bourbonPerson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TextShape 4"/>
          <p:cNvSpPr txBox="1"/>
          <p:nvPr/>
        </p:nvSpPr>
        <p:spPr>
          <a:xfrm>
            <a:off x="4925160" y="1737360"/>
            <a:ext cx="181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Prototype 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857040" y="3926160"/>
            <a:ext cx="1645920" cy="731520"/>
          </a:xfrm>
          <a:prstGeom prst="rect">
            <a:avLst/>
          </a:prstGeom>
          <a:solidFill>
            <a:srgbClr val="e0ef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tequilaPerson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6670440" y="2392560"/>
            <a:ext cx="14630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e5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greeting()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6670800" y="4033800"/>
            <a:ext cx="14630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e5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greeting()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19" name="Line 8"/>
          <p:cNvCxnSpPr>
            <a:stCxn id="317" idx="1"/>
            <a:endCxn id="314" idx="3"/>
          </p:cNvCxnSpPr>
          <p:nvPr/>
        </p:nvCxnSpPr>
        <p:spPr>
          <a:xfrm flipH="1">
            <a:off x="5486400" y="2648880"/>
            <a:ext cx="1184400" cy="3240"/>
          </a:xfrm>
          <a:prstGeom prst="bentConnector3">
            <a:avLst/>
          </a:prstGeom>
          <a:ln>
            <a:solidFill>
              <a:srgbClr val="f58220"/>
            </a:solidFill>
            <a:tailEnd len="med" type="triangle" w="med"/>
          </a:ln>
        </p:spPr>
      </p:cxnSp>
      <p:cxnSp>
        <p:nvCxnSpPr>
          <p:cNvPr id="320" name="Line 9"/>
          <p:cNvCxnSpPr>
            <a:stCxn id="314" idx="0"/>
            <a:endCxn id="313" idx="3"/>
          </p:cNvCxnSpPr>
          <p:nvPr/>
        </p:nvCxnSpPr>
        <p:spPr>
          <a:xfrm flipH="1" flipV="1">
            <a:off x="3474720" y="1645920"/>
            <a:ext cx="1189080" cy="640440"/>
          </a:xfrm>
          <a:prstGeom prst="bentConnector3">
            <a:avLst/>
          </a:prstGeom>
          <a:ln>
            <a:solidFill>
              <a:srgbClr val="f58220"/>
            </a:solidFill>
            <a:tailEnd len="med" type="triangle" w="med"/>
          </a:ln>
        </p:spPr>
      </p:cxnSp>
      <p:cxnSp>
        <p:nvCxnSpPr>
          <p:cNvPr id="321" name="Line 10"/>
          <p:cNvCxnSpPr>
            <a:stCxn id="318" idx="1"/>
            <a:endCxn id="316" idx="3"/>
          </p:cNvCxnSpPr>
          <p:nvPr/>
        </p:nvCxnSpPr>
        <p:spPr>
          <a:xfrm flipH="1">
            <a:off x="5502960" y="4290120"/>
            <a:ext cx="1168200" cy="2160"/>
          </a:xfrm>
          <a:prstGeom prst="bentConnector3">
            <a:avLst/>
          </a:prstGeom>
          <a:ln>
            <a:solidFill>
              <a:srgbClr val="f58220"/>
            </a:solidFill>
            <a:tailEnd len="med" type="triangle" w="med"/>
          </a:ln>
        </p:spPr>
      </p:cxnSp>
      <p:sp>
        <p:nvSpPr>
          <p:cNvPr id="322" name="CustomShape 11"/>
          <p:cNvSpPr/>
          <p:nvPr/>
        </p:nvSpPr>
        <p:spPr>
          <a:xfrm>
            <a:off x="6730560" y="4660560"/>
            <a:ext cx="13716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.name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23" name="Line 12"/>
          <p:cNvCxnSpPr>
            <a:stCxn id="322" idx="1"/>
            <a:endCxn id="316" idx="2"/>
          </p:cNvCxnSpPr>
          <p:nvPr/>
        </p:nvCxnSpPr>
        <p:spPr>
          <a:xfrm flipH="1" flipV="1">
            <a:off x="4680000" y="4657680"/>
            <a:ext cx="2050920" cy="231840"/>
          </a:xfrm>
          <a:prstGeom prst="bentConnector3">
            <a:avLst/>
          </a:prstGeom>
          <a:ln>
            <a:solidFill>
              <a:srgbClr val="ed1c24"/>
            </a:solidFill>
            <a:tailEnd len="med" type="triangle" w="med"/>
          </a:ln>
        </p:spPr>
      </p:cxnSp>
      <p:cxnSp>
        <p:nvCxnSpPr>
          <p:cNvPr id="324" name="Line 13"/>
          <p:cNvCxnSpPr>
            <a:stCxn id="316" idx="0"/>
            <a:endCxn id="313" idx="2"/>
          </p:cNvCxnSpPr>
          <p:nvPr/>
        </p:nvCxnSpPr>
        <p:spPr>
          <a:xfrm flipH="1" flipV="1">
            <a:off x="2651760" y="2011680"/>
            <a:ext cx="2028600" cy="1914840"/>
          </a:xfrm>
          <a:prstGeom prst="bentConnector3">
            <a:avLst/>
          </a:prstGeom>
          <a:ln>
            <a:solidFill>
              <a:srgbClr val="ed1c24"/>
            </a:solidFill>
            <a:tailEnd len="med" type="triangle" w="med"/>
          </a:ln>
        </p:spPr>
      </p:cxn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Promises (es2015)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01760" y="848160"/>
            <a:ext cx="8382240" cy="44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pm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Promise((resolve, reject) =&gt;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itWorked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itWorked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resolve(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'pass'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reject(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'fail'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});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'then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'second then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catch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'catch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pm.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finally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(val =&gt; { </a:t>
            </a:r>
            <a:r>
              <a:rPr b="0" lang="en-US" sz="2200" spc="-1" strike="noStrike">
                <a:solidFill>
                  <a:srgbClr val="00864b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</a:t>
            </a:r>
            <a:r>
              <a:rPr b="0" lang="en-US" sz="2200" spc="-1" strike="noStrike">
                <a:solidFill>
                  <a:srgbClr val="ba2121"/>
                </a:solidFill>
                <a:latin typeface="Arial"/>
              </a:rPr>
              <a:t>'finally called'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});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Promises (3</a:t>
            </a:r>
            <a:r>
              <a:rPr b="0" lang="en-US" sz="3200" spc="-1" strike="noStrike" baseline="101000">
                <a:solidFill>
                  <a:srgbClr val="007dc1"/>
                </a:solidFill>
                <a:latin typeface="Proxima Nova Semibold"/>
              </a:rPr>
              <a:t>rd</a:t>
            </a: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 Party)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201760" y="1928160"/>
            <a:ext cx="5084640" cy="263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asynchronousThing()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progress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(status){})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(result){})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success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(result){})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64b"/>
                </a:solidFill>
                <a:latin typeface="Courier New"/>
                <a:ea typeface="Courier New"/>
              </a:rPr>
              <a:t>error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(err){})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catch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(err){})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finally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(){});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this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82880" y="737280"/>
            <a:ext cx="11993760" cy="132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53585f"/>
                </a:solidFill>
                <a:latin typeface="Courier New"/>
                <a:ea typeface="Courier New"/>
              </a:rPr>
              <a:t>this != this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53585f"/>
                </a:solidFill>
                <a:latin typeface="Courier New"/>
                <a:ea typeface="Courier New"/>
              </a:rPr>
              <a:t>unless you bind(), call(), or apply()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82880" y="1753200"/>
            <a:ext cx="11993760" cy="18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clickHandler(e){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Courier New"/>
                <a:ea typeface="Courier New"/>
              </a:rPr>
              <a:t>===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e.currentTarget);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182880" y="3429360"/>
            <a:ext cx="11993760" cy="18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clickHandler(e){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Courier New"/>
                <a:ea typeface="Courier New"/>
              </a:rPr>
              <a:t>===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myThisContext);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}).bind(myThisContext);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74440" y="4354560"/>
            <a:ext cx="7256160" cy="41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2650" spc="-1" strike="noStrike">
                <a:solidFill>
                  <a:srgbClr val="f9f7f6"/>
                </a:solidFill>
                <a:latin typeface="Proxima Nova Semibold"/>
              </a:rPr>
              <a:t>Senior Developer</a:t>
            </a:r>
            <a:endParaRPr b="0" lang="en-US" sz="2650" spc="-1" strike="noStrike"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74440" y="3314160"/>
            <a:ext cx="7256160" cy="102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Proxima Nova Light"/>
              </a:rPr>
              <a:t>Lee Brandt</a:t>
            </a:r>
            <a:endParaRPr b="0" lang="en-US" sz="3600" spc="-1" strike="noStrike">
              <a:solidFill>
                <a:srgbClr val="5d5d5d"/>
              </a:solidFill>
              <a:latin typeface="Proxima Nova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The Fat Arrow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62880" y="3141360"/>
            <a:ext cx="11993760" cy="183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clickHandler(e){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Courier New"/>
                <a:ea typeface="Courier New"/>
              </a:rPr>
              <a:t>===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myThisContext);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}).bind(myThisContext);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65760" y="1577520"/>
            <a:ext cx="603432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clickHandler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(e) =&gt;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points to the out context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The Spread Syntax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2201760" y="2000160"/>
            <a:ext cx="5382000" cy="192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datePieces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1970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newDate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new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Date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(...datePieces);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console.log(newDate);</a:t>
            </a:r>
            <a:endParaRPr b="0" lang="en-US" sz="2200" spc="-1" strike="noStrike">
              <a:latin typeface="Arial"/>
            </a:endParaRPr>
          </a:p>
          <a:p>
            <a:r>
              <a:rPr b="0" i="1" lang="en-US" sz="2200" spc="-1" strike="noStrike">
                <a:solidFill>
                  <a:srgbClr val="408080"/>
                </a:solidFill>
                <a:latin typeface="Arial"/>
              </a:rPr>
              <a:t>/* outputs 1970-07-04T13:15:55.001Z *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Array Destructuring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3006000" y="1881720"/>
            <a:ext cx="37490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numbers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[x, y]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numbers;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.log(x);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1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.log(y);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2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Object Destructuring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3006000" y="1881720"/>
            <a:ext cx="374904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p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42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q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true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{ p, q }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.log(p);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42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.log(q);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true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All Together Now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3006000" y="1881720"/>
            <a:ext cx="3749040" cy="31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numbers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];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[a, b, ...c]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numbers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.log(a);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1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.log(b);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2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.log(c); </a:t>
            </a:r>
            <a:r>
              <a:rPr b="0" lang="en-US" sz="2200" spc="-1" strike="noStrike">
                <a:solidFill>
                  <a:srgbClr val="408080"/>
                </a:solidFill>
                <a:latin typeface="Arial"/>
              </a:rPr>
              <a:t>// [3, 4, 5]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Lexical Scope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761760" y="1280160"/>
            <a:ext cx="402336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outerFunction() {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foo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foo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bar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console.log(bar);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 rot="10800000">
            <a:off x="10080000" y="5670000"/>
            <a:ext cx="4925880" cy="5669640"/>
          </a:xfrm>
          <a:custGeom>
            <a:avLst/>
            <a:gdLst/>
            <a:ahLst/>
            <a:rect l="l" t="t" r="r" b="b"/>
            <a:pathLst>
              <a:path w="2252" h="2592">
                <a:moveTo>
                  <a:pt x="0" y="0"/>
                </a:moveTo>
                <a:cubicBezTo>
                  <a:pt x="481" y="233"/>
                  <a:pt x="813" y="726"/>
                  <a:pt x="813" y="1296"/>
                </a:cubicBezTo>
                <a:cubicBezTo>
                  <a:pt x="813" y="1866"/>
                  <a:pt x="481" y="2359"/>
                  <a:pt x="0" y="2592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944" y="2592"/>
                  <a:pt x="1944" y="2592"/>
                  <a:pt x="1944" y="2592"/>
                </a:cubicBezTo>
                <a:cubicBezTo>
                  <a:pt x="2141" y="2202"/>
                  <a:pt x="2252" y="1762"/>
                  <a:pt x="2252" y="1296"/>
                </a:cubicBezTo>
                <a:cubicBezTo>
                  <a:pt x="2252" y="830"/>
                  <a:pt x="2141" y="390"/>
                  <a:pt x="1944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Shape 2"/>
          <p:cNvSpPr txBox="1"/>
          <p:nvPr/>
        </p:nvSpPr>
        <p:spPr>
          <a:xfrm>
            <a:off x="335880" y="17748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Links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365760" y="1025280"/>
            <a:ext cx="7955280" cy="414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Loupe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hlinkClick r:id="rId1"/>
              </a:rPr>
              <a:t>http://latentflip.com/loupe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You Don’t Know JS – Kyle Simpson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hlinkClick r:id="rId2"/>
              </a:rPr>
              <a:t>https://github.com/getify/You-Dont-Know-JS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2Ality - Axel Rauschmayer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hlinkClick r:id="rId3"/>
              </a:rPr>
              <a:t>http://2ality.com/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Mozilla Developer Network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https://developer.mozilla.org</a:t>
            </a:r>
            <a:endParaRPr b="0" lang="en-US" sz="2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049760" y="3506760"/>
            <a:ext cx="7979400" cy="591120"/>
          </a:xfrm>
          <a:prstGeom prst="rect">
            <a:avLst/>
          </a:prstGeom>
          <a:noFill/>
          <a:ln>
            <a:noFill/>
          </a:ln>
        </p:spPr>
        <p:txBody>
          <a:bodyPr rIns="0"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f9f7f6"/>
                </a:solidFill>
                <a:latin typeface="Calibri"/>
              </a:rPr>
              <a:t>Thank You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 rot="10800000">
            <a:off x="10080000" y="5670000"/>
            <a:ext cx="4925880" cy="5669640"/>
          </a:xfrm>
          <a:custGeom>
            <a:avLst/>
            <a:gdLst/>
            <a:ahLst/>
            <a:rect l="l" t="t" r="r" b="b"/>
            <a:pathLst>
              <a:path w="2252" h="2592">
                <a:moveTo>
                  <a:pt x="0" y="0"/>
                </a:moveTo>
                <a:cubicBezTo>
                  <a:pt x="481" y="233"/>
                  <a:pt x="813" y="726"/>
                  <a:pt x="813" y="1296"/>
                </a:cubicBezTo>
                <a:cubicBezTo>
                  <a:pt x="813" y="1866"/>
                  <a:pt x="481" y="2359"/>
                  <a:pt x="0" y="2592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944" y="2592"/>
                  <a:pt x="1944" y="2592"/>
                  <a:pt x="1944" y="2592"/>
                </a:cubicBezTo>
                <a:cubicBezTo>
                  <a:pt x="2141" y="2202"/>
                  <a:pt x="2252" y="1762"/>
                  <a:pt x="2252" y="1296"/>
                </a:cubicBezTo>
                <a:cubicBezTo>
                  <a:pt x="2252" y="830"/>
                  <a:pt x="2141" y="390"/>
                  <a:pt x="1944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7d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2"/>
          <p:cNvSpPr txBox="1"/>
          <p:nvPr/>
        </p:nvSpPr>
        <p:spPr>
          <a:xfrm>
            <a:off x="274320" y="35244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Who IS this guy?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914400" y="1645920"/>
            <a:ext cx="3291840" cy="34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Old Developer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Teacher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Traveler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Keeper of Keys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Television Star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Eater of Villagers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Very Serious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latin typeface="Arial"/>
              </a:rPr>
              <a:t>Very Professional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 rot="10800000">
            <a:off x="10080000" y="5670000"/>
            <a:ext cx="4925880" cy="5669640"/>
          </a:xfrm>
          <a:custGeom>
            <a:avLst/>
            <a:gdLst/>
            <a:ahLst/>
            <a:rect l="l" t="t" r="r" b="b"/>
            <a:pathLst>
              <a:path w="2252" h="2592">
                <a:moveTo>
                  <a:pt x="0" y="0"/>
                </a:moveTo>
                <a:cubicBezTo>
                  <a:pt x="481" y="233"/>
                  <a:pt x="813" y="726"/>
                  <a:pt x="813" y="1296"/>
                </a:cubicBezTo>
                <a:cubicBezTo>
                  <a:pt x="813" y="1866"/>
                  <a:pt x="481" y="2359"/>
                  <a:pt x="0" y="2592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944" y="2592"/>
                  <a:pt x="1944" y="2592"/>
                  <a:pt x="1944" y="2592"/>
                </a:cubicBezTo>
                <a:cubicBezTo>
                  <a:pt x="2141" y="2202"/>
                  <a:pt x="2252" y="1762"/>
                  <a:pt x="2252" y="1296"/>
                </a:cubicBezTo>
                <a:cubicBezTo>
                  <a:pt x="2252" y="830"/>
                  <a:pt x="2141" y="390"/>
                  <a:pt x="1944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6b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335880" y="24948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Proxima Nova Semibold"/>
              </a:rPr>
              <a:t>What We’ll Cover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50360" y="1244160"/>
            <a:ext cx="457884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What the !?&amp;$#@%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Compiler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Event Loop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Lexical Scope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Prototypes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Asynchronicity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Destructuring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Spreading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273" name="TextShape 1"/>
          <p:cNvSpPr txBox="1"/>
          <p:nvPr/>
        </p:nvSpPr>
        <p:spPr>
          <a:xfrm>
            <a:off x="0" y="2301120"/>
            <a:ext cx="10080000" cy="1094760"/>
          </a:xfrm>
          <a:prstGeom prst="rect">
            <a:avLst/>
          </a:prstGeom>
          <a:noFill/>
          <a:ln>
            <a:noFill/>
          </a:ln>
        </p:spPr>
        <p:txBody>
          <a:bodyPr rIns="0" anchor="ctr"/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WhatThe?&amp;!@#.js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981520" y="1554480"/>
            <a:ext cx="4150800" cy="34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spot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'here'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sheldon(){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spot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'mine'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DejaVu Sans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leonard(girlfriend){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girlfriend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'Penny'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inhaler </a:t>
            </a:r>
            <a:r>
              <a:rPr b="0" lang="en-US" sz="2200" spc="-1" strike="noStrike">
                <a:solidFill>
                  <a:srgbClr val="666666"/>
                </a:solidFill>
                <a:latin typeface="DejaVu Sans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2200" spc="-1" strike="noStrike">
                <a:solidFill>
                  <a:srgbClr val="ba2121"/>
                </a:solidFill>
                <a:latin typeface="DejaVu Sans"/>
              </a:rPr>
              <a:t>'true'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The Compiler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35880" y="213480"/>
            <a:ext cx="6211440" cy="561960"/>
          </a:xfrm>
          <a:prstGeom prst="rect">
            <a:avLst/>
          </a:prstGeom>
          <a:noFill/>
          <a:ln>
            <a:noFill/>
          </a:ln>
        </p:spPr>
        <p:txBody>
          <a:bodyPr rIns="0" anchor="b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7dc1"/>
                </a:solidFill>
                <a:latin typeface="Proxima Nova Semibold"/>
              </a:rPr>
              <a:t>The Event Loop</a:t>
            </a:r>
            <a:endParaRPr b="0" lang="en-US" sz="3200" spc="-1" strike="noStrike">
              <a:solidFill>
                <a:srgbClr val="5d5d5d"/>
              </a:solidFill>
              <a:latin typeface="Proxima Nova"/>
            </a:endParaRPr>
          </a:p>
        </p:txBody>
      </p:sp>
      <p:grpSp>
        <p:nvGrpSpPr>
          <p:cNvPr id="277" name="Group 2"/>
          <p:cNvGrpSpPr/>
          <p:nvPr/>
        </p:nvGrpSpPr>
        <p:grpSpPr>
          <a:xfrm>
            <a:off x="4741560" y="1374120"/>
            <a:ext cx="1019160" cy="837720"/>
            <a:chOff x="4741560" y="1374120"/>
            <a:chExt cx="1019160" cy="837720"/>
          </a:xfrm>
        </p:grpSpPr>
        <p:sp>
          <p:nvSpPr>
            <p:cNvPr id="278" name="CustomShape 3"/>
            <p:cNvSpPr/>
            <p:nvPr/>
          </p:nvSpPr>
          <p:spPr>
            <a:xfrm>
              <a:off x="4741560" y="1374120"/>
              <a:ext cx="1019160" cy="837720"/>
            </a:xfrm>
            <a:custGeom>
              <a:avLst/>
              <a:gdLst/>
              <a:ahLst/>
              <a:rect l="l" t="t" r="r" b="b"/>
              <a:pathLst>
                <a:path w="202" h="203">
                  <a:moveTo>
                    <a:pt x="180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31"/>
                    <a:pt x="164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2"/>
                    <a:pt x="9" y="151"/>
                    <a:pt x="20" y="152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65"/>
                    <a:pt x="30" y="175"/>
                    <a:pt x="41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93"/>
                    <a:pt x="52" y="203"/>
                    <a:pt x="64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92" y="203"/>
                    <a:pt x="202" y="193"/>
                    <a:pt x="202" y="181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53"/>
                    <a:pt x="192" y="43"/>
                    <a:pt x="180" y="43"/>
                  </a:cubicBezTo>
                  <a:close/>
                  <a:moveTo>
                    <a:pt x="180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54" y="199"/>
                    <a:pt x="46" y="191"/>
                    <a:pt x="46" y="181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8" y="191"/>
                    <a:pt x="190" y="199"/>
                    <a:pt x="180" y="199"/>
                  </a:cubicBezTo>
                  <a:close/>
                  <a:moveTo>
                    <a:pt x="24" y="154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32" y="171"/>
                    <a:pt x="24" y="163"/>
                    <a:pt x="24" y="154"/>
                  </a:cubicBezTo>
                  <a:close/>
                  <a:moveTo>
                    <a:pt x="170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43"/>
                    <a:pt x="45" y="5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32" y="25"/>
                    <a:pt x="41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62" y="25"/>
                    <a:pt x="170" y="33"/>
                    <a:pt x="170" y="42"/>
                  </a:cubicBezTo>
                  <a:lnTo>
                    <a:pt x="170" y="43"/>
                  </a:lnTo>
                  <a:close/>
                  <a:moveTo>
                    <a:pt x="198" y="65"/>
                  </a:moveTo>
                  <a:cubicBezTo>
                    <a:pt x="198" y="85"/>
                    <a:pt x="198" y="85"/>
                    <a:pt x="198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55"/>
                    <a:pt x="54" y="47"/>
                    <a:pt x="64" y="47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90" y="47"/>
                    <a:pt x="198" y="55"/>
                    <a:pt x="198" y="65"/>
                  </a:cubicBezTo>
                  <a:close/>
                  <a:moveTo>
                    <a:pt x="4" y="21"/>
                  </a:moveTo>
                  <a:cubicBezTo>
                    <a:pt x="4" y="12"/>
                    <a:pt x="12" y="4"/>
                    <a:pt x="21" y="4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0" y="4"/>
                    <a:pt x="148" y="12"/>
                    <a:pt x="148" y="21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1" y="21"/>
                    <a:pt x="22" y="29"/>
                    <a:pt x="20" y="39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4" y="21"/>
                  </a:lnTo>
                  <a:close/>
                  <a:moveTo>
                    <a:pt x="4" y="131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1" y="147"/>
                    <a:pt x="4" y="140"/>
                    <a:pt x="4" y="131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4"/>
            <p:cNvSpPr/>
            <p:nvPr/>
          </p:nvSpPr>
          <p:spPr>
            <a:xfrm>
              <a:off x="5202360" y="1642680"/>
              <a:ext cx="455760" cy="16920"/>
            </a:xfrm>
            <a:custGeom>
              <a:avLst/>
              <a:gdLst/>
              <a:ahLst/>
              <a:rect l="l" t="t" r="r" b="b"/>
              <a:pathLst>
                <a:path w="9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5"/>
            <p:cNvSpPr/>
            <p:nvPr/>
          </p:nvSpPr>
          <p:spPr>
            <a:xfrm>
              <a:off x="5048280" y="1614960"/>
              <a:ext cx="89280" cy="7308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4"/>
                  </a:moveTo>
                  <a:cubicBezTo>
                    <a:pt x="6" y="14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1" y="4"/>
                    <a:pt x="14" y="7"/>
                    <a:pt x="14" y="9"/>
                  </a:cubicBezTo>
                  <a:cubicBezTo>
                    <a:pt x="14" y="12"/>
                    <a:pt x="11" y="14"/>
                    <a:pt x="9" y="1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TextShape 6"/>
          <p:cNvSpPr txBox="1"/>
          <p:nvPr/>
        </p:nvSpPr>
        <p:spPr>
          <a:xfrm>
            <a:off x="457200" y="914400"/>
            <a:ext cx="3749040" cy="43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bar(){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console.log(‘bar’);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foo(){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setTimeout(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cb(){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bar();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},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foo();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TextShape 7"/>
          <p:cNvSpPr txBox="1"/>
          <p:nvPr/>
        </p:nvSpPr>
        <p:spPr>
          <a:xfrm>
            <a:off x="6139440" y="2777040"/>
            <a:ext cx="133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Event Loop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7479720" y="2654280"/>
            <a:ext cx="671400" cy="671400"/>
          </a:xfrm>
          <a:prstGeom prst="rect">
            <a:avLst/>
          </a:prstGeom>
          <a:ln>
            <a:noFill/>
          </a:ln>
        </p:spPr>
      </p:pic>
      <p:sp>
        <p:nvSpPr>
          <p:cNvPr id="284" name="TextShape 8"/>
          <p:cNvSpPr txBox="1"/>
          <p:nvPr/>
        </p:nvSpPr>
        <p:spPr>
          <a:xfrm>
            <a:off x="4663800" y="3907440"/>
            <a:ext cx="1802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Callback Queue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TextShape 9"/>
          <p:cNvSpPr txBox="1"/>
          <p:nvPr/>
        </p:nvSpPr>
        <p:spPr>
          <a:xfrm>
            <a:off x="4682880" y="1042560"/>
            <a:ext cx="1881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JavaScript Stack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6" name="Group 10"/>
          <p:cNvGrpSpPr/>
          <p:nvPr/>
        </p:nvGrpSpPr>
        <p:grpSpPr>
          <a:xfrm>
            <a:off x="7941960" y="1372320"/>
            <a:ext cx="1019160" cy="837720"/>
            <a:chOff x="7941960" y="1372320"/>
            <a:chExt cx="1019160" cy="837720"/>
          </a:xfrm>
        </p:grpSpPr>
        <p:sp>
          <p:nvSpPr>
            <p:cNvPr id="287" name="CustomShape 11"/>
            <p:cNvSpPr/>
            <p:nvPr/>
          </p:nvSpPr>
          <p:spPr>
            <a:xfrm>
              <a:off x="7941960" y="1372320"/>
              <a:ext cx="1019160" cy="837720"/>
            </a:xfrm>
            <a:custGeom>
              <a:avLst/>
              <a:gdLst/>
              <a:ahLst/>
              <a:rect l="l" t="t" r="r" b="b"/>
              <a:pathLst>
                <a:path w="202" h="203">
                  <a:moveTo>
                    <a:pt x="180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31"/>
                    <a:pt x="164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2"/>
                    <a:pt x="9" y="151"/>
                    <a:pt x="20" y="152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65"/>
                    <a:pt x="30" y="175"/>
                    <a:pt x="41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93"/>
                    <a:pt x="52" y="203"/>
                    <a:pt x="64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92" y="203"/>
                    <a:pt x="202" y="193"/>
                    <a:pt x="202" y="181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53"/>
                    <a:pt x="192" y="43"/>
                    <a:pt x="180" y="43"/>
                  </a:cubicBezTo>
                  <a:close/>
                  <a:moveTo>
                    <a:pt x="180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54" y="199"/>
                    <a:pt x="46" y="191"/>
                    <a:pt x="46" y="181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8" y="191"/>
                    <a:pt x="190" y="199"/>
                    <a:pt x="180" y="199"/>
                  </a:cubicBezTo>
                  <a:close/>
                  <a:moveTo>
                    <a:pt x="24" y="154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32" y="171"/>
                    <a:pt x="24" y="163"/>
                    <a:pt x="24" y="154"/>
                  </a:cubicBezTo>
                  <a:close/>
                  <a:moveTo>
                    <a:pt x="170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43"/>
                    <a:pt x="45" y="5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32" y="25"/>
                    <a:pt x="41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62" y="25"/>
                    <a:pt x="170" y="33"/>
                    <a:pt x="170" y="42"/>
                  </a:cubicBezTo>
                  <a:lnTo>
                    <a:pt x="170" y="43"/>
                  </a:lnTo>
                  <a:close/>
                  <a:moveTo>
                    <a:pt x="198" y="65"/>
                  </a:moveTo>
                  <a:cubicBezTo>
                    <a:pt x="198" y="85"/>
                    <a:pt x="198" y="85"/>
                    <a:pt x="198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55"/>
                    <a:pt x="54" y="47"/>
                    <a:pt x="64" y="47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90" y="47"/>
                    <a:pt x="198" y="55"/>
                    <a:pt x="198" y="65"/>
                  </a:cubicBezTo>
                  <a:close/>
                  <a:moveTo>
                    <a:pt x="4" y="21"/>
                  </a:moveTo>
                  <a:cubicBezTo>
                    <a:pt x="4" y="12"/>
                    <a:pt x="12" y="4"/>
                    <a:pt x="21" y="4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0" y="4"/>
                    <a:pt x="148" y="12"/>
                    <a:pt x="148" y="21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1" y="21"/>
                    <a:pt x="22" y="29"/>
                    <a:pt x="20" y="39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4" y="21"/>
                  </a:lnTo>
                  <a:close/>
                  <a:moveTo>
                    <a:pt x="4" y="131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1" y="147"/>
                    <a:pt x="4" y="140"/>
                    <a:pt x="4" y="131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2"/>
            <p:cNvSpPr/>
            <p:nvPr/>
          </p:nvSpPr>
          <p:spPr>
            <a:xfrm>
              <a:off x="8402760" y="1640880"/>
              <a:ext cx="455760" cy="16920"/>
            </a:xfrm>
            <a:custGeom>
              <a:avLst/>
              <a:gdLst/>
              <a:ahLst/>
              <a:rect l="l" t="t" r="r" b="b"/>
              <a:pathLst>
                <a:path w="9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3"/>
            <p:cNvSpPr/>
            <p:nvPr/>
          </p:nvSpPr>
          <p:spPr>
            <a:xfrm>
              <a:off x="8248680" y="1613160"/>
              <a:ext cx="89280" cy="7308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4"/>
                  </a:moveTo>
                  <a:cubicBezTo>
                    <a:pt x="6" y="14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1" y="4"/>
                    <a:pt x="14" y="7"/>
                    <a:pt x="14" y="9"/>
                  </a:cubicBezTo>
                  <a:cubicBezTo>
                    <a:pt x="14" y="12"/>
                    <a:pt x="11" y="14"/>
                    <a:pt x="9" y="1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TextShape 14"/>
          <p:cNvSpPr txBox="1"/>
          <p:nvPr/>
        </p:nvSpPr>
        <p:spPr>
          <a:xfrm>
            <a:off x="7863840" y="1026000"/>
            <a:ext cx="1652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Browser Stack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1" name="Group 15"/>
          <p:cNvGrpSpPr/>
          <p:nvPr/>
        </p:nvGrpSpPr>
        <p:grpSpPr>
          <a:xfrm>
            <a:off x="4741560" y="4254480"/>
            <a:ext cx="1019160" cy="837720"/>
            <a:chOff x="4741560" y="4254480"/>
            <a:chExt cx="1019160" cy="837720"/>
          </a:xfrm>
        </p:grpSpPr>
        <p:sp>
          <p:nvSpPr>
            <p:cNvPr id="292" name="CustomShape 16"/>
            <p:cNvSpPr/>
            <p:nvPr/>
          </p:nvSpPr>
          <p:spPr>
            <a:xfrm>
              <a:off x="4741560" y="4254480"/>
              <a:ext cx="1019160" cy="837720"/>
            </a:xfrm>
            <a:custGeom>
              <a:avLst/>
              <a:gdLst/>
              <a:ahLst/>
              <a:rect l="l" t="t" r="r" b="b"/>
              <a:pathLst>
                <a:path w="202" h="203">
                  <a:moveTo>
                    <a:pt x="180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31"/>
                    <a:pt x="164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2"/>
                    <a:pt x="9" y="151"/>
                    <a:pt x="20" y="152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65"/>
                    <a:pt x="30" y="175"/>
                    <a:pt x="41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93"/>
                    <a:pt x="52" y="203"/>
                    <a:pt x="64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92" y="203"/>
                    <a:pt x="202" y="193"/>
                    <a:pt x="202" y="181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53"/>
                    <a:pt x="192" y="43"/>
                    <a:pt x="180" y="43"/>
                  </a:cubicBezTo>
                  <a:close/>
                  <a:moveTo>
                    <a:pt x="180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54" y="199"/>
                    <a:pt x="46" y="191"/>
                    <a:pt x="46" y="181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8" y="191"/>
                    <a:pt x="190" y="199"/>
                    <a:pt x="180" y="199"/>
                  </a:cubicBezTo>
                  <a:close/>
                  <a:moveTo>
                    <a:pt x="24" y="154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32" y="171"/>
                    <a:pt x="24" y="163"/>
                    <a:pt x="24" y="154"/>
                  </a:cubicBezTo>
                  <a:close/>
                  <a:moveTo>
                    <a:pt x="170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43"/>
                    <a:pt x="45" y="5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32" y="25"/>
                    <a:pt x="41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62" y="25"/>
                    <a:pt x="170" y="33"/>
                    <a:pt x="170" y="42"/>
                  </a:cubicBezTo>
                  <a:lnTo>
                    <a:pt x="170" y="43"/>
                  </a:lnTo>
                  <a:close/>
                  <a:moveTo>
                    <a:pt x="198" y="65"/>
                  </a:moveTo>
                  <a:cubicBezTo>
                    <a:pt x="198" y="85"/>
                    <a:pt x="198" y="85"/>
                    <a:pt x="198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55"/>
                    <a:pt x="54" y="47"/>
                    <a:pt x="64" y="47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90" y="47"/>
                    <a:pt x="198" y="55"/>
                    <a:pt x="198" y="65"/>
                  </a:cubicBezTo>
                  <a:close/>
                  <a:moveTo>
                    <a:pt x="4" y="21"/>
                  </a:moveTo>
                  <a:cubicBezTo>
                    <a:pt x="4" y="12"/>
                    <a:pt x="12" y="4"/>
                    <a:pt x="21" y="4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0" y="4"/>
                    <a:pt x="148" y="12"/>
                    <a:pt x="148" y="21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1" y="21"/>
                    <a:pt x="22" y="29"/>
                    <a:pt x="20" y="39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4" y="21"/>
                  </a:lnTo>
                  <a:close/>
                  <a:moveTo>
                    <a:pt x="4" y="131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1" y="147"/>
                    <a:pt x="4" y="140"/>
                    <a:pt x="4" y="131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7"/>
            <p:cNvSpPr/>
            <p:nvPr/>
          </p:nvSpPr>
          <p:spPr>
            <a:xfrm>
              <a:off x="5202360" y="4523040"/>
              <a:ext cx="455760" cy="16920"/>
            </a:xfrm>
            <a:custGeom>
              <a:avLst/>
              <a:gdLst/>
              <a:ahLst/>
              <a:rect l="l" t="t" r="r" b="b"/>
              <a:pathLst>
                <a:path w="9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8"/>
            <p:cNvSpPr/>
            <p:nvPr/>
          </p:nvSpPr>
          <p:spPr>
            <a:xfrm>
              <a:off x="5048280" y="4495320"/>
              <a:ext cx="89280" cy="73080"/>
            </a:xfrm>
            <a:custGeom>
              <a:avLst/>
              <a:gdLst/>
              <a:ahLst/>
              <a:rect l="l" t="t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4"/>
                  </a:moveTo>
                  <a:cubicBezTo>
                    <a:pt x="6" y="14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1" y="4"/>
                    <a:pt x="14" y="7"/>
                    <a:pt x="14" y="9"/>
                  </a:cubicBezTo>
                  <a:cubicBezTo>
                    <a:pt x="14" y="12"/>
                    <a:pt x="11" y="14"/>
                    <a:pt x="9" y="1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200400" y="1554480"/>
            <a:ext cx="402336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outerFunction() {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foo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foo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bar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8000"/>
                </a:solidFill>
                <a:latin typeface="Arial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.log(bar);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Lexical Scope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018080" y="2122200"/>
            <a:ext cx="3268080" cy="234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// i is </a:t>
            </a:r>
            <a:r>
              <a:rPr b="1" lang="en-US" sz="2000" spc="-1" strike="noStrike">
                <a:solidFill>
                  <a:srgbClr val="408080"/>
                </a:solidFill>
                <a:latin typeface="Arial"/>
              </a:rPr>
              <a:t>not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 visible 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let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i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console.log(i);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7dc1"/>
                </a:solidFill>
                <a:latin typeface="Arial"/>
              </a:rPr>
              <a:t>Lexical Scope (let vs var)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5538240" y="2104200"/>
            <a:ext cx="3325680" cy="235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innerFunction()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// i </a:t>
            </a:r>
            <a:r>
              <a:rPr b="1" lang="en-US" sz="2000" spc="-1" strike="noStrike">
                <a:solidFill>
                  <a:srgbClr val="408080"/>
                </a:solidFill>
                <a:latin typeface="Arial"/>
              </a:rPr>
              <a:t>is</a:t>
            </a:r>
            <a:r>
              <a:rPr b="0" lang="en-US" sz="2000" spc="-1" strike="noStrike">
                <a:solidFill>
                  <a:srgbClr val="408080"/>
                </a:solidFill>
                <a:latin typeface="Arial"/>
              </a:rPr>
              <a:t> visible 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var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i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i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</a:rPr>
              <a:t>++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console.log(i);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2018-10-02T09:48:37Z</dcterms:created>
  <dc:creator/>
  <dc:description/>
  <dc:language>en-US</dc:language>
  <cp:lastModifiedBy/>
  <dcterms:modified xsi:type="dcterms:W3CDTF">2018-10-05T21:59:22Z</dcterms:modified>
  <cp:revision>12</cp:revision>
  <dc:subject/>
  <dc:title/>
</cp:coreProperties>
</file>