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1pPr>
    <a:lvl2pPr indent="3429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2pPr>
    <a:lvl3pPr indent="6858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3pPr>
    <a:lvl4pPr indent="10287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4pPr>
    <a:lvl5pPr indent="13716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5pPr>
    <a:lvl6pPr indent="17145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6pPr>
    <a:lvl7pPr indent="20574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7pPr>
    <a:lvl8pPr indent="24003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8pPr>
    <a:lvl9pPr indent="2743200" algn="ctr" defTabSz="584200">
      <a:defRPr sz="4200">
        <a:solidFill>
          <a:srgbClr val="FFFFFF"/>
        </a:solidFill>
        <a:effectLst>
          <a:outerShdw sx="100000" sy="100000" kx="0" ky="0" algn="b" rotWithShape="0" blurRad="38100" dist="64529" dir="2700000">
            <a:srgbClr val="000000">
              <a:alpha val="48275"/>
            </a:srgbClr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defRPr sz="1800"/>
            </a:pPr>
            <a:r>
              <a:rPr sz="2200"/>
              <a:t>What IS agile? and what is Agile?</a:t>
            </a:r>
            <a:endParaRPr sz="2200"/>
          </a:p>
          <a:p>
            <a:pPr lvl="0" defTabSz="457200">
              <a:defRPr sz="1800"/>
            </a:pPr>
            <a:r>
              <a:rPr sz="2200"/>
              <a:t>     Agile is a brand</a:t>
            </a:r>
            <a:endParaRPr sz="2200"/>
          </a:p>
          <a:p>
            <a:pPr lvl="0" defTabSz="457200">
              <a:defRPr sz="1800"/>
            </a:pPr>
            <a:r>
              <a:rPr sz="2200"/>
              <a:t>          has mostly lost its meaning</a:t>
            </a:r>
            <a:endParaRPr sz="2200"/>
          </a:p>
          <a:p>
            <a:pPr lvl="0" defTabSz="457200">
              <a:defRPr sz="1800"/>
            </a:pPr>
            <a:r>
              <a:rPr sz="2200"/>
              <a:t>          describes any number of Scrums, Kanbans or XPs</a:t>
            </a:r>
            <a:endParaRPr sz="2200"/>
          </a:p>
          <a:p>
            <a:pPr lvl="0" defTabSz="457200">
              <a:defRPr sz="1800"/>
            </a:pPr>
            <a:r>
              <a:rPr sz="2200"/>
              <a:t>          strikes fear into the hearts of BAs (Tom Smykowski) and PMs</a:t>
            </a:r>
            <a:endParaRPr sz="2200"/>
          </a:p>
          <a:p>
            <a:pPr lvl="0" defTabSz="457200">
              <a:defRPr sz="1800"/>
            </a:pPr>
            <a:r>
              <a:rPr sz="2200"/>
              <a:t>    </a:t>
            </a:r>
            <a:endParaRPr sz="2200"/>
          </a:p>
          <a:p>
            <a:pPr lvl="0" defTabSz="457200">
              <a:defRPr sz="1800"/>
            </a:pPr>
            <a:r>
              <a:rPr sz="2200"/>
              <a:t>     agile is an adjective</a:t>
            </a:r>
            <a:endParaRPr sz="2200"/>
          </a:p>
          <a:p>
            <a:pPr lvl="0" defTabSz="457200">
              <a:defRPr sz="1800"/>
            </a:pPr>
            <a:r>
              <a:rPr sz="2200"/>
              <a:t>          means nimble or spritely</a:t>
            </a:r>
            <a:endParaRPr sz="2200"/>
          </a:p>
          <a:p>
            <a:pPr lvl="0" defTabSz="457200">
              <a:defRPr sz="1800"/>
            </a:pPr>
            <a:r>
              <a:rPr sz="2200"/>
              <a:t>          better description of what we're trying to do</a:t>
            </a:r>
            <a:endParaRPr sz="2200"/>
          </a:p>
          <a:p>
            <a:pPr lvl="0" defTabSz="457200">
              <a:defRPr sz="1800"/>
            </a:pPr>
            <a:r>
              <a:rPr sz="2200"/>
              <a:t>		means we’ll be better adept at responding to changes/mistakes</a:t>
            </a:r>
            <a:endParaRPr sz="2200"/>
          </a:p>
          <a:p>
            <a:pPr lvl="0" defTabSz="457200">
              <a:defRPr sz="1800"/>
            </a:pPr>
            <a:r>
              <a:rPr sz="2200"/>
              <a:t>          strikes fear into CFOs and the hearts of the lazy</a:t>
            </a:r>
            <a:endParaRPr sz="2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If we make a plan, and something (requirements, assumptions, etc.) changes, what happens to the plan?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Why spend a lot of time developing a plan?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When reality starts diverging from the plan:</a:t>
            </a:r>
            <a:endParaRPr sz="2200"/>
          </a:p>
          <a:p>
            <a:pPr lvl="0">
              <a:defRPr sz="1800"/>
            </a:pPr>
            <a:r>
              <a:rPr sz="2200"/>
              <a:t>    Developers want to adjust the plan to fit reality.</a:t>
            </a:r>
            <a:endParaRPr sz="2200"/>
          </a:p>
          <a:p>
            <a:pPr lvl="0">
              <a:defRPr sz="1800"/>
            </a:pPr>
            <a:r>
              <a:rPr sz="2200"/>
              <a:t>    Project Managers want to adjust reality to fit the plan.</a:t>
            </a:r>
            <a:endParaRPr sz="2200"/>
          </a:p>
          <a:p>
            <a:pPr lvl="0">
              <a:defRPr sz="1800"/>
            </a:pPr>
            <a:r>
              <a:rPr sz="2200"/>
              <a:t>    Managers/C-Levels want to fire someone. (which is probably why PMs want to adjust reality)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Most of the Agile tools out there, are meant to increase communication:</a:t>
            </a:r>
            <a:endParaRPr sz="2200"/>
          </a:p>
          <a:p>
            <a:pPr lvl="0">
              <a:defRPr sz="1800"/>
            </a:pPr>
            <a:r>
              <a:rPr sz="2200"/>
              <a:t>	Stand-Ups</a:t>
            </a:r>
            <a:endParaRPr sz="2200"/>
          </a:p>
          <a:p>
            <a:pPr lvl="0">
              <a:defRPr sz="1800"/>
            </a:pPr>
            <a:r>
              <a:rPr sz="2200"/>
              <a:t>	Retrospectives</a:t>
            </a:r>
            <a:endParaRPr sz="2200"/>
          </a:p>
          <a:p>
            <a:pPr lvl="0">
              <a:defRPr sz="1800"/>
            </a:pPr>
            <a:r>
              <a:rPr sz="2200"/>
              <a:t>	Pair-Programming</a:t>
            </a:r>
            <a:endParaRPr sz="2200"/>
          </a:p>
          <a:p>
            <a:pPr lvl="0">
              <a:defRPr sz="1800"/>
            </a:pPr>
            <a:r>
              <a:rPr sz="2200"/>
              <a:t>	Task Boards</a:t>
            </a:r>
            <a:endParaRPr sz="2200"/>
          </a:p>
          <a:p>
            <a:pPr lvl="0">
              <a:defRPr sz="1800"/>
            </a:pPr>
            <a:r>
              <a:rPr sz="2200"/>
              <a:t>	Team Co-Location</a:t>
            </a:r>
            <a:endParaRPr sz="2200"/>
          </a:p>
          <a:p>
            <a:pPr lvl="0">
              <a:defRPr sz="1800"/>
            </a:pPr>
            <a:r>
              <a:rPr sz="2200"/>
              <a:t>	etc..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	</a:t>
            </a:r>
            <a:endParaRPr sz="2200"/>
          </a:p>
          <a:p>
            <a:pPr lvl="0">
              <a:defRPr sz="1800"/>
            </a:pPr>
            <a:r>
              <a:rPr sz="2200"/>
              <a:t>	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Stop looking for a bullet period how about a prism? Magnifying glass and a good, full toolbox.</a:t>
            </a:r>
            <a:endParaRPr sz="2200"/>
          </a:p>
          <a:p>
            <a:pPr lvl="0">
              <a:defRPr sz="1800"/>
            </a:pPr>
            <a:r>
              <a:rPr sz="2200"/>
              <a:t>You can’t improve by removing defects. </a:t>
            </a:r>
            <a:endParaRPr sz="2200"/>
          </a:p>
          <a:p>
            <a:pPr lvl="0">
              <a:defRPr sz="1800"/>
            </a:pPr>
            <a:r>
              <a:rPr sz="2200"/>
              <a:t>What would happen if we did/didn’t do this?</a:t>
            </a:r>
            <a:endParaRPr sz="2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defRPr sz="1800"/>
            </a:pPr>
            <a:r>
              <a:rPr sz="2200"/>
              <a:t>Tools for becoming agile</a:t>
            </a:r>
            <a:endParaRPr sz="2200"/>
          </a:p>
          <a:p>
            <a:pPr lvl="0" defTabSz="457200">
              <a:defRPr sz="1800"/>
            </a:pPr>
            <a:r>
              <a:rPr sz="2200"/>
              <a:t>     eXtreme Programming</a:t>
            </a:r>
            <a:endParaRPr sz="2200"/>
          </a:p>
          <a:p>
            <a:pPr lvl="0" defTabSz="457200">
              <a:defRPr sz="1800"/>
            </a:pPr>
            <a:r>
              <a:rPr sz="2200"/>
              <a:t>     Scrum - Scrumbut - Scrumban</a:t>
            </a:r>
            <a:endParaRPr sz="2200"/>
          </a:p>
          <a:p>
            <a:pPr lvl="0" defTabSz="457200">
              <a:defRPr sz="1800"/>
            </a:pPr>
            <a:r>
              <a:rPr sz="2200"/>
              <a:t>     Kanban - Lean</a:t>
            </a:r>
            <a:endParaRPr sz="2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Summarily dismissing agile software development.</a:t>
            </a:r>
            <a:endParaRPr sz="2200"/>
          </a:p>
          <a:p>
            <a:pPr lvl="0">
              <a:defRPr sz="1800"/>
            </a:pPr>
            <a:r>
              <a:rPr sz="2200"/>
              <a:t>	Comes from a misunderstanding of Agile/agile usually.</a:t>
            </a:r>
            <a:endParaRPr sz="2200"/>
          </a:p>
          <a:p>
            <a:pPr lvl="0">
              <a:defRPr sz="1800"/>
            </a:pPr>
            <a:r>
              <a:rPr sz="2200"/>
              <a:t>	Followed by TDD, Pair-programming, etc. won’t work here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What would have to happen in order for it to work here?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No. You are on the team that is building this software.</a:t>
            </a:r>
            <a:endParaRPr sz="2200"/>
          </a:p>
          <a:p>
            <a:pPr lvl="0">
              <a:defRPr sz="1800"/>
            </a:pPr>
            <a:r>
              <a:rPr sz="2200"/>
              <a:t>Stop thinking about your company in functional silos.</a:t>
            </a:r>
            <a:endParaRPr sz="2200"/>
          </a:p>
          <a:p>
            <a:pPr lvl="0">
              <a:defRPr sz="1800"/>
            </a:pPr>
            <a:r>
              <a:rPr sz="2200"/>
              <a:t>Contractor model is not a bad idea.</a:t>
            </a:r>
            <a:endParaRPr sz="2200"/>
          </a:p>
          <a:p>
            <a:pPr lvl="0">
              <a:defRPr sz="1800"/>
            </a:pPr>
            <a:r>
              <a:rPr sz="2200"/>
              <a:t>	You can still have those departments, but contract them out to each team.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defRPr sz="1800"/>
            </a:pPr>
            <a:r>
              <a:rPr sz="2200"/>
              <a:t>You are not your process.</a:t>
            </a:r>
            <a:endParaRPr sz="2200"/>
          </a:p>
          <a:p>
            <a:pPr lvl="0" defTabSz="457200">
              <a:defRPr sz="1800"/>
            </a:pPr>
            <a:r>
              <a:rPr sz="2200"/>
              <a:t>Your process exists to serve the organization. Not the other way around.</a:t>
            </a:r>
            <a:endParaRPr sz="2200"/>
          </a:p>
          <a:p>
            <a:pPr lvl="0" defTabSz="457200">
              <a:defRPr sz="1800"/>
            </a:pPr>
            <a:r>
              <a:rPr sz="2200"/>
              <a:t>Your process should be set to improve software delivery, not for the sake of the process.</a:t>
            </a:r>
            <a:endParaRPr sz="2200"/>
          </a:p>
          <a:p>
            <a:pPr lvl="0" defTabSz="457200">
              <a:defRPr sz="1800"/>
            </a:pPr>
            <a:r>
              <a:rPr sz="2200"/>
              <a:t>Understand you were not hired to follow a process. You were hired to make software.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defRPr sz="1800"/>
            </a:pPr>
            <a:r>
              <a:rPr sz="2200"/>
              <a:t>Agile didn't _cause_ the change. </a:t>
            </a:r>
            <a:endParaRPr sz="2200"/>
          </a:p>
          <a:p>
            <a:pPr lvl="0" defTabSz="457200">
              <a:defRPr sz="1800"/>
            </a:pPr>
            <a:r>
              <a:rPr sz="2200"/>
              <a:t>Business must inherently handle change. </a:t>
            </a:r>
            <a:endParaRPr sz="2200"/>
          </a:p>
          <a:p>
            <a:pPr lvl="0" defTabSz="457200">
              <a:defRPr sz="1800"/>
            </a:pPr>
            <a:r>
              <a:rPr sz="2200"/>
              <a:t>Agile is all about how you respond to change.</a:t>
            </a:r>
            <a:endParaRPr sz="2200"/>
          </a:p>
          <a:p>
            <a:pPr lvl="0" defTabSz="457200">
              <a:defRPr sz="1800"/>
            </a:pPr>
            <a:r>
              <a:rPr sz="2200"/>
              <a:t>The process should make change easier, more fluid</a:t>
            </a:r>
            <a:endParaRPr sz="2200"/>
          </a:p>
          <a:p>
            <a:pPr lvl="0" defTabSz="457200">
              <a:defRPr sz="1800"/>
            </a:pPr>
            <a:r>
              <a:rPr sz="2200"/>
              <a:t>When change is painful, you can choose to ignore change, or make change easier.</a:t>
            </a:r>
            <a:endParaRPr sz="2200"/>
          </a:p>
          <a:p>
            <a:pPr lvl="0" defTabSz="457200">
              <a:defRPr sz="1800"/>
            </a:pPr>
            <a:r>
              <a:rPr sz="2200"/>
              <a:t>What's more important: giving the business what they asked for? Or giving them what they need?</a:t>
            </a:r>
            <a:endParaRPr sz="2200"/>
          </a:p>
          <a:p>
            <a:pPr lvl="0" defTabSz="457200">
              <a:defRPr sz="1800"/>
            </a:pPr>
            <a:r>
              <a:rPr sz="2200"/>
              <a:t>If something is painful, do it more often.</a:t>
            </a:r>
            <a:endParaRPr sz="2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Commit to less.</a:t>
            </a:r>
            <a:endParaRPr sz="2200"/>
          </a:p>
          <a:p>
            <a:pPr lvl="0">
              <a:defRPr sz="1800"/>
            </a:pPr>
            <a:r>
              <a:rPr sz="2200"/>
              <a:t>Success begets success. </a:t>
            </a:r>
            <a:endParaRPr sz="2200"/>
          </a:p>
          <a:p>
            <a:pPr lvl="0">
              <a:defRPr sz="1800"/>
            </a:pPr>
            <a:r>
              <a:rPr sz="2200"/>
              <a:t>Make sure you start with a commitment your team can achieve. </a:t>
            </a:r>
            <a:endParaRPr sz="2200"/>
          </a:p>
          <a:p>
            <a:pPr lvl="0">
              <a:defRPr sz="1800"/>
            </a:pPr>
            <a:r>
              <a:rPr sz="2200"/>
              <a:t>It's easy to pull in more stories if you finish early and it builds confident, successful teams.</a:t>
            </a:r>
            <a:endParaRPr sz="2200"/>
          </a:p>
          <a:p>
            <a:pPr lvl="0">
              <a:defRPr sz="1800"/>
            </a:pPr>
            <a:r>
              <a:rPr sz="2200"/>
              <a:t>If your team isn't meeting it's commitments, either you're over committing or your team is lazy and not getting their work done.</a:t>
            </a:r>
            <a:endParaRPr sz="2200"/>
          </a:p>
          <a:p>
            <a:pPr lvl="0">
              <a:defRPr sz="1800"/>
            </a:pPr>
            <a:r>
              <a:rPr sz="2200"/>
              <a:t>               </a:t>
            </a:r>
            <a:endParaRPr sz="2200"/>
          </a:p>
          <a:p>
            <a:pPr lvl="0">
              <a:defRPr sz="1800"/>
            </a:pPr>
            <a:r>
              <a:rPr sz="2200"/>
              <a:t>If you assume they are lazy, you:</a:t>
            </a:r>
            <a:endParaRPr sz="2200"/>
          </a:p>
          <a:p>
            <a:pPr lvl="0">
              <a:defRPr sz="1800"/>
            </a:pPr>
            <a:r>
              <a:rPr sz="2200"/>
              <a:t>	put websense in place to keep them from Facebook, etc.</a:t>
            </a:r>
            <a:endParaRPr sz="2200"/>
          </a:p>
          <a:p>
            <a:pPr lvl="0">
              <a:defRPr sz="1800"/>
            </a:pPr>
            <a:r>
              <a:rPr sz="2200"/>
              <a:t>       Keep a tighter leash on them to make them do their work.</a:t>
            </a:r>
            <a:endParaRPr sz="2200"/>
          </a:p>
          <a:p>
            <a:pPr lvl="0">
              <a:defRPr sz="1800"/>
            </a:pPr>
            <a:r>
              <a:rPr sz="2200"/>
              <a:t>       (Scientific Mgmt) It creates a subjugated relationship (parent/child). </a:t>
            </a:r>
            <a:endParaRPr sz="2200"/>
          </a:p>
          <a:p>
            <a:pPr lvl="0">
              <a:defRPr sz="1800"/>
            </a:pPr>
            <a:r>
              <a:rPr sz="2200"/>
              <a:t>		If you act like the parent, your team will act like children.</a:t>
            </a:r>
            <a:endParaRPr sz="2200"/>
          </a:p>
          <a:p>
            <a:pPr lvl="0">
              <a:defRPr sz="1800"/>
            </a:pPr>
            <a:r>
              <a:rPr sz="2200"/>
              <a:t>		Sociology 101, people fill the roles they think others expect them to fill. </a:t>
            </a:r>
            <a:endParaRPr sz="2200"/>
          </a:p>
          <a:p>
            <a:pPr lvl="0">
              <a:defRPr sz="1800"/>
            </a:pPr>
            <a:r>
              <a:rPr sz="2200"/>
              <a:t>		If you are authoritarian, you will create "subjects" that don't think for themselves.</a:t>
            </a:r>
            <a:endParaRPr sz="2200"/>
          </a:p>
          <a:p>
            <a:pPr lvl="0">
              <a:defRPr sz="1800"/>
            </a:pPr>
            <a:r>
              <a:rPr sz="2200"/>
              <a:t>		They ask every time. They run EVERYTHING past you.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If you assume they are over committed, you:</a:t>
            </a:r>
            <a:endParaRPr sz="2200"/>
          </a:p>
          <a:p>
            <a:pPr lvl="0">
              <a:defRPr sz="1800"/>
            </a:pPr>
            <a:r>
              <a:rPr sz="2200"/>
              <a:t>	Back their commitments off a little to the point that they can achieve their commitments. 	</a:t>
            </a:r>
            <a:endParaRPr sz="2200"/>
          </a:p>
          <a:p>
            <a:pPr lvl="0">
              <a:defRPr sz="1800"/>
            </a:pPr>
            <a:r>
              <a:rPr sz="2200"/>
              <a:t>	Maybe even pull in some extra stories. </a:t>
            </a:r>
            <a:endParaRPr sz="2200"/>
          </a:p>
          <a:p>
            <a:pPr lvl="0">
              <a:defRPr sz="1800"/>
            </a:pPr>
            <a:r>
              <a:rPr sz="2200"/>
              <a:t>	They feel confident. They feel good. You stay out of their way. </a:t>
            </a:r>
            <a:endParaRPr sz="2200"/>
          </a:p>
          <a:p>
            <a:pPr lvl="0">
              <a:defRPr sz="1800"/>
            </a:pPr>
            <a:r>
              <a:rPr sz="2200"/>
              <a:t>	They become empowered to charge ahead, to make improvements, to think for themselves (and make mistakes). </a:t>
            </a:r>
            <a:endParaRPr sz="2200"/>
          </a:p>
          <a:p>
            <a:pPr lvl="0">
              <a:defRPr sz="1800"/>
            </a:pPr>
            <a:r>
              <a:rPr sz="2200"/>
              <a:t>	This is a recipe for innovation.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Which team would you rather work on/with?</a:t>
            </a:r>
            <a:endParaRPr sz="2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Being agile doesn’t mean we stop doing _anything_ except things we don’t have to do.</a:t>
            </a:r>
            <a:endParaRPr sz="2200"/>
          </a:p>
          <a:p>
            <a:pPr lvl="0">
              <a:defRPr sz="1800"/>
            </a:pPr>
            <a:r>
              <a:rPr sz="2200"/>
              <a:t>For the most part, even Agile doesn’t specify that you don’t do something.</a:t>
            </a:r>
            <a:endParaRPr sz="2200"/>
          </a:p>
          <a:p>
            <a:pPr lvl="0">
              <a:defRPr sz="1800"/>
            </a:pPr>
            <a:r>
              <a:rPr sz="2200"/>
              <a:t>The Agile Manifesto only proclaims that some things are more valuable than others.</a:t>
            </a:r>
            <a:endParaRPr sz="2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Don’t make it sound like _spinach_!</a:t>
            </a:r>
            <a:endParaRPr sz="2200"/>
          </a:p>
          <a:p>
            <a:pPr lvl="0">
              <a:defRPr sz="1800"/>
            </a:pPr>
            <a:r>
              <a:rPr sz="2200"/>
              <a:t>It’s not about Agile, it’s about being agile.</a:t>
            </a:r>
            <a:endParaRPr sz="2200"/>
          </a:p>
          <a:p>
            <a:pPr lvl="0">
              <a:defRPr sz="1800"/>
            </a:pPr>
            <a:r>
              <a:rPr sz="2200"/>
              <a:t>Chances are the mess is already there, and your new process just made it visible.</a:t>
            </a:r>
            <a:endParaRPr sz="2200"/>
          </a:p>
          <a:p>
            <a:pPr lvl="0">
              <a:defRPr sz="1800"/>
            </a:pPr>
            <a:r>
              <a:rPr sz="2200"/>
              <a:t>Agile tools are SUPPOSED to help you find problems, so you can address them.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87400" y="1371600"/>
            <a:ext cx="11303000" cy="35052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87400" y="4864100"/>
            <a:ext cx="11303000" cy="30099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787400" y="2768600"/>
            <a:ext cx="51435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787400" y="2768600"/>
            <a:ext cx="51435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7073900" y="2768600"/>
            <a:ext cx="51435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71500" anchor="t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spcBef>
                <a:spcPts val="3600"/>
              </a:spcBef>
              <a:buBlip>
                <a:blip r:embed="rId2"/>
              </a:buBlip>
            </a:lvl1pPr>
            <a:lvl2pPr>
              <a:spcBef>
                <a:spcPts val="3600"/>
              </a:spcBef>
              <a:buBlip>
                <a:blip r:embed="rId2"/>
              </a:buBlip>
            </a:lvl2pPr>
            <a:lvl3pPr>
              <a:spcBef>
                <a:spcPts val="3600"/>
              </a:spcBef>
              <a:buBlip>
                <a:blip r:embed="rId2"/>
              </a:buBlip>
            </a:lvl3pPr>
            <a:lvl4pPr>
              <a:spcBef>
                <a:spcPts val="3600"/>
              </a:spcBef>
              <a:buBlip>
                <a:blip r:embed="rId2"/>
              </a:buBlip>
            </a:lvl4pPr>
            <a:lvl5pPr>
              <a:spcBef>
                <a:spcPts val="36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787400" y="1384300"/>
            <a:ext cx="5143500" cy="35052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787400" y="4876800"/>
            <a:ext cx="5143500" cy="30099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120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064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509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2954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399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1844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289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0734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179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3962400" indent="-406400" defTabSz="584200">
        <a:spcBef>
          <a:spcPts val="24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Agile Transitions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6D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From the Trenches</a:t>
            </a:r>
          </a:p>
        </p:txBody>
      </p:sp>
      <p:pic>
        <p:nvPicPr>
          <p:cNvPr id="40" name="PaigeLabsLogo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345" y="455020"/>
            <a:ext cx="9779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787400" y="3657600"/>
            <a:ext cx="11430000" cy="3403600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"My team isn't meeting their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commitments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 I don't know what to do."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2700" y="3657600"/>
            <a:ext cx="12979400" cy="2438400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“But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Agile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says we don’t do </a:t>
            </a:r>
            <a:r>
              <a:rPr i="1"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x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.”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0" y="-25400"/>
            <a:ext cx="12992100" cy="9779000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Individuals and interactions </a:t>
            </a:r>
            <a:r>
              <a:rPr sz="3600">
                <a:solidFill>
                  <a:srgbClr val="FFFB0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over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processes and tools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Working software </a:t>
            </a:r>
            <a:r>
              <a:rPr sz="3600">
                <a:solidFill>
                  <a:srgbClr val="FFFB0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over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comprehensive documentation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Customer collaboration </a:t>
            </a:r>
            <a:r>
              <a:rPr sz="3600">
                <a:solidFill>
                  <a:srgbClr val="FFFB0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over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contract negotiation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Responding to change </a:t>
            </a:r>
            <a:r>
              <a:rPr sz="3600">
                <a:solidFill>
                  <a:srgbClr val="FFFB0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over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following a plan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2700" y="3657600"/>
            <a:ext cx="12979400" cy="3149600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6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That is, while there is </a:t>
            </a:r>
            <a:r>
              <a:rPr sz="64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value</a:t>
            </a:r>
            <a:r>
              <a:rPr sz="6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in the items on the right, we value the items on the left </a:t>
            </a:r>
            <a:r>
              <a:rPr sz="64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more</a:t>
            </a:r>
            <a:r>
              <a:rPr sz="6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“We tried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Agile 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once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, it was a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mess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.”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“What about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planning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?!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”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12700" y="3657600"/>
            <a:ext cx="12979400" cy="3149600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6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That is, while there is </a:t>
            </a:r>
            <a:r>
              <a:rPr sz="64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value</a:t>
            </a:r>
            <a:r>
              <a:rPr sz="6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in the items on the right, we value the items on the left </a:t>
            </a:r>
            <a:r>
              <a:rPr sz="64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more</a:t>
            </a:r>
            <a:r>
              <a:rPr sz="6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Communicat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ion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Some Good Reads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787400" y="2336800"/>
            <a:ext cx="11430000" cy="6653742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Extreme Programming Explained: Embrace Change - Kent Beck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Agile Software Development With Scrum - Ken Schwaber &amp; Mike Beedle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Kanban: Successful Evolutionary Change for Your Technology Business - David J. Anderson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Managing the Design Factory - Donald Reinertsen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Lessons in Agile Management: On the Road to Kanban - David J. Anderson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Closing Words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Silver Bullet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Start With What You Do Now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Question Everything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Improve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:||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4"/>
          <p:cNvGrpSpPr/>
          <p:nvPr/>
        </p:nvGrpSpPr>
        <p:grpSpPr>
          <a:xfrm>
            <a:off x="6745696" y="1888304"/>
            <a:ext cx="5939609" cy="6738992"/>
            <a:chOff x="-190499" y="-190500"/>
            <a:chExt cx="5939607" cy="6738991"/>
          </a:xfrm>
        </p:grpSpPr>
        <p:pic>
          <p:nvPicPr>
            <p:cNvPr id="43" name="8442__pesci_l.jpg"/>
            <p:cNvPicPr/>
            <p:nvPr/>
          </p:nvPicPr>
          <p:blipFill>
            <a:blip r:embed="rId2">
              <a:extLst/>
            </a:blip>
            <a:srcRect l="0" t="7278" r="0" b="7278"/>
            <a:stretch>
              <a:fillRect/>
            </a:stretch>
          </p:blipFill>
          <p:spPr>
            <a:xfrm>
              <a:off x="0" y="0"/>
              <a:ext cx="5558608" cy="633259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5939609" cy="6738992"/>
            </a:xfrm>
            <a:prstGeom prst="rect">
              <a:avLst/>
            </a:prstGeom>
            <a:effectLst/>
          </p:spPr>
        </p:pic>
      </p:grpSp>
      <p:sp>
        <p:nvSpPr>
          <p:cNvPr id="45" name="Shape 45"/>
          <p:cNvSpPr/>
          <p:nvPr>
            <p:ph type="title"/>
          </p:nvPr>
        </p:nvSpPr>
        <p:spPr>
          <a:xfrm>
            <a:off x="787400" y="1362957"/>
            <a:ext cx="5706747" cy="257298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Who is </a:t>
            </a:r>
            <a:r>
              <a:rPr b="1" i="1" sz="5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  <a:r>
              <a:rPr sz="5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Freakin’ Guy?</a:t>
            </a:r>
          </a:p>
        </p:txBody>
      </p:sp>
      <p:pic>
        <p:nvPicPr>
          <p:cNvPr id="46" name="PaigeLabsLogo 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6473" y="1266587"/>
            <a:ext cx="5308601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body" idx="1"/>
          </p:nvPr>
        </p:nvSpPr>
        <p:spPr>
          <a:xfrm>
            <a:off x="973773" y="4058882"/>
            <a:ext cx="5537558" cy="47523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Programmer of things</a:t>
            </a:r>
            <a:endParaRPr sz="254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Teacher of stuff</a:t>
            </a:r>
            <a:endParaRPr sz="254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Drinker of Beer</a:t>
            </a:r>
            <a:endParaRPr sz="254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Keeper of Grounds at Hogwart’s</a:t>
            </a:r>
            <a:endParaRPr sz="254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Star of Finding Bigfoot</a:t>
            </a:r>
            <a:endParaRPr sz="254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Very Serious</a:t>
            </a:r>
            <a:endParaRPr sz="254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marL="252195" indent="-252195" defTabSz="449833">
              <a:spcBef>
                <a:spcPts val="24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54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Very Professional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nodeType="after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" grpId="4"/>
      <p:bldP build="whole" bldLvl="1" animBg="1" rev="0" advAuto="0" spid="45" grpId="1"/>
      <p:bldP build="whole" bldLvl="1" animBg="1" rev="0" advAuto="0" spid="46" grpId="3"/>
      <p:bldP build="whole" bldLvl="1" animBg="1" rev="0" advAuto="0" spid="4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Good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agile,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Bad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Agile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Tools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Can Help You Become More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agile</a:t>
            </a:r>
          </a:p>
        </p:txBody>
      </p:sp>
      <p:sp>
        <p:nvSpPr>
          <p:cNvPr id="54" name="Shape 54"/>
          <p:cNvSpPr/>
          <p:nvPr>
            <p:ph type="body" idx="4294967295"/>
          </p:nvPr>
        </p:nvSpPr>
        <p:spPr>
          <a:xfrm>
            <a:off x="787400" y="7033352"/>
            <a:ext cx="11303000" cy="84064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1200"/>
              </a:spcBef>
              <a:buSzTx/>
              <a:buNone/>
              <a:defRPr sz="4200">
                <a:solidFill>
                  <a:srgbClr val="76D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(But they don’t MAKE you agile)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Common 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Mis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teps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“Agile just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won’t work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here.”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“I am on the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QA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team.”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“That’s not what the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process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says to do.”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2700" y="3200400"/>
            <a:ext cx="12979400" cy="4570889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Me: “Everything is always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changing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.”</a:t>
            </a:r>
            <a:endParaRPr sz="7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Retort: “Yeah, that’s the problem with </a:t>
            </a:r>
            <a:r>
              <a:rPr sz="7200">
                <a:solidFill>
                  <a:srgbClr val="76D6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Agile</a:t>
            </a: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.”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64529" dir="2700000">
                <a:srgbClr val="000000">
                  <a:alpha val="48275"/>
                </a:srgbClr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64529" dir="2700000">
                <a:srgbClr val="000000">
                  <a:alpha val="48275"/>
                </a:srgbClr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64529" dir="2700000">
                <a:srgbClr val="000000">
                  <a:alpha val="48275"/>
                </a:srgbClr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64529" dir="2700000">
                <a:srgbClr val="000000">
                  <a:alpha val="48275"/>
                </a:srgbClr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