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Laskavo Prosimo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Dya’koyo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Everything has Object’s Prototype available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var a = new Foo();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	1. Creates a new Object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2. Links .prototype to Foo() function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3. Sets the new object as the this binding for the function call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4. returns this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var a = Object.create(Foo);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	1. Create a new Object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2. Links .prototype to Foo function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/>
            </a:pPr>
            <a:r>
              <a:rPr sz="2400"/>
              <a:t>a call to Foo.Speak() (if Foo doesn’t have a Speak function) will be delegated to Foo’s prototype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Everything has Object’s Prototype available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var a = new Foo();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	1. Creates a new Object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2. Links .prototype to Foo() function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3. Sets the new object as the this binding for the function call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4. returns this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var a = Object.create(Foo);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	1. Create a new Object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      2. Links .prototype to Foo function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/>
            </a:pPr>
            <a:r>
              <a:rPr sz="2400"/>
              <a:t>a call to Foo.Speak() (if Foo doesn’t have a Speak function) will be delegated to Foo’s prototype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Asynchronous Module Definition (AMD)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7999"/>
              </a:lnSpc>
              <a:defRPr sz="1800"/>
            </a:pPr>
            <a:r>
              <a:rPr sz="2200">
                <a:latin typeface="Helvetica Neue"/>
                <a:ea typeface="Helvetica Neue"/>
                <a:cs typeface="Helvetica Neue"/>
                <a:sym typeface="Helvetica Neue"/>
              </a:rPr>
              <a:t>AKA The RequireJS style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200"/>
              <a:t>CommonJS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200"/>
              <a:t>CommonJS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creating a promise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Consuming a promise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strict:</a:t>
            </a:r>
            <a:endParaRPr sz="2400"/>
          </a:p>
          <a:p>
            <a:pPr lvl="0">
              <a:defRPr sz="1800"/>
            </a:pPr>
            <a:r>
              <a:rPr sz="2400"/>
              <a:t>eliminates some JavaScript silent errors by making them throw errors </a:t>
            </a:r>
            <a:endParaRPr sz="2400"/>
          </a:p>
          <a:p>
            <a:pPr lvl="0">
              <a:defRPr sz="1800"/>
            </a:pPr>
            <a:r>
              <a:rPr sz="2400"/>
              <a:t>fixes mistakes that make it difficult for JavaScript engines to perform optimizations </a:t>
            </a:r>
            <a:endParaRPr sz="2400"/>
          </a:p>
          <a:p>
            <a:pPr lvl="0">
              <a:defRPr sz="1800"/>
            </a:pPr>
            <a:r>
              <a:rPr sz="2400"/>
              <a:t>can sometimes be made to run faster than identical code that's not strict mode</a:t>
            </a:r>
            <a:endParaRPr sz="2400"/>
          </a:p>
          <a:p>
            <a:pPr lvl="0">
              <a:defRPr sz="1800"/>
            </a:pPr>
            <a:r>
              <a:rPr sz="2400"/>
              <a:t>prohibits some syntax likely to be defined in future versions of ECMAScript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== does type coercion before comparison</a:t>
            </a:r>
            <a:endParaRPr sz="2400"/>
          </a:p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21100" y="3282950"/>
            <a:ext cx="5562600" cy="1193800"/>
            <a:chOff x="-127000" y="-88900"/>
            <a:chExt cx="5562600" cy="1193800"/>
          </a:xfrm>
        </p:grpSpPr>
        <p:pic>
          <p:nvPicPr>
            <p:cNvPr id="7" name="PaigeLabsLogo 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08600" cy="863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562600" cy="1193800"/>
            </a:xfrm>
            <a:prstGeom prst="rect">
              <a:avLst/>
            </a:prstGeom>
            <a:effectLst/>
          </p:spPr>
        </p:pic>
      </p:grpSp>
      <p:sp>
        <p:nvSpPr>
          <p:cNvPr id="9" name="Shape 9"/>
          <p:cNvSpPr/>
          <p:nvPr/>
        </p:nvSpPr>
        <p:spPr>
          <a:xfrm>
            <a:off x="5095173" y="5302250"/>
            <a:ext cx="2814454" cy="0"/>
          </a:xfrm>
          <a:prstGeom prst="line">
            <a:avLst/>
          </a:prstGeom>
          <a:ln w="50800">
            <a:solidFill>
              <a:srgbClr val="9BCA5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1270000" y="4457700"/>
            <a:ext cx="10464800" cy="83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014" y="9067800"/>
            <a:ext cx="575236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3120" y="9065551"/>
            <a:ext cx="594530" cy="6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  <p:pic>
        <p:nvPicPr>
          <p:cNvPr id="13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014" y="9067800"/>
            <a:ext cx="575236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054100" y="1143595"/>
            <a:ext cx="5334000" cy="107890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BCA55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52500" y="2529830"/>
            <a:ext cx="5334000" cy="6334770"/>
          </a:xfrm>
          <a:prstGeom prst="rect">
            <a:avLst/>
          </a:prstGeom>
        </p:spPr>
        <p:txBody>
          <a:bodyPr anchor="t"/>
          <a:lstStyle>
            <a:lvl1pPr marL="395111" indent="-395111" algn="ctr">
              <a:spcBef>
                <a:spcPts val="0"/>
              </a:spcBef>
              <a:buSzPct val="45000"/>
              <a:buBlip>
                <a:blip r:embed="rId2"/>
              </a:buBlip>
              <a:defRPr sz="3200"/>
            </a:lvl1pPr>
            <a:lvl2pPr marL="839611" indent="-395111" algn="ctr">
              <a:spcBef>
                <a:spcPts val="0"/>
              </a:spcBef>
              <a:buSzPct val="45000"/>
              <a:buBlip>
                <a:blip r:embed="rId2"/>
              </a:buBlip>
              <a:defRPr sz="3200"/>
            </a:lvl2pPr>
            <a:lvl3pPr marL="1284111" indent="-395111" algn="ctr">
              <a:spcBef>
                <a:spcPts val="0"/>
              </a:spcBef>
              <a:buSzPct val="45000"/>
              <a:buBlip>
                <a:blip r:embed="rId2"/>
              </a:buBlip>
              <a:defRPr sz="3200"/>
            </a:lvl3pPr>
            <a:lvl4pPr marL="1728611" indent="-395111" algn="ctr">
              <a:spcBef>
                <a:spcPts val="0"/>
              </a:spcBef>
              <a:buSzPct val="45000"/>
              <a:buBlip>
                <a:blip r:embed="rId2"/>
              </a:buBlip>
              <a:defRPr sz="3200"/>
            </a:lvl4pPr>
            <a:lvl5pPr marL="2173111" indent="-395111" algn="ctr">
              <a:spcBef>
                <a:spcPts val="0"/>
              </a:spcBef>
              <a:buSzPct val="45000"/>
              <a:buBlip>
                <a:blip r:embed="rId2"/>
              </a:buBlip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9" name="Shape 19"/>
          <p:cNvSpPr/>
          <p:nvPr/>
        </p:nvSpPr>
        <p:spPr>
          <a:xfrm>
            <a:off x="7641466" y="2924706"/>
            <a:ext cx="895828" cy="3616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fill="norm" stroke="1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rgbClr val="6C6C6C"/>
          </a:solidFill>
          <a:ln>
            <a:round/>
          </a:ln>
          <a:effectLst>
            <a:outerShdw sx="100000" sy="100000" kx="0" ky="0" algn="b" rotWithShape="0" blurRad="76200" dist="0" dir="13500000">
              <a:srgbClr val="000000">
                <a:alpha val="6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8223008" y="2913979"/>
            <a:ext cx="1236995" cy="3866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fill="norm" stroke="1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rgbClr val="515151"/>
          </a:solidFill>
          <a:ln>
            <a:round/>
          </a:ln>
          <a:effectLst>
            <a:outerShdw sx="100000" sy="100000" kx="0" ky="0" algn="b" rotWithShape="0" blurRad="76200" dist="0" dir="13500000">
              <a:srgbClr val="000000">
                <a:alpha val="6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10962578" y="2924603"/>
            <a:ext cx="1169357" cy="3704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345" fill="norm" stroke="1" extrusionOk="0">
                <a:moveTo>
                  <a:pt x="21068" y="5972"/>
                </a:moveTo>
                <a:cubicBezTo>
                  <a:pt x="20788" y="5560"/>
                  <a:pt x="19948" y="5575"/>
                  <a:pt x="19109" y="5340"/>
                </a:cubicBezTo>
                <a:cubicBezTo>
                  <a:pt x="18316" y="5105"/>
                  <a:pt x="17663" y="4914"/>
                  <a:pt x="17569" y="4488"/>
                </a:cubicBezTo>
                <a:cubicBezTo>
                  <a:pt x="17429" y="4047"/>
                  <a:pt x="15936" y="3694"/>
                  <a:pt x="14957" y="3621"/>
                </a:cubicBezTo>
                <a:cubicBezTo>
                  <a:pt x="14070" y="3562"/>
                  <a:pt x="13231" y="3415"/>
                  <a:pt x="12997" y="3386"/>
                </a:cubicBezTo>
                <a:cubicBezTo>
                  <a:pt x="12951" y="3503"/>
                  <a:pt x="13091" y="3768"/>
                  <a:pt x="13184" y="3959"/>
                </a:cubicBezTo>
                <a:cubicBezTo>
                  <a:pt x="13137" y="3973"/>
                  <a:pt x="13044" y="3944"/>
                  <a:pt x="12997" y="3900"/>
                </a:cubicBezTo>
                <a:cubicBezTo>
                  <a:pt x="12671" y="3680"/>
                  <a:pt x="12577" y="3562"/>
                  <a:pt x="12344" y="3606"/>
                </a:cubicBezTo>
                <a:cubicBezTo>
                  <a:pt x="12158" y="3635"/>
                  <a:pt x="12018" y="3782"/>
                  <a:pt x="11878" y="3915"/>
                </a:cubicBezTo>
                <a:cubicBezTo>
                  <a:pt x="11131" y="3621"/>
                  <a:pt x="9358" y="3018"/>
                  <a:pt x="8472" y="2769"/>
                </a:cubicBezTo>
                <a:cubicBezTo>
                  <a:pt x="8519" y="2739"/>
                  <a:pt x="8612" y="2710"/>
                  <a:pt x="8705" y="2695"/>
                </a:cubicBezTo>
                <a:cubicBezTo>
                  <a:pt x="8939" y="2827"/>
                  <a:pt x="9452" y="3048"/>
                  <a:pt x="10012" y="3136"/>
                </a:cubicBezTo>
                <a:cubicBezTo>
                  <a:pt x="10711" y="3253"/>
                  <a:pt x="12298" y="3547"/>
                  <a:pt x="12298" y="3547"/>
                </a:cubicBezTo>
                <a:cubicBezTo>
                  <a:pt x="12298" y="3547"/>
                  <a:pt x="12624" y="3312"/>
                  <a:pt x="12717" y="3165"/>
                </a:cubicBezTo>
                <a:cubicBezTo>
                  <a:pt x="12717" y="3151"/>
                  <a:pt x="12717" y="3151"/>
                  <a:pt x="12717" y="3151"/>
                </a:cubicBezTo>
                <a:cubicBezTo>
                  <a:pt x="12717" y="3165"/>
                  <a:pt x="12717" y="3165"/>
                  <a:pt x="12717" y="3165"/>
                </a:cubicBezTo>
                <a:cubicBezTo>
                  <a:pt x="12717" y="3151"/>
                  <a:pt x="12717" y="3121"/>
                  <a:pt x="12717" y="3107"/>
                </a:cubicBezTo>
                <a:cubicBezTo>
                  <a:pt x="12717" y="3004"/>
                  <a:pt x="12624" y="2930"/>
                  <a:pt x="12951" y="2901"/>
                </a:cubicBezTo>
                <a:cubicBezTo>
                  <a:pt x="13324" y="2871"/>
                  <a:pt x="13837" y="2489"/>
                  <a:pt x="13977" y="2254"/>
                </a:cubicBezTo>
                <a:cubicBezTo>
                  <a:pt x="14164" y="2019"/>
                  <a:pt x="14164" y="1813"/>
                  <a:pt x="14490" y="1549"/>
                </a:cubicBezTo>
                <a:cubicBezTo>
                  <a:pt x="14863" y="1299"/>
                  <a:pt x="14817" y="1049"/>
                  <a:pt x="14444" y="726"/>
                </a:cubicBezTo>
                <a:cubicBezTo>
                  <a:pt x="14444" y="726"/>
                  <a:pt x="14444" y="726"/>
                  <a:pt x="14444" y="726"/>
                </a:cubicBezTo>
                <a:cubicBezTo>
                  <a:pt x="13884" y="-23"/>
                  <a:pt x="12811" y="182"/>
                  <a:pt x="12811" y="182"/>
                </a:cubicBezTo>
                <a:cubicBezTo>
                  <a:pt x="11364" y="-229"/>
                  <a:pt x="9685" y="153"/>
                  <a:pt x="8939" y="388"/>
                </a:cubicBezTo>
                <a:cubicBezTo>
                  <a:pt x="8939" y="388"/>
                  <a:pt x="8939" y="388"/>
                  <a:pt x="8892" y="388"/>
                </a:cubicBezTo>
                <a:cubicBezTo>
                  <a:pt x="8752" y="418"/>
                  <a:pt x="8659" y="462"/>
                  <a:pt x="8565" y="520"/>
                </a:cubicBezTo>
                <a:cubicBezTo>
                  <a:pt x="8565" y="520"/>
                  <a:pt x="8565" y="520"/>
                  <a:pt x="8565" y="520"/>
                </a:cubicBezTo>
                <a:cubicBezTo>
                  <a:pt x="7866" y="844"/>
                  <a:pt x="8052" y="1520"/>
                  <a:pt x="8052" y="1520"/>
                </a:cubicBezTo>
                <a:cubicBezTo>
                  <a:pt x="8052" y="1520"/>
                  <a:pt x="7959" y="1534"/>
                  <a:pt x="7866" y="1696"/>
                </a:cubicBezTo>
                <a:cubicBezTo>
                  <a:pt x="7819" y="1858"/>
                  <a:pt x="8052" y="2107"/>
                  <a:pt x="8192" y="2195"/>
                </a:cubicBezTo>
                <a:cubicBezTo>
                  <a:pt x="8285" y="2284"/>
                  <a:pt x="8519" y="2298"/>
                  <a:pt x="8565" y="2372"/>
                </a:cubicBezTo>
                <a:cubicBezTo>
                  <a:pt x="8565" y="2372"/>
                  <a:pt x="8472" y="2548"/>
                  <a:pt x="8332" y="2724"/>
                </a:cubicBezTo>
                <a:cubicBezTo>
                  <a:pt x="8332" y="2724"/>
                  <a:pt x="8332" y="2724"/>
                  <a:pt x="8285" y="2724"/>
                </a:cubicBezTo>
                <a:cubicBezTo>
                  <a:pt x="8239" y="2754"/>
                  <a:pt x="8332" y="2798"/>
                  <a:pt x="8052" y="2960"/>
                </a:cubicBezTo>
                <a:cubicBezTo>
                  <a:pt x="7632" y="3165"/>
                  <a:pt x="7026" y="3239"/>
                  <a:pt x="5533" y="3489"/>
                </a:cubicBezTo>
                <a:cubicBezTo>
                  <a:pt x="4087" y="3724"/>
                  <a:pt x="3713" y="4209"/>
                  <a:pt x="3574" y="4664"/>
                </a:cubicBezTo>
                <a:cubicBezTo>
                  <a:pt x="3434" y="5134"/>
                  <a:pt x="3200" y="5487"/>
                  <a:pt x="3434" y="5590"/>
                </a:cubicBezTo>
                <a:cubicBezTo>
                  <a:pt x="3667" y="5693"/>
                  <a:pt x="4227" y="6280"/>
                  <a:pt x="4740" y="6780"/>
                </a:cubicBezTo>
                <a:cubicBezTo>
                  <a:pt x="5300" y="7265"/>
                  <a:pt x="5066" y="7838"/>
                  <a:pt x="4973" y="8058"/>
                </a:cubicBezTo>
                <a:cubicBezTo>
                  <a:pt x="4880" y="8264"/>
                  <a:pt x="4460" y="8455"/>
                  <a:pt x="4507" y="8734"/>
                </a:cubicBezTo>
                <a:cubicBezTo>
                  <a:pt x="4553" y="9013"/>
                  <a:pt x="4460" y="9293"/>
                  <a:pt x="4320" y="9719"/>
                </a:cubicBezTo>
                <a:cubicBezTo>
                  <a:pt x="4227" y="10130"/>
                  <a:pt x="3434" y="10924"/>
                  <a:pt x="3853" y="10982"/>
                </a:cubicBezTo>
                <a:cubicBezTo>
                  <a:pt x="4227" y="11056"/>
                  <a:pt x="4367" y="11041"/>
                  <a:pt x="4367" y="11232"/>
                </a:cubicBezTo>
                <a:cubicBezTo>
                  <a:pt x="4367" y="11423"/>
                  <a:pt x="4087" y="12643"/>
                  <a:pt x="3107" y="14098"/>
                </a:cubicBezTo>
                <a:cubicBezTo>
                  <a:pt x="2127" y="15567"/>
                  <a:pt x="634" y="18814"/>
                  <a:pt x="308" y="19431"/>
                </a:cubicBezTo>
                <a:cubicBezTo>
                  <a:pt x="-19" y="20034"/>
                  <a:pt x="261" y="20093"/>
                  <a:pt x="261" y="20093"/>
                </a:cubicBezTo>
                <a:cubicBezTo>
                  <a:pt x="261" y="20093"/>
                  <a:pt x="261" y="20137"/>
                  <a:pt x="75" y="20313"/>
                </a:cubicBezTo>
                <a:cubicBezTo>
                  <a:pt x="-112" y="20489"/>
                  <a:pt x="75" y="20607"/>
                  <a:pt x="401" y="20680"/>
                </a:cubicBezTo>
                <a:cubicBezTo>
                  <a:pt x="728" y="20754"/>
                  <a:pt x="774" y="20901"/>
                  <a:pt x="1474" y="21062"/>
                </a:cubicBezTo>
                <a:cubicBezTo>
                  <a:pt x="2127" y="21224"/>
                  <a:pt x="4087" y="21371"/>
                  <a:pt x="4926" y="21342"/>
                </a:cubicBezTo>
                <a:cubicBezTo>
                  <a:pt x="5766" y="21312"/>
                  <a:pt x="5533" y="21224"/>
                  <a:pt x="5486" y="20960"/>
                </a:cubicBezTo>
                <a:cubicBezTo>
                  <a:pt x="5440" y="20695"/>
                  <a:pt x="4367" y="20313"/>
                  <a:pt x="4367" y="20313"/>
                </a:cubicBezTo>
                <a:cubicBezTo>
                  <a:pt x="4367" y="20313"/>
                  <a:pt x="4320" y="20240"/>
                  <a:pt x="4600" y="20195"/>
                </a:cubicBezTo>
                <a:cubicBezTo>
                  <a:pt x="4880" y="20137"/>
                  <a:pt x="6046" y="18961"/>
                  <a:pt x="7026" y="17859"/>
                </a:cubicBezTo>
                <a:cubicBezTo>
                  <a:pt x="8052" y="16772"/>
                  <a:pt x="9872" y="14788"/>
                  <a:pt x="9872" y="14788"/>
                </a:cubicBezTo>
                <a:cubicBezTo>
                  <a:pt x="9872" y="14788"/>
                  <a:pt x="10012" y="15361"/>
                  <a:pt x="10151" y="15934"/>
                </a:cubicBezTo>
                <a:cubicBezTo>
                  <a:pt x="10245" y="16507"/>
                  <a:pt x="10338" y="18388"/>
                  <a:pt x="10151" y="18873"/>
                </a:cubicBezTo>
                <a:cubicBezTo>
                  <a:pt x="9918" y="19358"/>
                  <a:pt x="9918" y="19799"/>
                  <a:pt x="9918" y="19799"/>
                </a:cubicBezTo>
                <a:cubicBezTo>
                  <a:pt x="9918" y="19799"/>
                  <a:pt x="9918" y="19858"/>
                  <a:pt x="9918" y="20019"/>
                </a:cubicBezTo>
                <a:cubicBezTo>
                  <a:pt x="9918" y="20181"/>
                  <a:pt x="10291" y="20181"/>
                  <a:pt x="11178" y="20210"/>
                </a:cubicBezTo>
                <a:cubicBezTo>
                  <a:pt x="12064" y="20240"/>
                  <a:pt x="13277" y="20225"/>
                  <a:pt x="13277" y="20225"/>
                </a:cubicBezTo>
                <a:cubicBezTo>
                  <a:pt x="13277" y="20225"/>
                  <a:pt x="13231" y="20093"/>
                  <a:pt x="13744" y="20166"/>
                </a:cubicBezTo>
                <a:cubicBezTo>
                  <a:pt x="14210" y="20225"/>
                  <a:pt x="15237" y="20387"/>
                  <a:pt x="16170" y="20387"/>
                </a:cubicBezTo>
                <a:cubicBezTo>
                  <a:pt x="17103" y="20387"/>
                  <a:pt x="19902" y="20519"/>
                  <a:pt x="19902" y="20298"/>
                </a:cubicBezTo>
                <a:cubicBezTo>
                  <a:pt x="19902" y="20078"/>
                  <a:pt x="18829" y="19990"/>
                  <a:pt x="17849" y="19990"/>
                </a:cubicBezTo>
                <a:cubicBezTo>
                  <a:pt x="16916" y="19990"/>
                  <a:pt x="15843" y="19520"/>
                  <a:pt x="15843" y="19520"/>
                </a:cubicBezTo>
                <a:cubicBezTo>
                  <a:pt x="15843" y="19520"/>
                  <a:pt x="15843" y="19520"/>
                  <a:pt x="16123" y="19461"/>
                </a:cubicBezTo>
                <a:cubicBezTo>
                  <a:pt x="16356" y="19417"/>
                  <a:pt x="14817" y="19049"/>
                  <a:pt x="14630" y="18873"/>
                </a:cubicBezTo>
                <a:cubicBezTo>
                  <a:pt x="14397" y="18697"/>
                  <a:pt x="14444" y="18667"/>
                  <a:pt x="14630" y="18241"/>
                </a:cubicBezTo>
                <a:cubicBezTo>
                  <a:pt x="14770" y="17830"/>
                  <a:pt x="15143" y="16463"/>
                  <a:pt x="15610" y="15640"/>
                </a:cubicBezTo>
                <a:cubicBezTo>
                  <a:pt x="16030" y="14803"/>
                  <a:pt x="16590" y="13995"/>
                  <a:pt x="16916" y="13289"/>
                </a:cubicBezTo>
                <a:cubicBezTo>
                  <a:pt x="17243" y="12569"/>
                  <a:pt x="17429" y="11409"/>
                  <a:pt x="17429" y="11409"/>
                </a:cubicBezTo>
                <a:cubicBezTo>
                  <a:pt x="17429" y="11409"/>
                  <a:pt x="17616" y="11394"/>
                  <a:pt x="17942" y="11306"/>
                </a:cubicBezTo>
                <a:cubicBezTo>
                  <a:pt x="18269" y="11218"/>
                  <a:pt x="18176" y="10997"/>
                  <a:pt x="17989" y="10747"/>
                </a:cubicBezTo>
                <a:cubicBezTo>
                  <a:pt x="17849" y="10483"/>
                  <a:pt x="17616" y="9410"/>
                  <a:pt x="17476" y="8896"/>
                </a:cubicBezTo>
                <a:cubicBezTo>
                  <a:pt x="17289" y="8382"/>
                  <a:pt x="16636" y="7618"/>
                  <a:pt x="16636" y="7618"/>
                </a:cubicBezTo>
                <a:cubicBezTo>
                  <a:pt x="16636" y="7618"/>
                  <a:pt x="17149" y="7544"/>
                  <a:pt x="17476" y="7441"/>
                </a:cubicBezTo>
                <a:cubicBezTo>
                  <a:pt x="17802" y="7353"/>
                  <a:pt x="17849" y="7118"/>
                  <a:pt x="17849" y="7118"/>
                </a:cubicBezTo>
                <a:cubicBezTo>
                  <a:pt x="17849" y="7118"/>
                  <a:pt x="19855" y="7177"/>
                  <a:pt x="20695" y="7059"/>
                </a:cubicBezTo>
                <a:cubicBezTo>
                  <a:pt x="21488" y="6956"/>
                  <a:pt x="21348" y="6383"/>
                  <a:pt x="21068" y="5972"/>
                </a:cubicBezTo>
                <a:close/>
                <a:moveTo>
                  <a:pt x="14397" y="6501"/>
                </a:moveTo>
                <a:cubicBezTo>
                  <a:pt x="14397" y="6501"/>
                  <a:pt x="15283" y="6413"/>
                  <a:pt x="15283" y="6192"/>
                </a:cubicBezTo>
                <a:cubicBezTo>
                  <a:pt x="15283" y="5957"/>
                  <a:pt x="14583" y="5810"/>
                  <a:pt x="14257" y="5795"/>
                </a:cubicBezTo>
                <a:cubicBezTo>
                  <a:pt x="13930" y="5795"/>
                  <a:pt x="14490" y="5634"/>
                  <a:pt x="15143" y="5810"/>
                </a:cubicBezTo>
                <a:cubicBezTo>
                  <a:pt x="15843" y="5987"/>
                  <a:pt x="16356" y="6751"/>
                  <a:pt x="16356" y="6751"/>
                </a:cubicBezTo>
                <a:cubicBezTo>
                  <a:pt x="16356" y="6751"/>
                  <a:pt x="14957" y="6574"/>
                  <a:pt x="14397" y="6501"/>
                </a:cubicBezTo>
                <a:close/>
                <a:moveTo>
                  <a:pt x="16216" y="7706"/>
                </a:moveTo>
                <a:cubicBezTo>
                  <a:pt x="16216" y="7706"/>
                  <a:pt x="16310" y="7118"/>
                  <a:pt x="16356" y="6868"/>
                </a:cubicBezTo>
                <a:cubicBezTo>
                  <a:pt x="16776" y="7573"/>
                  <a:pt x="16776" y="7573"/>
                  <a:pt x="16776" y="7573"/>
                </a:cubicBezTo>
                <a:lnTo>
                  <a:pt x="16216" y="7706"/>
                </a:lnTo>
                <a:close/>
              </a:path>
            </a:pathLst>
          </a:custGeom>
          <a:solidFill>
            <a:srgbClr val="6C6C6C"/>
          </a:solidFill>
          <a:ln>
            <a:round/>
          </a:ln>
          <a:effectLst>
            <a:outerShdw sx="100000" sy="100000" kx="0" ky="0" algn="b" rotWithShape="0" blurRad="76200" dist="0" dir="13500000">
              <a:srgbClr val="000000">
                <a:alpha val="6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10263915" y="2888155"/>
            <a:ext cx="1045048" cy="3929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9" h="21600" fill="norm" stroke="1" extrusionOk="0">
                <a:moveTo>
                  <a:pt x="20650" y="7057"/>
                </a:moveTo>
                <a:cubicBezTo>
                  <a:pt x="21325" y="6699"/>
                  <a:pt x="21518" y="6151"/>
                  <a:pt x="21229" y="5650"/>
                </a:cubicBezTo>
                <a:cubicBezTo>
                  <a:pt x="21036" y="5174"/>
                  <a:pt x="20843" y="4458"/>
                  <a:pt x="20264" y="4053"/>
                </a:cubicBezTo>
                <a:cubicBezTo>
                  <a:pt x="19589" y="3624"/>
                  <a:pt x="17082" y="3600"/>
                  <a:pt x="17082" y="3600"/>
                </a:cubicBezTo>
                <a:cubicBezTo>
                  <a:pt x="17082" y="3600"/>
                  <a:pt x="17275" y="3385"/>
                  <a:pt x="16504" y="3171"/>
                </a:cubicBezTo>
                <a:cubicBezTo>
                  <a:pt x="15732" y="2956"/>
                  <a:pt x="15636" y="2694"/>
                  <a:pt x="15443" y="2336"/>
                </a:cubicBezTo>
                <a:cubicBezTo>
                  <a:pt x="15250" y="1955"/>
                  <a:pt x="14864" y="1717"/>
                  <a:pt x="14864" y="1478"/>
                </a:cubicBezTo>
                <a:cubicBezTo>
                  <a:pt x="14864" y="1240"/>
                  <a:pt x="14575" y="1264"/>
                  <a:pt x="14189" y="858"/>
                </a:cubicBezTo>
                <a:cubicBezTo>
                  <a:pt x="13804" y="453"/>
                  <a:pt x="12164" y="0"/>
                  <a:pt x="10236" y="0"/>
                </a:cubicBezTo>
                <a:cubicBezTo>
                  <a:pt x="10236" y="0"/>
                  <a:pt x="10236" y="0"/>
                  <a:pt x="10236" y="0"/>
                </a:cubicBezTo>
                <a:cubicBezTo>
                  <a:pt x="7150" y="0"/>
                  <a:pt x="6379" y="1144"/>
                  <a:pt x="6089" y="1526"/>
                </a:cubicBezTo>
                <a:cubicBezTo>
                  <a:pt x="5897" y="1883"/>
                  <a:pt x="5511" y="2122"/>
                  <a:pt x="5993" y="2408"/>
                </a:cubicBezTo>
                <a:cubicBezTo>
                  <a:pt x="6475" y="2694"/>
                  <a:pt x="5897" y="2766"/>
                  <a:pt x="4739" y="2980"/>
                </a:cubicBezTo>
                <a:cubicBezTo>
                  <a:pt x="3679" y="3219"/>
                  <a:pt x="4547" y="3457"/>
                  <a:pt x="4547" y="3457"/>
                </a:cubicBezTo>
                <a:cubicBezTo>
                  <a:pt x="4547" y="3457"/>
                  <a:pt x="3486" y="3624"/>
                  <a:pt x="2618" y="3672"/>
                </a:cubicBezTo>
                <a:cubicBezTo>
                  <a:pt x="1750" y="3695"/>
                  <a:pt x="786" y="4434"/>
                  <a:pt x="593" y="4864"/>
                </a:cubicBezTo>
                <a:cubicBezTo>
                  <a:pt x="400" y="5269"/>
                  <a:pt x="304" y="5245"/>
                  <a:pt x="111" y="5555"/>
                </a:cubicBezTo>
                <a:cubicBezTo>
                  <a:pt x="-82" y="5889"/>
                  <a:pt x="14" y="6652"/>
                  <a:pt x="111" y="7200"/>
                </a:cubicBezTo>
                <a:cubicBezTo>
                  <a:pt x="304" y="7725"/>
                  <a:pt x="2907" y="7772"/>
                  <a:pt x="2907" y="7772"/>
                </a:cubicBezTo>
                <a:cubicBezTo>
                  <a:pt x="2907" y="7772"/>
                  <a:pt x="2907" y="8297"/>
                  <a:pt x="2618" y="8583"/>
                </a:cubicBezTo>
                <a:cubicBezTo>
                  <a:pt x="2232" y="8893"/>
                  <a:pt x="593" y="9656"/>
                  <a:pt x="1075" y="9703"/>
                </a:cubicBezTo>
                <a:cubicBezTo>
                  <a:pt x="1461" y="9751"/>
                  <a:pt x="2907" y="9799"/>
                  <a:pt x="2907" y="9799"/>
                </a:cubicBezTo>
                <a:cubicBezTo>
                  <a:pt x="2907" y="9799"/>
                  <a:pt x="2618" y="10657"/>
                  <a:pt x="2811" y="11086"/>
                </a:cubicBezTo>
                <a:cubicBezTo>
                  <a:pt x="2907" y="11515"/>
                  <a:pt x="3293" y="12970"/>
                  <a:pt x="3293" y="13470"/>
                </a:cubicBezTo>
                <a:cubicBezTo>
                  <a:pt x="3293" y="13971"/>
                  <a:pt x="4739" y="13804"/>
                  <a:pt x="4739" y="13804"/>
                </a:cubicBezTo>
                <a:cubicBezTo>
                  <a:pt x="4739" y="13804"/>
                  <a:pt x="4932" y="14114"/>
                  <a:pt x="5125" y="14472"/>
                </a:cubicBezTo>
                <a:cubicBezTo>
                  <a:pt x="5318" y="14829"/>
                  <a:pt x="5125" y="15282"/>
                  <a:pt x="4932" y="15807"/>
                </a:cubicBezTo>
                <a:cubicBezTo>
                  <a:pt x="4836" y="16331"/>
                  <a:pt x="7150" y="18358"/>
                  <a:pt x="7729" y="18834"/>
                </a:cubicBezTo>
                <a:cubicBezTo>
                  <a:pt x="8404" y="19287"/>
                  <a:pt x="8789" y="19526"/>
                  <a:pt x="8404" y="19812"/>
                </a:cubicBezTo>
                <a:cubicBezTo>
                  <a:pt x="8114" y="20122"/>
                  <a:pt x="8597" y="20217"/>
                  <a:pt x="8500" y="20718"/>
                </a:cubicBezTo>
                <a:cubicBezTo>
                  <a:pt x="8500" y="21171"/>
                  <a:pt x="9175" y="21505"/>
                  <a:pt x="10236" y="21576"/>
                </a:cubicBezTo>
                <a:cubicBezTo>
                  <a:pt x="10429" y="21600"/>
                  <a:pt x="10622" y="21600"/>
                  <a:pt x="10718" y="21600"/>
                </a:cubicBezTo>
                <a:cubicBezTo>
                  <a:pt x="12068" y="21600"/>
                  <a:pt x="12357" y="20789"/>
                  <a:pt x="12068" y="20623"/>
                </a:cubicBezTo>
                <a:cubicBezTo>
                  <a:pt x="11779" y="20432"/>
                  <a:pt x="11682" y="20193"/>
                  <a:pt x="11682" y="20193"/>
                </a:cubicBezTo>
                <a:cubicBezTo>
                  <a:pt x="11682" y="20193"/>
                  <a:pt x="12164" y="20336"/>
                  <a:pt x="12839" y="20384"/>
                </a:cubicBezTo>
                <a:cubicBezTo>
                  <a:pt x="13418" y="20432"/>
                  <a:pt x="14382" y="20432"/>
                  <a:pt x="15057" y="20336"/>
                </a:cubicBezTo>
                <a:cubicBezTo>
                  <a:pt x="15732" y="20217"/>
                  <a:pt x="14479" y="19740"/>
                  <a:pt x="13514" y="19502"/>
                </a:cubicBezTo>
                <a:cubicBezTo>
                  <a:pt x="12647" y="19264"/>
                  <a:pt x="11875" y="18691"/>
                  <a:pt x="11875" y="18215"/>
                </a:cubicBezTo>
                <a:cubicBezTo>
                  <a:pt x="11875" y="17762"/>
                  <a:pt x="13514" y="16641"/>
                  <a:pt x="14286" y="15974"/>
                </a:cubicBezTo>
                <a:cubicBezTo>
                  <a:pt x="15154" y="15330"/>
                  <a:pt x="14672" y="14710"/>
                  <a:pt x="14961" y="14567"/>
                </a:cubicBezTo>
                <a:cubicBezTo>
                  <a:pt x="15154" y="14424"/>
                  <a:pt x="15154" y="13875"/>
                  <a:pt x="15154" y="13875"/>
                </a:cubicBezTo>
                <a:cubicBezTo>
                  <a:pt x="15154" y="13875"/>
                  <a:pt x="15347" y="13875"/>
                  <a:pt x="15925" y="13875"/>
                </a:cubicBezTo>
                <a:cubicBezTo>
                  <a:pt x="16504" y="13875"/>
                  <a:pt x="16504" y="13947"/>
                  <a:pt x="16504" y="13589"/>
                </a:cubicBezTo>
                <a:cubicBezTo>
                  <a:pt x="16504" y="13232"/>
                  <a:pt x="17661" y="11849"/>
                  <a:pt x="18239" y="11301"/>
                </a:cubicBezTo>
                <a:cubicBezTo>
                  <a:pt x="18722" y="10776"/>
                  <a:pt x="18722" y="9918"/>
                  <a:pt x="18722" y="9918"/>
                </a:cubicBezTo>
                <a:cubicBezTo>
                  <a:pt x="18722" y="9918"/>
                  <a:pt x="19107" y="9918"/>
                  <a:pt x="19782" y="9870"/>
                </a:cubicBezTo>
                <a:cubicBezTo>
                  <a:pt x="20554" y="9846"/>
                  <a:pt x="19975" y="9513"/>
                  <a:pt x="19107" y="8845"/>
                </a:cubicBezTo>
                <a:cubicBezTo>
                  <a:pt x="18143" y="8201"/>
                  <a:pt x="18432" y="7462"/>
                  <a:pt x="18432" y="7462"/>
                </a:cubicBezTo>
                <a:cubicBezTo>
                  <a:pt x="18432" y="7462"/>
                  <a:pt x="19975" y="7415"/>
                  <a:pt x="20650" y="7057"/>
                </a:cubicBezTo>
                <a:close/>
                <a:moveTo>
                  <a:pt x="6957" y="6652"/>
                </a:moveTo>
                <a:cubicBezTo>
                  <a:pt x="6957" y="6819"/>
                  <a:pt x="6764" y="6962"/>
                  <a:pt x="6764" y="6962"/>
                </a:cubicBezTo>
                <a:cubicBezTo>
                  <a:pt x="6764" y="6962"/>
                  <a:pt x="6379" y="6962"/>
                  <a:pt x="5993" y="6890"/>
                </a:cubicBezTo>
                <a:cubicBezTo>
                  <a:pt x="6186" y="6795"/>
                  <a:pt x="6186" y="6461"/>
                  <a:pt x="6186" y="6461"/>
                </a:cubicBezTo>
                <a:cubicBezTo>
                  <a:pt x="6957" y="6413"/>
                  <a:pt x="6957" y="6413"/>
                  <a:pt x="6957" y="6413"/>
                </a:cubicBezTo>
                <a:cubicBezTo>
                  <a:pt x="6957" y="6413"/>
                  <a:pt x="6957" y="6485"/>
                  <a:pt x="6957" y="6652"/>
                </a:cubicBezTo>
                <a:close/>
                <a:moveTo>
                  <a:pt x="10525" y="14805"/>
                </a:moveTo>
                <a:cubicBezTo>
                  <a:pt x="10429" y="14901"/>
                  <a:pt x="10332" y="15044"/>
                  <a:pt x="10236" y="15187"/>
                </a:cubicBezTo>
                <a:cubicBezTo>
                  <a:pt x="10236" y="15306"/>
                  <a:pt x="10236" y="15401"/>
                  <a:pt x="10236" y="15401"/>
                </a:cubicBezTo>
                <a:cubicBezTo>
                  <a:pt x="10236" y="15401"/>
                  <a:pt x="10139" y="15211"/>
                  <a:pt x="10139" y="15068"/>
                </a:cubicBezTo>
                <a:cubicBezTo>
                  <a:pt x="10139" y="14925"/>
                  <a:pt x="9754" y="14781"/>
                  <a:pt x="9947" y="14591"/>
                </a:cubicBezTo>
                <a:cubicBezTo>
                  <a:pt x="10043" y="14495"/>
                  <a:pt x="10139" y="14352"/>
                  <a:pt x="10236" y="14209"/>
                </a:cubicBezTo>
                <a:cubicBezTo>
                  <a:pt x="10429" y="14019"/>
                  <a:pt x="10525" y="13828"/>
                  <a:pt x="10525" y="13828"/>
                </a:cubicBezTo>
                <a:cubicBezTo>
                  <a:pt x="10525" y="14328"/>
                  <a:pt x="10718" y="14662"/>
                  <a:pt x="10525" y="14805"/>
                </a:cubicBezTo>
                <a:close/>
                <a:moveTo>
                  <a:pt x="11104" y="5364"/>
                </a:moveTo>
                <a:cubicBezTo>
                  <a:pt x="11007" y="5507"/>
                  <a:pt x="10332" y="5102"/>
                  <a:pt x="9850" y="4649"/>
                </a:cubicBezTo>
                <a:cubicBezTo>
                  <a:pt x="9464" y="4196"/>
                  <a:pt x="8693" y="3528"/>
                  <a:pt x="8693" y="3099"/>
                </a:cubicBezTo>
                <a:cubicBezTo>
                  <a:pt x="8693" y="3099"/>
                  <a:pt x="10043" y="3385"/>
                  <a:pt x="10043" y="3600"/>
                </a:cubicBezTo>
                <a:cubicBezTo>
                  <a:pt x="10043" y="3838"/>
                  <a:pt x="10718" y="4554"/>
                  <a:pt x="11007" y="4768"/>
                </a:cubicBezTo>
                <a:cubicBezTo>
                  <a:pt x="11200" y="4983"/>
                  <a:pt x="11393" y="4506"/>
                  <a:pt x="11875" y="4291"/>
                </a:cubicBezTo>
                <a:cubicBezTo>
                  <a:pt x="12357" y="4077"/>
                  <a:pt x="12550" y="3886"/>
                  <a:pt x="12261" y="3719"/>
                </a:cubicBezTo>
                <a:cubicBezTo>
                  <a:pt x="11972" y="3552"/>
                  <a:pt x="13032" y="3481"/>
                  <a:pt x="13707" y="3052"/>
                </a:cubicBezTo>
                <a:cubicBezTo>
                  <a:pt x="13804" y="3219"/>
                  <a:pt x="13804" y="3338"/>
                  <a:pt x="13707" y="3505"/>
                </a:cubicBezTo>
                <a:cubicBezTo>
                  <a:pt x="13707" y="3648"/>
                  <a:pt x="12647" y="4434"/>
                  <a:pt x="12357" y="4577"/>
                </a:cubicBezTo>
                <a:cubicBezTo>
                  <a:pt x="11972" y="4744"/>
                  <a:pt x="11200" y="5221"/>
                  <a:pt x="11104" y="5364"/>
                </a:cubicBezTo>
                <a:close/>
                <a:moveTo>
                  <a:pt x="14286" y="7939"/>
                </a:moveTo>
                <a:cubicBezTo>
                  <a:pt x="14286" y="7939"/>
                  <a:pt x="13225" y="8058"/>
                  <a:pt x="13225" y="7939"/>
                </a:cubicBezTo>
                <a:cubicBezTo>
                  <a:pt x="13322" y="7844"/>
                  <a:pt x="13514" y="7510"/>
                  <a:pt x="13514" y="7510"/>
                </a:cubicBezTo>
                <a:cubicBezTo>
                  <a:pt x="14286" y="7510"/>
                  <a:pt x="14286" y="7510"/>
                  <a:pt x="14286" y="7510"/>
                </a:cubicBezTo>
                <a:lnTo>
                  <a:pt x="14286" y="7939"/>
                </a:lnTo>
                <a:close/>
              </a:path>
            </a:pathLst>
          </a:custGeom>
          <a:solidFill>
            <a:srgbClr val="515151"/>
          </a:solidFill>
          <a:ln>
            <a:round/>
          </a:ln>
          <a:effectLst>
            <a:outerShdw sx="100000" sy="100000" kx="0" ky="0" algn="b" rotWithShape="0" blurRad="76200" dist="0" dir="13500000">
              <a:srgbClr val="000000">
                <a:alpha val="6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9064707" y="2824005"/>
            <a:ext cx="1729033" cy="4105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510" fill="norm" stroke="1" extrusionOk="0">
                <a:moveTo>
                  <a:pt x="20655" y="20929"/>
                </a:moveTo>
                <a:cubicBezTo>
                  <a:pt x="20063" y="20784"/>
                  <a:pt x="19626" y="20402"/>
                  <a:pt x="19408" y="20297"/>
                </a:cubicBezTo>
                <a:cubicBezTo>
                  <a:pt x="19190" y="20205"/>
                  <a:pt x="19471" y="20231"/>
                  <a:pt x="19284" y="20034"/>
                </a:cubicBezTo>
                <a:cubicBezTo>
                  <a:pt x="19097" y="19836"/>
                  <a:pt x="18504" y="18678"/>
                  <a:pt x="18411" y="18309"/>
                </a:cubicBezTo>
                <a:cubicBezTo>
                  <a:pt x="18286" y="17928"/>
                  <a:pt x="18348" y="16651"/>
                  <a:pt x="17943" y="16045"/>
                </a:cubicBezTo>
                <a:cubicBezTo>
                  <a:pt x="17507" y="15440"/>
                  <a:pt x="16198" y="13492"/>
                  <a:pt x="16011" y="12965"/>
                </a:cubicBezTo>
                <a:cubicBezTo>
                  <a:pt x="15824" y="12426"/>
                  <a:pt x="15543" y="11886"/>
                  <a:pt x="15543" y="11596"/>
                </a:cubicBezTo>
                <a:cubicBezTo>
                  <a:pt x="15543" y="11294"/>
                  <a:pt x="15481" y="11096"/>
                  <a:pt x="15263" y="10886"/>
                </a:cubicBezTo>
                <a:cubicBezTo>
                  <a:pt x="15076" y="10675"/>
                  <a:pt x="15325" y="10385"/>
                  <a:pt x="15325" y="10385"/>
                </a:cubicBezTo>
                <a:cubicBezTo>
                  <a:pt x="15325" y="10385"/>
                  <a:pt x="15824" y="10543"/>
                  <a:pt x="16135" y="10662"/>
                </a:cubicBezTo>
                <a:cubicBezTo>
                  <a:pt x="16447" y="10780"/>
                  <a:pt x="16447" y="10596"/>
                  <a:pt x="16291" y="10333"/>
                </a:cubicBezTo>
                <a:cubicBezTo>
                  <a:pt x="16135" y="10069"/>
                  <a:pt x="16229" y="9925"/>
                  <a:pt x="16385" y="10004"/>
                </a:cubicBezTo>
                <a:cubicBezTo>
                  <a:pt x="16541" y="10096"/>
                  <a:pt x="16665" y="9582"/>
                  <a:pt x="17039" y="9280"/>
                </a:cubicBezTo>
                <a:cubicBezTo>
                  <a:pt x="17445" y="8964"/>
                  <a:pt x="18286" y="8332"/>
                  <a:pt x="18099" y="7977"/>
                </a:cubicBezTo>
                <a:cubicBezTo>
                  <a:pt x="17912" y="7608"/>
                  <a:pt x="17819" y="6976"/>
                  <a:pt x="17600" y="6660"/>
                </a:cubicBezTo>
                <a:cubicBezTo>
                  <a:pt x="17351" y="6358"/>
                  <a:pt x="17133" y="5805"/>
                  <a:pt x="16852" y="5463"/>
                </a:cubicBezTo>
                <a:cubicBezTo>
                  <a:pt x="16572" y="5120"/>
                  <a:pt x="16634" y="4949"/>
                  <a:pt x="16291" y="4607"/>
                </a:cubicBezTo>
                <a:cubicBezTo>
                  <a:pt x="15917" y="4265"/>
                  <a:pt x="15543" y="3883"/>
                  <a:pt x="15543" y="3712"/>
                </a:cubicBezTo>
                <a:cubicBezTo>
                  <a:pt x="15543" y="3620"/>
                  <a:pt x="15450" y="3541"/>
                  <a:pt x="15107" y="3488"/>
                </a:cubicBezTo>
                <a:cubicBezTo>
                  <a:pt x="14858" y="3435"/>
                  <a:pt x="14421" y="3396"/>
                  <a:pt x="13798" y="3356"/>
                </a:cubicBezTo>
                <a:cubicBezTo>
                  <a:pt x="13143" y="3317"/>
                  <a:pt x="12551" y="3264"/>
                  <a:pt x="12084" y="3199"/>
                </a:cubicBezTo>
                <a:cubicBezTo>
                  <a:pt x="12052" y="3199"/>
                  <a:pt x="12021" y="3185"/>
                  <a:pt x="11990" y="3185"/>
                </a:cubicBezTo>
                <a:cubicBezTo>
                  <a:pt x="11990" y="3185"/>
                  <a:pt x="11959" y="3185"/>
                  <a:pt x="11959" y="3185"/>
                </a:cubicBezTo>
                <a:cubicBezTo>
                  <a:pt x="11335" y="3093"/>
                  <a:pt x="10525" y="2817"/>
                  <a:pt x="10525" y="2817"/>
                </a:cubicBezTo>
                <a:cubicBezTo>
                  <a:pt x="10276" y="2962"/>
                  <a:pt x="10276" y="2962"/>
                  <a:pt x="10276" y="2962"/>
                </a:cubicBezTo>
                <a:cubicBezTo>
                  <a:pt x="10369" y="2909"/>
                  <a:pt x="10432" y="2869"/>
                  <a:pt x="10525" y="2817"/>
                </a:cubicBezTo>
                <a:cubicBezTo>
                  <a:pt x="10432" y="2777"/>
                  <a:pt x="10276" y="2685"/>
                  <a:pt x="10432" y="2685"/>
                </a:cubicBezTo>
                <a:cubicBezTo>
                  <a:pt x="10774" y="2672"/>
                  <a:pt x="10837" y="2093"/>
                  <a:pt x="11024" y="1922"/>
                </a:cubicBezTo>
                <a:cubicBezTo>
                  <a:pt x="11211" y="1751"/>
                  <a:pt x="11148" y="1632"/>
                  <a:pt x="11024" y="1474"/>
                </a:cubicBezTo>
                <a:cubicBezTo>
                  <a:pt x="10899" y="1329"/>
                  <a:pt x="11148" y="1106"/>
                  <a:pt x="10837" y="856"/>
                </a:cubicBezTo>
                <a:cubicBezTo>
                  <a:pt x="10525" y="619"/>
                  <a:pt x="10961" y="316"/>
                  <a:pt x="10525" y="290"/>
                </a:cubicBezTo>
                <a:cubicBezTo>
                  <a:pt x="10089" y="263"/>
                  <a:pt x="10245" y="39"/>
                  <a:pt x="9839" y="39"/>
                </a:cubicBezTo>
                <a:cubicBezTo>
                  <a:pt x="9715" y="39"/>
                  <a:pt x="9621" y="26"/>
                  <a:pt x="9559" y="0"/>
                </a:cubicBezTo>
                <a:cubicBezTo>
                  <a:pt x="9216" y="276"/>
                  <a:pt x="8686" y="184"/>
                  <a:pt x="8686" y="184"/>
                </a:cubicBezTo>
                <a:cubicBezTo>
                  <a:pt x="7876" y="105"/>
                  <a:pt x="7346" y="184"/>
                  <a:pt x="6972" y="303"/>
                </a:cubicBezTo>
                <a:cubicBezTo>
                  <a:pt x="6972" y="303"/>
                  <a:pt x="6941" y="316"/>
                  <a:pt x="6909" y="316"/>
                </a:cubicBezTo>
                <a:cubicBezTo>
                  <a:pt x="6442" y="500"/>
                  <a:pt x="6286" y="750"/>
                  <a:pt x="6286" y="763"/>
                </a:cubicBezTo>
                <a:cubicBezTo>
                  <a:pt x="6255" y="856"/>
                  <a:pt x="6224" y="948"/>
                  <a:pt x="6224" y="1014"/>
                </a:cubicBezTo>
                <a:cubicBezTo>
                  <a:pt x="6286" y="1250"/>
                  <a:pt x="6442" y="1487"/>
                  <a:pt x="6473" y="1593"/>
                </a:cubicBezTo>
                <a:cubicBezTo>
                  <a:pt x="6504" y="1685"/>
                  <a:pt x="6629" y="2080"/>
                  <a:pt x="6816" y="2080"/>
                </a:cubicBezTo>
                <a:cubicBezTo>
                  <a:pt x="7003" y="2080"/>
                  <a:pt x="7065" y="2093"/>
                  <a:pt x="7065" y="2093"/>
                </a:cubicBezTo>
                <a:cubicBezTo>
                  <a:pt x="7065" y="2093"/>
                  <a:pt x="7284" y="2396"/>
                  <a:pt x="7284" y="2633"/>
                </a:cubicBezTo>
                <a:cubicBezTo>
                  <a:pt x="7284" y="2738"/>
                  <a:pt x="7284" y="279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6785" y="3133"/>
                  <a:pt x="6224" y="3238"/>
                </a:cubicBezTo>
                <a:cubicBezTo>
                  <a:pt x="5663" y="3356"/>
                  <a:pt x="4852" y="3528"/>
                  <a:pt x="4385" y="3580"/>
                </a:cubicBezTo>
                <a:cubicBezTo>
                  <a:pt x="4042" y="3620"/>
                  <a:pt x="3668" y="3672"/>
                  <a:pt x="3387" y="3751"/>
                </a:cubicBezTo>
                <a:cubicBezTo>
                  <a:pt x="3013" y="3857"/>
                  <a:pt x="2702" y="4015"/>
                  <a:pt x="2577" y="4291"/>
                </a:cubicBezTo>
                <a:cubicBezTo>
                  <a:pt x="2359" y="4804"/>
                  <a:pt x="1112" y="6516"/>
                  <a:pt x="489" y="6989"/>
                </a:cubicBezTo>
                <a:cubicBezTo>
                  <a:pt x="-103" y="7463"/>
                  <a:pt x="-197" y="8108"/>
                  <a:pt x="426" y="8503"/>
                </a:cubicBezTo>
                <a:cubicBezTo>
                  <a:pt x="1019" y="8898"/>
                  <a:pt x="2484" y="9872"/>
                  <a:pt x="2702" y="10004"/>
                </a:cubicBezTo>
                <a:cubicBezTo>
                  <a:pt x="2920" y="10135"/>
                  <a:pt x="2982" y="10241"/>
                  <a:pt x="3325" y="10227"/>
                </a:cubicBezTo>
                <a:cubicBezTo>
                  <a:pt x="3325" y="10227"/>
                  <a:pt x="3356" y="10214"/>
                  <a:pt x="3387" y="10214"/>
                </a:cubicBezTo>
                <a:cubicBezTo>
                  <a:pt x="3668" y="10214"/>
                  <a:pt x="3855" y="10227"/>
                  <a:pt x="3855" y="10227"/>
                </a:cubicBezTo>
                <a:cubicBezTo>
                  <a:pt x="3855" y="10227"/>
                  <a:pt x="4011" y="10478"/>
                  <a:pt x="4260" y="10556"/>
                </a:cubicBezTo>
                <a:cubicBezTo>
                  <a:pt x="4509" y="10635"/>
                  <a:pt x="4821" y="10899"/>
                  <a:pt x="4884" y="10807"/>
                </a:cubicBezTo>
                <a:cubicBezTo>
                  <a:pt x="4977" y="10714"/>
                  <a:pt x="5195" y="11478"/>
                  <a:pt x="5413" y="11886"/>
                </a:cubicBezTo>
                <a:cubicBezTo>
                  <a:pt x="5632" y="12294"/>
                  <a:pt x="6660" y="15163"/>
                  <a:pt x="6660" y="15571"/>
                </a:cubicBezTo>
                <a:cubicBezTo>
                  <a:pt x="6660" y="15980"/>
                  <a:pt x="7034" y="16401"/>
                  <a:pt x="7003" y="16690"/>
                </a:cubicBezTo>
                <a:cubicBezTo>
                  <a:pt x="6972" y="16993"/>
                  <a:pt x="7128" y="17756"/>
                  <a:pt x="7159" y="18178"/>
                </a:cubicBezTo>
                <a:cubicBezTo>
                  <a:pt x="7190" y="18599"/>
                  <a:pt x="8125" y="19046"/>
                  <a:pt x="8125" y="19349"/>
                </a:cubicBezTo>
                <a:cubicBezTo>
                  <a:pt x="8125" y="19665"/>
                  <a:pt x="7907" y="19810"/>
                  <a:pt x="8000" y="19994"/>
                </a:cubicBezTo>
                <a:cubicBezTo>
                  <a:pt x="8125" y="20165"/>
                  <a:pt x="8094" y="20297"/>
                  <a:pt x="7626" y="20507"/>
                </a:cubicBezTo>
                <a:cubicBezTo>
                  <a:pt x="7159" y="20718"/>
                  <a:pt x="6972" y="20916"/>
                  <a:pt x="7003" y="21087"/>
                </a:cubicBezTo>
                <a:cubicBezTo>
                  <a:pt x="7034" y="21245"/>
                  <a:pt x="7159" y="21310"/>
                  <a:pt x="8094" y="21324"/>
                </a:cubicBezTo>
                <a:cubicBezTo>
                  <a:pt x="9029" y="21337"/>
                  <a:pt x="9902" y="21231"/>
                  <a:pt x="9902" y="21126"/>
                </a:cubicBezTo>
                <a:cubicBezTo>
                  <a:pt x="9902" y="21034"/>
                  <a:pt x="10213" y="20995"/>
                  <a:pt x="10494" y="20995"/>
                </a:cubicBezTo>
                <a:cubicBezTo>
                  <a:pt x="10743" y="20995"/>
                  <a:pt x="10712" y="20889"/>
                  <a:pt x="10587" y="20652"/>
                </a:cubicBezTo>
                <a:cubicBezTo>
                  <a:pt x="10494" y="20429"/>
                  <a:pt x="10089" y="20113"/>
                  <a:pt x="10338" y="20152"/>
                </a:cubicBezTo>
                <a:cubicBezTo>
                  <a:pt x="10556" y="20178"/>
                  <a:pt x="10743" y="20113"/>
                  <a:pt x="10743" y="19797"/>
                </a:cubicBezTo>
                <a:cubicBezTo>
                  <a:pt x="10743" y="19468"/>
                  <a:pt x="10868" y="19362"/>
                  <a:pt x="10525" y="19178"/>
                </a:cubicBezTo>
                <a:cubicBezTo>
                  <a:pt x="10182" y="18981"/>
                  <a:pt x="10245" y="18625"/>
                  <a:pt x="10338" y="18322"/>
                </a:cubicBezTo>
                <a:cubicBezTo>
                  <a:pt x="10400" y="18033"/>
                  <a:pt x="10650" y="17822"/>
                  <a:pt x="10463" y="17467"/>
                </a:cubicBezTo>
                <a:cubicBezTo>
                  <a:pt x="10245" y="17098"/>
                  <a:pt x="10213" y="16664"/>
                  <a:pt x="10338" y="16480"/>
                </a:cubicBezTo>
                <a:cubicBezTo>
                  <a:pt x="10463" y="16309"/>
                  <a:pt x="10369" y="16085"/>
                  <a:pt x="10058" y="15940"/>
                </a:cubicBezTo>
                <a:cubicBezTo>
                  <a:pt x="9746" y="15795"/>
                  <a:pt x="10213" y="15532"/>
                  <a:pt x="10213" y="15374"/>
                </a:cubicBezTo>
                <a:cubicBezTo>
                  <a:pt x="10213" y="15216"/>
                  <a:pt x="10089" y="14532"/>
                  <a:pt x="10307" y="13847"/>
                </a:cubicBezTo>
                <a:cubicBezTo>
                  <a:pt x="10494" y="13150"/>
                  <a:pt x="10525" y="12636"/>
                  <a:pt x="10556" y="12452"/>
                </a:cubicBezTo>
                <a:cubicBezTo>
                  <a:pt x="10587" y="12281"/>
                  <a:pt x="10837" y="12360"/>
                  <a:pt x="11398" y="13044"/>
                </a:cubicBezTo>
                <a:cubicBezTo>
                  <a:pt x="11990" y="13729"/>
                  <a:pt x="13455" y="15861"/>
                  <a:pt x="13735" y="16335"/>
                </a:cubicBezTo>
                <a:cubicBezTo>
                  <a:pt x="13954" y="16743"/>
                  <a:pt x="14764" y="18230"/>
                  <a:pt x="15107" y="18902"/>
                </a:cubicBezTo>
                <a:cubicBezTo>
                  <a:pt x="15169" y="19007"/>
                  <a:pt x="15200" y="19099"/>
                  <a:pt x="15232" y="19152"/>
                </a:cubicBezTo>
                <a:cubicBezTo>
                  <a:pt x="15419" y="19560"/>
                  <a:pt x="15668" y="20376"/>
                  <a:pt x="15917" y="20376"/>
                </a:cubicBezTo>
                <a:cubicBezTo>
                  <a:pt x="16198" y="20376"/>
                  <a:pt x="16135" y="20455"/>
                  <a:pt x="16167" y="20692"/>
                </a:cubicBezTo>
                <a:cubicBezTo>
                  <a:pt x="16198" y="20916"/>
                  <a:pt x="16728" y="20955"/>
                  <a:pt x="17039" y="20995"/>
                </a:cubicBezTo>
                <a:cubicBezTo>
                  <a:pt x="17351" y="21047"/>
                  <a:pt x="17445" y="20916"/>
                  <a:pt x="17445" y="20916"/>
                </a:cubicBezTo>
                <a:cubicBezTo>
                  <a:pt x="17445" y="20916"/>
                  <a:pt x="17943" y="21363"/>
                  <a:pt x="18816" y="21403"/>
                </a:cubicBezTo>
                <a:cubicBezTo>
                  <a:pt x="19720" y="21455"/>
                  <a:pt x="21403" y="21600"/>
                  <a:pt x="21403" y="21429"/>
                </a:cubicBezTo>
                <a:cubicBezTo>
                  <a:pt x="21403" y="21245"/>
                  <a:pt x="21216" y="21087"/>
                  <a:pt x="20655" y="20929"/>
                </a:cubicBezTo>
                <a:close/>
                <a:moveTo>
                  <a:pt x="3793" y="8477"/>
                </a:moveTo>
                <a:cubicBezTo>
                  <a:pt x="3793" y="8319"/>
                  <a:pt x="3606" y="8148"/>
                  <a:pt x="3387" y="8003"/>
                </a:cubicBezTo>
                <a:cubicBezTo>
                  <a:pt x="3076" y="7819"/>
                  <a:pt x="2764" y="7661"/>
                  <a:pt x="2889" y="7569"/>
                </a:cubicBezTo>
                <a:cubicBezTo>
                  <a:pt x="3076" y="7411"/>
                  <a:pt x="3232" y="7411"/>
                  <a:pt x="3387" y="7292"/>
                </a:cubicBezTo>
                <a:cubicBezTo>
                  <a:pt x="3481" y="7226"/>
                  <a:pt x="3574" y="7121"/>
                  <a:pt x="3699" y="6897"/>
                </a:cubicBezTo>
                <a:cubicBezTo>
                  <a:pt x="3668" y="7358"/>
                  <a:pt x="4042" y="8042"/>
                  <a:pt x="3793" y="8477"/>
                </a:cubicBezTo>
                <a:close/>
                <a:moveTo>
                  <a:pt x="12613" y="9069"/>
                </a:moveTo>
                <a:cubicBezTo>
                  <a:pt x="12489" y="9082"/>
                  <a:pt x="12333" y="9082"/>
                  <a:pt x="12115" y="9082"/>
                </a:cubicBezTo>
                <a:cubicBezTo>
                  <a:pt x="12115" y="9016"/>
                  <a:pt x="12115" y="8951"/>
                  <a:pt x="12052" y="8872"/>
                </a:cubicBezTo>
                <a:cubicBezTo>
                  <a:pt x="11928" y="8622"/>
                  <a:pt x="11242" y="6884"/>
                  <a:pt x="10743" y="5897"/>
                </a:cubicBezTo>
                <a:cubicBezTo>
                  <a:pt x="10245" y="4910"/>
                  <a:pt x="9715" y="4173"/>
                  <a:pt x="9590" y="4041"/>
                </a:cubicBezTo>
                <a:cubicBezTo>
                  <a:pt x="9465" y="3909"/>
                  <a:pt x="9871" y="3857"/>
                  <a:pt x="9871" y="3857"/>
                </a:cubicBezTo>
                <a:cubicBezTo>
                  <a:pt x="9122" y="3541"/>
                  <a:pt x="9122" y="3541"/>
                  <a:pt x="9122" y="3541"/>
                </a:cubicBezTo>
                <a:cubicBezTo>
                  <a:pt x="8780" y="3607"/>
                  <a:pt x="8530" y="3830"/>
                  <a:pt x="8530" y="3830"/>
                </a:cubicBezTo>
                <a:cubicBezTo>
                  <a:pt x="8530" y="3830"/>
                  <a:pt x="8904" y="3936"/>
                  <a:pt x="8967" y="4041"/>
                </a:cubicBezTo>
                <a:cubicBezTo>
                  <a:pt x="9029" y="4146"/>
                  <a:pt x="8904" y="4278"/>
                  <a:pt x="8717" y="4515"/>
                </a:cubicBezTo>
                <a:cubicBezTo>
                  <a:pt x="8561" y="4765"/>
                  <a:pt x="8780" y="5831"/>
                  <a:pt x="8998" y="6384"/>
                </a:cubicBezTo>
                <a:cubicBezTo>
                  <a:pt x="9216" y="6937"/>
                  <a:pt x="9621" y="8174"/>
                  <a:pt x="9871" y="8806"/>
                </a:cubicBezTo>
                <a:cubicBezTo>
                  <a:pt x="9902" y="8911"/>
                  <a:pt x="9964" y="8990"/>
                  <a:pt x="9995" y="9069"/>
                </a:cubicBezTo>
                <a:cubicBezTo>
                  <a:pt x="9403" y="9056"/>
                  <a:pt x="8811" y="9043"/>
                  <a:pt x="8343" y="9043"/>
                </a:cubicBezTo>
                <a:cubicBezTo>
                  <a:pt x="7034" y="9043"/>
                  <a:pt x="5756" y="9109"/>
                  <a:pt x="5756" y="9109"/>
                </a:cubicBezTo>
                <a:cubicBezTo>
                  <a:pt x="5756" y="9109"/>
                  <a:pt x="6006" y="8845"/>
                  <a:pt x="6411" y="8464"/>
                </a:cubicBezTo>
                <a:cubicBezTo>
                  <a:pt x="6785" y="8095"/>
                  <a:pt x="6847" y="7753"/>
                  <a:pt x="7128" y="7134"/>
                </a:cubicBezTo>
                <a:cubicBezTo>
                  <a:pt x="7439" y="6516"/>
                  <a:pt x="7190" y="6094"/>
                  <a:pt x="7190" y="5344"/>
                </a:cubicBezTo>
                <a:cubicBezTo>
                  <a:pt x="7190" y="4752"/>
                  <a:pt x="7097" y="3949"/>
                  <a:pt x="7003" y="3462"/>
                </a:cubicBezTo>
                <a:cubicBezTo>
                  <a:pt x="7003" y="3383"/>
                  <a:pt x="7003" y="3093"/>
                  <a:pt x="7533" y="2962"/>
                </a:cubicBezTo>
                <a:cubicBezTo>
                  <a:pt x="7813" y="3106"/>
                  <a:pt x="8156" y="3264"/>
                  <a:pt x="8561" y="3383"/>
                </a:cubicBezTo>
                <a:cubicBezTo>
                  <a:pt x="9278" y="3593"/>
                  <a:pt x="9341" y="3435"/>
                  <a:pt x="9777" y="3212"/>
                </a:cubicBezTo>
                <a:cubicBezTo>
                  <a:pt x="9964" y="3120"/>
                  <a:pt x="10089" y="3054"/>
                  <a:pt x="10213" y="2988"/>
                </a:cubicBezTo>
                <a:cubicBezTo>
                  <a:pt x="10213" y="2988"/>
                  <a:pt x="10213" y="2988"/>
                  <a:pt x="10213" y="2988"/>
                </a:cubicBezTo>
                <a:cubicBezTo>
                  <a:pt x="10806" y="2869"/>
                  <a:pt x="11335" y="3356"/>
                  <a:pt x="11335" y="3356"/>
                </a:cubicBezTo>
                <a:cubicBezTo>
                  <a:pt x="11709" y="3791"/>
                  <a:pt x="11678" y="4594"/>
                  <a:pt x="11678" y="5436"/>
                </a:cubicBezTo>
                <a:cubicBezTo>
                  <a:pt x="11678" y="6292"/>
                  <a:pt x="12052" y="7134"/>
                  <a:pt x="12458" y="7753"/>
                </a:cubicBezTo>
                <a:cubicBezTo>
                  <a:pt x="12832" y="8371"/>
                  <a:pt x="13424" y="8924"/>
                  <a:pt x="13424" y="8924"/>
                </a:cubicBezTo>
                <a:cubicBezTo>
                  <a:pt x="13424" y="8924"/>
                  <a:pt x="13081" y="9003"/>
                  <a:pt x="12613" y="9069"/>
                </a:cubicBezTo>
                <a:close/>
                <a:moveTo>
                  <a:pt x="15107" y="8306"/>
                </a:moveTo>
                <a:cubicBezTo>
                  <a:pt x="15045" y="8253"/>
                  <a:pt x="15076" y="7898"/>
                  <a:pt x="14889" y="7621"/>
                </a:cubicBezTo>
                <a:cubicBezTo>
                  <a:pt x="14671" y="7318"/>
                  <a:pt x="14577" y="6897"/>
                  <a:pt x="14546" y="6384"/>
                </a:cubicBezTo>
                <a:cubicBezTo>
                  <a:pt x="14546" y="6384"/>
                  <a:pt x="14826" y="6818"/>
                  <a:pt x="15107" y="7082"/>
                </a:cubicBezTo>
                <a:cubicBezTo>
                  <a:pt x="15232" y="7200"/>
                  <a:pt x="15325" y="7279"/>
                  <a:pt x="15419" y="7279"/>
                </a:cubicBezTo>
                <a:cubicBezTo>
                  <a:pt x="15730" y="7318"/>
                  <a:pt x="15761" y="7503"/>
                  <a:pt x="15419" y="7582"/>
                </a:cubicBezTo>
                <a:cubicBezTo>
                  <a:pt x="15076" y="7661"/>
                  <a:pt x="15325" y="8214"/>
                  <a:pt x="15169" y="8293"/>
                </a:cubicBezTo>
                <a:cubicBezTo>
                  <a:pt x="15138" y="8306"/>
                  <a:pt x="15107" y="8306"/>
                  <a:pt x="15107" y="8306"/>
                </a:cubicBezTo>
                <a:close/>
              </a:path>
            </a:pathLst>
          </a:custGeom>
          <a:solidFill>
            <a:srgbClr val="333333"/>
          </a:solidFill>
          <a:ln>
            <a:round/>
          </a:ln>
          <a:effectLst>
            <a:outerShdw sx="100000" sy="100000" kx="0" ky="0" algn="b" rotWithShape="0" blurRad="76200" dist="0" dir="13500000">
              <a:srgbClr val="000000">
                <a:alpha val="6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/>
        </p:nvSpPr>
        <p:spPr>
          <a:xfrm>
            <a:off x="-38100" y="8890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pic>
        <p:nvPicPr>
          <p:cNvPr id="33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014" y="9067800"/>
            <a:ext cx="575236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014" y="9067800"/>
            <a:ext cx="575236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014" y="9067800"/>
            <a:ext cx="575236" cy="6350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1pPr>
      <a:lvl2pPr indent="2286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2pPr>
      <a:lvl3pPr indent="4572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3pPr>
      <a:lvl4pPr indent="6858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4pPr>
      <a:lvl5pPr indent="9144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5pPr>
      <a:lvl6pPr indent="11430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6pPr>
      <a:lvl7pPr indent="13716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7pPr>
      <a:lvl8pPr indent="16002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8pPr>
      <a:lvl9pPr indent="1828800" algn="ctr" defTabSz="584200">
        <a:defRPr sz="8000">
          <a:solidFill>
            <a:srgbClr val="9BCA55"/>
          </a:solidFill>
          <a:latin typeface="Verdana"/>
          <a:ea typeface="Verdana"/>
          <a:cs typeface="Verdana"/>
          <a:sym typeface="Verdan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Verdana"/>
          <a:ea typeface="Verdana"/>
          <a:cs typeface="Verdana"/>
          <a:sym typeface="Verdan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sbin.com" TargetMode="External"/><Relationship Id="rId3" Type="http://schemas.openxmlformats.org/officeDocument/2006/relationships/hyperlink" Target="http://jsfiddle.com" TargetMode="External"/><Relationship Id="rId4" Type="http://schemas.openxmlformats.org/officeDocument/2006/relationships/hyperlink" Target="http://plnkr.co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4419600"/>
            <a:ext cx="10464800" cy="838200"/>
          </a:xfrm>
          <a:prstGeom prst="rect">
            <a:avLst/>
          </a:prstGeom>
        </p:spPr>
        <p:txBody>
          <a:bodyPr/>
          <a:lstStyle/>
          <a:p>
            <a:pPr lvl="0" defTabSz="350520">
              <a:defRPr sz="1800"/>
            </a:pPr>
            <a:r>
              <a:rPr b="1" sz="4800">
                <a:solidFill>
                  <a:srgbClr val="53585F"/>
                </a:solidFill>
              </a:rPr>
              <a:t>Java</a:t>
            </a:r>
            <a:r>
              <a:rPr b="1" sz="4800">
                <a:solidFill>
                  <a:srgbClr val="9BCA55"/>
                </a:solidFill>
              </a:rPr>
              <a:t>Script</a:t>
            </a:r>
            <a:r>
              <a:rPr b="1" sz="4800"/>
              <a:t> </a:t>
            </a:r>
            <a:r>
              <a:rPr b="1" sz="4800">
                <a:solidFill>
                  <a:srgbClr val="53585F"/>
                </a:solidFill>
              </a:rPr>
              <a:t>Level</a:t>
            </a:r>
            <a:r>
              <a:rPr b="1" sz="4800">
                <a:solidFill>
                  <a:srgbClr val="9BCA55"/>
                </a:solidFill>
              </a:rPr>
              <a:t>Up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 defTabSz="560831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9BCA55"/>
                </a:solidFill>
              </a:rPr>
              <a:t>Prototypal </a:t>
            </a:r>
            <a:r>
              <a:rPr sz="7679">
                <a:solidFill>
                  <a:srgbClr val="53585F"/>
                </a:solidFill>
              </a:rPr>
              <a:t>Delegation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791179" y="4179306"/>
            <a:ext cx="1175358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Foo = function(){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magic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a = new Foo();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a = Object.create(Foo);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Modularity (AMD)</a:t>
            </a:r>
          </a:p>
        </p:txBody>
      </p:sp>
      <p:sp>
        <p:nvSpPr>
          <p:cNvPr id="152" name="Shape 152"/>
          <p:cNvSpPr/>
          <p:nvPr/>
        </p:nvSpPr>
        <p:spPr>
          <a:xfrm>
            <a:off x="650698" y="2883528"/>
            <a:ext cx="1175358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define(function(){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return function CallMe(){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console.log('Inside module one.');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};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});</a:t>
            </a:r>
          </a:p>
        </p:txBody>
      </p:sp>
      <p:sp>
        <p:nvSpPr>
          <p:cNvPr id="153" name="Shape 153"/>
          <p:cNvSpPr/>
          <p:nvPr/>
        </p:nvSpPr>
        <p:spPr>
          <a:xfrm>
            <a:off x="650698" y="6710629"/>
            <a:ext cx="12034548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define(['FirstModule'], function(mod1){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mod1();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});</a:t>
            </a:r>
          </a:p>
        </p:txBody>
      </p:sp>
      <p:sp>
        <p:nvSpPr>
          <p:cNvPr id="154" name="Shape 154"/>
          <p:cNvSpPr/>
          <p:nvPr/>
        </p:nvSpPr>
        <p:spPr>
          <a:xfrm>
            <a:off x="650698" y="2440663"/>
            <a:ext cx="26968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BCA55"/>
                </a:solidFill>
              </a:rPr>
              <a:t>FirstModule.js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698" y="6092479"/>
            <a:ext cx="14057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BCA55"/>
                </a:solidFill>
              </a:rPr>
              <a:t>Main.js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>
            <a:lvl1pPr algn="l" defTabSz="502412">
              <a:defRPr sz="6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9BCA55"/>
                </a:solidFill>
              </a:rPr>
              <a:t>Modularity (CommonJS)</a:t>
            </a:r>
          </a:p>
        </p:txBody>
      </p:sp>
      <p:sp>
        <p:nvSpPr>
          <p:cNvPr id="160" name="Shape 160"/>
          <p:cNvSpPr/>
          <p:nvPr/>
        </p:nvSpPr>
        <p:spPr>
          <a:xfrm>
            <a:off x="650698" y="3493128"/>
            <a:ext cx="1175358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module.exports = function callMe(){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console.log(‘called’);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</a:p>
        </p:txBody>
      </p:sp>
      <p:sp>
        <p:nvSpPr>
          <p:cNvPr id="161" name="Shape 161"/>
          <p:cNvSpPr/>
          <p:nvPr/>
        </p:nvSpPr>
        <p:spPr>
          <a:xfrm>
            <a:off x="650698" y="6710629"/>
            <a:ext cx="12034548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thingie = require(‘./FirstModule');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thingie();</a:t>
            </a:r>
          </a:p>
        </p:txBody>
      </p:sp>
      <p:sp>
        <p:nvSpPr>
          <p:cNvPr id="162" name="Shape 162"/>
          <p:cNvSpPr/>
          <p:nvPr/>
        </p:nvSpPr>
        <p:spPr>
          <a:xfrm>
            <a:off x="650698" y="2440663"/>
            <a:ext cx="26968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BCA55"/>
                </a:solidFill>
              </a:rPr>
              <a:t>FirstModule.js</a:t>
            </a:r>
          </a:p>
        </p:txBody>
      </p:sp>
      <p:sp>
        <p:nvSpPr>
          <p:cNvPr id="163" name="Shape 163"/>
          <p:cNvSpPr/>
          <p:nvPr/>
        </p:nvSpPr>
        <p:spPr>
          <a:xfrm>
            <a:off x="650698" y="6092479"/>
            <a:ext cx="14057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BCA55"/>
                </a:solidFill>
              </a:rPr>
              <a:t>Main.js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852" y="138474"/>
            <a:ext cx="11813096" cy="705928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68" name="Shape 168"/>
          <p:cNvSpPr/>
          <p:nvPr>
            <p:ph type="title"/>
          </p:nvPr>
        </p:nvSpPr>
        <p:spPr>
          <a:xfrm>
            <a:off x="1270000" y="7226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 defTabSz="502412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9BCA55"/>
                </a:solidFill>
              </a:rPr>
              <a:t>Why So Asynch</a:t>
            </a:r>
            <a:r>
              <a:rPr sz="6880">
                <a:solidFill>
                  <a:srgbClr val="53585F"/>
                </a:solidFill>
              </a:rPr>
              <a:t>ronous</a:t>
            </a:r>
            <a:r>
              <a:rPr sz="6880">
                <a:solidFill>
                  <a:srgbClr val="9BCA55"/>
                </a:solidFill>
              </a:rPr>
              <a:t>?</a:t>
            </a:r>
          </a:p>
        </p:txBody>
      </p:sp>
      <p:pic>
        <p:nvPicPr>
          <p:cNvPr id="169" name="Joker-Why-So-Seriou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6124" y="267659"/>
            <a:ext cx="4706460" cy="6652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9BCA55"/>
                </a:solidFill>
              </a:rPr>
              <a:t>Asynchronicity </a:t>
            </a:r>
            <a:r>
              <a:rPr sz="6719">
                <a:solidFill>
                  <a:srgbClr val="53585F"/>
                </a:solidFill>
              </a:rPr>
              <a:t>Callbacks</a:t>
            </a:r>
          </a:p>
        </p:txBody>
      </p:sp>
      <p:sp>
        <p:nvSpPr>
          <p:cNvPr id="172" name="Shape 172"/>
          <p:cNvSpPr/>
          <p:nvPr/>
        </p:nvSpPr>
        <p:spPr>
          <a:xfrm>
            <a:off x="625607" y="2654299"/>
            <a:ext cx="11753586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callbackFunction(){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stuff and such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asynchronousThing(cb){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asynchronous stuff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cb();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asynchronousThing(callbackFunction);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 defTabSz="502412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9BCA55"/>
                </a:solidFill>
              </a:rPr>
              <a:t>Asynchronicity </a:t>
            </a:r>
            <a:r>
              <a:rPr sz="6880">
                <a:solidFill>
                  <a:srgbClr val="53585F"/>
                </a:solidFill>
              </a:rPr>
              <a:t>Promises</a:t>
            </a:r>
          </a:p>
        </p:txBody>
      </p:sp>
      <p:sp>
        <p:nvSpPr>
          <p:cNvPr id="177" name="Shape 177"/>
          <p:cNvSpPr/>
          <p:nvPr/>
        </p:nvSpPr>
        <p:spPr>
          <a:xfrm>
            <a:off x="625607" y="2336799"/>
            <a:ext cx="11753586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asynchronousThing(){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promise = $q.defer();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if(successful){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3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promise.resolve(results);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}else{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3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promise.reject();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return promise;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 defTabSz="502412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9BCA55"/>
                </a:solidFill>
              </a:rPr>
              <a:t>Asynchronicity </a:t>
            </a:r>
            <a:r>
              <a:rPr sz="6880">
                <a:solidFill>
                  <a:srgbClr val="53585F"/>
                </a:solidFill>
              </a:rPr>
              <a:t>Promises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878286" y="3568699"/>
            <a:ext cx="957937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asynchronousThing()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.progress(function(status){})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.then(function(result){})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.success(function(result){})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.error(function(err){})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.catch(function(err){})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.finally(function(){});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Quirks </a:t>
            </a:r>
            <a:r>
              <a:rPr sz="8000">
                <a:solidFill>
                  <a:srgbClr val="53585F"/>
                </a:solidFill>
              </a:rPr>
              <a:t>JavaScript</a:t>
            </a:r>
          </a:p>
        </p:txBody>
      </p:sp>
      <p:sp>
        <p:nvSpPr>
          <p:cNvPr id="187" name="Shape 187"/>
          <p:cNvSpPr/>
          <p:nvPr/>
        </p:nvSpPr>
        <p:spPr>
          <a:xfrm>
            <a:off x="505082" y="3096913"/>
            <a:ext cx="1199463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this != this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unless you bind(), call(), or apply()</a:t>
            </a:r>
          </a:p>
        </p:txBody>
      </p:sp>
      <p:sp>
        <p:nvSpPr>
          <p:cNvPr id="188" name="Shape 188"/>
          <p:cNvSpPr/>
          <p:nvPr/>
        </p:nvSpPr>
        <p:spPr>
          <a:xfrm>
            <a:off x="505082" y="4825999"/>
            <a:ext cx="11994636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clickHandler(e){</a:t>
            </a:r>
            <a:endParaRPr sz="38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 console.log(this === e.currentTarget);</a:t>
            </a:r>
            <a:endParaRPr sz="38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89" name="Shape 189"/>
          <p:cNvSpPr/>
          <p:nvPr/>
        </p:nvSpPr>
        <p:spPr>
          <a:xfrm>
            <a:off x="505082" y="7222401"/>
            <a:ext cx="11994636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(function clickHandler(e){</a:t>
            </a:r>
            <a:endParaRPr sz="38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 console.log(this === myThisContext);</a:t>
            </a:r>
            <a:endParaRPr sz="38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38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}).bind(myThisContext);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Hoisting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1715511" y="3263899"/>
            <a:ext cx="10017398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console.log(foo); // undefined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console.log(bar); // undefined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foo = ‘baz';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bar = 'bam';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console.log(foo); // baz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console.log(bar); // bam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Hoisting</a:t>
            </a:r>
          </a:p>
        </p:txBody>
      </p:sp>
      <p:sp>
        <p:nvSpPr>
          <p:cNvPr id="195" name="Shape 195"/>
          <p:cNvSpPr/>
          <p:nvPr/>
        </p:nvSpPr>
        <p:spPr>
          <a:xfrm>
            <a:off x="1659273" y="2221745"/>
            <a:ext cx="10017398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foo(); // I am in foo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bar(); // undefined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function declaration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foo(){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console.log('I am in foo');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function expression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bar = function bar(){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console.log('I am in bar');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Ласкаво просимо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267001" y="444500"/>
            <a:ext cx="10785299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3585F"/>
                </a:solidFill>
              </a:rPr>
              <a:t>Tips &amp;</a:t>
            </a:r>
            <a:r>
              <a:rPr sz="8000">
                <a:solidFill>
                  <a:srgbClr val="9BCA55"/>
                </a:solidFill>
              </a:rPr>
              <a:t> Tricks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3421048" y="3185881"/>
            <a:ext cx="824497" cy="824497"/>
            <a:chOff x="0" y="0"/>
            <a:chExt cx="824495" cy="824496"/>
          </a:xfrm>
        </p:grpSpPr>
        <p:sp>
          <p:nvSpPr>
            <p:cNvPr id="198" name="Shape 198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37221" y="244566"/>
              <a:ext cx="350050" cy="34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01" name="Shape 201"/>
          <p:cNvSpPr/>
          <p:nvPr/>
        </p:nvSpPr>
        <p:spPr>
          <a:xfrm>
            <a:off x="4718515" y="3274279"/>
            <a:ext cx="33669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Use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‘use strict’</a:t>
            </a:r>
          </a:p>
        </p:txBody>
      </p:sp>
      <p:sp>
        <p:nvSpPr>
          <p:cNvPr id="202" name="Shape 202"/>
          <p:cNvSpPr/>
          <p:nvPr/>
        </p:nvSpPr>
        <p:spPr>
          <a:xfrm>
            <a:off x="4718515" y="4226611"/>
            <a:ext cx="47773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85F"/>
                </a:solidFill>
              </a:rPr>
              <a:t>use === instead of ==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3421048" y="5090545"/>
            <a:ext cx="824497" cy="824497"/>
            <a:chOff x="0" y="0"/>
            <a:chExt cx="824496" cy="824496"/>
          </a:xfrm>
        </p:grpSpPr>
        <p:sp>
          <p:nvSpPr>
            <p:cNvPr id="203" name="Shape 203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1626" y="214765"/>
              <a:ext cx="448325" cy="38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06" name="Shape 206"/>
          <p:cNvSpPr/>
          <p:nvPr/>
        </p:nvSpPr>
        <p:spPr>
          <a:xfrm>
            <a:off x="4718515" y="5178943"/>
            <a:ext cx="47126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use a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module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 pattern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421048" y="6995208"/>
            <a:ext cx="824497" cy="824497"/>
            <a:chOff x="0" y="0"/>
            <a:chExt cx="824496" cy="824496"/>
          </a:xfrm>
        </p:grpSpPr>
        <p:sp>
          <p:nvSpPr>
            <p:cNvPr id="207" name="Shape 207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12" name="Group 212"/>
            <p:cNvGrpSpPr/>
            <p:nvPr/>
          </p:nvGrpSpPr>
          <p:grpSpPr>
            <a:xfrm>
              <a:off x="263167" y="224060"/>
              <a:ext cx="374128" cy="374399"/>
              <a:chOff x="0" y="0"/>
              <a:chExt cx="374127" cy="374398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0"/>
                <a:ext cx="374128" cy="368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286" fill="norm" stroke="1" extrusionOk="0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35771" y="152621"/>
                <a:ext cx="11926" cy="2217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19235" y="236085"/>
                <a:ext cx="11925" cy="138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05084" y="305242"/>
                <a:ext cx="19079" cy="69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14" name="Shape 214"/>
          <p:cNvSpPr/>
          <p:nvPr/>
        </p:nvSpPr>
        <p:spPr>
          <a:xfrm>
            <a:off x="4718515" y="7083606"/>
            <a:ext cx="35185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truthy 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and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 falsy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3421048" y="7947540"/>
            <a:ext cx="824497" cy="824497"/>
            <a:chOff x="0" y="0"/>
            <a:chExt cx="824496" cy="824496"/>
          </a:xfrm>
        </p:grpSpPr>
        <p:sp>
          <p:nvSpPr>
            <p:cNvPr id="215" name="Shape 215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19" name="Group 219"/>
            <p:cNvGrpSpPr/>
            <p:nvPr/>
          </p:nvGrpSpPr>
          <p:grpSpPr>
            <a:xfrm>
              <a:off x="220401" y="151627"/>
              <a:ext cx="383691" cy="521257"/>
              <a:chOff x="0" y="0"/>
              <a:chExt cx="383689" cy="521256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0" y="0"/>
                <a:ext cx="383690" cy="448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31271" y="458484"/>
                <a:ext cx="121140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52528" y="495194"/>
                <a:ext cx="78668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21" name="Shape 221"/>
          <p:cNvSpPr/>
          <p:nvPr/>
        </p:nvSpPr>
        <p:spPr>
          <a:xfrm>
            <a:off x="4718515" y="8035938"/>
            <a:ext cx="35185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Bookmark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 MDN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3429284" y="4138213"/>
            <a:ext cx="824497" cy="824497"/>
            <a:chOff x="0" y="0"/>
            <a:chExt cx="824495" cy="824495"/>
          </a:xfrm>
        </p:grpSpPr>
        <p:sp>
          <p:nvSpPr>
            <p:cNvPr id="222" name="Shape 222"/>
            <p:cNvSpPr/>
            <p:nvPr/>
          </p:nvSpPr>
          <p:spPr>
            <a:xfrm>
              <a:off x="-1" y="-1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29" name="Group 229"/>
            <p:cNvGrpSpPr/>
            <p:nvPr/>
          </p:nvGrpSpPr>
          <p:grpSpPr>
            <a:xfrm>
              <a:off x="290838" y="153392"/>
              <a:ext cx="312398" cy="586640"/>
              <a:chOff x="0" y="0"/>
              <a:chExt cx="312396" cy="586638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269472" y="0"/>
                <a:ext cx="42925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205085" y="0"/>
                <a:ext cx="40541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145468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81080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16694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0" y="224163"/>
                <a:ext cx="312397" cy="36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31" name="Shape 231"/>
          <p:cNvSpPr/>
          <p:nvPr/>
        </p:nvSpPr>
        <p:spPr>
          <a:xfrm>
            <a:off x="4718515" y="6131274"/>
            <a:ext cx="30872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Name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spacing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3452640" y="6042876"/>
            <a:ext cx="824497" cy="824498"/>
            <a:chOff x="0" y="0"/>
            <a:chExt cx="824495" cy="824496"/>
          </a:xfrm>
        </p:grpSpPr>
        <p:sp>
          <p:nvSpPr>
            <p:cNvPr id="232" name="Shape 232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63031" y="284323"/>
              <a:ext cx="298430" cy="25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nodeType="afterEffect" presetClass="entr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presetClass="entr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nodeType="afterEffect" presetClass="entr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3"/>
      <p:bldP build="whole" bldLvl="1" animBg="1" rev="0" advAuto="0" spid="214" grpId="10"/>
      <p:bldP build="whole" bldLvl="1" animBg="1" rev="0" advAuto="0" spid="200" grpId="1"/>
      <p:bldP build="whole" bldLvl="1" animBg="1" rev="0" advAuto="0" spid="220" grpId="11"/>
      <p:bldP build="whole" bldLvl="1" animBg="1" rev="0" advAuto="0" spid="205" grpId="5"/>
      <p:bldP build="whole" bldLvl="1" animBg="1" rev="0" advAuto="0" spid="201" grpId="2"/>
      <p:bldP build="whole" bldLvl="1" animBg="1" rev="0" advAuto="0" spid="221" grpId="12"/>
      <p:bldP build="whole" bldLvl="1" animBg="1" rev="0" advAuto="0" spid="202" grpId="4"/>
      <p:bldP build="whole" bldLvl="1" animBg="1" rev="0" advAuto="0" spid="206" grpId="6"/>
      <p:bldP build="whole" bldLvl="1" animBg="1" rev="0" advAuto="0" spid="231" grpId="7"/>
      <p:bldP build="whole" bldLvl="1" animBg="1" rev="0" advAuto="0" spid="234" grpId="8"/>
      <p:bldP build="whole" bldLvl="1" animBg="1" rev="0" advAuto="0" spid="213" grpId="9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Revealing </a:t>
            </a:r>
            <a:r>
              <a:rPr sz="8000">
                <a:solidFill>
                  <a:srgbClr val="53585F"/>
                </a:solidFill>
              </a:rPr>
              <a:t>Module</a:t>
            </a:r>
          </a:p>
        </p:txBody>
      </p:sp>
      <p:sp>
        <p:nvSpPr>
          <p:cNvPr id="239" name="Shape 239"/>
          <p:cNvSpPr/>
          <p:nvPr/>
        </p:nvSpPr>
        <p:spPr>
          <a:xfrm>
            <a:off x="687409" y="3136145"/>
            <a:ext cx="11961126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myModule(){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myPrivateThing = function(){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4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// does something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return 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4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MyPublicThing: myPrivateThing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Useful </a:t>
            </a:r>
            <a:r>
              <a:rPr sz="8000">
                <a:solidFill>
                  <a:srgbClr val="53585F"/>
                </a:solidFill>
              </a:rPr>
              <a:t>Links</a:t>
            </a:r>
          </a:p>
        </p:txBody>
      </p:sp>
      <p:sp>
        <p:nvSpPr>
          <p:cNvPr id="242" name="Shape 242"/>
          <p:cNvSpPr/>
          <p:nvPr/>
        </p:nvSpPr>
        <p:spPr>
          <a:xfrm>
            <a:off x="687409" y="2697995"/>
            <a:ext cx="11961126" cy="6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>
                <a:solidFill>
                  <a:srgbClr val="53585F"/>
                </a:solidFill>
              </a:rPr>
              <a:t>Mozilla Developer Network </a:t>
            </a:r>
            <a:endParaRPr sz="3800">
              <a:solidFill>
                <a:srgbClr val="53585F"/>
              </a:solidFill>
            </a:endParaRPr>
          </a:p>
          <a:p>
            <a:pPr lvl="1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>
                <a:solidFill>
                  <a:srgbClr val="53585F"/>
                </a:solidFill>
              </a:rPr>
              <a:t>- https://developer.mozilla.org</a:t>
            </a:r>
            <a:endParaRPr sz="3800">
              <a:solidFill>
                <a:srgbClr val="53585F"/>
              </a:solidFill>
            </a:endParaRPr>
          </a:p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>
                <a:solidFill>
                  <a:srgbClr val="53585F"/>
                </a:solidFill>
              </a:rPr>
              <a:t>ECMA Website</a:t>
            </a:r>
            <a:endParaRPr sz="3800">
              <a:solidFill>
                <a:srgbClr val="53585F"/>
              </a:solidFill>
            </a:endParaRPr>
          </a:p>
          <a:p>
            <a:pPr lvl="1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>
                <a:solidFill>
                  <a:srgbClr val="53585F"/>
                </a:solidFill>
              </a:rPr>
              <a:t>- http://www.ecma-international.org/ecma-262/5.1/</a:t>
            </a:r>
            <a:endParaRPr sz="3800">
              <a:solidFill>
                <a:srgbClr val="53585F"/>
              </a:solidFill>
            </a:endParaRPr>
          </a:p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 u="sng">
                <a:solidFill>
                  <a:srgbClr val="53585F"/>
                </a:solidFill>
                <a:hlinkClick r:id="rId2" invalidUrl="" action="" tgtFrame="" tooltip="" history="1" highlightClick="0" endSnd="0"/>
              </a:rPr>
              <a:t>jsbin.com</a:t>
            </a:r>
            <a:endParaRPr sz="3800">
              <a:solidFill>
                <a:srgbClr val="53585F"/>
              </a:solidFill>
            </a:endParaRPr>
          </a:p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 u="sng">
                <a:solidFill>
                  <a:srgbClr val="53585F"/>
                </a:solidFill>
                <a:hlinkClick r:id="rId3" invalidUrl="" action="" tgtFrame="" tooltip="" history="1" highlightClick="0" endSnd="0"/>
              </a:rPr>
              <a:t>jsfiddle.com</a:t>
            </a:r>
            <a:endParaRPr sz="3800">
              <a:solidFill>
                <a:srgbClr val="53585F"/>
              </a:solidFill>
            </a:endParaRPr>
          </a:p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 u="sng">
                <a:solidFill>
                  <a:srgbClr val="53585F"/>
                </a:solidFill>
                <a:hlinkClick r:id="rId4" invalidUrl="" action="" tgtFrame="" tooltip="" history="1" highlightClick="0" endSnd="0"/>
              </a:rPr>
              <a:t>plnkr.co</a:t>
            </a:r>
            <a:endParaRPr sz="3800">
              <a:solidFill>
                <a:srgbClr val="53585F"/>
              </a:solidFill>
            </a:endParaRPr>
          </a:p>
          <a:p>
            <a:pPr lvl="0" algn="l">
              <a:lnSpc>
                <a:spcPct val="50000"/>
              </a:lnSpc>
              <a:spcBef>
                <a:spcPts val="4200"/>
              </a:spcBef>
              <a:defRPr sz="1800"/>
            </a:pPr>
            <a:r>
              <a:rPr sz="3800">
                <a:solidFill>
                  <a:srgbClr val="53585F"/>
                </a:solidFill>
              </a:rPr>
              <a:t>codepen.io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Дякую!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killing-them-softly-image-3.jpg"/>
          <p:cNvPicPr/>
          <p:nvPr/>
        </p:nvPicPr>
        <p:blipFill>
          <a:blip r:embed="rId2">
            <a:extLst/>
          </a:blip>
          <a:srcRect l="3458" t="0" r="3458" b="0"/>
          <a:stretch>
            <a:fillRect/>
          </a:stretch>
        </p:blipFill>
        <p:spPr>
          <a:xfrm>
            <a:off x="1606550" y="635000"/>
            <a:ext cx="977900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5675">
              <a:defRPr sz="1800">
                <a:solidFill>
                  <a:srgbClr val="000000"/>
                </a:solidFill>
              </a:defRPr>
            </a:pPr>
            <a:r>
              <a:rPr sz="6240">
                <a:solidFill>
                  <a:srgbClr val="53585F"/>
                </a:solidFill>
              </a:rPr>
              <a:t>Who is </a:t>
            </a:r>
            <a:r>
              <a:rPr sz="6240">
                <a:solidFill>
                  <a:srgbClr val="9BCA55"/>
                </a:solidFill>
              </a:rPr>
              <a:t>THIS</a:t>
            </a:r>
            <a:r>
              <a:rPr sz="6240">
                <a:solidFill>
                  <a:srgbClr val="53585F"/>
                </a:solidFill>
              </a:rPr>
              <a:t> freakin’ </a:t>
            </a:r>
            <a:r>
              <a:rPr sz="6240">
                <a:solidFill>
                  <a:srgbClr val="9BCA55"/>
                </a:solidFill>
              </a:rPr>
              <a:t>guy</a:t>
            </a:r>
            <a:r>
              <a:rPr sz="6240">
                <a:solidFill>
                  <a:srgbClr val="53585F"/>
                </a:solidFill>
              </a:rPr>
              <a:t>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267001" y="444500"/>
            <a:ext cx="10785299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3585F"/>
                </a:solidFill>
              </a:rPr>
              <a:t>Lee </a:t>
            </a:r>
            <a:r>
              <a:rPr sz="8000">
                <a:solidFill>
                  <a:srgbClr val="9BCA55"/>
                </a:solidFill>
              </a:rPr>
              <a:t>Brandt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151048" y="3185881"/>
            <a:ext cx="824497" cy="824497"/>
            <a:chOff x="0" y="0"/>
            <a:chExt cx="824495" cy="824496"/>
          </a:xfrm>
        </p:grpSpPr>
        <p:sp>
          <p:nvSpPr>
            <p:cNvPr id="56" name="Shape 56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237221" y="244566"/>
              <a:ext cx="350050" cy="34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9" name="Shape 59"/>
          <p:cNvSpPr/>
          <p:nvPr/>
        </p:nvSpPr>
        <p:spPr>
          <a:xfrm>
            <a:off x="3325062" y="3292787"/>
            <a:ext cx="58447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Director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R&amp;D @PaigeLabs</a:t>
            </a:r>
          </a:p>
        </p:txBody>
      </p:sp>
      <p:sp>
        <p:nvSpPr>
          <p:cNvPr id="60" name="Shape 60"/>
          <p:cNvSpPr/>
          <p:nvPr/>
        </p:nvSpPr>
        <p:spPr>
          <a:xfrm>
            <a:off x="3325062" y="4245119"/>
            <a:ext cx="28331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85F"/>
                </a:solidFill>
              </a:rPr>
              <a:t>Programmer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151048" y="5090545"/>
            <a:ext cx="824497" cy="824497"/>
            <a:chOff x="0" y="0"/>
            <a:chExt cx="824496" cy="824496"/>
          </a:xfrm>
        </p:grpSpPr>
        <p:sp>
          <p:nvSpPr>
            <p:cNvPr id="61" name="Shape 61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191626" y="214765"/>
              <a:ext cx="448325" cy="38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64" name="Shape 64"/>
          <p:cNvSpPr/>
          <p:nvPr/>
        </p:nvSpPr>
        <p:spPr>
          <a:xfrm>
            <a:off x="3325062" y="5197450"/>
            <a:ext cx="1867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BCA55"/>
                </a:solidFill>
              </a:rPr>
              <a:t>Teacher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2151048" y="6995208"/>
            <a:ext cx="824497" cy="824497"/>
            <a:chOff x="0" y="0"/>
            <a:chExt cx="824496" cy="824496"/>
          </a:xfrm>
        </p:grpSpPr>
        <p:sp>
          <p:nvSpPr>
            <p:cNvPr id="65" name="Shape 65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263167" y="224060"/>
              <a:ext cx="374128" cy="374399"/>
              <a:chOff x="0" y="0"/>
              <a:chExt cx="374127" cy="374398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0" y="0"/>
                <a:ext cx="374128" cy="368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286" fill="norm" stroke="1" extrusionOk="0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35771" y="152621"/>
                <a:ext cx="11926" cy="2217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119235" y="236085"/>
                <a:ext cx="11925" cy="138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05084" y="305242"/>
                <a:ext cx="19079" cy="69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72" name="Shape 72"/>
          <p:cNvSpPr/>
          <p:nvPr/>
        </p:nvSpPr>
        <p:spPr>
          <a:xfrm>
            <a:off x="3325062" y="7102114"/>
            <a:ext cx="50662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Star of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Finding Bigfoot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2151048" y="7947540"/>
            <a:ext cx="824497" cy="824497"/>
            <a:chOff x="0" y="0"/>
            <a:chExt cx="824496" cy="824496"/>
          </a:xfrm>
        </p:grpSpPr>
        <p:sp>
          <p:nvSpPr>
            <p:cNvPr id="73" name="Shape 73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77" name="Group 77"/>
            <p:cNvGrpSpPr/>
            <p:nvPr/>
          </p:nvGrpSpPr>
          <p:grpSpPr>
            <a:xfrm>
              <a:off x="220401" y="151627"/>
              <a:ext cx="383691" cy="521257"/>
              <a:chOff x="0" y="0"/>
              <a:chExt cx="383689" cy="521256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0" y="0"/>
                <a:ext cx="383690" cy="448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131271" y="458484"/>
                <a:ext cx="121140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152528" y="495194"/>
                <a:ext cx="78668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79" name="Shape 79"/>
          <p:cNvSpPr/>
          <p:nvPr/>
        </p:nvSpPr>
        <p:spPr>
          <a:xfrm>
            <a:off x="3325062" y="8054445"/>
            <a:ext cx="64936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BCA55"/>
                </a:solidFill>
              </a:rPr>
              <a:t>JavaScript, All day, every day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2159284" y="4138213"/>
            <a:ext cx="824497" cy="824497"/>
            <a:chOff x="0" y="0"/>
            <a:chExt cx="824495" cy="824495"/>
          </a:xfrm>
        </p:grpSpPr>
        <p:sp>
          <p:nvSpPr>
            <p:cNvPr id="80" name="Shape 80"/>
            <p:cNvSpPr/>
            <p:nvPr/>
          </p:nvSpPr>
          <p:spPr>
            <a:xfrm>
              <a:off x="-1" y="-1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87" name="Group 87"/>
            <p:cNvGrpSpPr/>
            <p:nvPr/>
          </p:nvGrpSpPr>
          <p:grpSpPr>
            <a:xfrm>
              <a:off x="290838" y="153392"/>
              <a:ext cx="312398" cy="586640"/>
              <a:chOff x="0" y="0"/>
              <a:chExt cx="312396" cy="586638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269472" y="0"/>
                <a:ext cx="42925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205085" y="0"/>
                <a:ext cx="40541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145468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1080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16694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0" y="224163"/>
                <a:ext cx="312397" cy="36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89" name="Shape 89"/>
          <p:cNvSpPr/>
          <p:nvPr/>
        </p:nvSpPr>
        <p:spPr>
          <a:xfrm>
            <a:off x="3325062" y="6149782"/>
            <a:ext cx="90707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BCA55"/>
                </a:solidFill>
              </a:rPr>
              <a:t>Keeper of Keys and Grounds @Hogwarts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2182640" y="6042876"/>
            <a:ext cx="824497" cy="824498"/>
            <a:chOff x="0" y="0"/>
            <a:chExt cx="824495" cy="824496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263031" y="284323"/>
              <a:ext cx="298430" cy="25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nodeType="afterEffect" presetClass="entr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presetClass="entr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nodeType="afterEffect" presetClass="entr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" grpId="5"/>
      <p:bldP build="whole" bldLvl="1" animBg="1" rev="0" advAuto="0" spid="60" grpId="4"/>
      <p:bldP build="whole" bldLvl="1" animBg="1" rev="0" advAuto="0" spid="88" grpId="3"/>
      <p:bldP build="whole" bldLvl="1" animBg="1" rev="0" advAuto="0" spid="59" grpId="2"/>
      <p:bldP build="whole" bldLvl="1" animBg="1" rev="0" advAuto="0" spid="89" grpId="7"/>
      <p:bldP build="whole" bldLvl="1" animBg="1" rev="0" advAuto="0" spid="71" grpId="9"/>
      <p:bldP build="whole" bldLvl="1" animBg="1" rev="0" advAuto="0" spid="72" grpId="10"/>
      <p:bldP build="whole" bldLvl="1" animBg="1" rev="0" advAuto="0" spid="78" grpId="11"/>
      <p:bldP build="whole" bldLvl="1" animBg="1" rev="0" advAuto="0" spid="64" grpId="6"/>
      <p:bldP build="whole" bldLvl="1" animBg="1" rev="0" advAuto="0" spid="92" grpId="8"/>
      <p:bldP build="whole" bldLvl="1" animBg="1" rev="0" advAuto="0" spid="58" grpId="1"/>
      <p:bldP build="whole" bldLvl="1" animBg="1" rev="0" advAuto="0" spid="79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09458" y="3225800"/>
            <a:ext cx="12785883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>
                <a:solidFill>
                  <a:srgbClr val="9BCA55"/>
                </a:solidFill>
              </a:rPr>
              <a:t>IDoSomethingAwesome</a:t>
            </a:r>
            <a:r>
              <a:rPr sz="7500">
                <a:solidFill>
                  <a:srgbClr val="53585F"/>
                </a:solidFill>
              </a:rPr>
              <a:t>JS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1267001" y="444500"/>
            <a:ext cx="10785299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3585F"/>
                </a:solidFill>
              </a:rPr>
              <a:t>Our</a:t>
            </a:r>
            <a:r>
              <a:rPr sz="8000">
                <a:solidFill>
                  <a:srgbClr val="9BCA55"/>
                </a:solidFill>
              </a:rPr>
              <a:t> Agenda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3421048" y="3185881"/>
            <a:ext cx="824497" cy="824497"/>
            <a:chOff x="0" y="0"/>
            <a:chExt cx="824495" cy="824496"/>
          </a:xfrm>
        </p:grpSpPr>
        <p:sp>
          <p:nvSpPr>
            <p:cNvPr id="97" name="Shape 97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237221" y="244566"/>
              <a:ext cx="350050" cy="34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0" name="Shape 100"/>
          <p:cNvSpPr/>
          <p:nvPr/>
        </p:nvSpPr>
        <p:spPr>
          <a:xfrm>
            <a:off x="4718515" y="3274279"/>
            <a:ext cx="42554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Scope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and Closure</a:t>
            </a:r>
          </a:p>
        </p:txBody>
      </p:sp>
      <p:sp>
        <p:nvSpPr>
          <p:cNvPr id="101" name="Shape 101"/>
          <p:cNvSpPr/>
          <p:nvPr/>
        </p:nvSpPr>
        <p:spPr>
          <a:xfrm>
            <a:off x="4718515" y="4226611"/>
            <a:ext cx="49412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Prototypal 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Inheritance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3421048" y="5090545"/>
            <a:ext cx="824497" cy="824497"/>
            <a:chOff x="0" y="0"/>
            <a:chExt cx="824496" cy="824496"/>
          </a:xfrm>
        </p:grpSpPr>
        <p:sp>
          <p:nvSpPr>
            <p:cNvPr id="102" name="Shape 102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91626" y="214765"/>
              <a:ext cx="448325" cy="38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/>
        </p:nvSpPr>
        <p:spPr>
          <a:xfrm>
            <a:off x="4718515" y="5178943"/>
            <a:ext cx="24257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Modul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arity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3421048" y="6995208"/>
            <a:ext cx="824497" cy="824497"/>
            <a:chOff x="0" y="0"/>
            <a:chExt cx="824496" cy="824496"/>
          </a:xfrm>
        </p:grpSpPr>
        <p:sp>
          <p:nvSpPr>
            <p:cNvPr id="106" name="Shape 106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11" name="Group 111"/>
            <p:cNvGrpSpPr/>
            <p:nvPr/>
          </p:nvGrpSpPr>
          <p:grpSpPr>
            <a:xfrm>
              <a:off x="263167" y="224060"/>
              <a:ext cx="374128" cy="374399"/>
              <a:chOff x="0" y="0"/>
              <a:chExt cx="374127" cy="37439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0" y="0"/>
                <a:ext cx="374128" cy="368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286" fill="norm" stroke="1" extrusionOk="0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35771" y="152621"/>
                <a:ext cx="11926" cy="2217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119235" y="236085"/>
                <a:ext cx="11925" cy="138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05084" y="305242"/>
                <a:ext cx="19079" cy="69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13" name="Shape 113"/>
          <p:cNvSpPr/>
          <p:nvPr/>
        </p:nvSpPr>
        <p:spPr>
          <a:xfrm>
            <a:off x="4718515" y="7083606"/>
            <a:ext cx="40025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JavaScript </a:t>
            </a: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Quirks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3421048" y="7947540"/>
            <a:ext cx="824497" cy="824497"/>
            <a:chOff x="0" y="0"/>
            <a:chExt cx="824496" cy="824496"/>
          </a:xfrm>
        </p:grpSpPr>
        <p:sp>
          <p:nvSpPr>
            <p:cNvPr id="114" name="Shape 114"/>
            <p:cNvSpPr/>
            <p:nvPr/>
          </p:nvSpPr>
          <p:spPr>
            <a:xfrm>
              <a:off x="-1" y="-1"/>
              <a:ext cx="824498" cy="82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50" cap="flat">
              <a:solidFill>
                <a:srgbClr val="BEE1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18" name="Group 118"/>
            <p:cNvGrpSpPr/>
            <p:nvPr/>
          </p:nvGrpSpPr>
          <p:grpSpPr>
            <a:xfrm>
              <a:off x="220401" y="151627"/>
              <a:ext cx="383691" cy="521257"/>
              <a:chOff x="0" y="0"/>
              <a:chExt cx="383689" cy="521256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83690" cy="448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31271" y="458484"/>
                <a:ext cx="121140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52528" y="495194"/>
                <a:ext cx="78668" cy="26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20" name="Shape 120"/>
          <p:cNvSpPr/>
          <p:nvPr/>
        </p:nvSpPr>
        <p:spPr>
          <a:xfrm>
            <a:off x="4718515" y="8035938"/>
            <a:ext cx="2952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Tips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&amp; Tricks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3429284" y="4138213"/>
            <a:ext cx="824497" cy="824497"/>
            <a:chOff x="0" y="0"/>
            <a:chExt cx="824495" cy="824495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75" cap="flat">
              <a:solidFill>
                <a:srgbClr val="C0E1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28" name="Group 128"/>
            <p:cNvGrpSpPr/>
            <p:nvPr/>
          </p:nvGrpSpPr>
          <p:grpSpPr>
            <a:xfrm>
              <a:off x="290838" y="153392"/>
              <a:ext cx="312398" cy="586640"/>
              <a:chOff x="0" y="0"/>
              <a:chExt cx="312396" cy="586638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269472" y="0"/>
                <a:ext cx="42925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05085" y="0"/>
                <a:ext cx="40541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45468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1080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6694" y="0"/>
                <a:ext cx="35772" cy="212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0" y="224163"/>
                <a:ext cx="312397" cy="36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30" name="Shape 130"/>
          <p:cNvSpPr/>
          <p:nvPr/>
        </p:nvSpPr>
        <p:spPr>
          <a:xfrm>
            <a:off x="4750106" y="6131274"/>
            <a:ext cx="34171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9BCA55"/>
                </a:solidFill>
                <a:latin typeface="Helvetica"/>
                <a:ea typeface="Helvetica"/>
                <a:cs typeface="Helvetica"/>
                <a:sym typeface="Helvetica"/>
              </a:rPr>
              <a:t>Async</a:t>
            </a:r>
            <a:r>
              <a:rPr b="1" sz="3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hronicity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3452640" y="6042876"/>
            <a:ext cx="824497" cy="824498"/>
            <a:chOff x="0" y="0"/>
            <a:chExt cx="824495" cy="824496"/>
          </a:xfrm>
        </p:grpSpPr>
        <p:sp>
          <p:nvSpPr>
            <p:cNvPr id="131" name="Shape 131"/>
            <p:cNvSpPr/>
            <p:nvPr/>
          </p:nvSpPr>
          <p:spPr>
            <a:xfrm>
              <a:off x="-1" y="0"/>
              <a:ext cx="824497" cy="82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63031" y="284323"/>
              <a:ext cx="298430" cy="25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nodeType="afterEffect" presetClass="entr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presetClass="entr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nodeType="afterEffect" presetClass="entr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9"/>
      <p:bldP build="whole" bldLvl="1" animBg="1" rev="0" advAuto="0" spid="130" grpId="7"/>
      <p:bldP build="whole" bldLvl="1" animBg="1" rev="0" advAuto="0" spid="119" grpId="11"/>
      <p:bldP build="whole" bldLvl="1" animBg="1" rev="0" advAuto="0" spid="120" grpId="12"/>
      <p:bldP build="whole" bldLvl="1" animBg="1" rev="0" advAuto="0" spid="105" grpId="6"/>
      <p:bldP build="whole" bldLvl="1" animBg="1" rev="0" advAuto="0" spid="113" grpId="10"/>
      <p:bldP build="whole" bldLvl="1" animBg="1" rev="0" advAuto="0" spid="129" grpId="3"/>
      <p:bldP build="whole" bldLvl="1" animBg="1" rev="0" advAuto="0" spid="100" grpId="2"/>
      <p:bldP build="whole" bldLvl="1" animBg="1" rev="0" advAuto="0" spid="104" grpId="5"/>
      <p:bldP build="whole" bldLvl="1" animBg="1" rev="0" advAuto="0" spid="101" grpId="4"/>
      <p:bldP build="whole" bldLvl="1" animBg="1" rev="0" advAuto="0" spid="133" grpId="8"/>
      <p:bldP build="whole" bldLvl="1" animBg="1" rev="0" advAuto="0" spid="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417810" y="444500"/>
            <a:ext cx="10634490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Lexical </a:t>
            </a:r>
            <a:r>
              <a:rPr sz="8000">
                <a:solidFill>
                  <a:srgbClr val="53585F"/>
                </a:solidFill>
              </a:rPr>
              <a:t>Scope</a:t>
            </a:r>
          </a:p>
        </p:txBody>
      </p:sp>
      <p:sp>
        <p:nvSpPr>
          <p:cNvPr id="136" name="Shape 136"/>
          <p:cNvSpPr/>
          <p:nvPr/>
        </p:nvSpPr>
        <p:spPr>
          <a:xfrm>
            <a:off x="1705012" y="2654299"/>
            <a:ext cx="9594775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outerFunction() 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 var foo = 5;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 innerFunction(){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3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foo++;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3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 bar = 5;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console.log(bar);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BCA55"/>
                </a:solidFill>
              </a:rPr>
              <a:t>Closure</a:t>
            </a:r>
          </a:p>
        </p:txBody>
      </p:sp>
      <p:sp>
        <p:nvSpPr>
          <p:cNvPr id="139" name="Shape 139"/>
          <p:cNvSpPr/>
          <p:nvPr/>
        </p:nvSpPr>
        <p:spPr>
          <a:xfrm>
            <a:off x="791179" y="2414006"/>
            <a:ext cx="11753586" cy="728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add = (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(){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counter = 0;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return function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(number){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	console.log(counter += number);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};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})();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 i = 0; i &lt; 10; i++) {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	add(1);		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/>
            </a:pPr>
            <a:endParaRPr sz="360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283643" y="444500"/>
            <a:ext cx="10768657" cy="2159000"/>
          </a:xfrm>
          <a:prstGeom prst="rect">
            <a:avLst/>
          </a:prstGeom>
        </p:spPr>
        <p:txBody>
          <a:bodyPr/>
          <a:lstStyle/>
          <a:p>
            <a:pPr lvl="0" algn="l" defTabSz="560831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9BCA55"/>
                </a:solidFill>
              </a:rPr>
              <a:t>Prototypal </a:t>
            </a:r>
            <a:r>
              <a:rPr sz="7679">
                <a:solidFill>
                  <a:srgbClr val="53585F"/>
                </a:solidFill>
              </a:rPr>
              <a:t>Delegation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791179" y="4179306"/>
            <a:ext cx="1175358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Object.prototype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.toString()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.valueOf()</a:t>
            </a: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4000">
              <a:solidFill>
                <a:srgbClr val="5358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40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rPr>
              <a:t>.hasOwnProperty()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