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61" r:id="rId2"/>
  </p:sldMasterIdLst>
  <p:notesMasterIdLst>
    <p:notesMasterId r:id="rId28"/>
  </p:notesMasterIdLst>
  <p:handoutMasterIdLst>
    <p:handoutMasterId r:id="rId29"/>
  </p:handoutMasterIdLst>
  <p:sldIdLst>
    <p:sldId id="256" r:id="rId3"/>
    <p:sldId id="257" r:id="rId4"/>
    <p:sldId id="295" r:id="rId5"/>
    <p:sldId id="258" r:id="rId6"/>
    <p:sldId id="269" r:id="rId7"/>
    <p:sldId id="270" r:id="rId8"/>
    <p:sldId id="271" r:id="rId9"/>
    <p:sldId id="265" r:id="rId10"/>
    <p:sldId id="275" r:id="rId11"/>
    <p:sldId id="272" r:id="rId12"/>
    <p:sldId id="260" r:id="rId13"/>
    <p:sldId id="264" r:id="rId14"/>
    <p:sldId id="294" r:id="rId15"/>
    <p:sldId id="267" r:id="rId16"/>
    <p:sldId id="262" r:id="rId17"/>
    <p:sldId id="300" r:id="rId18"/>
    <p:sldId id="303" r:id="rId19"/>
    <p:sldId id="301" r:id="rId20"/>
    <p:sldId id="276" r:id="rId21"/>
    <p:sldId id="292" r:id="rId22"/>
    <p:sldId id="273" r:id="rId23"/>
    <p:sldId id="278" r:id="rId24"/>
    <p:sldId id="279" r:id="rId25"/>
    <p:sldId id="259" r:id="rId26"/>
    <p:sldId id="261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8900"/>
    <a:srgbClr val="D37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898" autoAdjust="0"/>
  </p:normalViewPr>
  <p:slideViewPr>
    <p:cSldViewPr>
      <p:cViewPr varScale="1">
        <p:scale>
          <a:sx n="68" d="100"/>
          <a:sy n="68" d="100"/>
        </p:scale>
        <p:origin x="-5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E74EA9A-F1D3-40C7-AE2C-D3EB4B8AC544}" type="datetimeFigureOut">
              <a:rPr lang="en-US"/>
              <a:pPr>
                <a:defRPr/>
              </a:pPr>
              <a:t>4/30/2011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F209D6A-6F86-4759-B85A-558A992AD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27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57E626C-05B8-4C7C-8F4E-D84358FB6B79}" type="datetimeFigureOut">
              <a:rPr lang="en-US"/>
              <a:pPr>
                <a:defRPr/>
              </a:pPr>
              <a:t>4/30/2011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A055D71-658F-47F4-9744-B485241F36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67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1F0FF8F-D791-4D5A-95DF-BBFE2D98BBF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Help Drive DEVELOPMENT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Write a TEST that expresses what you want the code to DO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THEN write code to make your application do that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HAPPY COINCIDENCE: The original test is left behind to ensure that your application always can do everything it should do</a:t>
            </a:r>
          </a:p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05E14A0-EA95-4188-BB1D-BE96FC2FFE9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AA34293-AEC9-4818-B84C-4F42EB85DFD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Story about Trading Credit Derivatives</a:t>
            </a:r>
          </a:p>
          <a:p>
            <a:pPr>
              <a:spcBef>
                <a:spcPct val="0"/>
              </a:spcBef>
            </a:pPr>
            <a:r>
              <a:rPr lang="en-US" smtClean="0"/>
              <a:t>Perturb an interest rate curve and calculate the value of a Collateral Debt Obligation (CDO)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C4CCB7B-D810-4D4C-8C0D-FAD21387374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DDD and BDD are MASSIVELY complimentary</a:t>
            </a:r>
          </a:p>
          <a:p>
            <a:pPr>
              <a:spcBef>
                <a:spcPct val="0"/>
              </a:spcBef>
            </a:pPr>
            <a:r>
              <a:rPr lang="en-US" smtClean="0"/>
              <a:t>DDD gives you the vocabulary</a:t>
            </a:r>
          </a:p>
          <a:p>
            <a:pPr>
              <a:spcBef>
                <a:spcPct val="0"/>
              </a:spcBef>
            </a:pPr>
            <a:r>
              <a:rPr lang="en-US" smtClean="0"/>
              <a:t>BDD are sentences that you make with those words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17E243E-4789-4A9D-8E6D-A2FF60D4598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61E56F0-2141-4FAE-8E78-E6E880133D5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User interface testing should still be done external to BDD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BDD is done to DRIVE DEVELOPMENT and leaves a trail of UNIT tests behind as a happy coincidence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D094199-881D-4A78-A280-1CF9730D8B1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Some frameworks that can help you get focused on BDD and away from the test-centric language of unit-testing frameworks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E2070E3-A201-4748-9AC4-76B663F7095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Some of the people to look for when looking for good BDD information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D49457B-B7D8-4D63-86EC-65E8EE5DAA7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E2C0B49-13F1-4EE9-B42D-A8F700749C8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4AD01C-0F8A-4C83-A0A2-23DABF96F73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39F8D21-F4AB-4BC6-9B7D-D72C33E9E86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12367B-6528-40FB-906B-84C0A19ED7B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In the beginning… there were Unit Tests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Done afterward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First thing to get cut when budget/deadline imposed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Then I started doing TDD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I wrote my tests BEFORE I wrote the code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Hadn’t done enough Unit Testing to be overly tainted (should thank those budget/deadline constraints)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Saw vast improvements in the modularity of my code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Thought I was getting the max benefit from TDD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WRONG!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78108FE-9576-4200-87CF-20C5A53F72F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People (including myself) took those unit tests that they wrote after they wrote the code,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And wrote those same tests before writing each code unit.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People (me too) got confused about how to test a unit that doesn’t exist.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Where to begin?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DDCAF3-DEE2-41FB-A600-09AC0BE18D4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52D5F66-95C8-4F7F-99CF-5B67BD7BF0E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Using TDD, a lot of people ended up using the anti-pattern of a fixture per class and 1-n Tests per method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Structure of the test code matches the</a:t>
            </a:r>
            <a:r>
              <a:rPr lang="en-US" baseline="0" dirty="0" smtClean="0"/>
              <a:t> structure of your production code.</a:t>
            </a:r>
            <a:endParaRPr lang="en-US" dirty="0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80531D-6DC1-4721-AC00-4EDD8B561DD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20DE0FC-06B9-42FF-AAC2-6AA17A45EF5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Dan North – Coined the term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Thinking about why it</a:t>
            </a:r>
            <a:r>
              <a:rPr lang="en-US" baseline="0" dirty="0" smtClean="0"/>
              <a:t> is so hard to teach TDD</a:t>
            </a:r>
            <a:endParaRPr 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56E1061-7208-4ABF-8B19-FF12F2C8947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22936-5861-45E0-BE64-4368F6BA8DB3}" type="datetimeFigureOut">
              <a:rPr lang="en-US"/>
              <a:pPr>
                <a:defRPr/>
              </a:pPr>
              <a:t>4/30/2011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C1637-A441-4867-B2AB-ED7AE68387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498A-9B7B-479F-94C6-76B8E5705143}" type="datetimeFigureOut">
              <a:rPr lang="en-US" smtClean="0"/>
              <a:t>4/30/2011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D386-64FB-4586-983E-EED3A55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25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498A-9B7B-479F-94C6-76B8E5705143}" type="datetimeFigureOut">
              <a:rPr lang="en-US" smtClean="0"/>
              <a:t>4/30/2011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D386-64FB-4586-983E-EED3A55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98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322936-5861-45E0-BE64-4368F6BA8DB3}" type="datetimeFigureOut">
              <a:rPr lang="en-US" smtClean="0"/>
              <a:pPr>
                <a:defRPr/>
              </a:pPr>
              <a:t>4/30/2011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C1637-A441-4867-B2AB-ED7AE68387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717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498A-9B7B-479F-94C6-76B8E5705143}" type="datetimeFigureOut">
              <a:rPr lang="en-US" smtClean="0"/>
              <a:t>4/30/2011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D386-64FB-4586-983E-EED3A55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06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498A-9B7B-479F-94C6-76B8E5705143}" type="datetimeFigureOut">
              <a:rPr lang="en-US" smtClean="0"/>
              <a:t>4/30/2011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D386-64FB-4586-983E-EED3A55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70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498A-9B7B-479F-94C6-76B8E5705143}" type="datetimeFigureOut">
              <a:rPr lang="en-US" smtClean="0"/>
              <a:t>4/30/2011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D386-64FB-4586-983E-EED3A55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90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498A-9B7B-479F-94C6-76B8E5705143}" type="datetimeFigureOut">
              <a:rPr lang="en-US" smtClean="0"/>
              <a:t>4/30/2011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D386-64FB-4586-983E-EED3A55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523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498A-9B7B-479F-94C6-76B8E5705143}" type="datetimeFigureOut">
              <a:rPr lang="en-US" smtClean="0"/>
              <a:t>4/30/2011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D386-64FB-4586-983E-EED3A55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91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498A-9B7B-479F-94C6-76B8E5705143}" type="datetimeFigureOut">
              <a:rPr lang="en-US" smtClean="0"/>
              <a:t>4/30/2011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D386-64FB-4586-983E-EED3A55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9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c 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686800" cy="609600"/>
          </a:xfrm>
        </p:spPr>
        <p:txBody>
          <a:bodyPr anchor="t" anchorCtr="0"/>
          <a:lstStyle>
            <a:lvl1pPr>
              <a:defRPr b="0">
                <a:solidFill>
                  <a:srgbClr val="976126"/>
                </a:solidFill>
                <a:latin typeface="Avenir LT Std 45 Boo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038600"/>
          </a:xfrm>
        </p:spPr>
        <p:txBody>
          <a:bodyPr/>
          <a:lstStyle>
            <a:lvl1pPr>
              <a:buSzPct val="75000"/>
              <a:buFont typeface="Wingdings" pitchFamily="2" charset="2"/>
              <a:buChar char="Ø"/>
              <a:defRPr sz="1500">
                <a:latin typeface="Avenir LT Std 45 Book" pitchFamily="34" charset="0"/>
              </a:defRPr>
            </a:lvl1pPr>
            <a:lvl2pPr>
              <a:buSzPct val="75000"/>
              <a:buFont typeface="Courier New" pitchFamily="49" charset="0"/>
              <a:buChar char="o"/>
              <a:defRPr sz="1300">
                <a:latin typeface="Avenir LT Std 45 Book" pitchFamily="34" charset="0"/>
              </a:defRPr>
            </a:lvl2pPr>
            <a:lvl3pPr>
              <a:buSzPct val="75000"/>
              <a:defRPr sz="1200">
                <a:latin typeface="Avenir LT Std 45 Book" pitchFamily="34" charset="0"/>
              </a:defRPr>
            </a:lvl3pPr>
            <a:lvl4pPr>
              <a:defRPr>
                <a:latin typeface="Avenir LT Std 45 Book" pitchFamily="34" charset="0"/>
              </a:defRPr>
            </a:lvl4pPr>
            <a:lvl5pPr>
              <a:defRPr>
                <a:latin typeface="Avenir LT Std 45 Book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498A-9B7B-479F-94C6-76B8E5705143}" type="datetimeFigureOut">
              <a:rPr lang="en-US" smtClean="0"/>
              <a:t>4/30/2011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D386-64FB-4586-983E-EED3A55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58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498A-9B7B-479F-94C6-76B8E5705143}" type="datetimeFigureOut">
              <a:rPr lang="en-US" smtClean="0"/>
              <a:t>4/30/2011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D386-64FB-4586-983E-EED3A55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686800" cy="609600"/>
          </a:xfrm>
        </p:spPr>
        <p:txBody>
          <a:bodyPr anchor="t" anchorCtr="0"/>
          <a:lstStyle>
            <a:lvl1pPr>
              <a:defRPr b="0">
                <a:solidFill>
                  <a:srgbClr val="976126"/>
                </a:solidFill>
                <a:latin typeface="Avenir LT Std 45 Boo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lumn basic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038600"/>
          </a:xfrm>
        </p:spPr>
        <p:txBody>
          <a:bodyPr/>
          <a:lstStyle>
            <a:lvl1pPr>
              <a:buSzPct val="75000"/>
              <a:buFont typeface="Wingdings" pitchFamily="2" charset="2"/>
              <a:buChar char="Ø"/>
              <a:defRPr sz="1800"/>
            </a:lvl1pPr>
            <a:lvl2pPr>
              <a:buSzPct val="75000"/>
              <a:buFont typeface="Courier New" pitchFamily="49" charset="0"/>
              <a:buChar char="o"/>
              <a:defRPr sz="1500"/>
            </a:lvl2pPr>
            <a:lvl3pPr>
              <a:buSzPct val="75000"/>
              <a:defRPr sz="1300"/>
            </a:lvl3pPr>
            <a:lvl4pPr>
              <a:defRPr sz="12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038600"/>
          </a:xfrm>
        </p:spPr>
        <p:txBody>
          <a:bodyPr/>
          <a:lstStyle>
            <a:lvl1pPr>
              <a:buSzPct val="75000"/>
              <a:buFont typeface="Wingdings" pitchFamily="2" charset="2"/>
              <a:buChar char="Ø"/>
              <a:defRPr sz="1800"/>
            </a:lvl1pPr>
            <a:lvl2pPr>
              <a:buSzPct val="75000"/>
              <a:buFont typeface="Courier New" pitchFamily="49" charset="0"/>
              <a:buChar char="o"/>
              <a:defRPr sz="1500"/>
            </a:lvl2pPr>
            <a:lvl3pPr>
              <a:buSzPct val="75000"/>
              <a:defRPr sz="1300"/>
            </a:lvl3pPr>
            <a:lvl4pPr>
              <a:defRPr sz="13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686800" cy="609600"/>
          </a:xfrm>
        </p:spPr>
        <p:txBody>
          <a:bodyPr anchor="t" anchorCtr="0"/>
          <a:lstStyle>
            <a:lvl1pPr>
              <a:defRPr b="0">
                <a:solidFill>
                  <a:srgbClr val="976126"/>
                </a:solidFill>
                <a:latin typeface="Avenir LT Std 45 Boo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Quilogy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473679"/>
            <a:ext cx="4419600" cy="4088922"/>
          </a:xfrm>
        </p:spPr>
        <p:txBody>
          <a:bodyPr/>
          <a:lstStyle>
            <a:lvl1pPr>
              <a:buSzPct val="75000"/>
              <a:buFont typeface="Courier New" pitchFamily="49" charset="0"/>
              <a:buChar char="o"/>
              <a:defRPr sz="1600"/>
            </a:lvl1pPr>
            <a:lvl2pPr>
              <a:defRPr sz="13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47801"/>
            <a:ext cx="3505200" cy="4114800"/>
          </a:xfrm>
        </p:spPr>
        <p:txBody>
          <a:bodyPr/>
          <a:lstStyle>
            <a:lvl1pPr marL="233363" indent="-233363">
              <a:buSzPct val="75000"/>
              <a:buFont typeface="Wingdings" pitchFamily="2" charset="2"/>
              <a:buChar char="Ø"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2019300" y="3543300"/>
            <a:ext cx="419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686800" cy="609600"/>
          </a:xfrm>
        </p:spPr>
        <p:txBody>
          <a:bodyPr anchor="t" anchorCtr="0"/>
          <a:lstStyle>
            <a:lvl1pPr>
              <a:defRPr b="0">
                <a:solidFill>
                  <a:srgbClr val="976126"/>
                </a:solidFill>
                <a:latin typeface="Avenir LT Std 45 Boo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ings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47801"/>
            <a:ext cx="3505200" cy="4114800"/>
          </a:xfrm>
        </p:spPr>
        <p:txBody>
          <a:bodyPr/>
          <a:lstStyle>
            <a:lvl1pPr marL="233363" indent="-233363">
              <a:buSzPct val="75000"/>
              <a:buFont typeface="Wingdings" pitchFamily="2" charset="2"/>
              <a:buChar char="Ø"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686800" cy="609600"/>
          </a:xfrm>
        </p:spPr>
        <p:txBody>
          <a:bodyPr anchor="t" anchorCtr="0"/>
          <a:lstStyle>
            <a:lvl1pPr>
              <a:defRPr b="0">
                <a:solidFill>
                  <a:srgbClr val="976126"/>
                </a:solidFill>
                <a:latin typeface="Avenir LT Std 45 Boo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onsor 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3048000"/>
            <a:ext cx="6172200" cy="762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4114800"/>
            <a:ext cx="5486400" cy="10668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31788-A925-4A68-A6B3-02639AFA44F3}" type="datetimeFigureOut">
              <a:rPr lang="en-US"/>
              <a:pPr>
                <a:defRPr/>
              </a:pPr>
              <a:t>4/30/2011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B7693-4AA1-4BA9-82F8-1D6C8D58F5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5867400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612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08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08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08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08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08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08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08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08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33333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333333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5498A-9B7B-479F-94C6-76B8E5705143}" type="datetimeFigureOut">
              <a:rPr lang="en-US" smtClean="0"/>
              <a:t>4/30/2011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0D386-64FB-4586-983E-EED3A55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66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228600" y="3048000"/>
            <a:ext cx="8763000" cy="762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r"/>
            <a:r>
              <a:rPr lang="en-US" sz="4000" dirty="0" smtClean="0"/>
              <a:t>Behavior Driven Development</a:t>
            </a:r>
          </a:p>
        </p:txBody>
      </p:sp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5445104" y="3733800"/>
            <a:ext cx="33178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US" sz="2800" dirty="0" smtClean="0"/>
              <a:t>From The Trenches</a:t>
            </a:r>
            <a:endParaRPr lang="en-US" sz="2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 descr="superhero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990600"/>
            <a:ext cx="6781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124200" y="3962400"/>
            <a:ext cx="1903085" cy="923330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flat" dir="t"/>
          </a:scene3d>
          <a:sp3d prstMaterial="dkEdge">
            <a:bevelT/>
          </a:sp3d>
        </p:spPr>
        <p:txBody>
          <a:bodyPr wrap="none">
            <a:spAutoFit/>
            <a:sp3d extrusionH="57150" prstMaterial="dkEdge">
              <a:bevelT w="38100" h="3810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solidFill>
                  <a:srgbClr val="C00000"/>
                </a:solidFill>
                <a:latin typeface="Copperplate Gothic Bold" pitchFamily="34" charset="0"/>
                <a:cs typeface="+mn-cs"/>
              </a:rPr>
              <a:t>BDD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/>
          <p:cNvSpPr txBox="1">
            <a:spLocks noChangeArrowheads="1"/>
          </p:cNvSpPr>
          <p:nvPr/>
        </p:nvSpPr>
        <p:spPr bwMode="auto">
          <a:xfrm>
            <a:off x="0" y="2809875"/>
            <a:ext cx="9144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5400" dirty="0"/>
              <a:t>BDD is NOT something new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0" y="2743200"/>
            <a:ext cx="91440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3200" dirty="0"/>
              <a:t>BDD is a shift in TDD language that helps guide you to do TDD the way it was meant to be done.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brandt\AppData\Local\Microsoft\Windows\Temporary Internet Files\Content.IE5\ULP4XJEW\MCj043476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143" y="1752886"/>
            <a:ext cx="2285714" cy="228571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180231" y="3201650"/>
            <a:ext cx="483016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D37D1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3 for $12</a:t>
            </a:r>
            <a:endParaRPr lang="en-US" sz="88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D37D1F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43201"/>
            <a:ext cx="9144000" cy="685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Ubiquitous Language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67936" y="3244334"/>
            <a:ext cx="3008132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4000" dirty="0" smtClean="0"/>
              <a:t>(User Voice)</a:t>
            </a:r>
            <a:endParaRPr lang="en-US" sz="4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7391400" y="2971800"/>
            <a:ext cx="1371600" cy="838200"/>
          </a:xfrm>
          <a:prstGeom prst="rect">
            <a:avLst/>
          </a:prstGeom>
          <a:solidFill>
            <a:schemeClr val="bg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88900" h="88900" prst="coolSlant"/>
          </a:sp3d>
        </p:spPr>
        <p:txBody>
          <a:bodyPr anchor="ctr" anchorCtr="1"/>
          <a:lstStyle/>
          <a:p>
            <a:pPr eaLnBrk="0" hangingPunct="0">
              <a:defRPr/>
            </a:pPr>
            <a:r>
              <a:rPr lang="en-US" sz="4000" dirty="0">
                <a:cs typeface="+mn-cs"/>
              </a:rPr>
              <a:t>TDD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81000" y="2971800"/>
            <a:ext cx="1371600" cy="838200"/>
          </a:xfrm>
          <a:prstGeom prst="rect">
            <a:avLst/>
          </a:prstGeom>
          <a:solidFill>
            <a:schemeClr val="bg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88900" h="88900" prst="coolSlant"/>
          </a:sp3d>
        </p:spPr>
        <p:txBody>
          <a:bodyPr anchor="ctr" anchorCtr="1"/>
          <a:lstStyle/>
          <a:p>
            <a:pPr eaLnBrk="0" hangingPunct="0">
              <a:defRPr/>
            </a:pPr>
            <a:r>
              <a:rPr lang="en-US" sz="4000" dirty="0">
                <a:cs typeface="+mn-cs"/>
              </a:rPr>
              <a:t>DDD</a:t>
            </a:r>
          </a:p>
        </p:txBody>
      </p:sp>
      <p:sp>
        <p:nvSpPr>
          <p:cNvPr id="9" name="Explosion 2 8"/>
          <p:cNvSpPr/>
          <p:nvPr/>
        </p:nvSpPr>
        <p:spPr bwMode="auto">
          <a:xfrm>
            <a:off x="2286000" y="1676400"/>
            <a:ext cx="4648200" cy="3352800"/>
          </a:xfrm>
          <a:prstGeom prst="irregularSeal2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 anchorCtr="1"/>
          <a:lstStyle/>
          <a:p>
            <a:pPr eaLnBrk="0" hangingPunct="0">
              <a:defRPr/>
            </a:pPr>
            <a:r>
              <a:rPr lang="en-US" sz="6000" b="1" dirty="0">
                <a:latin typeface="+mj-lt"/>
                <a:cs typeface="+mn-cs"/>
              </a:rPr>
              <a:t>BDD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34167 -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.36667 -3.33333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Two Types of BDD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733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/>
              <a:t>Story-Based (Concentric Circle)</a:t>
            </a:r>
          </a:p>
          <a:p>
            <a:pPr lvl="1"/>
            <a:r>
              <a:rPr lang="en-US" dirty="0" smtClean="0"/>
              <a:t>Outside Circle =&gt; </a:t>
            </a:r>
            <a:r>
              <a:rPr lang="en-US" dirty="0" err="1" smtClean="0"/>
              <a:t>JBehave</a:t>
            </a:r>
            <a:r>
              <a:rPr lang="en-US" dirty="0" smtClean="0"/>
              <a:t>, </a:t>
            </a:r>
            <a:r>
              <a:rPr lang="en-US" dirty="0" err="1" smtClean="0"/>
              <a:t>SpecFlow</a:t>
            </a:r>
            <a:r>
              <a:rPr lang="en-US" dirty="0" smtClean="0"/>
              <a:t>, Cucumber</a:t>
            </a:r>
          </a:p>
          <a:p>
            <a:pPr lvl="1"/>
            <a:r>
              <a:rPr lang="en-US" dirty="0" smtClean="0"/>
              <a:t>Inside Circle =&gt; </a:t>
            </a:r>
            <a:r>
              <a:rPr lang="en-US" dirty="0" err="1" smtClean="0"/>
              <a:t>NSpec</a:t>
            </a:r>
            <a:r>
              <a:rPr lang="en-US" dirty="0" smtClean="0"/>
              <a:t>, </a:t>
            </a:r>
            <a:r>
              <a:rPr lang="en-US" dirty="0" err="1" smtClean="0"/>
              <a:t>MSpec</a:t>
            </a:r>
            <a:r>
              <a:rPr lang="en-US" dirty="0" smtClean="0"/>
              <a:t>, </a:t>
            </a:r>
            <a:r>
              <a:rPr lang="en-US" dirty="0" err="1" smtClean="0"/>
              <a:t>Rspec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Context-Specification</a:t>
            </a:r>
          </a:p>
          <a:p>
            <a:pPr lvl="1"/>
            <a:r>
              <a:rPr lang="en-US" dirty="0" smtClean="0"/>
              <a:t>Outside =&gt; Interactions (Lots of Mocks)</a:t>
            </a:r>
          </a:p>
          <a:p>
            <a:pPr lvl="1"/>
            <a:r>
              <a:rPr lang="en-US" dirty="0" smtClean="0"/>
              <a:t>Inside =&gt; Specs for each Outside Mock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19600"/>
            <a:ext cx="7772400" cy="136207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Demo</a:t>
            </a:r>
            <a:endParaRPr lang="en-US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Shut Up Already, And Get To The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01179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Questions and Techniques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2800" b="1" dirty="0" smtClean="0"/>
              <a:t>Implicit Requirements</a:t>
            </a:r>
          </a:p>
          <a:p>
            <a:pPr lvl="1"/>
            <a:r>
              <a:rPr lang="en-US" sz="2400" dirty="0" smtClean="0"/>
              <a:t>Garage Example</a:t>
            </a:r>
          </a:p>
          <a:p>
            <a:pPr lvl="2"/>
            <a:r>
              <a:rPr lang="en-US" sz="2000" dirty="0" smtClean="0"/>
              <a:t>Foundation</a:t>
            </a:r>
          </a:p>
          <a:p>
            <a:pPr lvl="2"/>
            <a:r>
              <a:rPr lang="en-US" sz="2000" dirty="0" smtClean="0"/>
              <a:t>Electrician</a:t>
            </a:r>
          </a:p>
          <a:p>
            <a:pPr lvl="2"/>
            <a:r>
              <a:rPr lang="en-US" sz="2000" dirty="0" smtClean="0"/>
              <a:t>Building Permit</a:t>
            </a:r>
          </a:p>
          <a:p>
            <a:pPr lvl="2"/>
            <a:r>
              <a:rPr lang="en-US" sz="2000" dirty="0" smtClean="0"/>
              <a:t>Inspection</a:t>
            </a:r>
          </a:p>
          <a:p>
            <a:pPr lvl="2">
              <a:buNone/>
            </a:pPr>
            <a:endParaRPr lang="en-US" sz="2000" dirty="0" smtClean="0"/>
          </a:p>
          <a:p>
            <a:r>
              <a:rPr lang="en-US" sz="2800" b="1" dirty="0" smtClean="0"/>
              <a:t>Outside-In Development</a:t>
            </a:r>
            <a:endParaRPr lang="en-US" sz="2400" dirty="0" smtClean="0"/>
          </a:p>
          <a:p>
            <a:pPr lvl="1"/>
            <a:r>
              <a:rPr lang="en-US" sz="2000" dirty="0" smtClean="0"/>
              <a:t>Start with the outermost layer (layer closest to the stakeholder/consumer)</a:t>
            </a:r>
          </a:p>
          <a:p>
            <a:pPr lvl="1"/>
            <a:r>
              <a:rPr lang="en-US" sz="2000" dirty="0" smtClean="0"/>
              <a:t>Work your way down the layers</a:t>
            </a:r>
          </a:p>
          <a:p>
            <a:pPr lvl="1"/>
            <a:r>
              <a:rPr lang="en-US" sz="2000" dirty="0" smtClean="0"/>
              <a:t>Stay in User Voice</a:t>
            </a:r>
            <a:endParaRPr lang="en-US" sz="2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3"/>
          <p:cNvSpPr txBox="1">
            <a:spLocks noChangeArrowheads="1"/>
          </p:cNvSpPr>
          <p:nvPr/>
        </p:nvSpPr>
        <p:spPr bwMode="auto">
          <a:xfrm>
            <a:off x="381000" y="99060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Scrum, </a:t>
            </a:r>
            <a:r>
              <a:rPr lang="en-US" sz="2800" b="1" dirty="0" err="1">
                <a:latin typeface="Calibri" pitchFamily="34" charset="0"/>
              </a:rPr>
              <a:t>Kanban</a:t>
            </a:r>
            <a:r>
              <a:rPr lang="en-US" sz="2800" b="1" dirty="0">
                <a:latin typeface="Calibri" pitchFamily="34" charset="0"/>
              </a:rPr>
              <a:t> &amp; XP OH MY!</a:t>
            </a:r>
          </a:p>
        </p:txBody>
      </p:sp>
      <p:sp>
        <p:nvSpPr>
          <p:cNvPr id="15363" name="TextBox 4"/>
          <p:cNvSpPr txBox="1">
            <a:spLocks noChangeArrowheads="1"/>
          </p:cNvSpPr>
          <p:nvPr/>
        </p:nvSpPr>
        <p:spPr bwMode="auto">
          <a:xfrm>
            <a:off x="152400" y="1752600"/>
            <a:ext cx="88392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sz="2000" dirty="0"/>
              <a:t>User Stories</a:t>
            </a:r>
          </a:p>
          <a:p>
            <a:pPr>
              <a:buFont typeface="Arial" charset="0"/>
              <a:buChar char="•"/>
            </a:pPr>
            <a:r>
              <a:rPr lang="en-US" sz="2000" dirty="0"/>
              <a:t> Role – Goal – Motivation</a:t>
            </a:r>
          </a:p>
          <a:p>
            <a:pPr>
              <a:buFont typeface="Arial" charset="0"/>
              <a:buChar char="•"/>
            </a:pPr>
            <a:r>
              <a:rPr lang="en-US" sz="2000" dirty="0"/>
              <a:t> As a [Role] I need to [Goal] so that [Motivation]</a:t>
            </a:r>
          </a:p>
          <a:p>
            <a:pPr>
              <a:buFont typeface="Arial" charset="0"/>
              <a:buChar char="•"/>
            </a:pPr>
            <a:r>
              <a:rPr lang="en-US" sz="2000" dirty="0"/>
              <a:t> As an Account Holder I need to be able to </a:t>
            </a:r>
            <a:r>
              <a:rPr lang="en-US" sz="2000" dirty="0" smtClean="0"/>
              <a:t>transfer </a:t>
            </a:r>
            <a:r>
              <a:rPr lang="en-US" sz="2000" dirty="0"/>
              <a:t>funds </a:t>
            </a:r>
            <a:r>
              <a:rPr lang="en-US" sz="2000" dirty="0" smtClean="0"/>
              <a:t>from my savings to my checking so </a:t>
            </a:r>
            <a:r>
              <a:rPr lang="en-US" sz="2000" dirty="0"/>
              <a:t>that </a:t>
            </a:r>
            <a:r>
              <a:rPr lang="en-US" sz="2000" dirty="0" smtClean="0"/>
              <a:t>I don’t bounce checks.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Scenarios</a:t>
            </a:r>
          </a:p>
          <a:p>
            <a:pPr>
              <a:buFont typeface="Arial" charset="0"/>
              <a:buChar char="•"/>
            </a:pPr>
            <a:r>
              <a:rPr lang="en-US" sz="2000" dirty="0"/>
              <a:t> Context – Action – Observation</a:t>
            </a:r>
          </a:p>
          <a:p>
            <a:pPr>
              <a:buFont typeface="Arial" charset="0"/>
              <a:buChar char="•"/>
            </a:pPr>
            <a:r>
              <a:rPr lang="en-US" sz="2000" dirty="0"/>
              <a:t> Given [Context] When [Action] Then [Observation</a:t>
            </a:r>
            <a:r>
              <a:rPr lang="en-US" sz="2000" dirty="0" smtClean="0"/>
              <a:t>]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algn="ctr"/>
            <a:r>
              <a:rPr lang="en-US" sz="2800" b="1" dirty="0"/>
              <a:t>LANGUAGE</a:t>
            </a:r>
          </a:p>
          <a:p>
            <a:pPr algn="ctr"/>
            <a:r>
              <a:rPr lang="en-US" sz="2000" b="1" dirty="0"/>
              <a:t>All about expressing the user’s needs and </a:t>
            </a:r>
          </a:p>
          <a:p>
            <a:pPr algn="ctr"/>
            <a:r>
              <a:rPr lang="en-US" sz="2000" b="1" dirty="0"/>
              <a:t>what it means to the user to have those needs filled.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9"/>
          <p:cNvSpPr txBox="1">
            <a:spLocks noChangeArrowheads="1"/>
          </p:cNvSpPr>
          <p:nvPr/>
        </p:nvSpPr>
        <p:spPr bwMode="auto">
          <a:xfrm>
            <a:off x="366932" y="2290468"/>
            <a:ext cx="264687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Lee </a:t>
            </a:r>
            <a:r>
              <a:rPr lang="en-US" b="1" dirty="0" smtClean="0"/>
              <a:t>Brandt</a:t>
            </a:r>
            <a:endParaRPr lang="en-US" dirty="0" smtClean="0"/>
          </a:p>
          <a:p>
            <a:r>
              <a:rPr lang="en-US" dirty="0" smtClean="0"/>
              <a:t>Project </a:t>
            </a:r>
            <a:r>
              <a:rPr lang="en-US" dirty="0"/>
              <a:t>Lead </a:t>
            </a:r>
            <a:r>
              <a:rPr lang="en-US" dirty="0" smtClean="0"/>
              <a:t>Consultant</a:t>
            </a:r>
          </a:p>
          <a:p>
            <a:r>
              <a:rPr lang="en-US" dirty="0" smtClean="0"/>
              <a:t>13 </a:t>
            </a:r>
            <a:r>
              <a:rPr lang="en-US" dirty="0"/>
              <a:t>Yrs Programming</a:t>
            </a:r>
          </a:p>
          <a:p>
            <a:r>
              <a:rPr lang="en-US" dirty="0" smtClean="0"/>
              <a:t>Early </a:t>
            </a:r>
            <a:r>
              <a:rPr lang="en-US" dirty="0"/>
              <a:t>.NET Betas</a:t>
            </a:r>
          </a:p>
          <a:p>
            <a:r>
              <a:rPr lang="en-US" dirty="0" smtClean="0"/>
              <a:t>TDD </a:t>
            </a:r>
            <a:r>
              <a:rPr lang="en-US" dirty="0"/>
              <a:t>/ BDD </a:t>
            </a:r>
            <a:r>
              <a:rPr lang="en-US" dirty="0" smtClean="0"/>
              <a:t>Enthusiast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48" y="4857750"/>
            <a:ext cx="2143125" cy="857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561" y="457199"/>
            <a:ext cx="4578439" cy="34338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30" y="273510"/>
            <a:ext cx="1988370" cy="18600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54" y="3966610"/>
            <a:ext cx="1877410" cy="7577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036" y="6045446"/>
            <a:ext cx="496824" cy="49682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655" y="6059424"/>
            <a:ext cx="510802" cy="49377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362200" y="6121646"/>
            <a:ext cx="227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leebrandt@gmail.com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15000" y="6107668"/>
            <a:ext cx="130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leebrandt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99" y="4049431"/>
            <a:ext cx="3962401" cy="118416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191000" y="5177135"/>
            <a:ext cx="377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http://disruptivetheory.com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1242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When loading the part search page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4384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Given I have an inventory of Parts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82166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Then I should see an empty search form</a:t>
            </a:r>
            <a:endParaRPr lang="en-US" sz="2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2133600" y="1905000"/>
            <a:ext cx="23622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dirty="0">
                <a:solidFill>
                  <a:schemeClr val="tx1">
                    <a:lumMod val="10000"/>
                  </a:schemeClr>
                </a:solidFill>
                <a:cs typeface="+mn-cs"/>
              </a:rPr>
              <a:t>Web Interface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133600" y="2590800"/>
            <a:ext cx="4648200" cy="609600"/>
          </a:xfrm>
          <a:prstGeom prst="rect">
            <a:avLst/>
          </a:prstGeom>
          <a:solidFill>
            <a:srgbClr val="B48900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dirty="0">
                <a:solidFill>
                  <a:schemeClr val="tx1">
                    <a:lumMod val="10000"/>
                  </a:schemeClr>
                </a:solidFill>
                <a:cs typeface="+mn-cs"/>
              </a:rPr>
              <a:t>User Interface Layer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133600" y="3276600"/>
            <a:ext cx="4648200" cy="609600"/>
          </a:xfrm>
          <a:prstGeom prst="rect">
            <a:avLst/>
          </a:prstGeom>
          <a:solidFill>
            <a:srgbClr val="B48900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dirty="0">
                <a:solidFill>
                  <a:schemeClr val="tx1">
                    <a:lumMod val="10000"/>
                  </a:schemeClr>
                </a:solidFill>
                <a:cs typeface="+mn-cs"/>
              </a:rPr>
              <a:t>Presentation Layer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2133600" y="3962400"/>
            <a:ext cx="4648200" cy="609600"/>
          </a:xfrm>
          <a:prstGeom prst="rect">
            <a:avLst/>
          </a:prstGeom>
          <a:solidFill>
            <a:srgbClr val="B48900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dirty="0">
                <a:solidFill>
                  <a:schemeClr val="tx1">
                    <a:lumMod val="10000"/>
                  </a:schemeClr>
                </a:solidFill>
                <a:cs typeface="+mn-cs"/>
              </a:rPr>
              <a:t>Domain Objects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133600" y="4648200"/>
            <a:ext cx="2286000" cy="609600"/>
          </a:xfrm>
          <a:prstGeom prst="rect">
            <a:avLst/>
          </a:prstGeom>
          <a:solidFill>
            <a:srgbClr val="B48900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dirty="0">
                <a:solidFill>
                  <a:schemeClr val="tx1">
                    <a:lumMod val="10000"/>
                  </a:schemeClr>
                </a:solidFill>
                <a:cs typeface="+mn-cs"/>
              </a:rPr>
              <a:t>Services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495800" y="4648200"/>
            <a:ext cx="2286000" cy="609600"/>
          </a:xfrm>
          <a:prstGeom prst="rect">
            <a:avLst/>
          </a:prstGeom>
          <a:solidFill>
            <a:srgbClr val="B48900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dirty="0">
                <a:solidFill>
                  <a:schemeClr val="tx1">
                    <a:lumMod val="10000"/>
                  </a:schemeClr>
                </a:solidFill>
                <a:cs typeface="+mn-cs"/>
              </a:rPr>
              <a:t>Persistence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4572000" y="1905000"/>
            <a:ext cx="22098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dirty="0">
                <a:solidFill>
                  <a:schemeClr val="tx1">
                    <a:lumMod val="10000"/>
                  </a:schemeClr>
                </a:solidFill>
                <a:cs typeface="+mn-cs"/>
              </a:rPr>
              <a:t>Windows Interface</a:t>
            </a:r>
          </a:p>
        </p:txBody>
      </p:sp>
      <p:sp>
        <p:nvSpPr>
          <p:cNvPr id="18461" name="TextBox 26"/>
          <p:cNvSpPr txBox="1">
            <a:spLocks noChangeArrowheads="1"/>
          </p:cNvSpPr>
          <p:nvPr/>
        </p:nvSpPr>
        <p:spPr bwMode="auto">
          <a:xfrm>
            <a:off x="381000" y="1981200"/>
            <a:ext cx="16335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User Interface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1"/>
          <p:cNvSpPr txBox="1">
            <a:spLocks noChangeArrowheads="1"/>
          </p:cNvSpPr>
          <p:nvPr/>
        </p:nvSpPr>
        <p:spPr bwMode="auto">
          <a:xfrm>
            <a:off x="304800" y="762000"/>
            <a:ext cx="8458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5400" dirty="0" err="1" smtClean="0">
                <a:latin typeface="Calibri" pitchFamily="34" charset="0"/>
              </a:rPr>
              <a:t>.Net</a:t>
            </a:r>
            <a:r>
              <a:rPr lang="en-US" sz="5400" dirty="0" smtClean="0">
                <a:latin typeface="Calibri" pitchFamily="34" charset="0"/>
              </a:rPr>
              <a:t> Frameworks</a:t>
            </a:r>
            <a:endParaRPr lang="en-US" sz="5400" dirty="0">
              <a:latin typeface="Calibri" pitchFamily="34" charset="0"/>
            </a:endParaRPr>
          </a:p>
        </p:txBody>
      </p:sp>
      <p:sp>
        <p:nvSpPr>
          <p:cNvPr id="21507" name="Content Placeholder 4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724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20000"/>
          </a:bodyPr>
          <a:lstStyle/>
          <a:p>
            <a:r>
              <a:rPr lang="en-US" sz="2800" dirty="0" err="1" smtClean="0"/>
              <a:t>SpecUnit.Net</a:t>
            </a:r>
            <a:endParaRPr lang="en-US" sz="2800" dirty="0" smtClean="0"/>
          </a:p>
          <a:p>
            <a:pPr lvl="1"/>
            <a:r>
              <a:rPr lang="en-US" sz="2400" dirty="0" smtClean="0"/>
              <a:t>Scott Bellware</a:t>
            </a:r>
          </a:p>
          <a:p>
            <a:r>
              <a:rPr lang="en-US" sz="2800" dirty="0" err="1" smtClean="0"/>
              <a:t>MSpec</a:t>
            </a:r>
            <a:endParaRPr lang="en-US" sz="2800" dirty="0" smtClean="0"/>
          </a:p>
          <a:p>
            <a:pPr lvl="1"/>
            <a:r>
              <a:rPr lang="en-US" sz="2400" dirty="0" smtClean="0"/>
              <a:t>Part of </a:t>
            </a:r>
            <a:r>
              <a:rPr lang="en-US" sz="2400" b="1" dirty="0" err="1" smtClean="0"/>
              <a:t>MultiFunctionMachineMachine</a:t>
            </a:r>
            <a:endParaRPr lang="en-US" sz="2400" b="1" dirty="0" smtClean="0"/>
          </a:p>
          <a:p>
            <a:pPr lvl="1"/>
            <a:r>
              <a:rPr lang="en-US" sz="2400" dirty="0" smtClean="0"/>
              <a:t>Aaron Jensen &amp; Jacob Lewallen</a:t>
            </a:r>
          </a:p>
          <a:p>
            <a:r>
              <a:rPr lang="en-US" dirty="0" err="1" smtClean="0"/>
              <a:t>SpecFlow</a:t>
            </a:r>
            <a:endParaRPr lang="en-US" dirty="0" smtClean="0"/>
          </a:p>
          <a:p>
            <a:pPr lvl="1"/>
            <a:r>
              <a:rPr lang="en-US" smtClean="0"/>
              <a:t>Gherkin</a:t>
            </a:r>
            <a:endParaRPr lang="en-US" dirty="0" smtClean="0"/>
          </a:p>
          <a:p>
            <a:pPr lvl="1"/>
            <a:r>
              <a:rPr lang="en-US" dirty="0" smtClean="0"/>
              <a:t>Specflow.org</a:t>
            </a:r>
          </a:p>
          <a:p>
            <a:r>
              <a:rPr lang="en-US" sz="2800" dirty="0" err="1" smtClean="0"/>
              <a:t>Nbehave</a:t>
            </a:r>
            <a:endParaRPr lang="en-US" sz="2800" dirty="0" smtClean="0"/>
          </a:p>
          <a:p>
            <a:pPr lvl="1"/>
            <a:r>
              <a:rPr lang="en-US" sz="2400" dirty="0" err="1" smtClean="0"/>
              <a:t>Jbehave</a:t>
            </a:r>
            <a:endParaRPr lang="en-US" sz="2400" dirty="0" smtClean="0"/>
          </a:p>
          <a:p>
            <a:pPr lvl="1"/>
            <a:r>
              <a:rPr lang="en-US" sz="2400" dirty="0" smtClean="0"/>
              <a:t>Joe Ocampo &amp; Jimmy Bogard</a:t>
            </a:r>
          </a:p>
          <a:p>
            <a:pPr lvl="1"/>
            <a:r>
              <a:rPr lang="en-US" sz="2400" dirty="0" smtClean="0"/>
              <a:t>Nbehave.org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153400" cy="609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latin typeface="Calibri" pitchFamily="34" charset="0"/>
              </a:rPr>
              <a:t>People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788832"/>
              </p:ext>
            </p:extLst>
          </p:nvPr>
        </p:nvGraphicFramePr>
        <p:xfrm>
          <a:off x="762000" y="1600200"/>
          <a:ext cx="7239000" cy="44196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3619500"/>
                <a:gridCol w="3619500"/>
              </a:tblGrid>
              <a:tr h="883920"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solidFill>
                            <a:schemeClr val="tx2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</a:rPr>
                        <a:t>Dan North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solidFill>
                            <a:schemeClr val="tx2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</a:rPr>
                        <a:t>Liz Keogh</a:t>
                      </a:r>
                      <a:endParaRPr lang="en-US" sz="3200" b="0" dirty="0">
                        <a:solidFill>
                          <a:schemeClr val="tx2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83920"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solidFill>
                            <a:schemeClr val="tx2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</a:rPr>
                        <a:t>Dave Astels</a:t>
                      </a:r>
                      <a:endParaRPr lang="en-US" sz="3200" b="0" dirty="0">
                        <a:solidFill>
                          <a:schemeClr val="tx2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solidFill>
                            <a:schemeClr val="tx2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</a:rPr>
                        <a:t>Scott Bellware</a:t>
                      </a:r>
                      <a:endParaRPr lang="en-US" sz="3200" b="0" dirty="0">
                        <a:solidFill>
                          <a:schemeClr val="tx2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83920"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solidFill>
                            <a:schemeClr val="tx2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</a:rPr>
                        <a:t>Aaron Jensen</a:t>
                      </a:r>
                      <a:endParaRPr lang="en-US" sz="3200" b="0" dirty="0">
                        <a:solidFill>
                          <a:schemeClr val="tx2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solidFill>
                            <a:schemeClr val="tx2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</a:rPr>
                        <a:t>Jacob Lewallen</a:t>
                      </a:r>
                      <a:endParaRPr lang="en-US" sz="3200" b="0" dirty="0">
                        <a:solidFill>
                          <a:schemeClr val="tx2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83920"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solidFill>
                            <a:schemeClr val="tx2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</a:rPr>
                        <a:t>Jimmy Bogard</a:t>
                      </a:r>
                      <a:endParaRPr lang="en-US" sz="3200" b="0" dirty="0">
                        <a:solidFill>
                          <a:schemeClr val="tx2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solidFill>
                            <a:schemeClr val="tx2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</a:rPr>
                        <a:t>Joe Ocampo</a:t>
                      </a:r>
                      <a:endParaRPr lang="en-US" sz="3200" b="0" dirty="0">
                        <a:solidFill>
                          <a:schemeClr val="tx2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83920"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solidFill>
                            <a:schemeClr val="tx2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</a:rPr>
                        <a:t>Derrick Bailey</a:t>
                      </a:r>
                      <a:endParaRPr lang="en-US" sz="3200" b="0" dirty="0">
                        <a:solidFill>
                          <a:schemeClr val="tx2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solidFill>
                            <a:schemeClr val="tx2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</a:rPr>
                        <a:t>Tim Haughton</a:t>
                      </a:r>
                      <a:endParaRPr lang="en-US" sz="3200" b="0" dirty="0">
                        <a:solidFill>
                          <a:schemeClr val="tx2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icture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1612900"/>
            <a:ext cx="8255000" cy="35687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953125"/>
            <a:ext cx="7086600" cy="6000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sz="2800" dirty="0" smtClean="0"/>
              <a:t>WWW.DISRUPTIVETHEORY.COM</a:t>
            </a:r>
            <a:endParaRPr lang="en-US" sz="2800" dirty="0"/>
          </a:p>
        </p:txBody>
      </p:sp>
      <p:sp>
        <p:nvSpPr>
          <p:cNvPr id="24579" name="Text Placeholder 2"/>
          <p:cNvSpPr>
            <a:spLocks noGrp="1"/>
          </p:cNvSpPr>
          <p:nvPr>
            <p:ph type="body" idx="1"/>
          </p:nvPr>
        </p:nvSpPr>
        <p:spPr>
          <a:xfrm>
            <a:off x="609600" y="4595812"/>
            <a:ext cx="7162800" cy="11191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en-US" dirty="0" smtClean="0"/>
              <a:t>Lee Brandt</a:t>
            </a:r>
          </a:p>
          <a:p>
            <a:r>
              <a:rPr lang="en-US" dirty="0" smtClean="0"/>
              <a:t>Email: leebrandt@gmail.com</a:t>
            </a:r>
          </a:p>
          <a:p>
            <a:r>
              <a:rPr lang="en-US" dirty="0" smtClean="0"/>
              <a:t>Twitter: @</a:t>
            </a:r>
            <a:r>
              <a:rPr lang="en-US" dirty="0" err="1" smtClean="0"/>
              <a:t>leebrandt</a:t>
            </a:r>
            <a:endParaRPr lang="en-US" dirty="0" smtClean="0"/>
          </a:p>
        </p:txBody>
      </p:sp>
      <p:sp>
        <p:nvSpPr>
          <p:cNvPr id="24580" name="TextBox 3"/>
          <p:cNvSpPr txBox="1">
            <a:spLocks noChangeArrowheads="1"/>
          </p:cNvSpPr>
          <p:nvPr/>
        </p:nvSpPr>
        <p:spPr bwMode="auto">
          <a:xfrm>
            <a:off x="0" y="609600"/>
            <a:ext cx="914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/>
              <a:t>Thank You</a:t>
            </a:r>
          </a:p>
        </p:txBody>
      </p:sp>
      <p:sp>
        <p:nvSpPr>
          <p:cNvPr id="24582" name="TextBox 5"/>
          <p:cNvSpPr txBox="1">
            <a:spLocks noChangeArrowheads="1"/>
          </p:cNvSpPr>
          <p:nvPr/>
        </p:nvSpPr>
        <p:spPr bwMode="auto">
          <a:xfrm>
            <a:off x="609600" y="1219200"/>
            <a:ext cx="81534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sz="2000" b="1" dirty="0" smtClean="0"/>
              <a:t>Papers</a:t>
            </a:r>
          </a:p>
          <a:p>
            <a:pPr>
              <a:buFont typeface="Arial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http://</a:t>
            </a:r>
            <a:r>
              <a:rPr lang="en-US" sz="2000" dirty="0" smtClean="0"/>
              <a:t>behaviour-driven.org</a:t>
            </a:r>
          </a:p>
          <a:p>
            <a:pPr>
              <a:buFont typeface="Arial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http://dannorth.net/introducing-bdd/</a:t>
            </a:r>
          </a:p>
          <a:p>
            <a:r>
              <a:rPr lang="en-US" sz="2000" b="1" dirty="0"/>
              <a:t>Videos</a:t>
            </a:r>
          </a:p>
          <a:p>
            <a:pPr>
              <a:buFont typeface="Arial" charset="0"/>
              <a:buChar char="•"/>
            </a:pPr>
            <a:r>
              <a:rPr lang="en-US" sz="2000" dirty="0"/>
              <a:t> http://domaindrivendesign.org/events/oopsla2007/dan_north/</a:t>
            </a:r>
          </a:p>
          <a:p>
            <a:pPr>
              <a:buFont typeface="Arial" charset="0"/>
              <a:buChar char="•"/>
            </a:pPr>
            <a:r>
              <a:rPr lang="en-US" sz="2000" dirty="0"/>
              <a:t> http://</a:t>
            </a:r>
            <a:r>
              <a:rPr lang="en-US" sz="2000" dirty="0" smtClean="0"/>
              <a:t>video.google.com/videoplay?docid=8135690990081075324</a:t>
            </a:r>
          </a:p>
          <a:p>
            <a:pPr>
              <a:buFont typeface="Arial" charset="0"/>
              <a:buChar char="•"/>
            </a:pPr>
            <a:r>
              <a:rPr lang="en-US" sz="2000" dirty="0" smtClean="0"/>
              <a:t>http://blog.wekeroad.com/mvc-storefront/kona-3/</a:t>
            </a:r>
            <a:endParaRPr lang="en-US" sz="2000" dirty="0"/>
          </a:p>
          <a:p>
            <a:r>
              <a:rPr lang="en-US" sz="2000" b="1" dirty="0"/>
              <a:t>Blogs</a:t>
            </a:r>
          </a:p>
          <a:p>
            <a:pPr>
              <a:buFont typeface="Arial" charset="0"/>
              <a:buChar char="•"/>
            </a:pPr>
            <a:r>
              <a:rPr lang="en-US" sz="2000" dirty="0"/>
              <a:t> http://techblog.daveastels.com/</a:t>
            </a:r>
          </a:p>
          <a:p>
            <a:pPr>
              <a:buFont typeface="Arial" charset="0"/>
              <a:buChar char="•"/>
            </a:pPr>
            <a:r>
              <a:rPr lang="en-US" sz="2000" dirty="0"/>
              <a:t> http://lizkeogh.com/</a:t>
            </a:r>
          </a:p>
          <a:p>
            <a:pPr>
              <a:buFont typeface="Arial" charset="0"/>
              <a:buChar char="•"/>
            </a:pPr>
            <a:r>
              <a:rPr lang="en-US" sz="2000" dirty="0"/>
              <a:t> http://dannorth.net/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DISCLAIMERS</a:t>
            </a:r>
            <a:endParaRPr lang="en-US" dirty="0"/>
          </a:p>
        </p:txBody>
      </p:sp>
      <p:sp>
        <p:nvSpPr>
          <p:cNvPr id="6" name="TextBox 19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826835"/>
            <a:ext cx="8229600" cy="3699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smtClean="0"/>
              <a:t>My </a:t>
            </a:r>
            <a:r>
              <a:rPr lang="en-US" sz="2800" dirty="0"/>
              <a:t>opinions are mine, </a:t>
            </a:r>
            <a:r>
              <a:rPr lang="en-US" sz="2800" dirty="0" smtClean="0"/>
              <a:t>no one else’s. </a:t>
            </a:r>
          </a:p>
          <a:p>
            <a:pPr lvl="1"/>
            <a:r>
              <a:rPr lang="en-US" sz="2000" dirty="0" smtClean="0"/>
              <a:t>If you don’t like what you hear, blame </a:t>
            </a:r>
            <a:r>
              <a:rPr lang="en-US" sz="2000" dirty="0"/>
              <a:t>me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My opinions are my opinions as of TODAY. </a:t>
            </a:r>
          </a:p>
          <a:p>
            <a:pPr lvl="1"/>
            <a:r>
              <a:rPr lang="en-US" sz="2000" dirty="0" smtClean="0"/>
              <a:t>And are based on what I know TODAY.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I ALWAYS love to learn how others are doing things.</a:t>
            </a:r>
          </a:p>
          <a:p>
            <a:pPr lvl="1"/>
            <a:r>
              <a:rPr lang="en-US" sz="2000" dirty="0" smtClean="0"/>
              <a:t>Continuous learning… ‘</a:t>
            </a:r>
            <a:r>
              <a:rPr lang="en-US" sz="2000" dirty="0" err="1" smtClean="0"/>
              <a:t>nuff</a:t>
            </a:r>
            <a:r>
              <a:rPr lang="en-US" sz="2000" dirty="0" smtClean="0"/>
              <a:t> said.</a:t>
            </a:r>
            <a:endParaRPr lang="en-US" sz="2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/>
          <p:cNvSpPr txBox="1">
            <a:spLocks noChangeArrowheads="1"/>
          </p:cNvSpPr>
          <p:nvPr/>
        </p:nvSpPr>
        <p:spPr bwMode="auto">
          <a:xfrm>
            <a:off x="0" y="3124200"/>
            <a:ext cx="91440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3000" dirty="0"/>
              <a:t>Don’t we already have </a:t>
            </a:r>
            <a:r>
              <a:rPr lang="en-US" sz="3000" b="1" dirty="0"/>
              <a:t>TEST</a:t>
            </a:r>
            <a:r>
              <a:rPr lang="en-US" sz="3000" dirty="0"/>
              <a:t> Driven Development?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heBeginni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3200" y="1676400"/>
            <a:ext cx="3819525" cy="3714750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  <a:outerShdw blurRad="1270000" algn="ctr" rotWithShape="0">
              <a:schemeClr val="tx2"/>
            </a:outerShdw>
          </a:effectLst>
        </p:spPr>
      </p:pic>
      <p:pic>
        <p:nvPicPr>
          <p:cNvPr id="6" name="Picture 5" descr="InTheBeginni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3200" y="1676400"/>
            <a:ext cx="3819525" cy="3714750"/>
          </a:xfrm>
          <a:prstGeom prst="rect">
            <a:avLst/>
          </a:prstGeom>
          <a:noFill/>
          <a:ln>
            <a:noFill/>
          </a:ln>
          <a:effectLst>
            <a:innerShdw blurRad="127000" dist="254000" dir="54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"/>
          <p:cNvSpPr txBox="1">
            <a:spLocks noChangeArrowheads="1"/>
          </p:cNvSpPr>
          <p:nvPr/>
        </p:nvSpPr>
        <p:spPr bwMode="auto">
          <a:xfrm>
            <a:off x="0" y="2733675"/>
            <a:ext cx="9144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5400" dirty="0" smtClean="0"/>
              <a:t>The Intention</a:t>
            </a:r>
            <a:endParaRPr lang="en-US" sz="5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"/>
          <p:cNvSpPr txBox="1">
            <a:spLocks noChangeArrowheads="1"/>
          </p:cNvSpPr>
          <p:nvPr/>
        </p:nvSpPr>
        <p:spPr bwMode="auto">
          <a:xfrm>
            <a:off x="0" y="3124200"/>
            <a:ext cx="914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4000" dirty="0"/>
              <a:t>What actually happened.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1295400" y="2971800"/>
            <a:ext cx="28352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4000" dirty="0"/>
              <a:t>Test Fixture</a:t>
            </a:r>
          </a:p>
        </p:txBody>
      </p:sp>
      <p:sp>
        <p:nvSpPr>
          <p:cNvPr id="8195" name="TextBox 2"/>
          <p:cNvSpPr txBox="1">
            <a:spLocks noChangeArrowheads="1"/>
          </p:cNvSpPr>
          <p:nvPr/>
        </p:nvSpPr>
        <p:spPr bwMode="auto">
          <a:xfrm>
            <a:off x="5638800" y="2997200"/>
            <a:ext cx="14668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4000"/>
              <a:t>Class</a:t>
            </a:r>
          </a:p>
        </p:txBody>
      </p:sp>
      <p:cxnSp>
        <p:nvCxnSpPr>
          <p:cNvPr id="8196" name="Straight Arrow Connector 4"/>
          <p:cNvCxnSpPr>
            <a:cxnSpLocks noChangeShapeType="1"/>
          </p:cNvCxnSpPr>
          <p:nvPr/>
        </p:nvCxnSpPr>
        <p:spPr bwMode="auto">
          <a:xfrm>
            <a:off x="4206875" y="3325813"/>
            <a:ext cx="1355725" cy="269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 descr="dock_out_of_reach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4413" y="914400"/>
            <a:ext cx="370998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1143000"/>
            <a:ext cx="4800600" cy="4619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j-lt"/>
                <a:cs typeface="+mn-cs"/>
              </a:rPr>
              <a:t>TDD Comes Up Short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2357438"/>
            <a:ext cx="4800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2400" dirty="0"/>
              <a:t>not the intent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3500438"/>
            <a:ext cx="4800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2400"/>
              <a:t>the language misleads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4800600"/>
            <a:ext cx="4800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2400"/>
              <a:t>not about testing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DODN_Theme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1">
      <a:majorFont>
        <a:latin typeface="Avenir LT Std 45 Book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DODN2009_Theme</Template>
  <TotalTime>5832</TotalTime>
  <Words>812</Words>
  <Application>Microsoft Office PowerPoint</Application>
  <PresentationFormat>On-screen Show (4:3)</PresentationFormat>
  <Paragraphs>173</Paragraphs>
  <Slides>25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DODN_Theme</vt:lpstr>
      <vt:lpstr>Office Theme</vt:lpstr>
      <vt:lpstr>Behavior Driven Development</vt:lpstr>
      <vt:lpstr>PowerPoint Presentation</vt:lpstr>
      <vt:lpstr>DISCLAIMERS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Ubiquitous Language</vt:lpstr>
      <vt:lpstr>PowerPoint Presentation</vt:lpstr>
      <vt:lpstr>Two Types of BDD</vt:lpstr>
      <vt:lpstr>Demo</vt:lpstr>
      <vt:lpstr>Questions and Techniques</vt:lpstr>
      <vt:lpstr>PowerPoint Presentation</vt:lpstr>
      <vt:lpstr>PowerPoint Presentation</vt:lpstr>
      <vt:lpstr>PowerPoint Presentation</vt:lpstr>
      <vt:lpstr>PowerPoint Presentation</vt:lpstr>
      <vt:lpstr>People</vt:lpstr>
      <vt:lpstr>PowerPoint Presentation</vt:lpstr>
      <vt:lpstr>WWW.DISRUPTIVETHEORY.COM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 Driven Development</dc:title>
  <dc:creator>Lee Brandt</dc:creator>
  <cp:lastModifiedBy>leebrandt</cp:lastModifiedBy>
  <cp:revision>507</cp:revision>
  <dcterms:created xsi:type="dcterms:W3CDTF">2008-12-03T05:50:28Z</dcterms:created>
  <dcterms:modified xsi:type="dcterms:W3CDTF">2011-04-30T20:27:59Z</dcterms:modified>
</cp:coreProperties>
</file>