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28D971-F253-4188-ACCF-28960E6AC5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Summarily dismissing agile software development.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Comes from a misunderstanding of Agile/agile usually.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Followed by TDD, Pair-programming, etc. won’t work here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What would have to happen in order for it to work here?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No. You are on the team that is building this software.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Stop thinking about your company in functional silos.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Contractor model is not a bad idea.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You can still have those departments, but contract them out to each team.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You are not your process.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Your process exists to serve the organization. Not the other way around.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Your process should be set to improve software delivery, not for the sake of the process.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Understand you were not hired to follow a process. You were hired to make software.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Agile didn't _cause_ the change.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Business must inherently handle change.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Agile is all about how you respond to change.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process should make change easier, more fluid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When change is painful, you can choose to ignore change, or make change easier.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What's more important: giving the business what they asked for? Or giving them what they need?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something is painful, do it more often.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Commit to less.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Success begets success.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Make sure you start with a commitment your team can achieve.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It's easy to pull in more stories if you finish early and it builds confident, successful teams.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your team isn't meeting it's commitments, either you're over committing or your team is lazy and not getting their work done.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     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you assume they are lazy, you: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put websense in place to keep them from Facebook, etc.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</a:t>
            </a:r>
            <a:r>
              <a:rPr b="0" lang="en-US" sz="1800" spc="-1" strike="noStrike">
                <a:latin typeface="Arial"/>
              </a:rPr>
              <a:t>Keep a tighter leash on them to make them do their work.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</a:t>
            </a:r>
            <a:r>
              <a:rPr b="0" lang="en-US" sz="1800" spc="-1" strike="noStrike">
                <a:latin typeface="Arial"/>
              </a:rPr>
              <a:t>(Scientific Mgmt) It creates a subjugated relationship (parent/child).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you act like the parent, your team will act like children.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Sociology 101, people fill the roles they think others expect them to fill.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you are authoritarian, you will create "subjects" that don't think for themselves.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They ask every time. They run EVERYTHING past you.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you assume they are over committed, you: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Back their commitments off a little to the point that they can achieve their commitments.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Maybe even pull in some extra stories.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They feel confident. They feel good. You stay out of their way.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They become empowered to charge ahead, to make improvements, to think for themselves (and make mistakes). 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This is a recipe for innovation.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Which team would you rather work on/with?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Being agile doesn’t mean we stop doing _anything_ except things we don’t have to do.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the most part, even Agile doesn’t specify that you don’t do something.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Agile Manifesto only proclaims that some things are more valuable than others.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Don’t make it sound like _spinach_!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It’s not about Agile, it’s about being agile.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Chances are the mess is already there, and your new process just made it visible.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Agile tools are SUPPOSED to help you find problems, so you can address them.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If we make a plan, and something (requirements, assumptions, etc.) changes, what happens to the plan?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Why spend a lot of time developing a plan?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When reality starts diverging from the plan: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Developers want to adjust the plan to fit reality.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Project Managers want to adjust reality to fit the plan.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Managers/C-Levels want to fire someone. (which is probably why PMs want to adjust reality)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Most of the Agile tools out there, are meant to increase communication: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Stand-Ups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Retrospectives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Pair-Programming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Task Boards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Team Co-Location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etc..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What IS agile? and what is Agile?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 </a:t>
            </a:r>
            <a:r>
              <a:rPr b="0" lang="en-US" sz="1800" spc="-1" strike="noStrike">
                <a:latin typeface="Arial"/>
              </a:rPr>
              <a:t>Agile is a brand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has mostly lost its meaning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describes any number of Scrums, Kanbans or XPs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strikes fear into the hearts of BAs (Tom Smykowski) and PMs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 </a:t>
            </a:r>
            <a:r>
              <a:rPr b="0" lang="en-US" sz="1800" spc="-1" strike="noStrike">
                <a:latin typeface="Arial"/>
              </a:rPr>
              <a:t>agile is an adjective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means nimble or spritely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better description of what we're trying to do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means we’ll be better adept at responding to changes/mistakes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          </a:t>
            </a:r>
            <a:r>
              <a:rPr b="0" lang="en-US" sz="1800" spc="-1" strike="noStrike">
                <a:latin typeface="Arial"/>
              </a:rPr>
              <a:t>strikes fear into CFOs and the hearts of the lazy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6680" cy="4112280"/>
          </a:xfrm>
          <a:prstGeom prst="rect">
            <a:avLst/>
          </a:prstGeom>
        </p:spPr>
        <p:txBody>
          <a:bodyPr lIns="90000" rIns="90000" tIns="45000" bIns="45000"/>
          <a:p>
            <a:pPr marL="216000" indent="-213840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Tools for becoming agile</a:t>
            </a:r>
            <a:endParaRPr b="0" lang="en-US" sz="17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     </a:t>
            </a:r>
            <a:r>
              <a:rPr b="0" lang="en-US" sz="1700" spc="-1" strike="noStrike">
                <a:latin typeface="Arial"/>
              </a:rPr>
              <a:t>eXtreme Programming</a:t>
            </a:r>
            <a:endParaRPr b="0" lang="en-US" sz="17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     </a:t>
            </a:r>
            <a:r>
              <a:rPr b="0" lang="en-US" sz="1700" spc="-1" strike="noStrike">
                <a:latin typeface="Arial"/>
              </a:rPr>
              <a:t>Scrum - Scrumbut - Scrumban</a:t>
            </a:r>
            <a:endParaRPr b="0" lang="en-US" sz="17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     </a:t>
            </a:r>
            <a:r>
              <a:rPr b="0" lang="en-US" sz="1700" spc="-1" strike="noStrike">
                <a:latin typeface="Arial"/>
              </a:rPr>
              <a:t>Kanban - Lean</a:t>
            </a:r>
            <a:endParaRPr b="0" lang="en-US" sz="17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108360"/>
            <a:ext cx="13002480" cy="632880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908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10522080" y="8585640"/>
            <a:ext cx="2758320" cy="1685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240" cy="565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108360"/>
            <a:ext cx="13002480" cy="632880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0908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0522080" y="8585640"/>
            <a:ext cx="2758320" cy="168552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-720" y="9131400"/>
            <a:ext cx="13053600" cy="645480"/>
            <a:chOff x="-720" y="9131400"/>
            <a:chExt cx="13053600" cy="645480"/>
          </a:xfrm>
        </p:grpSpPr>
        <p:sp>
          <p:nvSpPr>
            <p:cNvPr id="83" name="CustomShape 2"/>
            <p:cNvSpPr/>
            <p:nvPr/>
          </p:nvSpPr>
          <p:spPr>
            <a:xfrm>
              <a:off x="-720" y="9131400"/>
              <a:ext cx="13003200" cy="632520"/>
            </a:xfrm>
            <a:prstGeom prst="rect">
              <a:avLst/>
            </a:prstGeom>
            <a:solidFill>
              <a:srgbClr val="333333"/>
            </a:solidFill>
            <a:ln w="12600">
              <a:noFill/>
            </a:ln>
            <a:effectLst>
              <a:outerShdw dir="5400000" dist="2556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84" name="stormpath-logo.png" descr=""/>
            <p:cNvPicPr/>
            <p:nvPr/>
          </p:nvPicPr>
          <p:blipFill>
            <a:blip r:embed="rId2"/>
            <a:stretch/>
          </p:blipFill>
          <p:spPr>
            <a:xfrm>
              <a:off x="9880560" y="9144360"/>
              <a:ext cx="3172320" cy="6325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85" name="CustomShape 3" hidden="1"/>
          <p:cNvSpPr/>
          <p:nvPr/>
        </p:nvSpPr>
        <p:spPr>
          <a:xfrm>
            <a:off x="-25092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-183600" y="-619560"/>
            <a:ext cx="2394000" cy="467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0000" spc="-1" strike="noStrike">
                <a:solidFill>
                  <a:srgbClr val="c5c9c9"/>
                </a:solidFill>
                <a:latin typeface="Andale Mono"/>
                <a:ea typeface="Andale Mono"/>
              </a:rPr>
              <a:t>“</a:t>
            </a:r>
            <a:endParaRPr b="0" lang="en-US" sz="300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0" y="9108360"/>
            <a:ext cx="13002480" cy="632880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10908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0522080" y="8585640"/>
            <a:ext cx="2758320" cy="1685520"/>
          </a:xfrm>
          <a:prstGeom prst="rect">
            <a:avLst/>
          </a:prstGeom>
          <a:ln>
            <a:noFill/>
          </a:ln>
        </p:spPr>
      </p:pic>
      <p:sp>
        <p:nvSpPr>
          <p:cNvPr id="90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-720" y="9131400"/>
            <a:ext cx="13053600" cy="645480"/>
            <a:chOff x="-720" y="9131400"/>
            <a:chExt cx="13053600" cy="645480"/>
          </a:xfrm>
        </p:grpSpPr>
        <p:sp>
          <p:nvSpPr>
            <p:cNvPr id="129" name="CustomShape 2"/>
            <p:cNvSpPr/>
            <p:nvPr/>
          </p:nvSpPr>
          <p:spPr>
            <a:xfrm>
              <a:off x="-720" y="9131400"/>
              <a:ext cx="13003200" cy="632520"/>
            </a:xfrm>
            <a:prstGeom prst="rect">
              <a:avLst/>
            </a:prstGeom>
            <a:solidFill>
              <a:srgbClr val="333333"/>
            </a:solidFill>
            <a:ln w="12600">
              <a:noFill/>
            </a:ln>
            <a:effectLst>
              <a:outerShdw dir="5400000" dist="2556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" name="stormpath-logo.png" descr=""/>
            <p:cNvPicPr/>
            <p:nvPr/>
          </p:nvPicPr>
          <p:blipFill>
            <a:blip r:embed="rId2"/>
            <a:stretch/>
          </p:blipFill>
          <p:spPr>
            <a:xfrm>
              <a:off x="9880560" y="9144360"/>
              <a:ext cx="3172320" cy="6325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31" name="CustomShape 3" hidden="1"/>
          <p:cNvSpPr/>
          <p:nvPr/>
        </p:nvSpPr>
        <p:spPr>
          <a:xfrm>
            <a:off x="-25092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947040" y="4114440"/>
            <a:ext cx="583560" cy="101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Impact"/>
                <a:ea typeface="Impact"/>
              </a:rPr>
              <a:t>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0" y="9108360"/>
            <a:ext cx="13002480" cy="632880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109080" y="9221040"/>
            <a:ext cx="531396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elvetica Light"/>
                <a:ea typeface="Helvetica Light"/>
              </a:rPr>
              <a:t>Lee Brandt - Developer Evangelist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10522080" y="8585640"/>
            <a:ext cx="2758320" cy="1685520"/>
          </a:xfrm>
          <a:prstGeom prst="rect">
            <a:avLst/>
          </a:prstGeom>
          <a:ln>
            <a:noFill/>
          </a:ln>
        </p:spPr>
      </p:pic>
      <p:sp>
        <p:nvSpPr>
          <p:cNvPr id="136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69656B-5FF3-4AA6-A314-D5D6D4B356F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7/26/18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EEE947-CD42-4936-8718-BDCDB054A4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1" descr=""/>
          <p:cNvPicPr/>
          <p:nvPr/>
        </p:nvPicPr>
        <p:blipFill>
          <a:blip r:embed="rId1"/>
          <a:stretch/>
        </p:blipFill>
        <p:spPr>
          <a:xfrm>
            <a:off x="2264760" y="1539360"/>
            <a:ext cx="8971920" cy="67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648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6480" spc="-1" strike="noStrike" cap="all">
                <a:solidFill>
                  <a:srgbClr val="999999"/>
                </a:solidFill>
                <a:latin typeface="Impact"/>
                <a:ea typeface="Impact"/>
              </a:rPr>
              <a:t>Agile just </a:t>
            </a:r>
            <a:r>
              <a:rPr b="0" lang="en-US" sz="6480" spc="-1" strike="noStrike" cap="all">
                <a:solidFill>
                  <a:srgbClr val="0044b2"/>
                </a:solidFill>
                <a:latin typeface="Impact"/>
                <a:ea typeface="Impact"/>
              </a:rPr>
              <a:t>won’t work</a:t>
            </a:r>
            <a:r>
              <a:rPr b="0" lang="en-US" sz="6480" spc="-1" strike="noStrike" cap="all">
                <a:solidFill>
                  <a:srgbClr val="999999"/>
                </a:solidFill>
                <a:latin typeface="Impact"/>
                <a:ea typeface="Impact"/>
              </a:rPr>
              <a:t> here.”</a:t>
            </a:r>
            <a:endParaRPr b="0" lang="en-US" sz="648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270080" y="401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8000" spc="-1" strike="noStrike" cap="all">
                <a:solidFill>
                  <a:srgbClr val="999999"/>
                </a:solidFill>
                <a:latin typeface="Impact"/>
                <a:ea typeface="Impact"/>
              </a:rPr>
              <a:t>I’m on the </a:t>
            </a:r>
            <a:r>
              <a:rPr b="0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QA team.</a:t>
            </a:r>
            <a:r>
              <a:rPr b="0" lang="en-US" sz="8000" spc="-1" strike="noStrike" cap="all">
                <a:solidFill>
                  <a:srgbClr val="999999"/>
                </a:solidFill>
                <a:latin typeface="Impact"/>
                <a:ea typeface="Impact"/>
              </a:rPr>
              <a:t>”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70080" y="365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512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5120" spc="-1" strike="noStrike" cap="all">
                <a:solidFill>
                  <a:srgbClr val="999999"/>
                </a:solidFill>
                <a:latin typeface="Impact"/>
                <a:ea typeface="Impact"/>
              </a:rPr>
              <a:t>That’s what </a:t>
            </a:r>
            <a:r>
              <a:rPr b="0" lang="en-US" sz="5120" spc="-1" strike="noStrike" cap="all">
                <a:solidFill>
                  <a:srgbClr val="0044b2"/>
                </a:solidFill>
                <a:latin typeface="Impact"/>
                <a:ea typeface="Impact"/>
              </a:rPr>
              <a:t>the process</a:t>
            </a:r>
            <a:r>
              <a:rPr b="0" lang="en-US" sz="5120" spc="-1" strike="noStrike" cap="all">
                <a:solidFill>
                  <a:srgbClr val="9bca55"/>
                </a:solidFill>
                <a:latin typeface="Impact"/>
                <a:ea typeface="Impact"/>
              </a:rPr>
              <a:t> </a:t>
            </a:r>
            <a:r>
              <a:rPr b="0" lang="en-US" sz="5120" spc="-1" strike="noStrike" cap="all">
                <a:solidFill>
                  <a:srgbClr val="999999"/>
                </a:solidFill>
                <a:latin typeface="Impact"/>
                <a:ea typeface="Impact"/>
              </a:rPr>
              <a:t>says to do.”</a:t>
            </a:r>
            <a:endParaRPr b="0" lang="en-US" sz="512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270080" y="365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Me: “Things are always </a:t>
            </a:r>
            <a:r>
              <a:rPr b="0" lang="en-US" sz="4080" spc="-1" strike="noStrike" cap="all">
                <a:solidFill>
                  <a:srgbClr val="0044b2"/>
                </a:solidFill>
                <a:latin typeface="Impact"/>
                <a:ea typeface="Impact"/>
              </a:rPr>
              <a:t>changing</a:t>
            </a:r>
            <a:r>
              <a:rPr b="0" lang="en-US" sz="4080" spc="-1" strike="noStrike" cap="all">
                <a:solidFill>
                  <a:srgbClr val="a6aaa9"/>
                </a:solidFill>
                <a:latin typeface="Impact"/>
                <a:ea typeface="Impact"/>
              </a:rPr>
              <a:t>.</a:t>
            </a: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”</a:t>
            </a:r>
            <a:br/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Retort: “Yeah, that’s the problem with </a:t>
            </a:r>
            <a:r>
              <a:rPr b="0" lang="en-US" sz="4080" spc="-1" strike="noStrike" cap="all">
                <a:solidFill>
                  <a:srgbClr val="0044b2"/>
                </a:solidFill>
                <a:latin typeface="Impact"/>
                <a:ea typeface="Impact"/>
              </a:rPr>
              <a:t>Agile</a:t>
            </a:r>
            <a:r>
              <a:rPr b="0" lang="en-US" sz="4080" spc="-1" strike="noStrike" cap="all">
                <a:solidFill>
                  <a:srgbClr val="a6aaa9"/>
                </a:solidFill>
                <a:latin typeface="Impact"/>
                <a:ea typeface="Impact"/>
              </a:rPr>
              <a:t>.</a:t>
            </a: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”</a:t>
            </a:r>
            <a:endParaRPr b="0" lang="en-US" sz="408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270080" y="365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My team isn’t meeting their </a:t>
            </a:r>
            <a:r>
              <a:rPr b="0" lang="en-US" sz="4080" spc="-1" strike="noStrike" cap="all">
                <a:solidFill>
                  <a:srgbClr val="0044b2"/>
                </a:solidFill>
                <a:latin typeface="Impact"/>
                <a:ea typeface="Impact"/>
              </a:rPr>
              <a:t>commitments</a:t>
            </a:r>
            <a:r>
              <a:rPr b="0" lang="en-US" sz="4080" spc="-1" strike="noStrike" cap="all">
                <a:solidFill>
                  <a:srgbClr val="999999"/>
                </a:solidFill>
                <a:latin typeface="Impact"/>
                <a:ea typeface="Impact"/>
              </a:rPr>
              <a:t>, I don’t know what to do.”</a:t>
            </a:r>
            <a:endParaRPr b="0" lang="en-US" sz="408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270080" y="365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656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6560" spc="-1" strike="noStrike" cap="all">
                <a:solidFill>
                  <a:srgbClr val="999999"/>
                </a:solidFill>
                <a:latin typeface="Impact"/>
                <a:ea typeface="Impact"/>
              </a:rPr>
              <a:t>But </a:t>
            </a:r>
            <a:r>
              <a:rPr b="0" lang="en-US" sz="6560" spc="-1" strike="noStrike" cap="all">
                <a:solidFill>
                  <a:srgbClr val="0044b2"/>
                </a:solidFill>
                <a:latin typeface="Impact"/>
                <a:ea typeface="Impact"/>
              </a:rPr>
              <a:t>Agile</a:t>
            </a:r>
            <a:r>
              <a:rPr b="0" lang="en-US" sz="6560" spc="-1" strike="noStrike" cap="all">
                <a:solidFill>
                  <a:srgbClr val="999999"/>
                </a:solidFill>
                <a:latin typeface="Impact"/>
                <a:ea typeface="Impact"/>
              </a:rPr>
              <a:t>, say we don’t do </a:t>
            </a:r>
            <a:r>
              <a:rPr b="0" lang="en-US" sz="6560" spc="-1" strike="noStrike" cap="all">
                <a:solidFill>
                  <a:srgbClr val="0044b2"/>
                </a:solidFill>
                <a:latin typeface="Impact"/>
                <a:ea typeface="Impact"/>
              </a:rPr>
              <a:t>x</a:t>
            </a:r>
            <a:r>
              <a:rPr b="0" lang="en-US" sz="6560" spc="-1" strike="noStrike" cap="all">
                <a:solidFill>
                  <a:srgbClr val="999999"/>
                </a:solidFill>
                <a:latin typeface="Impact"/>
                <a:ea typeface="Impact"/>
              </a:rPr>
              <a:t>.”</a:t>
            </a:r>
            <a:endParaRPr b="0" lang="en-US" sz="656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53080" y="2083320"/>
            <a:ext cx="12496680" cy="55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Individuals and interactions over processes and tools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Working software over comprehensive documentation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Customer collaboration over contract negotiation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Helvetica Light"/>
                <a:ea typeface="Helvetica Light"/>
              </a:rPr>
              <a:t>Responding to change over following a plan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20760" y="3936960"/>
            <a:ext cx="12411360" cy="1470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4700" spc="-1" strike="noStrike">
                <a:solidFill>
                  <a:srgbClr val="a6a8a7"/>
                </a:solidFill>
                <a:latin typeface="Arial Narrow"/>
                <a:ea typeface="Arial Narrow"/>
              </a:rPr>
              <a:t>That is, while there </a:t>
            </a:r>
            <a:r>
              <a:rPr b="1" lang="en-US" sz="4700" spc="-1" strike="noStrike">
                <a:solidFill>
                  <a:srgbClr val="0044b2"/>
                </a:solidFill>
                <a:latin typeface="Arial Narrow"/>
                <a:ea typeface="Arial Narrow"/>
              </a:rPr>
              <a:t>is value</a:t>
            </a:r>
            <a:r>
              <a:rPr b="0" lang="en-US" sz="4700" spc="-1" strike="noStrike">
                <a:solidFill>
                  <a:srgbClr val="a6a8a7"/>
                </a:solidFill>
                <a:latin typeface="Arial Narrow"/>
                <a:ea typeface="Arial Narrow"/>
              </a:rPr>
              <a:t> in the items on the right, we value the items on the left </a:t>
            </a:r>
            <a:r>
              <a:rPr b="1" lang="en-US" sz="4700" spc="-1" strike="noStrike">
                <a:solidFill>
                  <a:srgbClr val="0044b2"/>
                </a:solidFill>
                <a:latin typeface="Arial Narrow"/>
                <a:ea typeface="Arial Narrow"/>
              </a:rPr>
              <a:t>more</a:t>
            </a:r>
            <a:r>
              <a:rPr b="0" lang="en-US" sz="4700" spc="-1" strike="noStrike">
                <a:solidFill>
                  <a:srgbClr val="a6a8a7"/>
                </a:solidFill>
                <a:latin typeface="Arial Narrow"/>
                <a:ea typeface="Arial Narrow"/>
              </a:rPr>
              <a:t>.</a:t>
            </a:r>
            <a:endParaRPr b="0" lang="en-US" sz="47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0080" y="365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536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5360" spc="-1" strike="noStrike" cap="all">
                <a:solidFill>
                  <a:srgbClr val="999999"/>
                </a:solidFill>
                <a:latin typeface="Impact"/>
                <a:ea typeface="Impact"/>
              </a:rPr>
              <a:t>We tried </a:t>
            </a:r>
            <a:r>
              <a:rPr b="0" lang="en-US" sz="5360" spc="-1" strike="noStrike" cap="all">
                <a:solidFill>
                  <a:srgbClr val="0044b2"/>
                </a:solidFill>
                <a:latin typeface="Impact"/>
                <a:ea typeface="Impact"/>
              </a:rPr>
              <a:t>Agile</a:t>
            </a:r>
            <a:r>
              <a:rPr b="0" lang="en-US" sz="5360" spc="-1" strike="noStrike" cap="all">
                <a:solidFill>
                  <a:srgbClr val="9bca55"/>
                </a:solidFill>
                <a:latin typeface="Impact"/>
                <a:ea typeface="Impact"/>
              </a:rPr>
              <a:t> </a:t>
            </a:r>
            <a:r>
              <a:rPr b="0" lang="en-US" sz="5360" spc="-1" strike="noStrike" cap="all">
                <a:solidFill>
                  <a:srgbClr val="999999"/>
                </a:solidFill>
                <a:latin typeface="Impact"/>
                <a:ea typeface="Impact"/>
              </a:rPr>
              <a:t>once, it was a </a:t>
            </a:r>
            <a:r>
              <a:rPr b="0" lang="en-US" sz="5360" spc="-1" strike="noStrike" cap="all">
                <a:solidFill>
                  <a:srgbClr val="0044b2"/>
                </a:solidFill>
                <a:latin typeface="Impact"/>
                <a:ea typeface="Impact"/>
              </a:rPr>
              <a:t>mess</a:t>
            </a:r>
            <a:r>
              <a:rPr b="0" lang="en-US" sz="5360" spc="-1" strike="noStrike" cap="all">
                <a:solidFill>
                  <a:srgbClr val="999999"/>
                </a:solidFill>
                <a:latin typeface="Impact"/>
                <a:ea typeface="Impact"/>
              </a:rPr>
              <a:t>.”</a:t>
            </a:r>
            <a:endParaRPr b="0" lang="en-US" sz="536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270080" y="401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7840" spc="-1" strike="noStrike" cap="all">
                <a:solidFill>
                  <a:srgbClr val="999999"/>
                </a:solidFill>
                <a:latin typeface="Impact"/>
                <a:ea typeface="Impact"/>
              </a:rPr>
              <a:t>“</a:t>
            </a:r>
            <a:r>
              <a:rPr b="0" lang="en-US" sz="7840" spc="-1" strike="noStrike" cap="all">
                <a:solidFill>
                  <a:srgbClr val="999999"/>
                </a:solidFill>
                <a:latin typeface="Impact"/>
                <a:ea typeface="Impact"/>
              </a:rPr>
              <a:t>What about </a:t>
            </a:r>
            <a:r>
              <a:rPr b="0" lang="en-US" sz="7840" spc="-1" strike="noStrike" cap="all">
                <a:solidFill>
                  <a:srgbClr val="0044b2"/>
                </a:solidFill>
                <a:latin typeface="Impact"/>
                <a:ea typeface="Impact"/>
              </a:rPr>
              <a:t>planning</a:t>
            </a:r>
            <a:r>
              <a:rPr b="0" lang="en-US" sz="7840" spc="-1" strike="noStrike" cap="all">
                <a:solidFill>
                  <a:srgbClr val="999999"/>
                </a:solidFill>
                <a:latin typeface="Impact"/>
                <a:ea typeface="Impact"/>
              </a:rPr>
              <a:t>?”</a:t>
            </a:r>
            <a:endParaRPr b="0" lang="en-US" sz="784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Real Agile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13720" y="4516920"/>
            <a:ext cx="6527520" cy="64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Helvetica Light"/>
                <a:ea typeface="Helvetica Light"/>
              </a:rPr>
              <a:t>for real software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Communication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24960" y="543960"/>
            <a:ext cx="11752200" cy="9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06440" indent="-403920">
              <a:lnSpc>
                <a:spcPct val="100000"/>
              </a:lnSpc>
            </a:pPr>
            <a:r>
              <a:rPr b="1" lang="en-US" sz="3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Extreme Programming Explained: Embrace Change</a:t>
            </a:r>
            <a:r>
              <a:rPr b="1" lang="en-US" sz="3200" spc="-1" strike="noStrike">
                <a:solidFill>
                  <a:srgbClr val="929292"/>
                </a:solidFill>
                <a:latin typeface="Helvetica Neue"/>
                <a:ea typeface="Helvetica Neue"/>
              </a:rPr>
              <a:t> - Kent Beck</a:t>
            </a: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r>
              <a:rPr b="1" lang="en-US" sz="3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Agile Software Development With Scrum </a:t>
            </a:r>
            <a:r>
              <a:rPr b="1" lang="en-US" sz="3200" spc="-1" strike="noStrike">
                <a:solidFill>
                  <a:srgbClr val="929292"/>
                </a:solidFill>
                <a:latin typeface="Helvetica Neue"/>
                <a:ea typeface="Helvetica Neue"/>
              </a:rPr>
              <a:t>- Ken Schwaber &amp; Mike Beedle</a:t>
            </a: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r>
              <a:rPr b="1" lang="en-US" sz="3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Kanban: Successful Evolutionary Change for Your Technology Business </a:t>
            </a:r>
            <a:r>
              <a:rPr b="1" lang="en-US" sz="3200" spc="-1" strike="noStrike">
                <a:solidFill>
                  <a:srgbClr val="929292"/>
                </a:solidFill>
                <a:latin typeface="Helvetica Neue"/>
                <a:ea typeface="Helvetica Neue"/>
              </a:rPr>
              <a:t>- David J. Anderson</a:t>
            </a: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r>
              <a:rPr b="1" lang="en-US" sz="3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Managing the Design Factory </a:t>
            </a:r>
            <a:r>
              <a:rPr b="1" lang="en-US" sz="3200" spc="-1" strike="noStrike">
                <a:solidFill>
                  <a:srgbClr val="929292"/>
                </a:solidFill>
                <a:latin typeface="Helvetica Neue"/>
                <a:ea typeface="Helvetica Neue"/>
              </a:rPr>
              <a:t>- Donald Reinertsen</a:t>
            </a: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06440" indent="-403920">
              <a:lnSpc>
                <a:spcPct val="100000"/>
              </a:lnSpc>
            </a:pPr>
            <a:r>
              <a:rPr b="1" lang="en-US" sz="3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Lessons in Agile Management: On the Road to Kanban</a:t>
            </a:r>
            <a:r>
              <a:rPr b="1" lang="en-US" sz="3200" spc="-1" strike="noStrike">
                <a:solidFill>
                  <a:srgbClr val="929292"/>
                </a:solidFill>
                <a:latin typeface="Helvetica Neue"/>
                <a:ea typeface="Helvetica Neue"/>
              </a:rPr>
              <a:t> - David J. Anderson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0080" y="13644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7200" spc="-1" strike="noStrike" cap="all">
                <a:solidFill>
                  <a:srgbClr val="0044b2"/>
                </a:solidFill>
                <a:latin typeface="Impact"/>
                <a:ea typeface="Impact"/>
              </a:rPr>
              <a:t>Some Good Reads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270080" y="7506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Closing Words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129040" y="7417080"/>
            <a:ext cx="5988600" cy="64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2080">
              <a:lnSpc>
                <a:spcPct val="100000"/>
              </a:lnSpc>
              <a:buBlip>
                <a:blip r:embed="rId1"/>
              </a:buBlip>
            </a:pPr>
            <a:r>
              <a:rPr b="1" lang="en-US" sz="36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:||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129040" y="3286800"/>
            <a:ext cx="3726360" cy="64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2080">
              <a:lnSpc>
                <a:spcPct val="100000"/>
              </a:lnSpc>
              <a:buBlip>
                <a:blip r:embed="rId2"/>
              </a:buBlip>
            </a:pPr>
            <a:r>
              <a:rPr b="1" lang="en-US" sz="36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Silver Bullet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2129040" y="4347720"/>
            <a:ext cx="7938000" cy="64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marL="444600" indent="-442080">
              <a:lnSpc>
                <a:spcPct val="100000"/>
              </a:lnSpc>
              <a:buBlip>
                <a:blip r:embed="rId3"/>
              </a:buBlip>
            </a:pPr>
            <a:r>
              <a:rPr b="1" lang="en-US" sz="36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Start With What You Do Now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2129040" y="5420160"/>
            <a:ext cx="5813640" cy="64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marL="444600" indent="-442080">
              <a:lnSpc>
                <a:spcPct val="100000"/>
              </a:lnSpc>
              <a:buBlip>
                <a:blip r:embed="rId4"/>
              </a:buBlip>
            </a:pPr>
            <a:r>
              <a:rPr b="1" lang="en-US" sz="36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Question Everything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129040" y="6418440"/>
            <a:ext cx="2666520" cy="64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marL="444600" indent="-442080">
              <a:lnSpc>
                <a:spcPct val="100000"/>
              </a:lnSpc>
              <a:buBlip>
                <a:blip r:embed="rId5"/>
              </a:buBlip>
            </a:pPr>
            <a:r>
              <a:rPr b="1" lang="en-US" sz="36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Improve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image3.png" descr=""/>
          <p:cNvPicPr/>
          <p:nvPr/>
        </p:nvPicPr>
        <p:blipFill>
          <a:blip r:embed="rId1"/>
          <a:srcRect l="25114" t="10821" r="25114" b="39406"/>
          <a:stretch/>
        </p:blipFill>
        <p:spPr>
          <a:xfrm>
            <a:off x="-4232160" y="1440"/>
            <a:ext cx="17337240" cy="9750960"/>
          </a:xfrm>
          <a:prstGeom prst="rect">
            <a:avLst/>
          </a:prstGeom>
          <a:ln w="12600">
            <a:noFill/>
          </a:ln>
        </p:spPr>
      </p:pic>
      <p:pic>
        <p:nvPicPr>
          <p:cNvPr id="255" name="image34.png" descr=""/>
          <p:cNvPicPr/>
          <p:nvPr/>
        </p:nvPicPr>
        <p:blipFill>
          <a:blip r:embed="rId2"/>
          <a:stretch/>
        </p:blipFill>
        <p:spPr>
          <a:xfrm>
            <a:off x="5658480" y="2631600"/>
            <a:ext cx="3212280" cy="4236480"/>
          </a:xfrm>
          <a:prstGeom prst="rect">
            <a:avLst/>
          </a:prstGeom>
          <a:ln w="12600">
            <a:noFill/>
          </a:ln>
        </p:spPr>
      </p:pic>
      <p:pic>
        <p:nvPicPr>
          <p:cNvPr id="256" name="image35.png" descr=""/>
          <p:cNvPicPr/>
          <p:nvPr/>
        </p:nvPicPr>
        <p:blipFill>
          <a:blip r:embed="rId3"/>
          <a:stretch/>
        </p:blipFill>
        <p:spPr>
          <a:xfrm>
            <a:off x="3960000" y="2653200"/>
            <a:ext cx="4773240" cy="3189240"/>
          </a:xfrm>
          <a:prstGeom prst="rect">
            <a:avLst/>
          </a:prstGeom>
          <a:ln w="12600">
            <a:noFill/>
          </a:ln>
        </p:spPr>
      </p:pic>
      <p:pic>
        <p:nvPicPr>
          <p:cNvPr id="257" name="image36.png" descr=""/>
          <p:cNvPicPr/>
          <p:nvPr/>
        </p:nvPicPr>
        <p:blipFill>
          <a:blip r:embed="rId4"/>
          <a:stretch/>
        </p:blipFill>
        <p:spPr>
          <a:xfrm>
            <a:off x="4352760" y="3748680"/>
            <a:ext cx="4628520" cy="2961360"/>
          </a:xfrm>
          <a:prstGeom prst="rect">
            <a:avLst/>
          </a:prstGeom>
          <a:ln w="12600">
            <a:noFill/>
          </a:ln>
        </p:spPr>
      </p:pic>
      <p:pic>
        <p:nvPicPr>
          <p:cNvPr id="258" name="image37.png" descr=""/>
          <p:cNvPicPr/>
          <p:nvPr/>
        </p:nvPicPr>
        <p:blipFill>
          <a:blip r:embed="rId5"/>
          <a:stretch/>
        </p:blipFill>
        <p:spPr>
          <a:xfrm>
            <a:off x="6496200" y="2631600"/>
            <a:ext cx="2640600" cy="1909440"/>
          </a:xfrm>
          <a:prstGeom prst="rect">
            <a:avLst/>
          </a:prstGeom>
          <a:ln w="12600">
            <a:noFill/>
          </a:ln>
        </p:spPr>
      </p:pic>
      <p:pic>
        <p:nvPicPr>
          <p:cNvPr id="259" name="image38.png" descr=""/>
          <p:cNvPicPr/>
          <p:nvPr/>
        </p:nvPicPr>
        <p:blipFill>
          <a:blip r:embed="rId6"/>
          <a:stretch/>
        </p:blipFill>
        <p:spPr>
          <a:xfrm>
            <a:off x="5823360" y="3921120"/>
            <a:ext cx="2112840" cy="878760"/>
          </a:xfrm>
          <a:prstGeom prst="rect">
            <a:avLst/>
          </a:prstGeom>
          <a:ln w="12600">
            <a:noFill/>
          </a:ln>
        </p:spPr>
      </p:pic>
      <p:pic>
        <p:nvPicPr>
          <p:cNvPr id="260" name="image39.png" descr=""/>
          <p:cNvPicPr/>
          <p:nvPr/>
        </p:nvPicPr>
        <p:blipFill>
          <a:blip r:embed="rId7"/>
          <a:stretch/>
        </p:blipFill>
        <p:spPr>
          <a:xfrm>
            <a:off x="3814200" y="2559960"/>
            <a:ext cx="1393560" cy="2497680"/>
          </a:xfrm>
          <a:prstGeom prst="rect">
            <a:avLst/>
          </a:prstGeom>
          <a:ln w="12600">
            <a:noFill/>
          </a:ln>
        </p:spPr>
      </p:pic>
      <p:pic>
        <p:nvPicPr>
          <p:cNvPr id="261" name="image40.png" descr=""/>
          <p:cNvPicPr/>
          <p:nvPr/>
        </p:nvPicPr>
        <p:blipFill>
          <a:blip r:embed="rId8"/>
          <a:stretch/>
        </p:blipFill>
        <p:spPr>
          <a:xfrm>
            <a:off x="5281560" y="2988720"/>
            <a:ext cx="1211760" cy="1211760"/>
          </a:xfrm>
          <a:prstGeom prst="rect">
            <a:avLst/>
          </a:prstGeom>
          <a:ln w="12600">
            <a:noFill/>
          </a:ln>
        </p:spPr>
      </p:pic>
      <p:pic>
        <p:nvPicPr>
          <p:cNvPr id="262" name="image41.png" descr=""/>
          <p:cNvPicPr/>
          <p:nvPr/>
        </p:nvPicPr>
        <p:blipFill>
          <a:blip r:embed="rId9"/>
          <a:stretch/>
        </p:blipFill>
        <p:spPr>
          <a:xfrm>
            <a:off x="4852800" y="2702880"/>
            <a:ext cx="1434240" cy="758880"/>
          </a:xfrm>
          <a:prstGeom prst="rect">
            <a:avLst/>
          </a:prstGeom>
          <a:ln w="12600">
            <a:noFill/>
          </a:ln>
        </p:spPr>
      </p:pic>
      <p:pic>
        <p:nvPicPr>
          <p:cNvPr id="263" name="image42.png" descr=""/>
          <p:cNvPicPr/>
          <p:nvPr/>
        </p:nvPicPr>
        <p:blipFill>
          <a:blip r:embed="rId10"/>
          <a:stretch/>
        </p:blipFill>
        <p:spPr>
          <a:xfrm>
            <a:off x="7863840" y="2774520"/>
            <a:ext cx="844560" cy="711720"/>
          </a:xfrm>
          <a:prstGeom prst="rect">
            <a:avLst/>
          </a:prstGeom>
          <a:ln w="12600">
            <a:noFill/>
          </a:ln>
        </p:spPr>
      </p:pic>
      <p:pic>
        <p:nvPicPr>
          <p:cNvPr id="264" name="image43.png" descr=""/>
          <p:cNvPicPr/>
          <p:nvPr/>
        </p:nvPicPr>
        <p:blipFill>
          <a:blip r:embed="rId11"/>
          <a:stretch/>
        </p:blipFill>
        <p:spPr>
          <a:xfrm>
            <a:off x="6496200" y="5346000"/>
            <a:ext cx="532440" cy="576720"/>
          </a:xfrm>
          <a:prstGeom prst="rect">
            <a:avLst/>
          </a:prstGeom>
          <a:ln w="12600">
            <a:noFill/>
          </a:ln>
        </p:spPr>
      </p:pic>
      <p:pic>
        <p:nvPicPr>
          <p:cNvPr id="265" name="image44.png" descr=""/>
          <p:cNvPicPr/>
          <p:nvPr/>
        </p:nvPicPr>
        <p:blipFill>
          <a:blip r:embed="rId12"/>
          <a:stretch/>
        </p:blipFill>
        <p:spPr>
          <a:xfrm>
            <a:off x="3840120" y="3810960"/>
            <a:ext cx="1157040" cy="832320"/>
          </a:xfrm>
          <a:prstGeom prst="rect">
            <a:avLst/>
          </a:prstGeom>
          <a:ln w="12600">
            <a:noFill/>
          </a:ln>
        </p:spPr>
      </p:pic>
      <p:pic>
        <p:nvPicPr>
          <p:cNvPr id="266" name="image45.png" descr=""/>
          <p:cNvPicPr/>
          <p:nvPr/>
        </p:nvPicPr>
        <p:blipFill>
          <a:blip r:embed="rId13"/>
          <a:stretch/>
        </p:blipFill>
        <p:spPr>
          <a:xfrm>
            <a:off x="5736960" y="5587560"/>
            <a:ext cx="1843560" cy="1117440"/>
          </a:xfrm>
          <a:prstGeom prst="rect">
            <a:avLst/>
          </a:prstGeom>
          <a:ln w="12600"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165600" y="6915600"/>
            <a:ext cx="12721320" cy="190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i="1" lang="en-US" sz="4000" spc="-1" strike="noStrike">
                <a:solidFill>
                  <a:srgbClr val="ffffff"/>
                </a:solidFill>
                <a:latin typeface="PT Sans"/>
                <a:ea typeface="PT Sans"/>
              </a:rPr>
              <a:t>For more information about me or Okta, go to: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ffffff"/>
                </a:solidFill>
                <a:uFillTx/>
                <a:latin typeface="Calibri"/>
                <a:ea typeface="Calibri"/>
              </a:rPr>
              <a:t>https://developer.okta.com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298400" y="1224720"/>
            <a:ext cx="4671720" cy="68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Thanks </a:t>
            </a:r>
            <a:r>
              <a:rPr b="0" lang="en-US" sz="4000" spc="-1" strike="noStrike">
                <a:solidFill>
                  <a:srgbClr val="0069ff"/>
                </a:solidFill>
                <a:latin typeface="Arial"/>
                <a:ea typeface="Arial"/>
              </a:rPr>
              <a:t>For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 Coming!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Okta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846800" y="4552920"/>
            <a:ext cx="9308520" cy="64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Helvetica Light"/>
                <a:ea typeface="Helvetica Light"/>
              </a:rPr>
              <a:t>Friends don’t let friends write auth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270080" y="49644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7200" spc="-1" strike="noStrike" cap="all">
                <a:solidFill>
                  <a:srgbClr val="0044b2"/>
                </a:solidFill>
                <a:latin typeface="Impact"/>
                <a:ea typeface="Impact"/>
              </a:rPr>
              <a:t>What this talk is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77760" y="2355840"/>
            <a:ext cx="11097360" cy="62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Stories from real agile transitions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Common mistakes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Interactive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A little silly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270080" y="49644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6000" spc="-1" strike="noStrike" cap="all">
                <a:solidFill>
                  <a:srgbClr val="0044b2"/>
                </a:solidFill>
                <a:latin typeface="Impact"/>
                <a:ea typeface="Impact"/>
              </a:rPr>
              <a:t>What this talk ISN’T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77760" y="2355840"/>
            <a:ext cx="11097360" cy="62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A sales pitch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Details about agile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Me talking, you listening</a:t>
            </a:r>
            <a:endParaRPr b="0" lang="en-US" sz="36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Verdana"/>
              </a:rPr>
              <a:t>Boring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66400" y="47124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0044b2"/>
                </a:solidFill>
                <a:latin typeface="Impact"/>
                <a:ea typeface="Impact"/>
              </a:rPr>
              <a:t>Who is this freakin’ guy?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29" name="Image" descr=""/>
          <p:cNvPicPr/>
          <p:nvPr/>
        </p:nvPicPr>
        <p:blipFill>
          <a:blip r:embed="rId1"/>
          <a:stretch/>
        </p:blipFill>
        <p:spPr>
          <a:xfrm>
            <a:off x="7112160" y="2184480"/>
            <a:ext cx="5560200" cy="6347520"/>
          </a:xfrm>
          <a:prstGeom prst="rect">
            <a:avLst/>
          </a:prstGeom>
          <a:ln w="12600"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635040" y="2222640"/>
            <a:ext cx="6176160" cy="62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Programmer of things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Teacher of Stuff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Vodkatarian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Keeper of Grounds at Hogwart’s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Star of Finding Bigfoot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Very Serious</a:t>
            </a:r>
            <a:endParaRPr b="0" lang="en-US" sz="2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Very Professional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44b2"/>
                </a:solidFill>
                <a:latin typeface="Arial"/>
                <a:ea typeface="Arial"/>
              </a:rPr>
              <a:t>Good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agile, </a:t>
            </a:r>
            <a:r>
              <a:rPr b="1" lang="en-US" sz="6000" spc="-1" strike="noStrike">
                <a:solidFill>
                  <a:srgbClr val="0044b2"/>
                </a:solidFill>
                <a:latin typeface="Arial"/>
                <a:ea typeface="Arial"/>
              </a:rPr>
              <a:t>Bad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Agile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4640" spc="-1" strike="noStrike" cap="all">
                <a:solidFill>
                  <a:srgbClr val="0044b2"/>
                </a:solidFill>
                <a:latin typeface="Impact"/>
                <a:ea typeface="Impact"/>
              </a:rPr>
              <a:t>Tools </a:t>
            </a:r>
            <a:r>
              <a:rPr b="0" lang="en-US" sz="4640" spc="-1" strike="noStrike" cap="all">
                <a:solidFill>
                  <a:srgbClr val="999999"/>
                </a:solidFill>
                <a:latin typeface="Impact"/>
                <a:ea typeface="Impact"/>
              </a:rPr>
              <a:t>can help you to </a:t>
            </a:r>
            <a:r>
              <a:rPr b="0" lang="en-US" sz="4640" spc="-1" strike="noStrike" cap="all">
                <a:solidFill>
                  <a:srgbClr val="0044b2"/>
                </a:solidFill>
                <a:latin typeface="Impact"/>
                <a:ea typeface="Impact"/>
              </a:rPr>
              <a:t>become</a:t>
            </a:r>
            <a:r>
              <a:rPr b="0" lang="en-US" sz="4640" spc="-1" strike="noStrike" cap="all">
                <a:solidFill>
                  <a:srgbClr val="999999"/>
                </a:solidFill>
                <a:latin typeface="Impact"/>
                <a:ea typeface="Impact"/>
              </a:rPr>
              <a:t> more agile.</a:t>
            </a:r>
            <a:endParaRPr b="0" lang="en-US" sz="464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829240" y="4832640"/>
            <a:ext cx="7343640" cy="73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06440" indent="-403920"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919191"/>
                </a:solidFill>
                <a:latin typeface="Helvetica Neue Light"/>
                <a:ea typeface="Helvetica Neue Light"/>
              </a:rPr>
              <a:t>(But they don’t </a:t>
            </a:r>
            <a:r>
              <a:rPr b="1" lang="en-US" sz="4200" spc="-1" strike="noStrike">
                <a:solidFill>
                  <a:srgbClr val="0044b2"/>
                </a:solidFill>
                <a:latin typeface="Helvetica Neue"/>
                <a:ea typeface="Helvetica Neue"/>
              </a:rPr>
              <a:t>make</a:t>
            </a:r>
            <a:r>
              <a:rPr b="0" lang="en-US" sz="4200" spc="-1" strike="noStrike">
                <a:solidFill>
                  <a:srgbClr val="919191"/>
                </a:solidFill>
                <a:latin typeface="Helvetica Neue Light"/>
                <a:ea typeface="Helvetica Neue Light"/>
              </a:rPr>
              <a:t> you agile)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270080" y="3290400"/>
            <a:ext cx="10462320" cy="136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000" spc="-1" strike="noStrike" cap="all">
                <a:solidFill>
                  <a:srgbClr val="0044b2"/>
                </a:solidFill>
                <a:latin typeface="Impact"/>
                <a:ea typeface="Impact"/>
              </a:rPr>
              <a:t>Common </a:t>
            </a:r>
            <a:r>
              <a:rPr b="0" lang="en-US" sz="8000" spc="-1" strike="noStrike" cap="all">
                <a:solidFill>
                  <a:srgbClr val="999999"/>
                </a:solidFill>
                <a:latin typeface="Impact"/>
                <a:ea typeface="Impact"/>
              </a:rPr>
              <a:t>Missteps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2018-07-26T19:55:33Z</dcterms:modified>
  <cp:revision>7</cp:revision>
  <dc:subject/>
  <dc:title/>
</cp:coreProperties>
</file>