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9" r:id="rId3"/>
    <p:sldId id="265" r:id="rId4"/>
    <p:sldId id="266" r:id="rId5"/>
    <p:sldId id="269" r:id="rId6"/>
    <p:sldId id="267" r:id="rId7"/>
    <p:sldId id="260" r:id="rId8"/>
    <p:sldId id="257" r:id="rId9"/>
    <p:sldId id="27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esktop\_Mini%203\Operations%20Research%20Implementations\BikeShar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 smtClean="0"/>
              <a:t>BikeShare</a:t>
            </a:r>
            <a:r>
              <a:rPr lang="en-US" sz="2000" dirty="0" smtClean="0"/>
              <a:t> AIMMS Implementation Time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7171296296296296"/>
          <c:w val="0.83129396325459315"/>
          <c:h val="0.554220982793817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Sheet2!$A$2:$A$3</c:f>
              <c:strCache>
                <c:ptCount val="2"/>
                <c:pt idx="0">
                  <c:v>Bikeshare Team</c:v>
                </c:pt>
                <c:pt idx="1">
                  <c:v>Willem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420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76344656"/>
        <c:axId val="-1476350640"/>
      </c:barChart>
      <c:catAx>
        <c:axId val="-147634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6350640"/>
        <c:crosses val="autoZero"/>
        <c:auto val="1"/>
        <c:lblAlgn val="ctr"/>
        <c:lblOffset val="100"/>
        <c:noMultiLvlLbl val="0"/>
      </c:catAx>
      <c:valAx>
        <c:axId val="-1476350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Collective Brainpower </a:t>
                </a:r>
                <a:r>
                  <a:rPr lang="en-US" sz="1400" dirty="0"/>
                  <a:t>(</a:t>
                </a:r>
                <a:r>
                  <a:rPr lang="en-US" sz="1400" dirty="0" err="1"/>
                  <a:t>hrs</a:t>
                </a:r>
                <a:r>
                  <a:rPr lang="en-US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3.7549715069400108E-2"/>
              <c:y val="0.24115176779373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634465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09AA-1AD5-43B1-ACB6-3E852A0CC79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5476-84C4-4DD5-880F-723F762E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5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Jeremy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Soichi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Soichi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5476-84C4-4DD5-880F-723F762ED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AC0000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228600" rIns="182880" bIns="228600" anchor="ctr">
            <a:spAutoFit/>
          </a:bodyPr>
          <a:lstStyle/>
          <a:p>
            <a:endParaRPr lang="en-US"/>
          </a:p>
        </p:txBody>
      </p:sp>
      <p:pic>
        <p:nvPicPr>
          <p:cNvPr id="5" name="Picture 7" descr="te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-50800"/>
            <a:ext cx="1371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654175"/>
            <a:ext cx="91440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AC0000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228600" rIns="182880" bIns="228600" anchor="ctr"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23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7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ＭＳ Ｐゴシック" pitchFamily="28" charset="-128"/>
              </a:defRPr>
            </a:lvl1pPr>
          </a:lstStyle>
          <a:p>
            <a:fld id="{D53555A7-31EC-43FB-ABCF-7B0FD77361DF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tepp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50800"/>
            <a:ext cx="13684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 MT" pitchFamily="34" charset="0"/>
          <a:ea typeface="ＭＳ Ｐゴシック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 MT" pitchFamily="34" charset="0"/>
          <a:ea typeface="ＭＳ Ｐゴシック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 MT" pitchFamily="34" charset="0"/>
          <a:ea typeface="ＭＳ Ｐゴシック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 MT" pitchFamily="34" charset="0"/>
          <a:ea typeface="ＭＳ Ｐゴシック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" pitchFamily="28" charset="0"/>
          <a:ea typeface="ＭＳ Ｐゴシック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" pitchFamily="28" charset="0"/>
          <a:ea typeface="ＭＳ Ｐゴシック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" pitchFamily="28" charset="0"/>
          <a:ea typeface="ＭＳ Ｐゴシック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bg1"/>
          </a:solidFill>
          <a:latin typeface="Gill Sans" pitchFamily="28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Gill Sans MT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Gill Sans MT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Gill Sans MT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1" y="3602038"/>
            <a:ext cx="3390900" cy="16557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Casey Jordan</a:t>
            </a:r>
          </a:p>
          <a:p>
            <a:pPr algn="l"/>
            <a:r>
              <a:rPr lang="en-US" dirty="0" smtClean="0"/>
              <a:t>Bryan Lee</a:t>
            </a:r>
          </a:p>
          <a:p>
            <a:pPr algn="l"/>
            <a:r>
              <a:rPr lang="en-US" dirty="0" smtClean="0"/>
              <a:t>Mark Trybulski</a:t>
            </a:r>
          </a:p>
          <a:p>
            <a:pPr algn="l"/>
            <a:r>
              <a:rPr lang="en-US" dirty="0" err="1" smtClean="0"/>
              <a:t>Soichi</a:t>
            </a:r>
            <a:r>
              <a:rPr lang="en-US" dirty="0" smtClean="0"/>
              <a:t> Ueki</a:t>
            </a:r>
          </a:p>
          <a:p>
            <a:pPr algn="l"/>
            <a:r>
              <a:rPr lang="en-US" dirty="0" smtClean="0"/>
              <a:t>Jeremy </a:t>
            </a:r>
            <a:r>
              <a:rPr lang="en-US" dirty="0" err="1" smtClean="0"/>
              <a:t>Weng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1214438"/>
            <a:ext cx="325755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Bike Share Repositioning</a:t>
            </a:r>
            <a:endParaRPr lang="en-US" sz="4000" dirty="0"/>
          </a:p>
        </p:txBody>
      </p:sp>
      <p:pic>
        <p:nvPicPr>
          <p:cNvPr id="1026" name="Picture 2" descr="http://www.c4cycling.org/wp-content/uploads/2010/07/bike-shar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884366"/>
            <a:ext cx="5078289" cy="33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62060"/>
              </p:ext>
            </p:extLst>
          </p:nvPr>
        </p:nvGraphicFramePr>
        <p:xfrm>
          <a:off x="514350" y="1162050"/>
          <a:ext cx="8096250" cy="5484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968"/>
                <a:gridCol w="1758540"/>
                <a:gridCol w="2089355"/>
                <a:gridCol w="3064387"/>
              </a:tblGrid>
              <a:tr h="261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Sets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Parameters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Variables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Constraints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Locations (</a:t>
                      </a:r>
                      <a:r>
                        <a:rPr lang="en-US" sz="1400" u="none" strike="noStrike" dirty="0" err="1">
                          <a:effectLst/>
                        </a:rPr>
                        <a:t>i,j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NrVehicles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Travel (i,j,v,t)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FlowConservation(i,v,t)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Vehicles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Vehicle Capacity (v)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DistanceTraveled (v,t)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TotalDistanceLimit(v)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Steps (t)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Distance (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, j)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StartAtDepot(v)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LocationCapacity (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TimeViolation(j)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DontStartElsewhere(i)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Initial Inventory (i,t)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TotalTimeViolation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EndatDepot(v)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BikeDemand (i,t)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BikesCarriedfrom(i,j,v,t)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DontEndElsewhere(j)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DockDemand (i,t)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BikesLoaded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i,v,t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LBtimeWindow(i,j,v,t)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Xcoord(i)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UnSatisfiedBikes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UBtimeWindow(i,j,v,t)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Ycoord(i)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UnSatisfiedDocks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OneStep(v,t)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LB(i)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AvailableBikes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BikeFlowConservation(i,v,t)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UB(i)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UnmetDemand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AvailableBikeConstraint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TotalUnmetDemand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UnSatDock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TotalCombined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UnSatBike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NoMissingBikes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i,v,t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TruckCarryingCapacity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i,j,v,t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LoadingLB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i,v,t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LoadingUB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i,v,t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StationCapacityConstraint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VehicleLoadingConservation</a:t>
                      </a:r>
                      <a:r>
                        <a:rPr lang="en-US" sz="1400" u="none" strike="noStrike" dirty="0">
                          <a:effectLst/>
                        </a:rPr>
                        <a:t>(v)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BikesNotCarriedTODepot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i,v,t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55A7-31EC-43FB-ABCF-7B0FD77361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sharing model creates unique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Sources of uncertainty</a:t>
            </a:r>
          </a:p>
          <a:p>
            <a:pPr lvl="1"/>
            <a:r>
              <a:rPr lang="en-US" dirty="0" smtClean="0"/>
              <a:t>Total and location specific demand </a:t>
            </a:r>
          </a:p>
          <a:p>
            <a:pPr lvl="1"/>
            <a:r>
              <a:rPr lang="en-US" dirty="0" smtClean="0"/>
              <a:t>Traffic variations</a:t>
            </a:r>
          </a:p>
          <a:p>
            <a:pPr lvl="1"/>
            <a:r>
              <a:rPr lang="en-US" dirty="0" smtClean="0"/>
              <a:t>Maintenance timeline</a:t>
            </a:r>
          </a:p>
          <a:p>
            <a:endParaRPr lang="en-US" dirty="0" smtClean="0"/>
          </a:p>
          <a:p>
            <a:r>
              <a:rPr lang="en-US" dirty="0" smtClean="0"/>
              <a:t>What takes precedence?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istance </a:t>
            </a:r>
            <a:r>
              <a:rPr lang="en-US" dirty="0"/>
              <a:t>versus availability</a:t>
            </a:r>
          </a:p>
          <a:p>
            <a:pPr lvl="1"/>
            <a:r>
              <a:rPr lang="en-US" dirty="0" smtClean="0"/>
              <a:t>Frequency of rebalancing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and when to react to changes in demand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cost structure to use?</a:t>
            </a:r>
          </a:p>
          <a:p>
            <a:pPr lvl="1"/>
            <a:r>
              <a:rPr lang="en-US" dirty="0" smtClean="0"/>
              <a:t>Membership / Per use</a:t>
            </a:r>
          </a:p>
          <a:p>
            <a:pPr lvl="1"/>
            <a:r>
              <a:rPr lang="en-US" dirty="0" smtClean="0"/>
              <a:t>Account for unmet demand </a:t>
            </a:r>
          </a:p>
          <a:p>
            <a:pPr lvl="1"/>
            <a:r>
              <a:rPr lang="en-US" dirty="0" smtClean="0"/>
              <a:t>Routing </a:t>
            </a:r>
            <a:r>
              <a:rPr lang="en-US" dirty="0"/>
              <a:t>cyclists to alternate </a:t>
            </a:r>
            <a:r>
              <a:rPr lang="en-US" dirty="0" smtClean="0"/>
              <a:t>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0CB3A-ED21-4BA4-AACB-3A64FB9A31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MIP Model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1519" y="964734"/>
            <a:ext cx="5029200" cy="55626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+mj-lt"/>
              </a:rPr>
              <a:t>Objective</a:t>
            </a:r>
          </a:p>
          <a:p>
            <a:pPr lvl="1"/>
            <a:r>
              <a:rPr lang="en-US" altLang="en-US" sz="2000" dirty="0" smtClean="0">
                <a:latin typeface="+mj-lt"/>
              </a:rPr>
              <a:t>minimize: </a:t>
            </a:r>
            <a:r>
              <a:rPr lang="en-US" altLang="en-US" sz="2000" i="1" dirty="0" smtClean="0">
                <a:latin typeface="Symbol" panose="05050102010706020507" pitchFamily="18" charset="2"/>
              </a:rPr>
              <a:t>a</a:t>
            </a:r>
            <a:r>
              <a:rPr lang="en-US" altLang="en-US" sz="2000" i="1" baseline="-25000" dirty="0" smtClean="0">
                <a:latin typeface="Symbol" panose="05050102010706020507" pitchFamily="18" charset="2"/>
              </a:rPr>
              <a:t>1</a:t>
            </a:r>
            <a:r>
              <a:rPr lang="en-US" altLang="en-US" sz="2000" i="1" dirty="0" smtClean="0">
                <a:latin typeface="+mj-lt"/>
              </a:rPr>
              <a:t>*</a:t>
            </a:r>
            <a:r>
              <a:rPr lang="en-US" altLang="en-US" sz="2000" i="1" dirty="0" err="1" smtClean="0">
                <a:latin typeface="+mj-lt"/>
              </a:rPr>
              <a:t>TotalDistance</a:t>
            </a:r>
            <a:r>
              <a:rPr lang="en-US" altLang="en-US" sz="2000" i="1" dirty="0" smtClean="0">
                <a:latin typeface="+mj-lt"/>
              </a:rPr>
              <a:t> + </a:t>
            </a:r>
            <a:r>
              <a:rPr lang="en-US" altLang="en-US" sz="2000" i="1" dirty="0" smtClean="0">
                <a:latin typeface="Symbol" panose="05050102010706020507" pitchFamily="18" charset="2"/>
              </a:rPr>
              <a:t>a</a:t>
            </a:r>
            <a:r>
              <a:rPr lang="en-US" altLang="en-US" sz="2000" i="1" baseline="-25000" dirty="0" smtClean="0">
                <a:latin typeface="Symbol" panose="05050102010706020507" pitchFamily="18" charset="2"/>
              </a:rPr>
              <a:t>2</a:t>
            </a:r>
            <a:r>
              <a:rPr lang="en-US" altLang="en-US" sz="2000" i="1" dirty="0" smtClean="0">
                <a:latin typeface="+mj-lt"/>
              </a:rPr>
              <a:t>*</a:t>
            </a:r>
            <a:r>
              <a:rPr lang="en-US" altLang="en-US" sz="2000" i="1" dirty="0" err="1" smtClean="0">
                <a:latin typeface="+mj-lt"/>
              </a:rPr>
              <a:t>TotalUnmetDemand</a:t>
            </a:r>
            <a:r>
              <a:rPr lang="en-US" altLang="en-US" sz="2000" i="1" dirty="0" smtClean="0">
                <a:latin typeface="+mj-lt"/>
              </a:rPr>
              <a:t> + </a:t>
            </a:r>
            <a:r>
              <a:rPr lang="en-US" altLang="en-US" sz="2000" i="1" dirty="0" smtClean="0">
                <a:latin typeface="Symbol" panose="05050102010706020507" pitchFamily="18" charset="2"/>
              </a:rPr>
              <a:t>a</a:t>
            </a:r>
            <a:r>
              <a:rPr lang="en-US" altLang="en-US" sz="2000" i="1" baseline="-25000" dirty="0" smtClean="0">
                <a:latin typeface="Symbol" panose="05050102010706020507" pitchFamily="18" charset="2"/>
              </a:rPr>
              <a:t>3</a:t>
            </a:r>
            <a:r>
              <a:rPr lang="en-US" altLang="en-US" sz="2000" i="1" dirty="0" smtClean="0">
                <a:latin typeface="+mj-lt"/>
              </a:rPr>
              <a:t>*</a:t>
            </a:r>
            <a:r>
              <a:rPr lang="en-US" altLang="en-US" sz="2000" i="1" dirty="0" err="1" smtClean="0">
                <a:latin typeface="+mj-lt"/>
              </a:rPr>
              <a:t>TimeViolation</a:t>
            </a:r>
            <a:endParaRPr lang="en-US" altLang="en-US" sz="2000" i="1" dirty="0" smtClean="0">
              <a:latin typeface="+mj-lt"/>
            </a:endParaRPr>
          </a:p>
          <a:p>
            <a:pPr>
              <a:buFontTx/>
              <a:buNone/>
            </a:pPr>
            <a:endParaRPr lang="en-US" altLang="en-US" sz="1050" i="1" dirty="0" smtClean="0">
              <a:latin typeface="+mj-lt"/>
            </a:endParaRPr>
          </a:p>
          <a:p>
            <a:r>
              <a:rPr lang="en-US" altLang="en-US" sz="2400" dirty="0" smtClean="0">
                <a:latin typeface="+mj-lt"/>
              </a:rPr>
              <a:t>Modeling Changes</a:t>
            </a:r>
          </a:p>
          <a:p>
            <a:pPr lvl="1"/>
            <a:r>
              <a:rPr lang="en-US" altLang="en-US" sz="2000" dirty="0" smtClean="0">
                <a:latin typeface="+mj-lt"/>
              </a:rPr>
              <a:t>Expanded routing model with index for vehicles (v)</a:t>
            </a:r>
          </a:p>
          <a:p>
            <a:pPr lvl="1"/>
            <a:r>
              <a:rPr lang="en-US" altLang="en-US" sz="2000" dirty="0" smtClean="0">
                <a:latin typeface="+mj-lt"/>
              </a:rPr>
              <a:t>Generated inventory </a:t>
            </a:r>
            <a:r>
              <a:rPr lang="en-US" altLang="en-US" sz="2000" dirty="0">
                <a:latin typeface="+mj-lt"/>
              </a:rPr>
              <a:t>b</a:t>
            </a:r>
            <a:r>
              <a:rPr lang="en-US" altLang="en-US" sz="2000" dirty="0" smtClean="0">
                <a:latin typeface="+mj-lt"/>
              </a:rPr>
              <a:t>alance model</a:t>
            </a:r>
          </a:p>
          <a:p>
            <a:pPr lvl="1"/>
            <a:r>
              <a:rPr lang="en-US" altLang="en-US" sz="2000" dirty="0" smtClean="0">
                <a:latin typeface="+mj-lt"/>
              </a:rPr>
              <a:t>Statistical approximation for distance, travel time, and demand</a:t>
            </a:r>
            <a:endParaRPr lang="en-US" altLang="en-US" sz="1600" dirty="0" smtClean="0">
              <a:latin typeface="+mj-lt"/>
            </a:endParaRPr>
          </a:p>
          <a:p>
            <a:pPr marL="0" indent="0">
              <a:buNone/>
            </a:pPr>
            <a:endParaRPr lang="en-US" altLang="en-US" sz="7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A803A-8FBE-4BEE-A056-56AFC00C7F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19" y="1417740"/>
            <a:ext cx="3961976" cy="3032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19" y="4728944"/>
            <a:ext cx="657225" cy="58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4237" y="4894627"/>
            <a:ext cx="20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719" y="5511048"/>
            <a:ext cx="657225" cy="6396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4238" y="5646231"/>
            <a:ext cx="20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Depot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60833" y="1000237"/>
            <a:ext cx="20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Constraints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562600"/>
          </a:xfrm>
        </p:spPr>
        <p:txBody>
          <a:bodyPr>
            <a:normAutofit/>
          </a:bodyPr>
          <a:lstStyle/>
          <a:p>
            <a:endParaRPr lang="en-US" altLang="en-US" sz="700" dirty="0" smtClean="0">
              <a:latin typeface="+mj-lt"/>
            </a:endParaRPr>
          </a:p>
          <a:p>
            <a:r>
              <a:rPr lang="en-US" altLang="en-US" sz="2400" dirty="0" smtClean="0">
                <a:latin typeface="+mj-lt"/>
              </a:rPr>
              <a:t>Bike </a:t>
            </a:r>
            <a:r>
              <a:rPr lang="en-US" altLang="en-US" sz="2400" dirty="0" smtClean="0">
                <a:latin typeface="+mj-lt"/>
              </a:rPr>
              <a:t>and </a:t>
            </a:r>
            <a:r>
              <a:rPr lang="en-US" altLang="en-US" sz="2400" dirty="0">
                <a:latin typeface="+mj-lt"/>
              </a:rPr>
              <a:t>r</a:t>
            </a:r>
            <a:r>
              <a:rPr lang="en-US" altLang="en-US" sz="2400" dirty="0" smtClean="0">
                <a:latin typeface="+mj-lt"/>
              </a:rPr>
              <a:t>outing </a:t>
            </a:r>
            <a:r>
              <a:rPr lang="en-US" altLang="en-US" sz="2400" dirty="0">
                <a:latin typeface="+mj-lt"/>
              </a:rPr>
              <a:t>f</a:t>
            </a:r>
            <a:r>
              <a:rPr lang="en-US" altLang="en-US" sz="2400" dirty="0" smtClean="0">
                <a:latin typeface="+mj-lt"/>
              </a:rPr>
              <a:t>low </a:t>
            </a:r>
            <a:r>
              <a:rPr lang="en-US" altLang="en-US" sz="2400" dirty="0" smtClean="0">
                <a:latin typeface="+mj-lt"/>
              </a:rPr>
              <a:t>conservations</a:t>
            </a:r>
          </a:p>
          <a:p>
            <a:endParaRPr lang="en-US" altLang="en-US" sz="2400" dirty="0" smtClean="0">
              <a:latin typeface="+mj-lt"/>
            </a:endParaRPr>
          </a:p>
          <a:p>
            <a:pPr lvl="1"/>
            <a:endParaRPr lang="en-US" altLang="en-US" sz="2000" dirty="0" smtClean="0">
              <a:latin typeface="+mj-lt"/>
            </a:endParaRPr>
          </a:p>
          <a:p>
            <a:pPr lvl="1"/>
            <a:endParaRPr lang="en-US" altLang="en-US" sz="2000" dirty="0">
              <a:latin typeface="+mj-lt"/>
            </a:endParaRPr>
          </a:p>
          <a:p>
            <a:pPr lvl="1"/>
            <a:endParaRPr lang="en-US" altLang="en-US" sz="2000" dirty="0" smtClean="0">
              <a:latin typeface="+mj-lt"/>
            </a:endParaRPr>
          </a:p>
          <a:p>
            <a:pPr lvl="1"/>
            <a:endParaRPr lang="en-US" altLang="en-US" sz="2000" dirty="0" smtClean="0">
              <a:latin typeface="+mj-lt"/>
            </a:endParaRPr>
          </a:p>
          <a:p>
            <a:pPr lvl="1"/>
            <a:endParaRPr lang="en-US" altLang="en-US" sz="2000" dirty="0">
              <a:latin typeface="+mj-lt"/>
            </a:endParaRPr>
          </a:p>
          <a:p>
            <a:pPr lvl="1"/>
            <a:endParaRPr lang="en-US" altLang="en-US" sz="2000" dirty="0" smtClean="0">
              <a:latin typeface="+mj-lt"/>
            </a:endParaRPr>
          </a:p>
          <a:p>
            <a:pPr lvl="1"/>
            <a:endParaRPr lang="en-US" altLang="en-US" sz="2000" dirty="0">
              <a:latin typeface="+mj-lt"/>
            </a:endParaRPr>
          </a:p>
          <a:p>
            <a:r>
              <a:rPr lang="en-US" altLang="en-US" sz="2400" dirty="0" smtClean="0">
                <a:latin typeface="+mj-lt"/>
              </a:rPr>
              <a:t>Capacity Requirements</a:t>
            </a:r>
          </a:p>
          <a:p>
            <a:pPr lvl="1"/>
            <a:r>
              <a:rPr lang="en-US" altLang="en-US" sz="2000" dirty="0" smtClean="0">
                <a:latin typeface="+mj-lt"/>
              </a:rPr>
              <a:t>Each location and each truck</a:t>
            </a:r>
          </a:p>
          <a:p>
            <a:r>
              <a:rPr lang="en-US" altLang="en-US" sz="2400" dirty="0" smtClean="0">
                <a:latin typeface="+mj-lt"/>
              </a:rPr>
              <a:t>Vehicle routing</a:t>
            </a:r>
          </a:p>
          <a:p>
            <a:pPr lvl="1"/>
            <a:r>
              <a:rPr lang="en-US" altLang="en-US" sz="2000" dirty="0" smtClean="0">
                <a:latin typeface="+mj-lt"/>
              </a:rPr>
              <a:t>Vehicles forced to complete route and return instead of replicating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A803A-8FBE-4BEE-A056-56AFC00C7F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64554"/>
            <a:ext cx="4063932" cy="2413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351" y="1764554"/>
            <a:ext cx="4209649" cy="19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Gill Sans"/>
              </a:rPr>
              <a:t>Bike </a:t>
            </a:r>
            <a:r>
              <a:rPr lang="en-US" altLang="en-US" sz="2400" dirty="0" smtClean="0">
                <a:latin typeface="Gill Sans"/>
              </a:rPr>
              <a:t>and Dock Demand</a:t>
            </a:r>
          </a:p>
          <a:p>
            <a:pPr lvl="1"/>
            <a:r>
              <a:rPr lang="en-US" altLang="en-US" sz="2000" dirty="0" smtClean="0">
                <a:latin typeface="Gill Sans"/>
              </a:rPr>
              <a:t>2012-2013 </a:t>
            </a:r>
            <a:r>
              <a:rPr lang="en-US" altLang="en-US" sz="2000" dirty="0">
                <a:latin typeface="Gill Sans"/>
              </a:rPr>
              <a:t>Data from </a:t>
            </a:r>
            <a:r>
              <a:rPr lang="en-US" altLang="en-US" sz="2000" dirty="0" err="1" smtClean="0">
                <a:latin typeface="Gill Sans"/>
              </a:rPr>
              <a:t>Hubway</a:t>
            </a:r>
            <a:endParaRPr lang="en-US" altLang="en-US" sz="2000" dirty="0" smtClean="0">
              <a:latin typeface="Gill Sans"/>
            </a:endParaRPr>
          </a:p>
          <a:p>
            <a:pPr lvl="1"/>
            <a:r>
              <a:rPr lang="en-US" altLang="en-US" sz="2000" dirty="0" smtClean="0">
                <a:latin typeface="Gill Sans"/>
              </a:rPr>
              <a:t>Average Records per station over time </a:t>
            </a:r>
          </a:p>
          <a:p>
            <a:pPr lvl="1"/>
            <a:r>
              <a:rPr lang="en-US" altLang="en-US" sz="2000" dirty="0" smtClean="0">
                <a:latin typeface="Gill Sans"/>
              </a:rPr>
              <a:t>Estimated </a:t>
            </a:r>
            <a:r>
              <a:rPr lang="en-US" altLang="en-US" sz="2000" dirty="0" smtClean="0">
                <a:latin typeface="Gill Sans"/>
              </a:rPr>
              <a:t>with </a:t>
            </a:r>
            <a:r>
              <a:rPr lang="en-US" altLang="en-US" sz="2000" dirty="0" smtClean="0">
                <a:latin typeface="Gill Sans"/>
              </a:rPr>
              <a:t>Polynomial equation</a:t>
            </a:r>
            <a:endParaRPr lang="en-US" altLang="en-US" sz="2000" dirty="0">
              <a:latin typeface="Gill Sans"/>
            </a:endParaRPr>
          </a:p>
          <a:p>
            <a:pPr lvl="1"/>
            <a:endParaRPr lang="en-US" altLang="en-US" sz="2200" dirty="0" smtClean="0">
              <a:latin typeface="Gill Sans"/>
            </a:endParaRPr>
          </a:p>
          <a:p>
            <a:r>
              <a:rPr lang="en-US" altLang="en-US" sz="2400" dirty="0" smtClean="0">
                <a:latin typeface="Gill Sans"/>
              </a:rPr>
              <a:t>Travel Times</a:t>
            </a:r>
          </a:p>
          <a:p>
            <a:pPr lvl="1"/>
            <a:r>
              <a:rPr lang="en-US" altLang="en-US" sz="2000" dirty="0" smtClean="0">
                <a:latin typeface="Gill Sans"/>
              </a:rPr>
              <a:t>Great Circle Calculation between </a:t>
            </a:r>
            <a:r>
              <a:rPr lang="en-US" altLang="en-US" sz="2000" dirty="0" err="1" smtClean="0">
                <a:latin typeface="Gill Sans"/>
              </a:rPr>
              <a:t>Lat</a:t>
            </a:r>
            <a:r>
              <a:rPr lang="en-US" altLang="en-US" sz="2000" dirty="0" smtClean="0">
                <a:latin typeface="Gill Sans"/>
              </a:rPr>
              <a:t>/Long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64" t="6773" b="6003"/>
          <a:stretch/>
        </p:blipFill>
        <p:spPr>
          <a:xfrm>
            <a:off x="5496560" y="916940"/>
            <a:ext cx="3352800" cy="2509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34" t="7373" b="5132"/>
          <a:stretch/>
        </p:blipFill>
        <p:spPr>
          <a:xfrm>
            <a:off x="5496560" y="3708400"/>
            <a:ext cx="3352800" cy="284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520" y="2712720"/>
            <a:ext cx="104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Bikes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5520" y="5720080"/>
            <a:ext cx="1046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775200" y="1879600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785360" y="4846320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2280" y="6429494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2280" y="3380462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10990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AIMMS Pro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+mj-lt"/>
              </a:rPr>
              <a:t>Aimms</a:t>
            </a:r>
            <a:r>
              <a:rPr lang="en-US" sz="2400" dirty="0" smtClean="0">
                <a:latin typeface="+mj-lt"/>
              </a:rPr>
              <a:t> Library Additions</a:t>
            </a:r>
          </a:p>
          <a:p>
            <a:pPr lvl="1"/>
            <a:r>
              <a:rPr lang="en-US" sz="2000" dirty="0" err="1" smtClean="0">
                <a:latin typeface="+mj-lt"/>
              </a:rPr>
              <a:t>ProUI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err="1" smtClean="0">
                <a:latin typeface="+mj-lt"/>
              </a:rPr>
              <a:t>WebUI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 smtClean="0">
              <a:latin typeface="+mj-lt"/>
            </a:endParaRP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Tools</a:t>
            </a:r>
          </a:p>
          <a:p>
            <a:pPr lvl="1"/>
            <a:r>
              <a:rPr lang="en-US" sz="2000" dirty="0" smtClean="0">
                <a:latin typeface="+mj-lt"/>
              </a:rPr>
              <a:t>Start Web UI</a:t>
            </a:r>
          </a:p>
          <a:p>
            <a:pPr lvl="1"/>
            <a:r>
              <a:rPr lang="en-US" sz="2000" dirty="0" smtClean="0">
                <a:latin typeface="+mj-lt"/>
              </a:rPr>
              <a:t>Stop Web UI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Local </a:t>
            </a:r>
            <a:r>
              <a:rPr lang="en-US" sz="2400" dirty="0" smtClean="0">
                <a:latin typeface="+mj-lt"/>
              </a:rPr>
              <a:t>Host</a:t>
            </a:r>
          </a:p>
          <a:p>
            <a:pPr lvl="1"/>
            <a:r>
              <a:rPr lang="en-US" sz="2000" dirty="0" smtClean="0">
                <a:latin typeface="+mj-lt"/>
              </a:rPr>
              <a:t>Localhost:12001/</a:t>
            </a:r>
            <a:r>
              <a:rPr lang="en-US" sz="2000" dirty="0" err="1" smtClean="0">
                <a:latin typeface="+mj-lt"/>
              </a:rPr>
              <a:t>ProjectName</a:t>
            </a:r>
            <a:endParaRPr lang="en-US" sz="20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Current Functionality</a:t>
            </a:r>
          </a:p>
          <a:p>
            <a:pPr lvl="1"/>
            <a:r>
              <a:rPr lang="en-US" sz="2000" dirty="0">
                <a:latin typeface="+mj-lt"/>
              </a:rPr>
              <a:t>http://www.aimms.com/english/software-solutions/software/demos/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55A7-31EC-43FB-ABCF-7B0FD77361D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767580"/>
            <a:ext cx="3954236" cy="1890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455" y="3629025"/>
            <a:ext cx="2905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Prioritize </a:t>
            </a:r>
            <a:r>
              <a:rPr lang="en-US" sz="2400" dirty="0" smtClean="0">
                <a:latin typeface="+mj-lt"/>
              </a:rPr>
              <a:t>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Prioritize </a:t>
            </a:r>
            <a:r>
              <a:rPr lang="en-US" sz="2400" dirty="0" smtClean="0">
                <a:latin typeface="+mj-lt"/>
              </a:rPr>
              <a:t>meeting demand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Balanced priorities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55A7-31EC-43FB-ABCF-7B0FD77361D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20" y="3134509"/>
            <a:ext cx="2531048" cy="347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93" y="3135163"/>
            <a:ext cx="3665523" cy="3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Capabilities / Areas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>
                <a:latin typeface="+mn-lt"/>
              </a:rPr>
              <a:t>Current </a:t>
            </a:r>
            <a:r>
              <a:rPr lang="en-US" sz="2400" u="sng" dirty="0" smtClean="0">
                <a:latin typeface="+mn-lt"/>
              </a:rPr>
              <a:t>Capabilities</a:t>
            </a:r>
            <a:endParaRPr lang="en-US" sz="2400" u="sng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Enables </a:t>
            </a:r>
            <a:r>
              <a:rPr lang="en-US" sz="2000" dirty="0" smtClean="0">
                <a:latin typeface="+mn-lt"/>
              </a:rPr>
              <a:t>prioritization of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Optimizes rebalancing for every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Protect for bike </a:t>
            </a: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hortages but not against overages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Trucks start and end with no capacity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Determine routing time based on expected travel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Scalability</a:t>
            </a:r>
            <a:endParaRPr lang="en-US" sz="20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+mj-lt"/>
              </a:rPr>
              <a:t>Potential Improvements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Reduce </a:t>
            </a:r>
            <a:r>
              <a:rPr lang="en-US" sz="2000" dirty="0" smtClean="0">
                <a:latin typeface="+mn-lt"/>
              </a:rPr>
              <a:t>time steps to improve model capabilities</a:t>
            </a:r>
            <a:endParaRPr lang="en-US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Address CSL goals</a:t>
            </a:r>
            <a:endParaRPr lang="en-US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Account for bikes requiring </a:t>
            </a:r>
            <a:r>
              <a:rPr lang="en-US" sz="2000" dirty="0" smtClean="0">
                <a:latin typeface="+mn-lt"/>
              </a:rPr>
              <a:t>repair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Account for loading &amp; unloading times</a:t>
            </a:r>
            <a:endParaRPr lang="en-US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Add bike bank at depot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Include discrete routing with Google Maps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55A7-31EC-43FB-ABCF-7B0FD7736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0668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" name="Picture 9" descr="https://i1.rgstatic.net/ii/profile.image/AS%3A272452739661830@1441969203497_l/Willem-Jan_Van_Hoe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14" y="4946397"/>
            <a:ext cx="1005292" cy="10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24874" r="12722" b="11048"/>
          <a:stretch/>
        </p:blipFill>
        <p:spPr>
          <a:xfrm rot="10800000">
            <a:off x="2377035" y="4963169"/>
            <a:ext cx="1603635" cy="9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pper">
  <a:themeElements>
    <a:clrScheme name="tepp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pper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  <a:ea typeface="ＭＳ Ｐゴシック" pitchFamily="28" charset="-128"/>
          </a:defRPr>
        </a:defPPr>
      </a:lstStyle>
    </a:lnDef>
  </a:objectDefaults>
  <a:extraClrSchemeLst>
    <a:extraClrScheme>
      <a:clrScheme name="tepp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pp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pp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pp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pp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pp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pp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pp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pp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pp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pp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pp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te Set II 2016 (1)" id="{2A822AD1-7511-40BF-8D2E-8A946DACA057}" vid="{5AECA689-0E24-4DFD-8B41-53B67E37F6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Tepper</Template>
  <TotalTime>1348</TotalTime>
  <Words>437</Words>
  <Application>Microsoft Office PowerPoint</Application>
  <PresentationFormat>On-screen Show (4:3)</PresentationFormat>
  <Paragraphs>210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Calibri</vt:lpstr>
      <vt:lpstr>Gill Sans</vt:lpstr>
      <vt:lpstr>Gill Sans MT</vt:lpstr>
      <vt:lpstr>Symbol</vt:lpstr>
      <vt:lpstr>tepper</vt:lpstr>
      <vt:lpstr>Bike Share Repositioning</vt:lpstr>
      <vt:lpstr>Bike sharing model creates unique challenges</vt:lpstr>
      <vt:lpstr>MIP Model</vt:lpstr>
      <vt:lpstr>Key Constraints</vt:lpstr>
      <vt:lpstr>Statistical Input Data</vt:lpstr>
      <vt:lpstr>AIMMS Pro Visualization</vt:lpstr>
      <vt:lpstr>Model Output</vt:lpstr>
      <vt:lpstr>Model Capabilities / Areas for Improvement</vt:lpstr>
      <vt:lpstr>Questions?</vt:lpstr>
      <vt:lpstr>Bike Share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Share Optimization</dc:title>
  <dc:creator>Mark Trybulski</dc:creator>
  <cp:lastModifiedBy>Mark Trybulski</cp:lastModifiedBy>
  <cp:revision>32</cp:revision>
  <dcterms:created xsi:type="dcterms:W3CDTF">2016-02-15T22:46:51Z</dcterms:created>
  <dcterms:modified xsi:type="dcterms:W3CDTF">2016-02-18T00:26:19Z</dcterms:modified>
</cp:coreProperties>
</file>