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  <p:sldMasterId id="2147483681" r:id="rId4"/>
    <p:sldMasterId id="2147483676" r:id="rId5"/>
    <p:sldMasterId id="2147483674" r:id="rId6"/>
    <p:sldMasterId id="2147483678" r:id="rId7"/>
    <p:sldMasterId id="2147483679" r:id="rId8"/>
  </p:sldMasterIdLst>
  <p:notesMasterIdLst>
    <p:notesMasterId r:id="rId21"/>
  </p:notesMasterIdLst>
  <p:handoutMasterIdLst>
    <p:handoutMasterId r:id="rId22"/>
  </p:handoutMasterIdLst>
  <p:sldIdLst>
    <p:sldId id="264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</p:sldIdLst>
  <p:sldSz cx="12192000" cy="6858000"/>
  <p:notesSz cx="6797675" cy="9926638"/>
  <p:embeddedFontLs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나눔고딕" panose="020B0600000101010101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706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9" orient="horz" pos="971">
          <p15:clr>
            <a:srgbClr val="A4A3A4"/>
          </p15:clr>
        </p15:guide>
        <p15:guide id="11" userDrawn="1">
          <p15:clr>
            <a:srgbClr val="A4A3A4"/>
          </p15:clr>
        </p15:guide>
        <p15:guide id="12" pos="211" userDrawn="1">
          <p15:clr>
            <a:srgbClr val="A4A3A4"/>
          </p15:clr>
        </p15:guide>
        <p15:guide id="13" pos="6017" userDrawn="1">
          <p15:clr>
            <a:srgbClr val="A4A3A4"/>
          </p15:clr>
        </p15:guide>
        <p15:guide id="14" pos="688" userDrawn="1">
          <p15:clr>
            <a:srgbClr val="A4A3A4"/>
          </p15:clr>
        </p15:guide>
        <p15:guide id="15" pos="1391" userDrawn="1">
          <p15:clr>
            <a:srgbClr val="A4A3A4"/>
          </p15:clr>
        </p15:guide>
        <p15:guide id="16" pos="2184" userDrawn="1">
          <p15:clr>
            <a:srgbClr val="A4A3A4"/>
          </p15:clr>
        </p15:guide>
        <p15:guide id="17" pos="2434" userDrawn="1">
          <p15:clr>
            <a:srgbClr val="A4A3A4"/>
          </p15:clr>
        </p15:guide>
        <p15:guide id="18" pos="3137" userDrawn="1">
          <p15:clr>
            <a:srgbClr val="A4A3A4"/>
          </p15:clr>
        </p15:guide>
        <p15:guide id="19" pos="3341" userDrawn="1">
          <p15:clr>
            <a:srgbClr val="A4A3A4"/>
          </p15:clr>
        </p15:guide>
        <p15:guide id="20" pos="4112" userDrawn="1">
          <p15:clr>
            <a:srgbClr val="A4A3A4"/>
          </p15:clr>
        </p15:guide>
        <p15:guide id="21" pos="4294" userDrawn="1">
          <p15:clr>
            <a:srgbClr val="A4A3A4"/>
          </p15:clr>
        </p15:guide>
        <p15:guide id="22" pos="5087" userDrawn="1">
          <p15:clr>
            <a:srgbClr val="A4A3A4"/>
          </p15:clr>
        </p15:guide>
        <p15:guide id="23" pos="5246" userDrawn="1">
          <p15:clr>
            <a:srgbClr val="A4A3A4"/>
          </p15:clr>
        </p15:guide>
        <p15:guide id="24" pos="6131" userDrawn="1">
          <p15:clr>
            <a:srgbClr val="A4A3A4"/>
          </p15:clr>
        </p15:guide>
        <p15:guide id="25" pos="7491" userDrawn="1">
          <p15:clr>
            <a:srgbClr val="A4A3A4"/>
          </p15:clr>
        </p15:guide>
        <p15:guide id="26" orient="horz" pos="2001" userDrawn="1">
          <p15:clr>
            <a:srgbClr val="A4A3A4"/>
          </p15:clr>
        </p15:guide>
        <p15:guide id="27" orient="horz" pos="2296" userDrawn="1">
          <p15:clr>
            <a:srgbClr val="A4A3A4"/>
          </p15:clr>
        </p15:guide>
        <p15:guide id="28" orient="horz" pos="2591" userDrawn="1">
          <p15:clr>
            <a:srgbClr val="A4A3A4"/>
          </p15:clr>
        </p15:guide>
        <p15:guide id="29" orient="horz" pos="28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  <a:srgbClr val="0000FF"/>
    <a:srgbClr val="D9D9D9"/>
    <a:srgbClr val="B2C7DA"/>
    <a:srgbClr val="A6A6A6"/>
    <a:srgbClr val="B3C5DA"/>
    <a:srgbClr val="595959"/>
    <a:srgbClr val="FF0000"/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6527" autoAdjust="0"/>
  </p:normalViewPr>
  <p:slideViewPr>
    <p:cSldViewPr snapToGrid="0" snapToObjects="1">
      <p:cViewPr varScale="1">
        <p:scale>
          <a:sx n="121" d="100"/>
          <a:sy n="121" d="100"/>
        </p:scale>
        <p:origin x="582" y="114"/>
      </p:cViewPr>
      <p:guideLst>
        <p:guide orient="horz" pos="1706"/>
        <p:guide orient="horz" pos="572"/>
        <p:guide orient="horz" pos="971"/>
        <p:guide/>
        <p:guide pos="211"/>
        <p:guide pos="6017"/>
        <p:guide pos="688"/>
        <p:guide pos="1391"/>
        <p:guide pos="2184"/>
        <p:guide pos="2434"/>
        <p:guide pos="3137"/>
        <p:guide pos="3341"/>
        <p:guide pos="4112"/>
        <p:guide pos="4294"/>
        <p:guide pos="5087"/>
        <p:guide pos="5246"/>
        <p:guide pos="6131"/>
        <p:guide pos="7491"/>
        <p:guide orient="horz" pos="2001"/>
        <p:guide orient="horz" pos="2296"/>
        <p:guide orient="horz" pos="2591"/>
        <p:guide orient="horz" pos="2886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1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BAD12F6-03B9-4D3D-A2F3-0463A803B51A}" type="datetimeFigureOut">
              <a:rPr lang="ko-KR" altLang="en-US" smtClean="0"/>
              <a:pPr/>
              <a:t>2021-05-11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32C9AAE1-1663-4C3A-9BFD-B9BA7B4234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1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F4F7-B328-415F-A5D7-90D232281CDE}" type="datetimeFigureOut">
              <a:rPr lang="ko-KR" altLang="en-US" smtClean="0"/>
              <a:t>2021-05-11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4F2B-06F2-4DC8-8271-0DD0D498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99404" y="3019472"/>
            <a:ext cx="633944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999404" y="3007500"/>
            <a:ext cx="6339444" cy="2501420"/>
            <a:chOff x="1785706" y="3007500"/>
            <a:chExt cx="6339444" cy="250142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85706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785706" y="55089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25150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85706" y="3015812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85706" y="3235495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81127" y="3690988"/>
              <a:ext cx="55440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588942" y="4148154"/>
              <a:ext cx="55362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785706" y="46053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56598" y="5062486"/>
              <a:ext cx="476855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372228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47613" y="3011656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38628" y="3007500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80534" y="3235495"/>
              <a:ext cx="0" cy="1359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7" y="3004767"/>
            <a:ext cx="547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83220" y="1890543"/>
            <a:ext cx="1743175" cy="315219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최초 작성일 </a:t>
            </a:r>
            <a:r>
              <a:rPr lang="en-US" altLang="ko-KR" dirty="0" smtClean="0"/>
              <a:t>2015-09-01</a:t>
            </a:r>
            <a:endParaRPr lang="ko-KR" altLang="en-US" dirty="0" smtClean="0"/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999404" y="2437415"/>
            <a:ext cx="6339444" cy="31521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메뉴명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20pt)</a:t>
            </a:r>
            <a:endParaRPr lang="ko-KR" altLang="en-US" dirty="0" smtClean="0"/>
          </a:p>
        </p:txBody>
      </p:sp>
      <p:sp>
        <p:nvSpPr>
          <p:cNvPr id="2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582522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7750874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4582522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7750874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522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>
            <a:off x="7750874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1" name="텍스트 개체 틀 9"/>
          <p:cNvSpPr>
            <a:spLocks noGrp="1"/>
          </p:cNvSpPr>
          <p:nvPr>
            <p:ph type="body" sz="quarter" idx="19" hasCustomPrompt="1"/>
          </p:nvPr>
        </p:nvSpPr>
        <p:spPr>
          <a:xfrm>
            <a:off x="4582522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7750874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4582522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4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7750874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2998346" y="4605320"/>
            <a:ext cx="1584176" cy="90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고객 사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10pt)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16" y="1451348"/>
            <a:ext cx="2440884" cy="4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 userDrawn="1"/>
        </p:nvGrpSpPr>
        <p:grpSpPr>
          <a:xfrm>
            <a:off x="128464" y="1844824"/>
            <a:ext cx="12063535" cy="45719"/>
            <a:chOff x="3935015" y="2516036"/>
            <a:chExt cx="4190940" cy="2932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35015" y="2516036"/>
              <a:ext cx="4190940" cy="289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35015" y="2519625"/>
              <a:ext cx="1711548" cy="289705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3802640" y="334136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793838" y="42540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802640" y="38009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PM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Picture 2" descr="C:\Users\santel\Documents\네이트온 받은 파일\sante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780" y="3888258"/>
            <a:ext cx="731180" cy="73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807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91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4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9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57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8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96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-8696" y="681886"/>
            <a:ext cx="10051200" cy="5148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1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9" name="직선 연결선 28"/>
          <p:cNvCxnSpPr/>
          <p:nvPr userDrawn="1"/>
        </p:nvCxnSpPr>
        <p:spPr>
          <a:xfrm>
            <a:off x="7813" y="0"/>
            <a:ext cx="990209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77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8238" y="681887"/>
            <a:ext cx="10027607" cy="353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3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63276" y="294321"/>
            <a:ext cx="496842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FontTx/>
              <a:buNone/>
              <a:defRPr sz="14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lvl="0"/>
            <a:r>
              <a:rPr lang="ko-KR" altLang="en-US" dirty="0" smtClean="0"/>
              <a:t>제목을 입력해 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9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02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0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577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15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330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05336" y="6239354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COPYRIGHT 2016 SANTEL.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ALL RIGHTS RESERVED</a:t>
            </a:r>
          </a:p>
          <a:p>
            <a:pPr algn="ctr"/>
            <a:r>
              <a:rPr lang="ko-KR" altLang="en-US" sz="8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샌텔의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사전 승인 없이 본 내용의 전부 또는 일부에 대한 복사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배포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사용을 금합니다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2016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33214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58615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2016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96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2016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48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4416097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2016 SANTEL.</a:t>
            </a:r>
            <a:r>
              <a:rPr kumimoji="0" lang="en-US" altLang="ko-KR" sz="700" kern="120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4667250" y="3089674"/>
            <a:ext cx="2857500" cy="678652"/>
            <a:chOff x="4938412" y="3236853"/>
            <a:chExt cx="2857500" cy="678652"/>
          </a:xfrm>
        </p:grpSpPr>
        <p:sp>
          <p:nvSpPr>
            <p:cNvPr id="7" name="제목 1"/>
            <p:cNvSpPr txBox="1">
              <a:spLocks/>
            </p:cNvSpPr>
            <p:nvPr userDrawn="1"/>
          </p:nvSpPr>
          <p:spPr>
            <a:xfrm>
              <a:off x="6005845" y="3236853"/>
              <a:ext cx="722634" cy="2330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ko-KR" sz="1400" b="1" spc="-15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Thank you</a:t>
              </a:r>
              <a:endParaRPr kumimoji="0" lang="en-US" altLang="ko-KR" sz="1400" b="1" spc="-15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6" name="Picture 2" descr="C:\Users\santel\Documents\네이트온 받은 파일\santel.png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8412" y="3629755"/>
              <a:ext cx="2857500" cy="2857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5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5634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2016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403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anconsultant.or.kr/source/sub07.jsp" TargetMode="External"/><Relationship Id="rId2" Type="http://schemas.openxmlformats.org/officeDocument/2006/relationships/hyperlink" Target="http://www.loanconsultant.or.kr/source/sub05.js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kfb.or.kr/side/policy_privacy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2021-05-11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리스모집인 </a:t>
            </a:r>
            <a:r>
              <a:rPr lang="ko-KR" altLang="en-US" dirty="0" err="1" smtClean="0"/>
              <a:t>프론트</a:t>
            </a:r>
            <a:r>
              <a:rPr lang="ko-KR" altLang="en-US" dirty="0" smtClean="0"/>
              <a:t> 사이트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n-ea"/>
              </a:rPr>
              <a:t>샌텔주식회사</a:t>
            </a:r>
            <a:endParaRPr lang="ko-KR" altLang="en-US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2021-05-11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38903" y="1347700"/>
            <a:ext cx="25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결제내역 </a:t>
            </a:r>
            <a:r>
              <a:rPr lang="ko-KR" altLang="en-US" sz="1400" b="1" smtClean="0"/>
              <a:t>및 등록증 다운로드</a:t>
            </a:r>
            <a:endParaRPr lang="ko-KR" altLang="en-US" sz="1400" b="1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79938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17231"/>
              </p:ext>
            </p:extLst>
          </p:nvPr>
        </p:nvGraphicFramePr>
        <p:xfrm>
          <a:off x="1827294" y="2602233"/>
          <a:ext cx="4608787" cy="1667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519"/>
                <a:gridCol w="2824268"/>
              </a:tblGrid>
              <a:tr h="2468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계약금융회사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우리금융캐피탈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휴대폰 번호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010-66445214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800627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성별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남성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결제방식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/>
                        <a:t>실시간 계좌이체</a:t>
                      </a:r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결제금액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20,000</a:t>
                      </a:r>
                      <a:r>
                        <a:rPr lang="ko-KR" altLang="en-US" sz="1000" b="1" smtClean="0"/>
                        <a:t>원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13186" y="1996714"/>
            <a:ext cx="25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결제내역</a:t>
            </a:r>
            <a:endParaRPr lang="ko-KR" altLang="en-US" sz="1400" b="1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827294" y="2388556"/>
            <a:ext cx="669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200422" y="5202997"/>
            <a:ext cx="72000" cy="333257"/>
            <a:chOff x="5313404" y="5741773"/>
            <a:chExt cx="72000" cy="333257"/>
          </a:xfrm>
        </p:grpSpPr>
        <p:sp>
          <p:nvSpPr>
            <p:cNvPr id="16" name="타원 1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80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26171" y="916777"/>
            <a:ext cx="25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등록증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26171" y="1570678"/>
            <a:ext cx="12060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제 </a:t>
            </a:r>
            <a:r>
              <a:rPr lang="en-US" altLang="ko-KR" sz="900" dirty="0" smtClean="0"/>
              <a:t>29384838 </a:t>
            </a:r>
            <a:r>
              <a:rPr lang="ko-KR" altLang="en-US" sz="900" smtClean="0"/>
              <a:t>호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310759" y="1801510"/>
            <a:ext cx="3271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대출 모집인 등록증</a:t>
            </a:r>
            <a:endParaRPr lang="ko-KR" altLang="en-US" sz="11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742836" y="1308618"/>
            <a:ext cx="712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42837" y="2506717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성            명 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54306" y="2506717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 길 동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742837" y="2829912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  년  월  일 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854306" y="2829912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1980</a:t>
            </a:r>
            <a:r>
              <a:rPr lang="ko-KR" altLang="en-US" sz="1000" smtClean="0"/>
              <a:t>년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일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2837" y="3176753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금융상품 유형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5403" y="3176753"/>
            <a:ext cx="527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대출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71192" y="3176753"/>
            <a:ext cx="1512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시설대여 및 연불판매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479275" y="3176753"/>
            <a:ext cx="590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할부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157192" y="3176753"/>
            <a:ext cx="732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어음할인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03123" y="3176753"/>
            <a:ext cx="115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매출채권 매입</a:t>
            </a:r>
            <a:endParaRPr lang="ko-KR" altLang="en-US" sz="1000" dirty="0"/>
          </a:p>
        </p:txBody>
      </p:sp>
      <p:sp>
        <p:nvSpPr>
          <p:cNvPr id="2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47101" y="3251512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806326" y="3251512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398644" y="3251512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84444" y="3251512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83079" y="3251512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5403" y="3476298"/>
            <a:ext cx="722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지급보증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71192" y="3476298"/>
            <a:ext cx="1512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기타 </a:t>
            </a:r>
            <a:r>
              <a:rPr lang="ko-KR" altLang="en-US" sz="1000" dirty="0" err="1" smtClean="0"/>
              <a:t>대출성</a:t>
            </a:r>
            <a:r>
              <a:rPr lang="ko-KR" altLang="en-US" sz="1000" dirty="0" smtClean="0"/>
              <a:t> 상품</a:t>
            </a:r>
            <a:endParaRPr lang="ko-KR" altLang="en-US" sz="1000" dirty="0"/>
          </a:p>
        </p:txBody>
      </p:sp>
      <p:sp>
        <p:nvSpPr>
          <p:cNvPr id="31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947101" y="3551057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806326" y="3551057"/>
            <a:ext cx="126000" cy="126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2837" y="3909850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  록  일  자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4306" y="3901968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</a:t>
            </a:r>
            <a:r>
              <a:rPr lang="ko-KR" altLang="en-US" sz="1000" smtClean="0"/>
              <a:t>년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월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742837" y="4217277"/>
            <a:ext cx="1165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근            거 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4305" y="4209395"/>
            <a:ext cx="425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금융소비자 보호에 관한 법률 제</a:t>
            </a:r>
            <a:r>
              <a:rPr lang="en-US" altLang="ko-KR" sz="1000" dirty="0" smtClean="0"/>
              <a:t>12</a:t>
            </a:r>
            <a:r>
              <a:rPr lang="ko-KR" altLang="en-US" sz="1000" smtClean="0"/>
              <a:t>조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4305" y="4855784"/>
            <a:ext cx="425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위와 같이 등록하였음을 증명합니다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839749" y="1770235"/>
            <a:ext cx="1095708" cy="1298787"/>
            <a:chOff x="537672" y="3510272"/>
            <a:chExt cx="1098550" cy="921321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 bwMode="auto">
            <a:xfrm>
              <a:off x="959875" y="3925315"/>
              <a:ext cx="264420" cy="94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사진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45676" y="5213522"/>
            <a:ext cx="2489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2021</a:t>
            </a:r>
            <a:r>
              <a:rPr lang="ko-KR" altLang="en-US" sz="1000" smtClean="0"/>
              <a:t>년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월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일</a:t>
            </a:r>
            <a:endParaRPr lang="ko-KR" altLang="en-US" sz="10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53" y="5857792"/>
            <a:ext cx="1202449" cy="359857"/>
          </a:xfrm>
          <a:prstGeom prst="rect">
            <a:avLst/>
          </a:prstGeom>
        </p:spPr>
      </p:pic>
      <p:sp>
        <p:nvSpPr>
          <p:cNvPr id="45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839748" y="5768674"/>
            <a:ext cx="684847" cy="5208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직인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7985897" y="954615"/>
            <a:ext cx="828000" cy="288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smtClean="0">
                <a:solidFill>
                  <a:schemeClr val="bg1"/>
                </a:solidFill>
              </a:rPr>
              <a:t>다운로드</a:t>
            </a:r>
            <a:endParaRPr lang="ko-KR" altLang="ko-KR" sz="800" dirty="0">
              <a:solidFill>
                <a:schemeClr val="bg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46014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923453" y="3174283"/>
            <a:ext cx="162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v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995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38903" y="1347700"/>
            <a:ext cx="259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관련규정</a:t>
            </a:r>
            <a:endParaRPr lang="ko-KR" altLang="en-US" sz="1400" b="1" dirty="0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35422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24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728" y="601253"/>
            <a:ext cx="12060306" cy="45719"/>
            <a:chOff x="3935015" y="2516036"/>
            <a:chExt cx="4190940" cy="23453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3935015" y="2516036"/>
              <a:ext cx="4190940" cy="2309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935015" y="2519622"/>
              <a:ext cx="1711548" cy="2309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텍스트 개체 틀 94"/>
          <p:cNvSpPr txBox="1">
            <a:spLocks/>
          </p:cNvSpPr>
          <p:nvPr/>
        </p:nvSpPr>
        <p:spPr>
          <a:xfrm>
            <a:off x="63276" y="294321"/>
            <a:ext cx="4968428" cy="3077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4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Verdana" pitchFamily="34" charset="0"/>
              </a:rPr>
              <a:t>Information Architecture (TO-BE)</a:t>
            </a:r>
            <a:endParaRPr lang="ko-KR" altLang="en-US" sz="14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Verdana" pitchFamily="34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03979" y="1090976"/>
            <a:ext cx="1224000" cy="3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796244" y="2197697"/>
            <a:ext cx="1224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모집인 결제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2398" y="4593885"/>
            <a:ext cx="1224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제도안내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361595" y="4565926"/>
            <a:ext cx="1224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FAQ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052398" y="2205634"/>
            <a:ext cx="1224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대출모집인 조회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110375" y="2191444"/>
            <a:ext cx="1358364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개인정보처리방침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490" y="3168868"/>
            <a:ext cx="3082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조회 기준</a:t>
            </a:r>
            <a:endParaRPr lang="en-US" altLang="ko-KR" sz="1100" dirty="0" smtClean="0"/>
          </a:p>
          <a:p>
            <a:r>
              <a:rPr lang="ko-KR" altLang="en-US" sz="1100" dirty="0" smtClean="0"/>
              <a:t>개인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등록번호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또는 성명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)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휴대폰번호 조합해서 조회</a:t>
            </a:r>
            <a:endParaRPr lang="en-US" altLang="ko-KR" sz="1100" dirty="0" smtClean="0"/>
          </a:p>
          <a:p>
            <a:r>
              <a:rPr lang="ko-KR" altLang="en-US" sz="1100" dirty="0" smtClean="0"/>
              <a:t>법인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등록번호 </a:t>
            </a:r>
            <a:r>
              <a:rPr lang="en-US" altLang="ko-KR" sz="1100" dirty="0" smtClean="0"/>
              <a:t>/ </a:t>
            </a:r>
            <a:r>
              <a:rPr lang="ko-KR" altLang="en-US" sz="1100" dirty="0" err="1" smtClean="0"/>
              <a:t>법인명</a:t>
            </a:r>
            <a:r>
              <a:rPr lang="ko-KR" altLang="en-US" sz="1100" dirty="0" smtClean="0"/>
              <a:t> 조합해서 조회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b="1" dirty="0" smtClean="0">
                <a:solidFill>
                  <a:srgbClr val="C00000"/>
                </a:solidFill>
              </a:rPr>
              <a:t>문의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조회 결과 샘플을 받을 수는 없는지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?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344510" y="2703786"/>
            <a:ext cx="0" cy="402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1742090" y="2703786"/>
            <a:ext cx="0" cy="402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879848" y="3165698"/>
            <a:ext cx="44679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100" dirty="0" smtClean="0"/>
              <a:t>결제 조회</a:t>
            </a:r>
            <a:endParaRPr lang="en-US" altLang="ko-KR" sz="1100" dirty="0" smtClean="0"/>
          </a:p>
          <a:p>
            <a:r>
              <a:rPr lang="ko-KR" altLang="en-US" sz="1100" dirty="0" smtClean="0"/>
              <a:t>개인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성명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휴대폰번호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생년월일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성별 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계약금융회사 선택</a:t>
            </a:r>
            <a:endParaRPr lang="en-US" altLang="ko-KR" sz="1100" dirty="0" smtClean="0"/>
          </a:p>
          <a:p>
            <a:r>
              <a:rPr lang="ko-KR" altLang="en-US" sz="1100" dirty="0" smtClean="0"/>
              <a:t>법인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법인번호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대표자성명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대표자 생년월일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대표자 성별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계약 금융회사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조회 결과 </a:t>
            </a:r>
            <a:r>
              <a:rPr lang="en-US" altLang="ko-KR" sz="1100" dirty="0" smtClean="0"/>
              <a:t>– </a:t>
            </a:r>
            <a:r>
              <a:rPr lang="ko-KR" altLang="en-US" sz="1100" dirty="0" err="1" smtClean="0"/>
              <a:t>안내멘트</a:t>
            </a:r>
            <a:r>
              <a:rPr lang="ko-KR" altLang="en-US" sz="1100" dirty="0" smtClean="0"/>
              <a:t> 및 금액 노출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환불불가 강조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결제버튼 클릭 시 </a:t>
            </a:r>
            <a:r>
              <a:rPr lang="en-US" altLang="ko-KR" sz="1100" dirty="0" smtClean="0"/>
              <a:t>PG </a:t>
            </a:r>
            <a:r>
              <a:rPr lang="ko-KR" altLang="en-US" sz="1100" dirty="0" smtClean="0"/>
              <a:t>결제 페이지로 이동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카드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실시간계좌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4. </a:t>
            </a:r>
            <a:r>
              <a:rPr lang="ko-KR" altLang="en-US" sz="1100" dirty="0" smtClean="0"/>
              <a:t>결제완료 페이지 </a:t>
            </a:r>
            <a:r>
              <a:rPr lang="en-US" altLang="ko-KR" sz="1100" dirty="0" smtClean="0"/>
              <a:t>+ </a:t>
            </a:r>
            <a:r>
              <a:rPr lang="ko-KR" altLang="en-US" sz="1100" dirty="0" smtClean="0"/>
              <a:t>등록증 표시</a:t>
            </a:r>
            <a:endParaRPr lang="ko-KR" alt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70490" y="5422053"/>
            <a:ext cx="33580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2"/>
              </a:rPr>
              <a:t>http://</a:t>
            </a:r>
            <a:r>
              <a:rPr lang="en-US" altLang="ko-KR" sz="1100" dirty="0" smtClean="0">
                <a:hlinkClick r:id="rId2"/>
              </a:rPr>
              <a:t>www.loanconsultant.or.kr/source/sub05.jsp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b="1" dirty="0" smtClean="0">
                <a:solidFill>
                  <a:srgbClr val="C00000"/>
                </a:solidFill>
              </a:rPr>
              <a:t>문의 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: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제도안내 페이지는 필요 없는지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?</a:t>
            </a:r>
          </a:p>
          <a:p>
            <a:r>
              <a:rPr lang="ko-KR" altLang="en-US" sz="1100" b="1" dirty="0" smtClean="0">
                <a:solidFill>
                  <a:srgbClr val="0000FF"/>
                </a:solidFill>
              </a:rPr>
              <a:t>필요합니다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. </a:t>
            </a:r>
            <a:r>
              <a:rPr lang="ko-KR" altLang="en-US" sz="1100" b="1" dirty="0" smtClean="0">
                <a:solidFill>
                  <a:srgbClr val="0000FF"/>
                </a:solidFill>
              </a:rPr>
              <a:t>제도 소개라고 적어드리긴 했는데</a:t>
            </a:r>
            <a:r>
              <a:rPr lang="en-US" altLang="ko-KR" sz="1100" b="1" dirty="0" smtClean="0">
                <a:solidFill>
                  <a:srgbClr val="0000FF"/>
                </a:solidFill>
              </a:rPr>
              <a:t>.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1742090" y="4942489"/>
            <a:ext cx="0" cy="402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980807" y="4942489"/>
            <a:ext cx="0" cy="402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758979" y="5422053"/>
            <a:ext cx="3358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www.loanconsultant.or.kr/source/sub07.jsp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>
                <a:solidFill>
                  <a:srgbClr val="C00000"/>
                </a:solidFill>
              </a:rPr>
              <a:t>FAQ </a:t>
            </a:r>
            <a:r>
              <a:rPr lang="ko-KR" altLang="en-US" sz="1100" b="1" dirty="0" smtClean="0">
                <a:solidFill>
                  <a:srgbClr val="C00000"/>
                </a:solidFill>
              </a:rPr>
              <a:t>문구 페이지는 필요 없는지</a:t>
            </a:r>
            <a:r>
              <a:rPr lang="en-US" altLang="ko-KR" sz="1100" b="1" dirty="0" smtClean="0">
                <a:solidFill>
                  <a:srgbClr val="C00000"/>
                </a:solidFill>
              </a:rPr>
              <a:t>?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9789557" y="2591260"/>
            <a:ext cx="0" cy="40202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540090" y="3168868"/>
            <a:ext cx="33580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www.kfb.or.kr/side/policy_privacy.php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개인정보처리방침 문구 필요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4931266" y="4803601"/>
            <a:ext cx="1224000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rgbClr val="0000FF"/>
                </a:solidFill>
              </a:rPr>
              <a:t>관련규정</a:t>
            </a:r>
            <a:endParaRPr lang="ko-KR" alt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0131" y="1147683"/>
            <a:ext cx="1931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대출모집인 사이트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68617" y="1193850"/>
            <a:ext cx="1489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대출모집인 조회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6944718" y="1179215"/>
            <a:ext cx="11429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모집인 결제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842240" y="785075"/>
            <a:ext cx="83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관련규정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7740876" y="785075"/>
            <a:ext cx="6463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FAQ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8339962" y="785075"/>
            <a:ext cx="134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개인정보처리방침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192516" y="1179215"/>
            <a:ext cx="1489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대출모집인 제도</a:t>
            </a:r>
            <a:endParaRPr lang="ko-KR" altLang="en-US" sz="1100" dirty="0"/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-14377" y="1592937"/>
            <a:ext cx="10044510" cy="1717820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spc="-1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131" y="1684986"/>
            <a:ext cx="1734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대출시 유의사항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60131" y="1984532"/>
            <a:ext cx="342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대출상담사 사진과 실제 얼굴 대조확인</a:t>
            </a:r>
            <a:endParaRPr lang="en-US" altLang="ko-KR" sz="1000" dirty="0" smtClean="0"/>
          </a:p>
          <a:p>
            <a:r>
              <a:rPr lang="ko-KR" altLang="en-US" sz="1000" dirty="0" smtClean="0"/>
              <a:t>어떤 명목으로도 돈 송금 절대금지</a:t>
            </a:r>
            <a:r>
              <a:rPr lang="en-US" altLang="ko-KR" sz="1000" dirty="0" smtClean="0"/>
              <a:t>!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69698" y="2638387"/>
            <a:ext cx="6132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대출상담사가</a:t>
            </a:r>
            <a:r>
              <a:rPr lang="ko-KR" altLang="en-US" sz="1000" dirty="0" smtClean="0"/>
              <a:t> 제공한 휴대폰 번호로 직접 통화하여 사칭여부를 확인하시고</a:t>
            </a:r>
            <a:endParaRPr lang="en-US" altLang="ko-KR" sz="1000" dirty="0" smtClean="0"/>
          </a:p>
          <a:p>
            <a:r>
              <a:rPr lang="ko-KR" altLang="en-US" sz="1000" dirty="0" smtClean="0"/>
              <a:t>대출상담사와 직접 만나 사진과 얼굴을 대조하여 본인여부를 반드시 점검하시기 바랍니다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대출상담사는 어떠한 이유로도 절대로 돈을 요구하거나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보안카드 번호 전체를 요구하지 않습니다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097560" y="3533725"/>
            <a:ext cx="148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대출모집인 조회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437455" y="4122750"/>
            <a:ext cx="2244902" cy="346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</a:rPr>
              <a:t>개인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14895" y="4122750"/>
            <a:ext cx="2244902" cy="3468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02868" y="4817489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등록번호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790132" y="4817489"/>
            <a:ext cx="1797269" cy="2616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602868" y="5200666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790132" y="5200666"/>
            <a:ext cx="1797269" cy="2616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811218" y="4817488"/>
            <a:ext cx="1122451" cy="6447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237593" y="3893910"/>
            <a:ext cx="7512269" cy="26026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4791" y="5630940"/>
            <a:ext cx="664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smtClean="0"/>
              <a:t>대출상담사 </a:t>
            </a:r>
            <a:r>
              <a:rPr lang="ko-KR" altLang="en-US" sz="800" dirty="0"/>
              <a:t>등록번호와 휴대전화번호를 모두 입력해야 조회 </a:t>
            </a:r>
            <a:r>
              <a:rPr lang="ko-KR" altLang="en-US" sz="800" dirty="0" smtClean="0"/>
              <a:t>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  <a:p>
            <a:r>
              <a:rPr lang="en-US" altLang="ko-KR" sz="800" dirty="0" smtClean="0"/>
              <a:t>- </a:t>
            </a:r>
            <a:r>
              <a:rPr lang="ko-KR" altLang="en-US" sz="800" smtClean="0"/>
              <a:t>조회가능정보</a:t>
            </a:r>
            <a:r>
              <a:rPr lang="en-US" altLang="ko-KR" sz="800" dirty="0"/>
              <a:t>: </a:t>
            </a:r>
            <a:r>
              <a:rPr lang="ko-KR" altLang="en-US" sz="800"/>
              <a:t>대출상담사의 등록번호</a:t>
            </a:r>
            <a:r>
              <a:rPr lang="en-US" altLang="ko-KR" sz="800" dirty="0"/>
              <a:t>, </a:t>
            </a:r>
            <a:r>
              <a:rPr lang="ko-KR" altLang="en-US" sz="800"/>
              <a:t>성명</a:t>
            </a:r>
            <a:r>
              <a:rPr lang="en-US" altLang="ko-KR" sz="800" dirty="0"/>
              <a:t>, </a:t>
            </a:r>
            <a:r>
              <a:rPr lang="ko-KR" altLang="en-US" sz="800"/>
              <a:t>사진</a:t>
            </a:r>
            <a:r>
              <a:rPr lang="en-US" altLang="ko-KR" sz="800" dirty="0"/>
              <a:t>, </a:t>
            </a:r>
            <a:r>
              <a:rPr lang="ko-KR" altLang="en-US" sz="800"/>
              <a:t>계약금융회사</a:t>
            </a:r>
            <a:r>
              <a:rPr lang="en-US" altLang="ko-KR" sz="800" dirty="0"/>
              <a:t>, </a:t>
            </a:r>
            <a:r>
              <a:rPr lang="ko-KR" altLang="en-US" sz="800"/>
              <a:t>소속법인</a:t>
            </a:r>
            <a:r>
              <a:rPr lang="en-US" altLang="ko-KR" sz="800" dirty="0"/>
              <a:t>, </a:t>
            </a:r>
            <a:r>
              <a:rPr lang="ko-KR" altLang="en-US" sz="800"/>
              <a:t>계약일</a:t>
            </a:r>
            <a:r>
              <a:rPr lang="en-US" altLang="ko-KR" sz="800" dirty="0"/>
              <a:t>, </a:t>
            </a:r>
            <a:r>
              <a:rPr lang="ko-KR" altLang="en-US" sz="800"/>
              <a:t>위반확정일*</a:t>
            </a:r>
            <a:r>
              <a:rPr lang="en-US" altLang="ko-KR" sz="800" dirty="0"/>
              <a:t>, </a:t>
            </a:r>
            <a:r>
              <a:rPr lang="ko-KR" altLang="en-US" sz="800"/>
              <a:t>위반사유 등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* </a:t>
            </a:r>
            <a:r>
              <a:rPr lang="ko-KR" altLang="en-US" sz="800" smtClean="0"/>
              <a:t>위반확정일이란</a:t>
            </a:r>
            <a:endParaRPr lang="ko-KR" altLang="en-US" sz="800" dirty="0"/>
          </a:p>
          <a:p>
            <a:r>
              <a:rPr lang="ko-KR" altLang="en-US" sz="800" dirty="0"/>
              <a:t>금융회사가 사실관계를 확인한 후 대출상담사의 모범규준 위반사실을 확정한 날</a:t>
            </a:r>
            <a:r>
              <a:rPr lang="en-US" altLang="ko-KR" sz="800" dirty="0"/>
              <a:t>, 2018.6.1.</a:t>
            </a:r>
            <a:r>
              <a:rPr lang="ko-KR" altLang="en-US" sz="800"/>
              <a:t>이후 등록된 위반행위부터 위반확정일이 조회됨</a:t>
            </a:r>
            <a:endParaRPr lang="ko-KR" altLang="en-US" sz="8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54998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31567" y="1019125"/>
            <a:ext cx="148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대출모집인 조회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2571462" y="1608150"/>
            <a:ext cx="2244902" cy="3468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개인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8902" y="1608150"/>
            <a:ext cx="2244902" cy="3468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36875" y="2302889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등록번호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924139" y="2302889"/>
            <a:ext cx="1797269" cy="2616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2736875" y="2686066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법인명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3924139" y="2686066"/>
            <a:ext cx="1797269" cy="2616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5945225" y="2302888"/>
            <a:ext cx="1122451" cy="6447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>
                    <a:lumMod val="95000"/>
                  </a:schemeClr>
                </a:solidFill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71600" y="1379310"/>
            <a:ext cx="7512269" cy="26026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8798" y="3116340"/>
            <a:ext cx="664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ko-KR" altLang="en-US" sz="800" smtClean="0"/>
              <a:t>법인의 </a:t>
            </a:r>
            <a:r>
              <a:rPr lang="ko-KR" altLang="en-US" sz="800"/>
              <a:t>등록번호와 </a:t>
            </a:r>
            <a:r>
              <a:rPr lang="ko-KR" altLang="en-US" sz="800" smtClean="0"/>
              <a:t>법인명 </a:t>
            </a:r>
            <a:r>
              <a:rPr lang="ko-KR" altLang="en-US" sz="800" dirty="0"/>
              <a:t>모두 입력해야 조회 </a:t>
            </a:r>
            <a:r>
              <a:rPr lang="ko-KR" altLang="en-US" sz="800" dirty="0" smtClean="0"/>
              <a:t>가능합니다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  <a:p>
            <a:r>
              <a:rPr lang="en-US" altLang="ko-KR" sz="800" dirty="0" smtClean="0"/>
              <a:t>- </a:t>
            </a:r>
            <a:r>
              <a:rPr lang="ko-KR" altLang="en-US" sz="800" smtClean="0"/>
              <a:t>조회가능정보</a:t>
            </a:r>
            <a:r>
              <a:rPr lang="en-US" altLang="ko-KR" sz="800" dirty="0"/>
              <a:t>: </a:t>
            </a:r>
            <a:r>
              <a:rPr lang="ko-KR" altLang="en-US" sz="800"/>
              <a:t>대출상담사의 등록번호</a:t>
            </a:r>
            <a:r>
              <a:rPr lang="en-US" altLang="ko-KR" sz="800" dirty="0"/>
              <a:t>, </a:t>
            </a:r>
            <a:r>
              <a:rPr lang="ko-KR" altLang="en-US" sz="800"/>
              <a:t>성명</a:t>
            </a:r>
            <a:r>
              <a:rPr lang="en-US" altLang="ko-KR" sz="800" dirty="0"/>
              <a:t>, </a:t>
            </a:r>
            <a:r>
              <a:rPr lang="ko-KR" altLang="en-US" sz="800"/>
              <a:t>사진</a:t>
            </a:r>
            <a:r>
              <a:rPr lang="en-US" altLang="ko-KR" sz="800" dirty="0"/>
              <a:t>, </a:t>
            </a:r>
            <a:r>
              <a:rPr lang="ko-KR" altLang="en-US" sz="800"/>
              <a:t>계약금융회사</a:t>
            </a:r>
            <a:r>
              <a:rPr lang="en-US" altLang="ko-KR" sz="800" dirty="0"/>
              <a:t>, </a:t>
            </a:r>
            <a:r>
              <a:rPr lang="ko-KR" altLang="en-US" sz="800"/>
              <a:t>소속법인</a:t>
            </a:r>
            <a:r>
              <a:rPr lang="en-US" altLang="ko-KR" sz="800" dirty="0"/>
              <a:t>, </a:t>
            </a:r>
            <a:r>
              <a:rPr lang="ko-KR" altLang="en-US" sz="800"/>
              <a:t>계약일</a:t>
            </a:r>
            <a:r>
              <a:rPr lang="en-US" altLang="ko-KR" sz="800" dirty="0"/>
              <a:t>, </a:t>
            </a:r>
            <a:r>
              <a:rPr lang="ko-KR" altLang="en-US" sz="800"/>
              <a:t>위반확정일*</a:t>
            </a:r>
            <a:r>
              <a:rPr lang="en-US" altLang="ko-KR" sz="800" dirty="0"/>
              <a:t>, </a:t>
            </a:r>
            <a:r>
              <a:rPr lang="ko-KR" altLang="en-US" sz="800"/>
              <a:t>위반사유 등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* </a:t>
            </a:r>
            <a:r>
              <a:rPr lang="ko-KR" altLang="en-US" sz="800" smtClean="0"/>
              <a:t>위반확정일이란</a:t>
            </a:r>
            <a:endParaRPr lang="ko-KR" altLang="en-US" sz="800" dirty="0"/>
          </a:p>
          <a:p>
            <a:r>
              <a:rPr lang="ko-KR" altLang="en-US" sz="800" dirty="0"/>
              <a:t>금융회사가 사실관계를 확인한 후 대출상담사의 모범규준 위반사실을 확정한 날</a:t>
            </a:r>
            <a:r>
              <a:rPr lang="en-US" altLang="ko-KR" sz="800" dirty="0"/>
              <a:t>, 2018.6.1.</a:t>
            </a:r>
            <a:r>
              <a:rPr lang="ko-KR" altLang="en-US" sz="800"/>
              <a:t>이후 등록된 위반행위부터 위반확정일이 조회됨</a:t>
            </a:r>
            <a:endParaRPr lang="ko-KR" altLang="en-US" sz="8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84942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317515"/>
            <a:ext cx="7512269" cy="588057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1301391" y="5129965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78853" y="5258007"/>
            <a:ext cx="664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서울특별시 중구 </a:t>
            </a:r>
            <a:r>
              <a:rPr lang="ko-KR" altLang="en-US" sz="800" dirty="0" err="1"/>
              <a:t>다동길</a:t>
            </a:r>
            <a:r>
              <a:rPr lang="ko-KR" altLang="en-US" sz="800" dirty="0"/>
              <a:t> </a:t>
            </a:r>
            <a:r>
              <a:rPr lang="en-US" altLang="ko-KR" sz="800" dirty="0"/>
              <a:t>43 (</a:t>
            </a:r>
            <a:r>
              <a:rPr lang="ko-KR" altLang="en-US" sz="800"/>
              <a:t>다동</a:t>
            </a:r>
            <a:r>
              <a:rPr lang="en-US" altLang="ko-KR" sz="800" dirty="0"/>
              <a:t>70</a:t>
            </a:r>
            <a:r>
              <a:rPr lang="ko-KR" altLang="en-US" sz="800"/>
              <a:t>번지</a:t>
            </a:r>
            <a:r>
              <a:rPr lang="en-US" altLang="ko-KR" sz="800" dirty="0"/>
              <a:t>) </a:t>
            </a:r>
            <a:r>
              <a:rPr lang="ko-KR" altLang="en-US" sz="800"/>
              <a:t>한외빌딩</a:t>
            </a:r>
            <a:r>
              <a:rPr lang="en-US" altLang="ko-KR" sz="800" dirty="0"/>
              <a:t>13</a:t>
            </a:r>
            <a:r>
              <a:rPr lang="ko-KR" altLang="en-US" sz="800"/>
              <a:t>층 여신금융협회 </a:t>
            </a:r>
            <a:r>
              <a:rPr lang="en-US" altLang="ko-KR" sz="800" dirty="0"/>
              <a:t>(04521) </a:t>
            </a:r>
            <a:r>
              <a:rPr lang="ko-KR" altLang="en-US" sz="800"/>
              <a:t>대표전화 </a:t>
            </a:r>
            <a:r>
              <a:rPr lang="en-US" altLang="ko-KR" sz="800" dirty="0"/>
              <a:t>02-2011-0700</a:t>
            </a:r>
          </a:p>
          <a:p>
            <a:r>
              <a:rPr lang="en-US" altLang="ko-KR" sz="800" dirty="0"/>
              <a:t>COPYRIGHT © THE CREDIT FINANCE ASSOCIATION ALL RIGHTS RESERVED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232021"/>
            <a:ext cx="1202449" cy="3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084459" y="1250613"/>
            <a:ext cx="187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대출모집인 조회결과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92515" y="1607076"/>
            <a:ext cx="1489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현재경력</a:t>
            </a:r>
            <a:endParaRPr lang="ko-KR" altLang="en-US" sz="11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413475" y="1957607"/>
            <a:ext cx="2211484" cy="2417313"/>
            <a:chOff x="537672" y="3510272"/>
            <a:chExt cx="1098550" cy="921321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 bwMode="auto">
            <a:xfrm>
              <a:off x="959875" y="3925315"/>
              <a:ext cx="264420" cy="948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사진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3209029" y="1907708"/>
            <a:ext cx="6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57633"/>
              </p:ext>
            </p:extLst>
          </p:nvPr>
        </p:nvGraphicFramePr>
        <p:xfrm>
          <a:off x="3192515" y="1967951"/>
          <a:ext cx="6208514" cy="23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630"/>
                <a:gridCol w="4300884"/>
              </a:tblGrid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등록번호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110121E1234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계약금융회사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우리금융캐피탈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소속법인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개인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2021-03-05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(1)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위반행위 사유 </a:t>
                      </a:r>
                      <a:r>
                        <a:rPr lang="en-US" altLang="ko-KR" sz="900" dirty="0" smtClean="0"/>
                        <a:t>(1)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(2)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(2)</a:t>
                      </a:r>
                      <a:endParaRPr lang="ko-KR" altLang="en-US" sz="90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/>
                        <a:t>금융회사 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16880077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63709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2515" y="4389685"/>
            <a:ext cx="1489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과거경력</a:t>
            </a:r>
            <a:endParaRPr lang="ko-KR" altLang="en-US" sz="11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3209029" y="4690317"/>
            <a:ext cx="6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6152"/>
              </p:ext>
            </p:extLst>
          </p:nvPr>
        </p:nvGraphicFramePr>
        <p:xfrm>
          <a:off x="3209029" y="4774099"/>
          <a:ext cx="6208514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630"/>
                <a:gridCol w="4300884"/>
              </a:tblGrid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계약금융회사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smtClean="0"/>
                        <a:t>계약기간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우리금융캐피탈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(2017-07-05 ~ 2019-12-19)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소속법인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개인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계약해지 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smtClean="0"/>
                        <a:t>해지사유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정상해지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(1)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위반행위 사유 </a:t>
                      </a:r>
                      <a:r>
                        <a:rPr lang="en-US" altLang="ko-KR" sz="900" dirty="0" smtClean="0"/>
                        <a:t>(1)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(2)</a:t>
                      </a:r>
                      <a:endParaRPr lang="ko-KR" altLang="en-US" sz="9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98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dirty="0" smtClean="0"/>
                        <a:t>위반확정일 </a:t>
                      </a:r>
                      <a:r>
                        <a:rPr lang="en-US" altLang="ko-KR" sz="900" dirty="0" smtClean="0"/>
                        <a:t>(2)</a:t>
                      </a:r>
                      <a:endParaRPr lang="ko-KR" altLang="en-US" sz="90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 bwMode="auto">
          <a:xfrm>
            <a:off x="4760864" y="6533271"/>
            <a:ext cx="898504" cy="22350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홈으로</a:t>
            </a:r>
            <a:endParaRPr lang="ko-KR" altLang="ko-K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8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8558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4459" y="1246618"/>
            <a:ext cx="187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/>
              <a:t>대출모집인 제도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706201" y="1916584"/>
            <a:ext cx="8603337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개요</a:t>
            </a:r>
            <a:endParaRPr lang="en-US" altLang="ko-KR" sz="1200" b="1" dirty="0" smtClean="0"/>
          </a:p>
          <a:p>
            <a:endParaRPr lang="ko-KR" altLang="en-US" sz="105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대출모집인은 </a:t>
            </a:r>
            <a:r>
              <a:rPr lang="ko-KR" altLang="en-US" sz="1050" dirty="0"/>
              <a:t>금융회사와 대출모집업무 위탁계약을 체결하고 대출</a:t>
            </a:r>
            <a:r>
              <a:rPr lang="en-US" altLang="ko-KR" sz="1050" dirty="0"/>
              <a:t>(</a:t>
            </a:r>
            <a:r>
              <a:rPr lang="ko-KR" altLang="en-US" sz="1050"/>
              <a:t>인터넷 등을 통한 온라인 대출 포함</a:t>
            </a:r>
            <a:r>
              <a:rPr lang="en-US" altLang="ko-KR" sz="1050" dirty="0"/>
              <a:t>) </a:t>
            </a:r>
            <a:r>
              <a:rPr lang="ko-KR" altLang="en-US" sz="1050"/>
              <a:t>신청상담</a:t>
            </a:r>
            <a:r>
              <a:rPr lang="en-US" altLang="ko-KR" sz="1050" dirty="0"/>
              <a:t>, </a:t>
            </a:r>
            <a:r>
              <a:rPr lang="ko-KR" altLang="en-US" sz="1050"/>
              <a:t>신청서 접수 및 전달 등 금융회사가 위탁한 업무를 수행하는 대출상담사와 대출모집법인을 말합니다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금융업협회는 </a:t>
            </a:r>
            <a:r>
              <a:rPr lang="ko-KR" altLang="en-US" sz="1050" dirty="0"/>
              <a:t>대출모집인들의 </a:t>
            </a:r>
            <a:r>
              <a:rPr lang="ko-KR" altLang="en-US" sz="1050" dirty="0" err="1"/>
              <a:t>인적사항</a:t>
            </a:r>
            <a:r>
              <a:rPr lang="en-US" altLang="ko-KR" sz="1050" dirty="0"/>
              <a:t>, </a:t>
            </a:r>
            <a:r>
              <a:rPr lang="ko-KR" altLang="en-US" sz="1050"/>
              <a:t>소속 은행</a:t>
            </a:r>
            <a:r>
              <a:rPr lang="en-US" altLang="ko-KR" sz="1050" dirty="0"/>
              <a:t>, </a:t>
            </a:r>
            <a:r>
              <a:rPr lang="ko-KR" altLang="en-US" sz="1050"/>
              <a:t>등록번호 등을 금융업협회에 등록하고 체계적으로 관리하는 ‘대출모집인 등록제도’를 시행하고 있습니다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또한 </a:t>
            </a:r>
            <a:r>
              <a:rPr lang="ko-KR" altLang="en-US" sz="1050" dirty="0"/>
              <a:t>대출모집인 제도의 원활한 운영과 고객 편의 도모 등을 위해 </a:t>
            </a:r>
            <a:r>
              <a:rPr lang="en-US" altLang="ko-KR" sz="1050" dirty="0"/>
              <a:t>&lt;</a:t>
            </a:r>
            <a:r>
              <a:rPr lang="ko-KR" altLang="en-US" sz="1050"/>
              <a:t>대출모집인 제도 모범규준</a:t>
            </a:r>
            <a:r>
              <a:rPr lang="en-US" altLang="ko-KR" sz="1050" dirty="0"/>
              <a:t>&gt; </a:t>
            </a:r>
            <a:r>
              <a:rPr lang="ko-KR" altLang="en-US" sz="1050"/>
              <a:t>등 관련 규정에 따른 업무를 수행하고 있으며</a:t>
            </a:r>
            <a:r>
              <a:rPr lang="en-US" altLang="ko-KR" sz="1050" dirty="0"/>
              <a:t>, </a:t>
            </a:r>
            <a:r>
              <a:rPr lang="ko-KR" altLang="en-US" sz="1050"/>
              <a:t>대출모집인 제도 운영위원회 등을 통해 대출 모집인 제도 전반에 관한 사항을 심의</a:t>
            </a:r>
            <a:r>
              <a:rPr lang="en-US" altLang="ko-KR" sz="1050" dirty="0"/>
              <a:t>·</a:t>
            </a:r>
            <a:r>
              <a:rPr lang="ko-KR" altLang="en-US" sz="1050"/>
              <a:t>의결하고 있습니다</a:t>
            </a:r>
            <a:r>
              <a:rPr lang="en-US" altLang="ko-KR" sz="1050" dirty="0"/>
              <a:t>.</a:t>
            </a:r>
            <a:endParaRPr lang="en-US" altLang="ko-KR" sz="1050" b="0" i="0" dirty="0">
              <a:effectLst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6200" y="3883058"/>
            <a:ext cx="1390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/>
                </a:solidFill>
              </a:rPr>
              <a:t>참여 금융업협회</a:t>
            </a:r>
            <a:endParaRPr lang="en-US" altLang="ko-KR" sz="1200" b="1" dirty="0">
              <a:solidFill>
                <a:prstClr val="black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1" y="4285576"/>
            <a:ext cx="4740785" cy="9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4459" y="1246618"/>
            <a:ext cx="187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모집인 결제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60648" y="2625034"/>
            <a:ext cx="2244902" cy="346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</a:rPr>
              <a:t>개인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088" y="2625034"/>
            <a:ext cx="2244902" cy="3468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법인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2189" y="3696663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성명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239452" y="3696663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2189" y="4079840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휴대폰번호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4239452" y="4079840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 01067384411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8890" y="5435627"/>
            <a:ext cx="1122451" cy="3939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2189" y="4469174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생년월일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4239452" y="4469174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 790625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2189" y="4852351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성별</a:t>
            </a:r>
            <a:endParaRPr lang="ko-KR" altLang="en-US" sz="1000" dirty="0"/>
          </a:p>
        </p:txBody>
      </p:sp>
      <p:sp>
        <p:nvSpPr>
          <p:cNvPr id="2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239453" y="3233097"/>
            <a:ext cx="1836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계약금융회사 선택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867267" y="3241806"/>
            <a:ext cx="208186" cy="2345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Drop-Down Arrow"/>
          <p:cNvSpPr/>
          <p:nvPr>
            <p:custDataLst>
              <p:tags r:id="rId3"/>
            </p:custDataLst>
          </p:nvPr>
        </p:nvSpPr>
        <p:spPr>
          <a:xfrm rot="10800000">
            <a:off x="5930342" y="3338537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2189" y="3252525"/>
            <a:ext cx="103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금융회사 선택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456889" y="4876424"/>
            <a:ext cx="59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남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5460668" y="4876424"/>
            <a:ext cx="59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여</a:t>
            </a:r>
            <a:endParaRPr lang="ko-KR" altLang="en-US" sz="900" dirty="0"/>
          </a:p>
        </p:txBody>
      </p:sp>
      <p:sp>
        <p:nvSpPr>
          <p:cNvPr id="30" name="타원 29"/>
          <p:cNvSpPr/>
          <p:nvPr/>
        </p:nvSpPr>
        <p:spPr>
          <a:xfrm>
            <a:off x="5256357" y="4926887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55247" y="4926887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20840" y="1686662"/>
            <a:ext cx="860333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계약된 금융회사를 통해 신청 후에 승인완료 된 모집인에 대한 결제 페이지 입니다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/>
              <a:t> </a:t>
            </a:r>
            <a:r>
              <a:rPr lang="ko-KR" altLang="en-US" sz="1050" smtClean="0"/>
              <a:t>조회 후에 수수료를 결제하시면 최종 등록번호 확인 및 모집인 등록증을 다운로드 받으 실 수 있습니다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/>
              <a:t> </a:t>
            </a:r>
            <a:r>
              <a:rPr lang="ko-KR" altLang="en-US" sz="1050" b="1" smtClean="0">
                <a:solidFill>
                  <a:srgbClr val="C00000"/>
                </a:solidFill>
              </a:rPr>
              <a:t>결제 후 환불은 불가능 합니다</a:t>
            </a:r>
            <a:r>
              <a:rPr lang="en-US" altLang="ko-KR" sz="1050" dirty="0" smtClean="0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6411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 bwMode="auto">
          <a:xfrm>
            <a:off x="10097501" y="3819670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800" smtClean="0">
                <a:solidFill>
                  <a:schemeClr val="tx1"/>
                </a:solidFill>
                <a:latin typeface="+mn-ea"/>
              </a:rPr>
              <a:t>모집인 관련 정보가 없습니다</a:t>
            </a:r>
            <a:r>
              <a:rPr kumimoji="0"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10097501" y="3819669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37" name="그룹 49"/>
          <p:cNvGrpSpPr>
            <a:grpSpLocks/>
          </p:cNvGrpSpPr>
          <p:nvPr/>
        </p:nvGrpSpPr>
        <p:grpSpPr bwMode="auto">
          <a:xfrm>
            <a:off x="11886144" y="3819669"/>
            <a:ext cx="163256" cy="163256"/>
            <a:chOff x="2339223" y="5229200"/>
            <a:chExt cx="144545" cy="144469"/>
          </a:xfrm>
        </p:grpSpPr>
        <p:sp>
          <p:nvSpPr>
            <p:cNvPr id="38" name="직사각형 37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모서리가 둥근 직사각형 40"/>
          <p:cNvSpPr/>
          <p:nvPr/>
        </p:nvSpPr>
        <p:spPr bwMode="auto">
          <a:xfrm>
            <a:off x="10821450" y="4503887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0097501" y="4836546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800" dirty="0" smtClean="0">
                <a:solidFill>
                  <a:schemeClr val="tx1"/>
                </a:solidFill>
                <a:latin typeface="+mn-ea"/>
              </a:rPr>
              <a:t>이미 결제 완료된 모집인 입니다</a:t>
            </a:r>
            <a:r>
              <a:rPr kumimoji="0"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0097501" y="4836545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44" name="그룹 49"/>
          <p:cNvGrpSpPr>
            <a:grpSpLocks/>
          </p:cNvGrpSpPr>
          <p:nvPr/>
        </p:nvGrpSpPr>
        <p:grpSpPr bwMode="auto">
          <a:xfrm>
            <a:off x="11886144" y="4836545"/>
            <a:ext cx="163256" cy="163256"/>
            <a:chOff x="2339223" y="5229200"/>
            <a:chExt cx="144545" cy="144469"/>
          </a:xfrm>
        </p:grpSpPr>
        <p:sp>
          <p:nvSpPr>
            <p:cNvPr id="45" name="직사각형 44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모서리가 둥근 직사각형 47"/>
          <p:cNvSpPr/>
          <p:nvPr/>
        </p:nvSpPr>
        <p:spPr bwMode="auto">
          <a:xfrm>
            <a:off x="10821450" y="5520763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245217" y="5589537"/>
            <a:ext cx="3420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1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84459" y="1246618"/>
            <a:ext cx="187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모집인 결제</a:t>
            </a:r>
            <a:endParaRPr lang="ko-KR" altLang="en-US" sz="1400" b="1" dirty="0"/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60648" y="2625034"/>
            <a:ext cx="2244902" cy="34684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개인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8088" y="2625034"/>
            <a:ext cx="2244902" cy="3468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</a:rPr>
              <a:t>법인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2189" y="3696663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법인번호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4239452" y="3696663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 110111-4088000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2189" y="4079840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대표자 성명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4239452" y="4079840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이름을 입력해 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48890" y="5435627"/>
            <a:ext cx="1122451" cy="3939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>
                    <a:lumMod val="95000"/>
                  </a:schemeClr>
                </a:solidFill>
              </a:rPr>
              <a:t>조회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52189" y="4469174"/>
            <a:ext cx="1119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대표자 생년월일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4239452" y="4469174"/>
            <a:ext cx="1836000" cy="252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) 790625</a:t>
            </a:r>
            <a:endParaRPr lang="ko-KR" altLang="en-US" sz="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2189" y="4852351"/>
            <a:ext cx="906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대표자 성별</a:t>
            </a:r>
            <a:endParaRPr lang="ko-KR" altLang="en-US" sz="1000" dirty="0"/>
          </a:p>
        </p:txBody>
      </p:sp>
      <p:sp>
        <p:nvSpPr>
          <p:cNvPr id="4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239453" y="3233097"/>
            <a:ext cx="1836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계약금융회사 선택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867267" y="3241806"/>
            <a:ext cx="208186" cy="23458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Drop-Down Arrow"/>
          <p:cNvSpPr/>
          <p:nvPr>
            <p:custDataLst>
              <p:tags r:id="rId3"/>
            </p:custDataLst>
          </p:nvPr>
        </p:nvSpPr>
        <p:spPr>
          <a:xfrm rot="10800000">
            <a:off x="5930342" y="3338537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2189" y="3252525"/>
            <a:ext cx="1032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금융회사 선택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456889" y="4876424"/>
            <a:ext cx="59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남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5460668" y="4876424"/>
            <a:ext cx="5980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여</a:t>
            </a:r>
            <a:endParaRPr lang="ko-KR" altLang="en-US" sz="900" dirty="0"/>
          </a:p>
        </p:txBody>
      </p:sp>
      <p:sp>
        <p:nvSpPr>
          <p:cNvPr id="47" name="타원 46"/>
          <p:cNvSpPr/>
          <p:nvPr/>
        </p:nvSpPr>
        <p:spPr>
          <a:xfrm>
            <a:off x="5256357" y="4926887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255247" y="4926887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20840" y="1686662"/>
            <a:ext cx="860333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계약된 금융회사를 통해 신청 후에 승인완료 된 모집인에 대한 결제 페이지 입니다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/>
              <a:t> </a:t>
            </a:r>
            <a:r>
              <a:rPr lang="ko-KR" altLang="en-US" sz="1050"/>
              <a:t>조회 후에 수수료를 결제하시면 </a:t>
            </a:r>
            <a:r>
              <a:rPr lang="ko-KR" altLang="en-US" sz="1050" smtClean="0"/>
              <a:t>모집인 등록증을 확인 및 </a:t>
            </a:r>
            <a:r>
              <a:rPr lang="ko-KR" altLang="en-US" sz="1050"/>
              <a:t>다운로드 받으 실 수 있습니다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b="1" smtClean="0">
                <a:solidFill>
                  <a:srgbClr val="C00000"/>
                </a:solidFill>
              </a:rPr>
              <a:t>결제 후 환불은 불가능 합니다</a:t>
            </a:r>
            <a:r>
              <a:rPr lang="en-US" altLang="ko-KR" sz="1050" b="1" dirty="0" smtClean="0">
                <a:solidFill>
                  <a:srgbClr val="C00000"/>
                </a:solidFill>
              </a:rPr>
              <a:t>.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3638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21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59229" y="1347700"/>
            <a:ext cx="187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모집인 결제</a:t>
            </a:r>
            <a:endParaRPr lang="ko-KR" altLang="en-US" sz="1400" b="1" dirty="0"/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510" y="693221"/>
            <a:ext cx="10044000" cy="4355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41104" y="795953"/>
            <a:ext cx="369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spc="-150" dirty="0" smtClean="0">
                <a:solidFill>
                  <a:schemeClr val="bg1"/>
                </a:solidFill>
                <a:latin typeface="+mn-ea"/>
              </a:rPr>
              <a:t>TOP</a:t>
            </a:r>
            <a:endParaRPr kumimoji="1" lang="en-US" altLang="ko-KR" sz="10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8232"/>
              </p:ext>
            </p:extLst>
          </p:nvPr>
        </p:nvGraphicFramePr>
        <p:xfrm>
          <a:off x="10046222" y="886278"/>
          <a:ext cx="2146086" cy="28010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PG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결제 페이지가 팝업으로 보여지고 결제가 진행됩니다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73714"/>
              </p:ext>
            </p:extLst>
          </p:nvPr>
        </p:nvGraphicFramePr>
        <p:xfrm>
          <a:off x="2779596" y="2459427"/>
          <a:ext cx="4608787" cy="1423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519"/>
                <a:gridCol w="2824268"/>
              </a:tblGrid>
              <a:tr h="246881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계약금융회사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우리금융캐피탈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성명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홍길동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휴대폰 번호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010-66445214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생년월일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800627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성별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남성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16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smtClean="0"/>
                        <a:t>결제금액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/>
                        <a:t>20,000</a:t>
                      </a:r>
                      <a:r>
                        <a:rPr lang="ko-KR" altLang="en-US" sz="1000" b="1" smtClean="0"/>
                        <a:t>원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 bwMode="auto">
          <a:xfrm>
            <a:off x="4382814" y="4477756"/>
            <a:ext cx="1087820" cy="33860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dirty="0" smtClean="0">
                <a:solidFill>
                  <a:schemeClr val="bg1"/>
                </a:solidFill>
              </a:rPr>
              <a:t>결제하기</a:t>
            </a:r>
            <a:endParaRPr lang="ko-KR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840" y="1686662"/>
            <a:ext cx="860333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ko-KR" altLang="en-US" sz="1050" dirty="0" smtClean="0"/>
              <a:t>조회 결과입니다</a:t>
            </a:r>
            <a:r>
              <a:rPr lang="en-US" altLang="ko-KR" sz="1050" dirty="0" smtClean="0"/>
              <a:t>. </a:t>
            </a:r>
            <a:r>
              <a:rPr lang="ko-KR" altLang="en-US" sz="1050" smtClean="0"/>
              <a:t>아래 </a:t>
            </a:r>
            <a:r>
              <a:rPr lang="ko-KR" altLang="en-US" sz="1050" dirty="0" smtClean="0"/>
              <a:t>내용을 최종 확인하시고 결제하기 버튼을 </a:t>
            </a:r>
            <a:r>
              <a:rPr lang="ko-KR" altLang="en-US" sz="1050" smtClean="0"/>
              <a:t>눌러서 결제 진행하시면 됩니다</a:t>
            </a:r>
            <a:r>
              <a:rPr lang="en-US" altLang="ko-KR" sz="105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/>
              <a:t>결제완료 후 모집인 모집인 등록증을 확인 및 다운로드 받으 실 </a:t>
            </a:r>
            <a:r>
              <a:rPr lang="ko-KR" altLang="en-US" sz="1050"/>
              <a:t>수 </a:t>
            </a:r>
            <a:r>
              <a:rPr lang="ko-KR" altLang="en-US" sz="1050" smtClean="0"/>
              <a:t>있습니다</a:t>
            </a:r>
            <a:endParaRPr lang="en-US" altLang="ko-KR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050" dirty="0" smtClean="0"/>
              <a:t> </a:t>
            </a:r>
            <a:r>
              <a:rPr lang="ko-KR" altLang="en-US" sz="1050" smtClean="0">
                <a:solidFill>
                  <a:srgbClr val="C00000"/>
                </a:solidFill>
              </a:rPr>
              <a:t>결제 후 환불은 불가능 합니다</a:t>
            </a:r>
            <a:r>
              <a:rPr lang="en-US" altLang="ko-KR" sz="105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4238814" y="44057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0464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0_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hr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100"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2.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53026</TotalTime>
  <Words>918</Words>
  <Application>Microsoft Office PowerPoint</Application>
  <PresentationFormat>와이드스크린</PresentationFormat>
  <Paragraphs>333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Verdana</vt:lpstr>
      <vt:lpstr>Arial</vt:lpstr>
      <vt:lpstr>맑은 고딕</vt:lpstr>
      <vt:lpstr>Calibri</vt:lpstr>
      <vt:lpstr>나눔고딕</vt:lpstr>
      <vt:lpstr>Office 테마</vt:lpstr>
      <vt:lpstr>디자인 사용자 지정</vt:lpstr>
      <vt:lpstr>0_hr</vt:lpstr>
      <vt:lpstr>1_hr</vt:lpstr>
      <vt:lpstr>2.hr</vt:lpstr>
      <vt:lpstr>2_디자인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</dc:creator>
  <cp:lastModifiedBy>HUN LEE</cp:lastModifiedBy>
  <cp:revision>2593</cp:revision>
  <cp:lastPrinted>2016-12-06T05:38:05Z</cp:lastPrinted>
  <dcterms:created xsi:type="dcterms:W3CDTF">2015-11-23T00:31:57Z</dcterms:created>
  <dcterms:modified xsi:type="dcterms:W3CDTF">2021-05-11T04:46:08Z</dcterms:modified>
</cp:coreProperties>
</file>