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  <p:sldMasterId id="2147483648" r:id="rId2"/>
    <p:sldMasterId id="2147483660" r:id="rId3"/>
    <p:sldMasterId id="2147483672" r:id="rId4"/>
    <p:sldMasterId id="2147483681" r:id="rId5"/>
    <p:sldMasterId id="2147483676" r:id="rId6"/>
    <p:sldMasterId id="2147483674" r:id="rId7"/>
    <p:sldMasterId id="2147483678" r:id="rId8"/>
    <p:sldMasterId id="2147483679" r:id="rId9"/>
  </p:sldMasterIdLst>
  <p:notesMasterIdLst>
    <p:notesMasterId r:id="rId65"/>
  </p:notesMasterIdLst>
  <p:handoutMasterIdLst>
    <p:handoutMasterId r:id="rId66"/>
  </p:handoutMasterIdLst>
  <p:sldIdLst>
    <p:sldId id="264" r:id="rId10"/>
    <p:sldId id="591" r:id="rId11"/>
    <p:sldId id="642" r:id="rId12"/>
    <p:sldId id="654" r:id="rId13"/>
    <p:sldId id="563" r:id="rId14"/>
    <p:sldId id="644" r:id="rId15"/>
    <p:sldId id="681" r:id="rId16"/>
    <p:sldId id="627" r:id="rId17"/>
    <p:sldId id="682" r:id="rId18"/>
    <p:sldId id="655" r:id="rId19"/>
    <p:sldId id="613" r:id="rId20"/>
    <p:sldId id="675" r:id="rId21"/>
    <p:sldId id="676" r:id="rId22"/>
    <p:sldId id="677" r:id="rId23"/>
    <p:sldId id="679" r:id="rId24"/>
    <p:sldId id="678" r:id="rId25"/>
    <p:sldId id="680" r:id="rId26"/>
    <p:sldId id="685" r:id="rId27"/>
    <p:sldId id="652" r:id="rId28"/>
    <p:sldId id="649" r:id="rId29"/>
    <p:sldId id="686" r:id="rId30"/>
    <p:sldId id="673" r:id="rId31"/>
    <p:sldId id="657" r:id="rId32"/>
    <p:sldId id="659" r:id="rId33"/>
    <p:sldId id="689" r:id="rId34"/>
    <p:sldId id="690" r:id="rId35"/>
    <p:sldId id="691" r:id="rId36"/>
    <p:sldId id="592" r:id="rId37"/>
    <p:sldId id="458" r:id="rId38"/>
    <p:sldId id="684" r:id="rId39"/>
    <p:sldId id="674" r:id="rId40"/>
    <p:sldId id="687" r:id="rId41"/>
    <p:sldId id="593" r:id="rId42"/>
    <p:sldId id="665" r:id="rId43"/>
    <p:sldId id="666" r:id="rId44"/>
    <p:sldId id="667" r:id="rId45"/>
    <p:sldId id="668" r:id="rId46"/>
    <p:sldId id="669" r:id="rId47"/>
    <p:sldId id="670" r:id="rId48"/>
    <p:sldId id="632" r:id="rId49"/>
    <p:sldId id="634" r:id="rId50"/>
    <p:sldId id="683" r:id="rId51"/>
    <p:sldId id="661" r:id="rId52"/>
    <p:sldId id="633" r:id="rId53"/>
    <p:sldId id="662" r:id="rId54"/>
    <p:sldId id="671" r:id="rId55"/>
    <p:sldId id="672" r:id="rId56"/>
    <p:sldId id="663" r:id="rId57"/>
    <p:sldId id="664" r:id="rId58"/>
    <p:sldId id="688" r:id="rId59"/>
    <p:sldId id="609" r:id="rId60"/>
    <p:sldId id="650" r:id="rId61"/>
    <p:sldId id="651" r:id="rId62"/>
    <p:sldId id="597" r:id="rId63"/>
    <p:sldId id="598" r:id="rId64"/>
  </p:sldIdLst>
  <p:sldSz cx="12192000" cy="6858000"/>
  <p:notesSz cx="6797675" cy="9926638"/>
  <p:embeddedFontLst>
    <p:embeddedFont>
      <p:font typeface="나눔고딕" panose="020B0600000101010101" charset="-127"/>
      <p:regular r:id="rId67"/>
      <p:bold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Verdana" panose="020B0604030504040204" pitchFamily="34" charset="0"/>
      <p:regular r:id="rId73"/>
      <p:bold r:id="rId74"/>
      <p:italic r:id="rId75"/>
      <p:boldItalic r:id="rId76"/>
    </p:embeddedFont>
    <p:embeddedFont>
      <p:font typeface="맑은 고딕" panose="020B0503020000020004" pitchFamily="50" charset="-127"/>
      <p:regular r:id="rId77"/>
      <p:bold r:id="rId7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9" orient="horz" pos="971">
          <p15:clr>
            <a:srgbClr val="A4A3A4"/>
          </p15:clr>
        </p15:guide>
        <p15:guide id="11" userDrawn="1">
          <p15:clr>
            <a:srgbClr val="A4A3A4"/>
          </p15:clr>
        </p15:guide>
        <p15:guide id="12" pos="483" userDrawn="1">
          <p15:clr>
            <a:srgbClr val="A4A3A4"/>
          </p15:clr>
        </p15:guide>
        <p15:guide id="13" pos="5813" userDrawn="1">
          <p15:clr>
            <a:srgbClr val="A4A3A4"/>
          </p15:clr>
        </p15:guide>
        <p15:guide id="14" pos="3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FF"/>
    <a:srgbClr val="F2F2F2"/>
    <a:srgbClr val="BFBFBF"/>
    <a:srgbClr val="FFFFFF"/>
    <a:srgbClr val="595959"/>
    <a:srgbClr val="969696"/>
    <a:srgbClr val="8FC31F"/>
    <a:srgbClr val="FF3300"/>
    <a:srgbClr val="273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0" autoAdjust="0"/>
    <p:restoredTop sz="96408" autoAdjust="0"/>
  </p:normalViewPr>
  <p:slideViewPr>
    <p:cSldViewPr snapToGrid="0" snapToObjects="1">
      <p:cViewPr varScale="1">
        <p:scale>
          <a:sx n="121" d="100"/>
          <a:sy n="121" d="100"/>
        </p:scale>
        <p:origin x="456" y="114"/>
      </p:cViewPr>
      <p:guideLst>
        <p:guide orient="horz" pos="2160"/>
        <p:guide orient="horz" pos="572"/>
        <p:guide orient="horz" pos="971"/>
        <p:guide/>
        <p:guide pos="483"/>
        <p:guide pos="5813"/>
        <p:guide pos="316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handoutMaster" Target="handoutMasters/handoutMaster1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font" Target="fonts/font1.fntdata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BAD12F6-03B9-4D3D-A2F3-0463A803B51A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32C9AAE1-1663-4C3A-9BFD-B9BA7B4234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17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F4F7-B328-415F-A5D7-90D232281CDE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4F2B-06F2-4DC8-8271-0DD0D498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999404" y="3019472"/>
            <a:ext cx="633944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999404" y="3007500"/>
            <a:ext cx="6339444" cy="2501420"/>
            <a:chOff x="1785706" y="3007500"/>
            <a:chExt cx="6339444" cy="250142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85706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785706" y="55089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25150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785706" y="3015812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785706" y="3235495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2581127" y="3690988"/>
              <a:ext cx="55440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2588942" y="4148154"/>
              <a:ext cx="55362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785706" y="46053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356598" y="5062486"/>
              <a:ext cx="476855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372228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947613" y="3011656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538628" y="3007500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80534" y="3235495"/>
              <a:ext cx="0" cy="1359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37" y="3004767"/>
            <a:ext cx="547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0283220" y="1890543"/>
            <a:ext cx="1743175" cy="315219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최초 작성일 </a:t>
            </a:r>
            <a:r>
              <a:rPr lang="en-US" altLang="ko-KR" dirty="0" smtClean="0"/>
              <a:t>2015-09-01</a:t>
            </a:r>
            <a:endParaRPr lang="ko-KR" altLang="en-US" dirty="0" smtClean="0"/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2999404" y="2437415"/>
            <a:ext cx="6339444" cy="31521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메뉴명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20pt)</a:t>
            </a:r>
            <a:endParaRPr lang="ko-KR" altLang="en-US" dirty="0" smtClean="0"/>
          </a:p>
        </p:txBody>
      </p:sp>
      <p:sp>
        <p:nvSpPr>
          <p:cNvPr id="2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4582522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7750874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4582522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8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7750874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9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4582522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0" name="텍스트 개체 틀 9"/>
          <p:cNvSpPr>
            <a:spLocks noGrp="1"/>
          </p:cNvSpPr>
          <p:nvPr>
            <p:ph type="body" sz="quarter" idx="18" hasCustomPrompt="1"/>
          </p:nvPr>
        </p:nvSpPr>
        <p:spPr>
          <a:xfrm>
            <a:off x="7750874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1" name="텍스트 개체 틀 9"/>
          <p:cNvSpPr>
            <a:spLocks noGrp="1"/>
          </p:cNvSpPr>
          <p:nvPr>
            <p:ph type="body" sz="quarter" idx="19" hasCustomPrompt="1"/>
          </p:nvPr>
        </p:nvSpPr>
        <p:spPr>
          <a:xfrm>
            <a:off x="4582522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2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7750874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21" hasCustomPrompt="1"/>
          </p:nvPr>
        </p:nvSpPr>
        <p:spPr>
          <a:xfrm>
            <a:off x="4582522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4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7750874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2998346" y="4605320"/>
            <a:ext cx="1584176" cy="90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 고객 사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10pt)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116" y="1451348"/>
            <a:ext cx="2440884" cy="4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 userDrawn="1"/>
        </p:nvGrpSpPr>
        <p:grpSpPr>
          <a:xfrm>
            <a:off x="128464" y="1844824"/>
            <a:ext cx="12063535" cy="45719"/>
            <a:chOff x="3935015" y="2516036"/>
            <a:chExt cx="4190940" cy="29329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935015" y="2516036"/>
              <a:ext cx="4190940" cy="289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35015" y="2519625"/>
              <a:ext cx="1711548" cy="289705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3802640" y="334136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작성자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793838" y="425405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802640" y="380096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PM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4" name="Picture 2" descr="C:\Users\santel\Documents\네이트온 받은 파일\sante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780" y="3888258"/>
            <a:ext cx="731180" cy="73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3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32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9" name="직선 연결선 28"/>
          <p:cNvCxnSpPr/>
          <p:nvPr userDrawn="1"/>
        </p:nvCxnSpPr>
        <p:spPr>
          <a:xfrm>
            <a:off x="7813" y="0"/>
            <a:ext cx="9902095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2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7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8238" y="681887"/>
            <a:ext cx="10027607" cy="353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3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5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97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7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-8696" y="681886"/>
            <a:ext cx="10051200" cy="5148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09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1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69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4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95959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05336" y="6239354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COPYRIGHT 2021 SANTEL.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ALL RIGHTS RESERVED</a:t>
            </a:r>
          </a:p>
          <a:p>
            <a:pPr algn="ctr"/>
            <a:r>
              <a:rPr lang="ko-KR" altLang="en-US" sz="800" b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샌텔의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사전 승인 없이 본 내용의 전부 또는 일부에 대한 복사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배포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사용을 금합니다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9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8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2021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33214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6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58615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696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6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48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4416097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</a:t>
            </a:r>
            <a:r>
              <a:rPr kumimoji="0" lang="en-US" altLang="ko-KR" sz="700" kern="120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4667250" y="3089674"/>
            <a:ext cx="2857500" cy="678652"/>
            <a:chOff x="4938412" y="3236853"/>
            <a:chExt cx="2857500" cy="678652"/>
          </a:xfrm>
        </p:grpSpPr>
        <p:sp>
          <p:nvSpPr>
            <p:cNvPr id="7" name="제목 1"/>
            <p:cNvSpPr txBox="1">
              <a:spLocks/>
            </p:cNvSpPr>
            <p:nvPr userDrawn="1"/>
          </p:nvSpPr>
          <p:spPr>
            <a:xfrm>
              <a:off x="6005845" y="3236853"/>
              <a:ext cx="722634" cy="2330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0" lang="en-US" altLang="ko-KR" sz="1400" b="1" spc="-15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Thank you</a:t>
              </a:r>
              <a:endParaRPr kumimoji="0" lang="en-US" altLang="ko-KR" sz="1400" b="1" spc="-15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6" name="Picture 2" descr="C:\Users\santel\Documents\네이트온 받은 파일\santel.png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38412" y="3629755"/>
              <a:ext cx="2857500" cy="2857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5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45634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403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7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image" Target="../media/image6.png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35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10" Type="http://schemas.openxmlformats.org/officeDocument/2006/relationships/tags" Target="../tags/tag86.xml"/><Relationship Id="rId19" Type="http://schemas.openxmlformats.org/officeDocument/2006/relationships/slideLayout" Target="../slideLayouts/slideLayout8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" Type="http://schemas.openxmlformats.org/officeDocument/2006/relationships/tags" Target="../tags/tag97.xml"/><Relationship Id="rId21" Type="http://schemas.openxmlformats.org/officeDocument/2006/relationships/tags" Target="../tags/tag115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tags" Target="../tags/tag114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image" Target="../media/image7.png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image" Target="../media/image6.png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slideLayout" Target="../slideLayouts/slideLayout8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4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6" Type="http://schemas.openxmlformats.org/officeDocument/2006/relationships/image" Target="../media/image6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8.png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slideLayout" Target="../slideLayouts/slideLayout8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tags" Target="../tags/tag246.xml"/><Relationship Id="rId3" Type="http://schemas.openxmlformats.org/officeDocument/2006/relationships/tags" Target="../tags/tag223.xml"/><Relationship Id="rId21" Type="http://schemas.openxmlformats.org/officeDocument/2006/relationships/tags" Target="../tags/tag241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image" Target="../media/image7.png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adc@gmail.com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tags" Target="../tags/tag260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hyperlink" Target="mailto:adc@gmail.com" TargetMode="External"/><Relationship Id="rId2" Type="http://schemas.openxmlformats.org/officeDocument/2006/relationships/tags" Target="../tags/tag249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10" Type="http://schemas.openxmlformats.org/officeDocument/2006/relationships/tags" Target="../tags/tag257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2" Type="http://schemas.openxmlformats.org/officeDocument/2006/relationships/tags" Target="../tags/tag273.xml"/><Relationship Id="rId16" Type="http://schemas.openxmlformats.org/officeDocument/2006/relationships/hyperlink" Target="mailto:adc@gmail.com" TargetMode="Externa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tags" Target="../tags/tag28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13" Type="http://schemas.openxmlformats.org/officeDocument/2006/relationships/tags" Target="../tags/tag298.xml"/><Relationship Id="rId18" Type="http://schemas.openxmlformats.org/officeDocument/2006/relationships/tags" Target="../tags/tag303.xml"/><Relationship Id="rId26" Type="http://schemas.openxmlformats.org/officeDocument/2006/relationships/tags" Target="../tags/tag311.xml"/><Relationship Id="rId3" Type="http://schemas.openxmlformats.org/officeDocument/2006/relationships/tags" Target="../tags/tag288.xml"/><Relationship Id="rId21" Type="http://schemas.openxmlformats.org/officeDocument/2006/relationships/tags" Target="../tags/tag306.xml"/><Relationship Id="rId34" Type="http://schemas.openxmlformats.org/officeDocument/2006/relationships/slideLayout" Target="../slideLayouts/slideLayout8.xml"/><Relationship Id="rId7" Type="http://schemas.openxmlformats.org/officeDocument/2006/relationships/tags" Target="../tags/tag292.xml"/><Relationship Id="rId12" Type="http://schemas.openxmlformats.org/officeDocument/2006/relationships/tags" Target="../tags/tag297.xml"/><Relationship Id="rId17" Type="http://schemas.openxmlformats.org/officeDocument/2006/relationships/tags" Target="../tags/tag302.xml"/><Relationship Id="rId25" Type="http://schemas.openxmlformats.org/officeDocument/2006/relationships/tags" Target="../tags/tag310.xml"/><Relationship Id="rId33" Type="http://schemas.openxmlformats.org/officeDocument/2006/relationships/tags" Target="../tags/tag318.xml"/><Relationship Id="rId2" Type="http://schemas.openxmlformats.org/officeDocument/2006/relationships/tags" Target="../tags/tag287.xml"/><Relationship Id="rId16" Type="http://schemas.openxmlformats.org/officeDocument/2006/relationships/tags" Target="../tags/tag301.xml"/><Relationship Id="rId20" Type="http://schemas.openxmlformats.org/officeDocument/2006/relationships/tags" Target="../tags/tag305.xml"/><Relationship Id="rId29" Type="http://schemas.openxmlformats.org/officeDocument/2006/relationships/tags" Target="../tags/tag314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tags" Target="../tags/tag296.xml"/><Relationship Id="rId24" Type="http://schemas.openxmlformats.org/officeDocument/2006/relationships/tags" Target="../tags/tag309.xml"/><Relationship Id="rId32" Type="http://schemas.openxmlformats.org/officeDocument/2006/relationships/tags" Target="../tags/tag317.xml"/><Relationship Id="rId5" Type="http://schemas.openxmlformats.org/officeDocument/2006/relationships/tags" Target="../tags/tag290.xml"/><Relationship Id="rId15" Type="http://schemas.openxmlformats.org/officeDocument/2006/relationships/tags" Target="../tags/tag300.xml"/><Relationship Id="rId23" Type="http://schemas.openxmlformats.org/officeDocument/2006/relationships/tags" Target="../tags/tag308.xml"/><Relationship Id="rId28" Type="http://schemas.openxmlformats.org/officeDocument/2006/relationships/tags" Target="../tags/tag313.xml"/><Relationship Id="rId10" Type="http://schemas.openxmlformats.org/officeDocument/2006/relationships/tags" Target="../tags/tag295.xml"/><Relationship Id="rId19" Type="http://schemas.openxmlformats.org/officeDocument/2006/relationships/tags" Target="../tags/tag304.xml"/><Relationship Id="rId31" Type="http://schemas.openxmlformats.org/officeDocument/2006/relationships/tags" Target="../tags/tag316.xml"/><Relationship Id="rId4" Type="http://schemas.openxmlformats.org/officeDocument/2006/relationships/tags" Target="../tags/tag289.xml"/><Relationship Id="rId9" Type="http://schemas.openxmlformats.org/officeDocument/2006/relationships/tags" Target="../tags/tag294.xml"/><Relationship Id="rId14" Type="http://schemas.openxmlformats.org/officeDocument/2006/relationships/tags" Target="../tags/tag299.xml"/><Relationship Id="rId22" Type="http://schemas.openxmlformats.org/officeDocument/2006/relationships/tags" Target="../tags/tag307.xml"/><Relationship Id="rId27" Type="http://schemas.openxmlformats.org/officeDocument/2006/relationships/tags" Target="../tags/tag312.xml"/><Relationship Id="rId30" Type="http://schemas.openxmlformats.org/officeDocument/2006/relationships/tags" Target="../tags/tag315.xml"/><Relationship Id="rId35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hyperlink" Target="mailto:adc@gmail.com" TargetMode="External"/><Relationship Id="rId5" Type="http://schemas.openxmlformats.org/officeDocument/2006/relationships/tags" Target="../tags/tag324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23.xml"/><Relationship Id="rId9" Type="http://schemas.openxmlformats.org/officeDocument/2006/relationships/tags" Target="../tags/tag32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slideLayout" Target="../slideLayouts/slideLayout8.xml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0" Type="http://schemas.openxmlformats.org/officeDocument/2006/relationships/tags" Target="../tags/tag345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hyperlink" Target="mailto:adc@gmail.com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13" Type="http://schemas.openxmlformats.org/officeDocument/2006/relationships/tags" Target="../tags/tag360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50.xml"/><Relationship Id="rId7" Type="http://schemas.openxmlformats.org/officeDocument/2006/relationships/tags" Target="../tags/tag354.xml"/><Relationship Id="rId12" Type="http://schemas.openxmlformats.org/officeDocument/2006/relationships/tags" Target="../tags/tag359.xml"/><Relationship Id="rId17" Type="http://schemas.openxmlformats.org/officeDocument/2006/relationships/tags" Target="../tags/tag364.xml"/><Relationship Id="rId2" Type="http://schemas.openxmlformats.org/officeDocument/2006/relationships/tags" Target="../tags/tag349.xml"/><Relationship Id="rId16" Type="http://schemas.openxmlformats.org/officeDocument/2006/relationships/tags" Target="../tags/tag363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tags" Target="../tags/tag358.xml"/><Relationship Id="rId5" Type="http://schemas.openxmlformats.org/officeDocument/2006/relationships/tags" Target="../tags/tag352.xml"/><Relationship Id="rId15" Type="http://schemas.openxmlformats.org/officeDocument/2006/relationships/tags" Target="../tags/tag362.xml"/><Relationship Id="rId10" Type="http://schemas.openxmlformats.org/officeDocument/2006/relationships/tags" Target="../tags/tag357.xml"/><Relationship Id="rId19" Type="http://schemas.openxmlformats.org/officeDocument/2006/relationships/hyperlink" Target="mailto:adc@gmail.com" TargetMode="External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tags" Target="../tags/tag3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Layout" Target="../slideLayouts/slideLayout8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4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4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409.xml"/><Relationship Id="rId3" Type="http://schemas.openxmlformats.org/officeDocument/2006/relationships/tags" Target="../tags/tag404.xml"/><Relationship Id="rId7" Type="http://schemas.openxmlformats.org/officeDocument/2006/relationships/tags" Target="../tags/tag408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10" Type="http://schemas.openxmlformats.org/officeDocument/2006/relationships/image" Target="../media/image8.png"/><Relationship Id="rId4" Type="http://schemas.openxmlformats.org/officeDocument/2006/relationships/tags" Target="../tags/tag405.xml"/><Relationship Id="rId9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c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hyperlink" Target="mailto:adc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2021-04-30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리스할부모집인 관리시스템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샌텔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08" y="2260145"/>
            <a:ext cx="2631973" cy="175435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900609" y="2004728"/>
            <a:ext cx="263197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059799" y="2015802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이력보기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64328" y="19706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5013"/>
              </p:ext>
            </p:extLst>
          </p:nvPr>
        </p:nvGraphicFramePr>
        <p:xfrm>
          <a:off x="1916374" y="2296215"/>
          <a:ext cx="2592558" cy="1350385"/>
        </p:xfrm>
        <a:graphic>
          <a:graphicData uri="http://schemas.openxmlformats.org/drawingml/2006/table">
            <a:tbl>
              <a:tblPr/>
              <a:tblGrid>
                <a:gridCol w="705951"/>
                <a:gridCol w="595097"/>
                <a:gridCol w="461709"/>
                <a:gridCol w="829801"/>
              </a:tblGrid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en-US" altLang="ko-KR" sz="800" baseline="0" dirty="0" smtClean="0"/>
                        <a:t>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변경승인일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2021.06.05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885078" y="3698217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51" y="2270256"/>
            <a:ext cx="3223177" cy="222476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5517051" y="2014840"/>
            <a:ext cx="3223177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676242" y="2025914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변경사항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4228" y="1980782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09345" y="3949632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779440" y="2455564"/>
            <a:ext cx="2803134" cy="1089301"/>
            <a:chOff x="537672" y="3510272"/>
            <a:chExt cx="1098550" cy="9213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37672" y="3510272"/>
              <a:ext cx="1098550" cy="904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996633"/>
                </a:solidFill>
                <a:latin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537672" y="3510272"/>
              <a:ext cx="1098550" cy="921321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 rot="10800000" flipV="1">
              <a:off x="537672" y="3510272"/>
              <a:ext cx="1087438" cy="90410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 bwMode="auto">
            <a:xfrm>
              <a:off x="999989" y="3881620"/>
              <a:ext cx="184193" cy="182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1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01142"/>
              </p:ext>
            </p:extLst>
          </p:nvPr>
        </p:nvGraphicFramePr>
        <p:xfrm>
          <a:off x="10046222" y="886278"/>
          <a:ext cx="2146086" cy="404123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회원사에서 모집인 승인 요청한 사항을 처리하는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승인완료된 모집인은 모집인조회 및 변경메뉴에서 확인 가능합니다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반려된 건을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다시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상태값이 승인요청으로 변경됨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승인요청일 기준으로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디폴트 승인남은일수 적은순으로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버튼을 다시 누르면 최근 요청일 순으로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실무자가 해당 모집인의 내용을 확인 하였음을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5032232" y="6139513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29511"/>
              </p:ext>
            </p:extLst>
          </p:nvPr>
        </p:nvGraphicFramePr>
        <p:xfrm>
          <a:off x="1471814" y="4023816"/>
          <a:ext cx="824428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82"/>
                <a:gridCol w="647366"/>
                <a:gridCol w="559565"/>
                <a:gridCol w="559565"/>
                <a:gridCol w="706039"/>
                <a:gridCol w="767308"/>
                <a:gridCol w="736654"/>
                <a:gridCol w="725157"/>
                <a:gridCol w="708511"/>
                <a:gridCol w="696420"/>
                <a:gridCol w="629701"/>
                <a:gridCol w="559307"/>
                <a:gridCol w="559307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남은일수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실무자확인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71814" y="3758060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467908" y="211167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298857" y="212369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승인요청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125482" y="212369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9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10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7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Drop-Down Arrow"/>
          <p:cNvSpPr/>
          <p:nvPr>
            <p:custDataLst>
              <p:tags r:id="rId13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5" name="Drop-Down Arrow"/>
          <p:cNvSpPr/>
          <p:nvPr>
            <p:custDataLst>
              <p:tags r:id="rId14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0996" y="1779018"/>
            <a:ext cx="958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 담당자명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17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8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5264" y="2118226"/>
            <a:ext cx="8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65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"/>
          <p:cNvSpPr/>
          <p:nvPr>
            <p:custDataLst>
              <p:tags r:id="rId21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22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0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4" name="Drop-Down Arrow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Drop-Down Arrow"/>
          <p:cNvSpPr/>
          <p:nvPr>
            <p:custDataLst>
              <p:tags r:id="rId25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"/>
          <p:cNvSpPr/>
          <p:nvPr>
            <p:custDataLst>
              <p:tags r:id="rId27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8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sp>
        <p:nvSpPr>
          <p:cNvPr id="89" name="Oval 63"/>
          <p:cNvSpPr>
            <a:spLocks noChangeArrowheads="1"/>
          </p:cNvSpPr>
          <p:nvPr/>
        </p:nvSpPr>
        <p:spPr bwMode="auto">
          <a:xfrm>
            <a:off x="7125708" y="20275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618626" y="3692442"/>
            <a:ext cx="1097468" cy="2481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승인 남은일 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699940" y="3714264"/>
            <a:ext cx="171450" cy="20955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8902249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6467908" y="178059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실무자 확인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2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7298857" y="179261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3" name="Drop-Down Arrow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8125482" y="179261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6" name="Drop-Down Arrow"/>
          <p:cNvSpPr/>
          <p:nvPr>
            <p:custDataLst>
              <p:tags r:id="rId30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7" name="Drop-Down Arrow"/>
          <p:cNvSpPr/>
          <p:nvPr>
            <p:custDataLst>
              <p:tags r:id="rId31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7115019" y="16376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402090" y="3563923"/>
            <a:ext cx="368046" cy="200055"/>
            <a:chOff x="1847009" y="3431288"/>
            <a:chExt cx="368046" cy="200055"/>
          </a:xfrm>
        </p:grpSpPr>
        <p:sp>
          <p:nvSpPr>
            <p:cNvPr id="10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58583"/>
              </p:ext>
            </p:extLst>
          </p:nvPr>
        </p:nvGraphicFramePr>
        <p:xfrm>
          <a:off x="99400" y="1258737"/>
          <a:ext cx="1345828" cy="250524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8448678" y="3973504"/>
            <a:ext cx="368046" cy="200055"/>
            <a:chOff x="1847009" y="3431288"/>
            <a:chExt cx="368046" cy="200055"/>
          </a:xfrm>
        </p:grpSpPr>
        <p:sp>
          <p:nvSpPr>
            <p:cNvPr id="10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46222" y="4929890"/>
            <a:ext cx="210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실무자 확인여부 표시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승인상태란 앞이나 뒤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관리자가 실무자 확인 건에 대해 확인 후 승인버튼 클릭 시 모집인 조회 및 변경 페이지로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2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5821"/>
              </p:ext>
            </p:extLst>
          </p:nvPr>
        </p:nvGraphicFramePr>
        <p:xfrm>
          <a:off x="10046222" y="886278"/>
          <a:ext cx="2146086" cy="3490825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개인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실무자 확인버튼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 또는 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재승인 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처리상태는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8679" y="152613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9556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-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-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2135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21441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3988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279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3921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438663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7198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300279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1643580" y="1134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26" name="타원 2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76557" y="3495625"/>
            <a:ext cx="368046" cy="200055"/>
            <a:chOff x="1847009" y="3431288"/>
            <a:chExt cx="368046" cy="200055"/>
          </a:xfrm>
        </p:grpSpPr>
        <p:sp>
          <p:nvSpPr>
            <p:cNvPr id="3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02970" y="5878633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9108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37358" y="184553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1373" y="1798591"/>
            <a:ext cx="723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smtClean="0">
                <a:latin typeface="+mn-ea"/>
              </a:rPr>
              <a:t>실무자 확인</a:t>
            </a:r>
            <a:endParaRPr lang="ko-KR" altLang="en-US" sz="900" spc="-150" dirty="0">
              <a:latin typeface="+mn-ea"/>
            </a:endParaRPr>
          </a:p>
        </p:txBody>
      </p:sp>
      <p:sp>
        <p:nvSpPr>
          <p:cNvPr id="38" name="Oval 63"/>
          <p:cNvSpPr>
            <a:spLocks noChangeArrowheads="1"/>
          </p:cNvSpPr>
          <p:nvPr/>
        </p:nvSpPr>
        <p:spPr bwMode="auto">
          <a:xfrm>
            <a:off x="8057746" y="170153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7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10036"/>
              </p:ext>
            </p:extLst>
          </p:nvPr>
        </p:nvGraphicFramePr>
        <p:xfrm>
          <a:off x="10046222" y="886278"/>
          <a:ext cx="2146086" cy="36835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첨부파일별로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체크할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 승인을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등록신청일로부터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개월 이내 발급 증명서인지 여부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13505"/>
              </p:ext>
            </p:extLst>
          </p:nvPr>
        </p:nvGraphicFramePr>
        <p:xfrm>
          <a:off x="1851453" y="1413733"/>
          <a:ext cx="7867312" cy="2301888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20149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8182297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89349" y="5974043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18531" y="5782389"/>
            <a:ext cx="175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반려인 경우</a:t>
            </a:r>
            <a:r>
              <a:rPr lang="en-US" altLang="ko-KR" sz="800" b="1" dirty="0" smtClean="0"/>
              <a:t>,</a:t>
            </a:r>
          </a:p>
          <a:p>
            <a:r>
              <a:rPr lang="ko-KR" altLang="en-US" sz="800" b="1" dirty="0" smtClean="0"/>
              <a:t>승인</a:t>
            </a:r>
            <a:r>
              <a:rPr lang="en-US" altLang="ko-KR" sz="800" b="1" dirty="0" smtClean="0"/>
              <a:t>/</a:t>
            </a:r>
            <a:r>
              <a:rPr lang="ko-KR" altLang="en-US" sz="800" b="1" smtClean="0"/>
              <a:t>반려 버튼은 보여지지 않음</a:t>
            </a:r>
            <a:endParaRPr lang="ko-KR" altLang="en-US" sz="800" b="1" dirty="0"/>
          </a:p>
        </p:txBody>
      </p:sp>
      <p:sp>
        <p:nvSpPr>
          <p:cNvPr id="12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20529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8354" y="2006021"/>
            <a:ext cx="111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</a:t>
            </a:r>
            <a:r>
              <a:rPr lang="ko-KR" altLang="en-US" sz="800" spc="-150" dirty="0" smtClean="0">
                <a:latin typeface="+mn-ea"/>
              </a:rPr>
              <a:t>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04339" y="23490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8353" y="2302113"/>
            <a:ext cx="1280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26538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8354" y="260691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04339" y="292742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08354" y="2880478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 일치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322351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08354" y="3176570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322351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3720" y="317657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서명 누락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350219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8354" y="3455244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79705" y="350219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3720" y="3455244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유효 증명서여부 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Oval 63"/>
          <p:cNvSpPr>
            <a:spLocks noChangeArrowheads="1"/>
          </p:cNvSpPr>
          <p:nvPr/>
        </p:nvSpPr>
        <p:spPr bwMode="auto">
          <a:xfrm>
            <a:off x="8239673" y="13417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7296910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8124599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46222" y="4842534"/>
            <a:ext cx="19448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실무자 확인 버튼 필요</a:t>
            </a:r>
            <a:r>
              <a:rPr lang="en-US" altLang="ko-KR" sz="1100" b="1" dirty="0">
                <a:solidFill>
                  <a:srgbClr val="0000FF"/>
                </a:solidFill>
              </a:rPr>
              <a:t>-&gt; </a:t>
            </a:r>
            <a:r>
              <a:rPr lang="ko-KR" altLang="en-US" sz="1100" b="1">
                <a:solidFill>
                  <a:srgbClr val="0000FF"/>
                </a:solidFill>
              </a:rPr>
              <a:t>앞페이지에 확인 체크박스로 표시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9522819" y="349426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46222" y="4569827"/>
            <a:ext cx="214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위임장과 인감증명서 란 분리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176918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08354" y="1722242"/>
            <a:ext cx="111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이미지 사이즈 확인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7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6321" y="713041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22198" y="709332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06321" y="713041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09332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82933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21081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1643580" y="8191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13404" y="6464245"/>
            <a:ext cx="72000" cy="333257"/>
            <a:chOff x="5313404" y="5741773"/>
            <a:chExt cx="72000" cy="333257"/>
          </a:xfrm>
        </p:grpSpPr>
        <p:sp>
          <p:nvSpPr>
            <p:cNvPr id="22" name="타원 21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18228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법인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47105" y="131885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14076"/>
              </p:ext>
            </p:extLst>
          </p:nvPr>
        </p:nvGraphicFramePr>
        <p:xfrm>
          <a:off x="1696995" y="1629620"/>
          <a:ext cx="7242402" cy="3080792"/>
        </p:xfrm>
        <a:graphic>
          <a:graphicData uri="http://schemas.openxmlformats.org/drawingml/2006/table">
            <a:tbl>
              <a:tblPr/>
              <a:tblGrid>
                <a:gridCol w="1861751"/>
                <a:gridCol w="1812324"/>
                <a:gridCol w="1235676"/>
                <a:gridCol w="2332651"/>
              </a:tblGrid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㈜ 대출회사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111111-111111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상세주소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법인등기부본상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신도빌딩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100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365459" y="1974632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3771" y="476432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대표자 및 임원관련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4153"/>
              </p:ext>
            </p:extLst>
          </p:nvPr>
        </p:nvGraphicFramePr>
        <p:xfrm>
          <a:off x="1696995" y="5041328"/>
          <a:ext cx="7264284" cy="141430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대표자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2012011111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2021-02-02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상근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전문인력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19246" y="4474277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07092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91725" y="3825050"/>
            <a:ext cx="205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임원 사항에 금융상품유형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직위 필요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749862" y="3917259"/>
            <a:ext cx="1341863" cy="14587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37358" y="140409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41373" y="1357149"/>
            <a:ext cx="723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smtClean="0">
                <a:latin typeface="+mn-ea"/>
              </a:rPr>
              <a:t>실무자 확인</a:t>
            </a:r>
            <a:endParaRPr lang="ko-KR" altLang="en-US" sz="9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16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825" y="1022680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전문성을 갖춘 인력에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664"/>
              </p:ext>
            </p:extLst>
          </p:nvPr>
        </p:nvGraphicFramePr>
        <p:xfrm>
          <a:off x="1696995" y="1305616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202111111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2021-05-01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7824" y="2784229"/>
            <a:ext cx="4891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전산 설비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smtClean="0">
                <a:latin typeface="+mn-ea"/>
              </a:rPr>
              <a:t>운영</a:t>
            </a:r>
            <a:r>
              <a:rPr lang="en-US" altLang="ko-KR" sz="1200" spc="-150" dirty="0" smtClean="0">
                <a:latin typeface="+mn-ea"/>
              </a:rPr>
              <a:t>, </a:t>
            </a:r>
            <a:r>
              <a:rPr lang="ko-KR" altLang="en-US" sz="1200" spc="-150" smtClean="0">
                <a:latin typeface="+mn-ea"/>
              </a:rPr>
              <a:t>유지 및 관리를 전문적으로 수행할 수 있는 인력에 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67337"/>
              </p:ext>
            </p:extLst>
          </p:nvPr>
        </p:nvGraphicFramePr>
        <p:xfrm>
          <a:off x="1696995" y="3067165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313404" y="3757047"/>
            <a:ext cx="72000" cy="333257"/>
            <a:chOff x="5313404" y="5741773"/>
            <a:chExt cx="72000" cy="333257"/>
          </a:xfrm>
        </p:grpSpPr>
        <p:sp>
          <p:nvSpPr>
            <p:cNvPr id="12" name="타원 11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57000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법인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046222" y="3626242"/>
            <a:ext cx="214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전문인력에 금융상품유형 필요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26724" y="1894911"/>
            <a:ext cx="5005552" cy="173133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0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7542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1296"/>
              </p:ext>
            </p:extLst>
          </p:nvPr>
        </p:nvGraphicFramePr>
        <p:xfrm>
          <a:off x="1851453" y="1327020"/>
          <a:ext cx="7867312" cy="2047128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8354" y="1643408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공증 유무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579705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3720" y="1643408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중개업무 포함여부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8354" y="1939500"/>
            <a:ext cx="975366" cy="21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말소사항 포함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79705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3720" y="1939500"/>
            <a:ext cx="1148258" cy="21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 일치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8354" y="224430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3720" y="224430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8354" y="2505557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79705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3720" y="2505557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284859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8354" y="2801648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604339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8354" y="309774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8579705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3720" y="309774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72965" y="102615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 </a:t>
            </a:r>
            <a:r>
              <a:rPr lang="ko-KR" altLang="en-US" sz="1100" spc="-150" smtClean="0">
                <a:latin typeface="+mn-ea"/>
              </a:rPr>
              <a:t>신청인 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87799"/>
              </p:ext>
            </p:extLst>
          </p:nvPr>
        </p:nvGraphicFramePr>
        <p:xfrm>
          <a:off x="1851453" y="3888220"/>
          <a:ext cx="7867312" cy="1726416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이력서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851453" y="3594276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604339" y="42487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12339" y="4210838"/>
            <a:ext cx="1170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04339" y="455359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08354" y="4506652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604339" y="481485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9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604339" y="51109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7604339" y="540703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8579705" y="540703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3720" y="5360092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smtClean="0">
                <a:solidFill>
                  <a:srgbClr val="FF0000"/>
                </a:solidFill>
                <a:latin typeface="+mn-ea"/>
              </a:rPr>
              <a:t>서명누락여부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1453" y="571473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3.  </a:t>
            </a:r>
            <a:r>
              <a:rPr lang="ko-KR" altLang="en-US" sz="1100" spc="-15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54910"/>
              </p:ext>
            </p:extLst>
          </p:nvPr>
        </p:nvGraphicFramePr>
        <p:xfrm>
          <a:off x="1851453" y="5987805"/>
          <a:ext cx="7867312" cy="57547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604339" y="63529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08354" y="6306023"/>
            <a:ext cx="1243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기재사항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412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7712339" y="4793194"/>
            <a:ext cx="1170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99943" y="5052171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58339" y="5333403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37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5795"/>
              </p:ext>
            </p:extLst>
          </p:nvPr>
        </p:nvGraphicFramePr>
        <p:xfrm>
          <a:off x="1851453" y="1035353"/>
          <a:ext cx="7867312" cy="1254654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187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대표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대표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임원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126467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4566" y="1244540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836566" y="13025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15607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79705" y="15607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3720" y="1513822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186556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604339" y="209895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579705" y="209895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2965" y="73449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4.  </a:t>
            </a:r>
            <a:r>
              <a:rPr lang="ko-KR" altLang="en-US" sz="1100" spc="-150" dirty="0">
                <a:latin typeface="+mn-ea"/>
              </a:rPr>
              <a:t>교육이수관련 서류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30050"/>
              </p:ext>
            </p:extLst>
          </p:nvPr>
        </p:nvGraphicFramePr>
        <p:xfrm>
          <a:off x="1851453" y="3698078"/>
          <a:ext cx="7867312" cy="118391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18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51453" y="340413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6.  </a:t>
            </a:r>
            <a:r>
              <a:rPr lang="ko-KR" altLang="en-US" sz="1100" spc="-150" dirty="0">
                <a:latin typeface="+mn-ea"/>
              </a:rPr>
              <a:t>전문인력관련 서류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38269"/>
              </p:ext>
            </p:extLst>
          </p:nvPr>
        </p:nvGraphicFramePr>
        <p:xfrm>
          <a:off x="1851453" y="5211564"/>
          <a:ext cx="7883754" cy="943920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851453" y="4917620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7</a:t>
            </a:r>
            <a:r>
              <a:rPr lang="en-US" altLang="ko-KR" sz="1100" spc="-150" dirty="0" smtClean="0">
                <a:latin typeface="+mn-ea"/>
              </a:rPr>
              <a:t>.  </a:t>
            </a:r>
            <a:r>
              <a:rPr lang="ko-KR" altLang="en-US" sz="1100" spc="-150" dirty="0" err="1">
                <a:latin typeface="+mn-ea"/>
              </a:rPr>
              <a:t>물적설비관련</a:t>
            </a:r>
            <a:r>
              <a:rPr lang="ko-KR" altLang="en-US" sz="1100" spc="-150" dirty="0">
                <a:latin typeface="+mn-ea"/>
              </a:rPr>
              <a:t> 서류</a:t>
            </a:r>
          </a:p>
        </p:txBody>
      </p:sp>
      <p:sp>
        <p:nvSpPr>
          <p:cNvPr id="7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604339" y="4450162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8772446" y="447997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821597" y="4414736"/>
            <a:ext cx="1422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근로계약서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, 4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대보험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 가입증명서류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604339" y="471141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08354" y="4664473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8579705" y="471141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83720" y="4664473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4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604339" y="54967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08354" y="544982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8579705" y="54967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83720" y="544982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604339" y="575344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08354" y="5706498"/>
            <a:ext cx="1089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사무공간 자료 유무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604339" y="60109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08353" y="5964000"/>
            <a:ext cx="933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</a:t>
            </a:r>
            <a:r>
              <a:rPr lang="ko-KR" altLang="en-US" sz="800" spc="-150" dirty="0" smtClean="0">
                <a:latin typeface="+mn-ea"/>
              </a:rPr>
              <a:t>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9667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046222" y="3585481"/>
            <a:ext cx="214577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대리인 위임장과 인감증명서는 사회적 신용과 분리하여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8.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기타로 표시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업무수행기준요건 관련 첨부서류 추가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위치는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4.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교육과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5.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전문인력 사이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전문인력관련 서류는 최소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인 이상 등록되므로 복수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63571" y="1249245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08355" y="1768780"/>
            <a:ext cx="1236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979625" y="1781490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9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854096" y="183957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96697" y="150785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76772" y="200668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708373" y="2040961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72965" y="2404172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rgbClr val="FF0000"/>
                </a:solidFill>
                <a:latin typeface="+mn-ea"/>
              </a:rPr>
              <a:t>5.  </a:t>
            </a:r>
            <a:r>
              <a:rPr lang="ko-KR" altLang="en-US" sz="1100" spc="-150" dirty="0" smtClean="0">
                <a:solidFill>
                  <a:srgbClr val="FF0000"/>
                </a:solidFill>
                <a:latin typeface="+mn-ea"/>
              </a:rPr>
              <a:t>업무수행기준요건관련 서류</a:t>
            </a:r>
            <a:endParaRPr lang="ko-KR" altLang="en-US" sz="11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96340"/>
              </p:ext>
            </p:extLst>
          </p:nvPr>
        </p:nvGraphicFramePr>
        <p:xfrm>
          <a:off x="1851145" y="2677218"/>
          <a:ext cx="7867312" cy="499615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0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업무수행기준요건관련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608324" y="295985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712338" y="2912905"/>
            <a:ext cx="1349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금소법상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 필요사항 포함여부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954853" y="3892604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7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8846853" y="395063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73858" y="3897309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9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591283" y="393997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0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619858" y="42001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1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505434" y="419304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41375" y="4125452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701053" y="413932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58339" y="4424528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87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93269"/>
              </p:ext>
            </p:extLst>
          </p:nvPr>
        </p:nvGraphicFramePr>
        <p:xfrm>
          <a:off x="1211373" y="1173794"/>
          <a:ext cx="7883754" cy="508702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211373" y="88627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8</a:t>
            </a:r>
            <a:r>
              <a:rPr lang="en-US" altLang="ko-KR" sz="1100" spc="-150" dirty="0" smtClean="0">
                <a:latin typeface="+mn-ea"/>
              </a:rPr>
              <a:t>. </a:t>
            </a:r>
            <a:r>
              <a:rPr lang="ko-KR" altLang="en-US" sz="1100" spc="-150" dirty="0">
                <a:latin typeface="+mn-ea"/>
              </a:rPr>
              <a:t>사회적 신용</a:t>
            </a:r>
          </a:p>
        </p:txBody>
      </p:sp>
      <p:sp>
        <p:nvSpPr>
          <p:cNvPr id="102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964259" y="146542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360249" y="146542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64264" y="1418479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smtClean="0">
                <a:solidFill>
                  <a:srgbClr val="FF0000"/>
                </a:solidFill>
                <a:latin typeface="+mn-ea"/>
              </a:rPr>
              <a:t>서명누락여부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7334338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8196486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117" name="직사각형 116"/>
          <p:cNvSpPr/>
          <p:nvPr/>
        </p:nvSpPr>
        <p:spPr>
          <a:xfrm>
            <a:off x="4988237" y="406977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46222" y="3585481"/>
            <a:ext cx="2145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대리인 위임장과 인감증명서는 사회적 신용과 분리하여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8.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기타로 표시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1970"/>
              </p:ext>
            </p:extLst>
          </p:nvPr>
        </p:nvGraphicFramePr>
        <p:xfrm>
          <a:off x="1210052" y="2667887"/>
          <a:ext cx="7883754" cy="686197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37127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1210052" y="237394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9. </a:t>
            </a:r>
            <a:r>
              <a:rPr lang="ko-KR" altLang="en-US" sz="1100" spc="-150" dirty="0" smtClean="0">
                <a:latin typeface="+mn-ea"/>
              </a:rPr>
              <a:t>기타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24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68244" y="295287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72259" y="2905925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972229" y="319422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76244" y="3147275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유효 증명서여부 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3691" y="1428145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12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89303"/>
              </p:ext>
            </p:extLst>
          </p:nvPr>
        </p:nvGraphicFramePr>
        <p:xfrm>
          <a:off x="10046222" y="886278"/>
          <a:ext cx="2146086" cy="250841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모집인의 결제내역을 확인 하는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결제처 확인이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리스할부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기간은 결제일 기준으로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해당 모집인을 클릭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팝업으로 모집인 정보가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05792" y="1144651"/>
            <a:ext cx="18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결제내역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4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5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Drop-Down Arrow"/>
          <p:cNvSpPr/>
          <p:nvPr>
            <p:custDataLst>
              <p:tags r:id="rId9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Drop-Down Arrow"/>
          <p:cNvSpPr/>
          <p:nvPr>
            <p:custDataLst>
              <p:tags r:id="rId10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88269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0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Drop-Down Arrow"/>
          <p:cNvSpPr/>
          <p:nvPr>
            <p:custDataLst>
              <p:tags r:id="rId13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Drop-Down Arrow"/>
          <p:cNvSpPr/>
          <p:nvPr>
            <p:custDataLst>
              <p:tags r:id="rId14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6148" y="211822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57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Drop-Down Arrow"/>
          <p:cNvSpPr/>
          <p:nvPr>
            <p:custDataLst>
              <p:tags r:id="rId17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0" name="Drop-Down Arrow"/>
          <p:cNvSpPr/>
          <p:nvPr>
            <p:custDataLst>
              <p:tags r:id="rId18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21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"/>
          <p:cNvSpPr/>
          <p:nvPr>
            <p:custDataLst>
              <p:tags r:id="rId23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59915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5073419" y="6106561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2666"/>
              </p:ext>
            </p:extLst>
          </p:nvPr>
        </p:nvGraphicFramePr>
        <p:xfrm>
          <a:off x="1513001" y="3990864"/>
          <a:ext cx="8219689" cy="196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54"/>
                <a:gridCol w="696888"/>
                <a:gridCol w="602372"/>
                <a:gridCol w="703894"/>
                <a:gridCol w="772510"/>
                <a:gridCol w="712024"/>
                <a:gridCol w="793007"/>
                <a:gridCol w="780630"/>
                <a:gridCol w="762711"/>
                <a:gridCol w="756745"/>
                <a:gridCol w="667261"/>
                <a:gridCol w="602093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결제방식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결제처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신한은행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513001" y="3725108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3243563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4709757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94409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3394690"/>
            <a:ext cx="2145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최초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등록시에만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등록수수료를 부과하고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이후 취급상품을 추가하거나 회사를 이직하더라도 등록수수료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미부과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모든 금융회사의 등록이 해지된 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년이 경과한 경우에는 등록수수료 부과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금융협회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협의중으로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변경 가능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여신금융협회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50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36275"/>
              </p:ext>
            </p:extLst>
          </p:nvPr>
        </p:nvGraphicFramePr>
        <p:xfrm>
          <a:off x="10046222" y="886278"/>
          <a:ext cx="2146086" cy="164450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회원사별로 조회가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  <a:latin typeface="+mn-ea"/>
              </a:rPr>
              <a:t>회원사 관리</a:t>
            </a:r>
            <a:endParaRPr lang="ko-KR" altLang="en-US" sz="2000" b="1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Drop-Down Arrow"/>
          <p:cNvSpPr/>
          <p:nvPr>
            <p:custDataLst>
              <p:tags r:id="rId3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Drop-Down Arrow"/>
          <p:cNvSpPr/>
          <p:nvPr>
            <p:custDataLst>
              <p:tags r:id="rId4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85531" y="2254705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28679" y="2133106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95875"/>
              </p:ext>
            </p:extLst>
          </p:nvPr>
        </p:nvGraphicFramePr>
        <p:xfrm>
          <a:off x="1828679" y="2796276"/>
          <a:ext cx="7848000" cy="1249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14"/>
                <a:gridCol w="1860331"/>
                <a:gridCol w="1679028"/>
                <a:gridCol w="1718441"/>
                <a:gridCol w="1809686"/>
              </a:tblGrid>
              <a:tr h="416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회원사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상호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법인등록번호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사업자등록번호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회사대표번호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111111-111111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123-45-67890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1544-1677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111111-111111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123-45-67890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1544-1677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4793393" y="5254709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3564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2728206"/>
            <a:ext cx="214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등록조회 조회화면에 회사대표번호 필요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0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18419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회원사별로 조회가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승인 요청한 사항을 확인 가능하고 해당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담당자별로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승인이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회원사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+mn-ea"/>
              </a:rPr>
              <a:t>담당자</a:t>
            </a:r>
            <a:r>
              <a:rPr lang="ko-KR" altLang="en-US" sz="2000" spc="-150" dirty="0" smtClean="0">
                <a:latin typeface="+mn-ea"/>
              </a:rPr>
              <a:t>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Drop-Down Arrow"/>
          <p:cNvSpPr/>
          <p:nvPr>
            <p:custDataLst>
              <p:tags r:id="rId3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Drop-Down Arrow"/>
          <p:cNvSpPr/>
          <p:nvPr>
            <p:custDataLst>
              <p:tags r:id="rId4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85531" y="2254705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28679" y="2133106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580"/>
              </p:ext>
            </p:extLst>
          </p:nvPr>
        </p:nvGraphicFramePr>
        <p:xfrm>
          <a:off x="1828679" y="2930286"/>
          <a:ext cx="7847999" cy="215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328"/>
                <a:gridCol w="1130652"/>
                <a:gridCol w="837464"/>
                <a:gridCol w="970475"/>
                <a:gridCol w="1303342"/>
                <a:gridCol w="1040264"/>
                <a:gridCol w="987237"/>
                <a:gridCol w="9872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회원사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승인상태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</a:t>
                      </a:r>
                      <a:r>
                        <a:rPr lang="en-US" altLang="ko-KR" sz="800" baseline="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볼보파이낸셜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4793393" y="5388719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7000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승인여부</a:t>
            </a:r>
            <a:endParaRPr lang="ko-KR" altLang="en-US" sz="800" dirty="0"/>
          </a:p>
        </p:txBody>
      </p:sp>
      <p:sp>
        <p:nvSpPr>
          <p:cNvPr id="2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07949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Drop-Down Arrow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234574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Drop-Down Arrow"/>
          <p:cNvSpPr/>
          <p:nvPr>
            <p:custDataLst>
              <p:tags r:id="rId7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8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5281069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8101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2728206"/>
            <a:ext cx="2145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담당자 명단 엑셀 다운로드 기능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다운로드에는 전화번호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이메일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주소도 </a:t>
            </a:r>
            <a:r>
              <a:rPr lang="ko-KR" altLang="en-US" sz="1200" b="1" smtClean="0">
                <a:solidFill>
                  <a:srgbClr val="FF0000"/>
                </a:solidFill>
              </a:rPr>
              <a:t>포함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협회 담당자가 </a:t>
            </a:r>
            <a:r>
              <a:rPr lang="ko-KR" altLang="en-US" sz="1200" b="1" dirty="0" err="1">
                <a:solidFill>
                  <a:srgbClr val="0000FF"/>
                </a:solidFill>
              </a:rPr>
              <a:t>회원사</a:t>
            </a:r>
            <a:r>
              <a:rPr lang="ko-KR" altLang="en-US" sz="1200" b="1" dirty="0">
                <a:solidFill>
                  <a:srgbClr val="0000FF"/>
                </a:solidFill>
              </a:rPr>
              <a:t> 담당자 아이디 삭제 권한 필요</a:t>
            </a:r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>
                <a:solidFill>
                  <a:srgbClr val="0000FF"/>
                </a:solidFill>
              </a:rPr>
              <a:t>회원사 목록 앞에 셀렉트박스 삭제 버튼 필요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85531" y="2683511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95242" y="5300309"/>
            <a:ext cx="881436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00FF"/>
                </a:solidFill>
              </a:rPr>
              <a:t>삭제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028617" y="3388221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028617" y="367889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028617" y="401884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028617" y="4309514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028617" y="457851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4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028617" y="486919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9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회원사 담당자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80796"/>
              </p:ext>
            </p:extLst>
          </p:nvPr>
        </p:nvGraphicFramePr>
        <p:xfrm>
          <a:off x="1828679" y="2102990"/>
          <a:ext cx="7092292" cy="258962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13402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abc</a:t>
                      </a:r>
                      <a:r>
                        <a:rPr lang="en-US" altLang="ko-KR" sz="800" baseline="0" dirty="0" smtClean="0"/>
                        <a:t>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마케팅 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이메일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en-US" altLang="ko-KR" sz="800" dirty="0" smtClean="0">
                          <a:hlinkClick r:id="rId3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직장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02-501-1111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회원가입일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2021-05-22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010-44444444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18000" marR="18000" marT="18000" marB="18000" anchor="ctr" horzOverflow="overflow"/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u="sng" smtClean="0"/>
                        <a:t>회원가입</a:t>
                      </a:r>
                      <a:r>
                        <a:rPr lang="ko-KR" altLang="en-US" sz="800" u="sng" baseline="0" smtClean="0"/>
                        <a:t>파일</a:t>
                      </a:r>
                      <a:r>
                        <a:rPr lang="en-US" altLang="ko-KR" sz="800" u="sng" baseline="0" dirty="0" smtClean="0"/>
                        <a:t>.</a:t>
                      </a:r>
                      <a:r>
                        <a:rPr lang="en-US" altLang="ko-KR" sz="800" u="sng" baseline="0" dirty="0" err="1" smtClean="0"/>
                        <a:t>xlsx</a:t>
                      </a:r>
                      <a:endParaRPr lang="ko-KR" altLang="en-US" sz="800" u="sng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41956" y="487104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57317"/>
              </p:ext>
            </p:extLst>
          </p:nvPr>
        </p:nvGraphicFramePr>
        <p:xfrm>
          <a:off x="10046222" y="886278"/>
          <a:ext cx="2146086" cy="270591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시 첨부했던 엑셀파일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클릭해서 다운로드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승인을 누르면 승인 처리되고 목록 페이지로 이동됩니다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서류가 누락이나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오작성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시에는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가승인을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누르게 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가 승인된 회원은 로그인 시에 자동으로 회원정보 수정페이지로 이동하게 되고 정보를 다시 재 등록해야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이후 협회에서 다시 승인 완료해야 로그인 해서 사용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8041919" y="470982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1405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530" y="4086211"/>
            <a:ext cx="21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반려 버튼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첨부서류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오작성이나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누락 </a:t>
            </a:r>
            <a:r>
              <a:rPr lang="ko-KR" altLang="en-US" sz="1200" b="1" smtClean="0">
                <a:solidFill>
                  <a:srgbClr val="FF0000"/>
                </a:solidFill>
              </a:rPr>
              <a:t>등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b="1" smtClean="0">
                <a:solidFill>
                  <a:srgbClr val="0000FF"/>
                </a:solidFill>
                <a:sym typeface="Wingdings" panose="05000000000000000000" pitchFamily="2" charset="2"/>
              </a:rPr>
              <a:t>가승인으로 변경하고 가승인된 회원이 로그인하면 회원정보 수정 후 재요청 하는 프로세스로 진행함</a:t>
            </a:r>
            <a:endParaRPr lang="en-US" altLang="ko-KR" sz="1100" b="1" dirty="0" smtClean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휴대폰번호 추가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51771" y="487104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8113919" y="487104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가승인</a:t>
            </a:r>
            <a:endParaRPr lang="ko-KR" altLang="en-US" sz="800" dirty="0"/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2072787" y="44050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7161311" y="470982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77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1" y="1144651"/>
            <a:ext cx="212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협회 관리자 </a:t>
            </a:r>
            <a:r>
              <a:rPr lang="ko-KR" altLang="en-US" sz="2000" spc="-150" dirty="0" smtClean="0">
                <a:latin typeface="+mn-ea"/>
              </a:rPr>
              <a:t>관리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0430"/>
              </p:ext>
            </p:extLst>
          </p:nvPr>
        </p:nvGraphicFramePr>
        <p:xfrm>
          <a:off x="1804189" y="2420683"/>
          <a:ext cx="7872491" cy="10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73"/>
                <a:gridCol w="1710559"/>
                <a:gridCol w="2112625"/>
                <a:gridCol w="1783878"/>
                <a:gridCol w="17205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그룹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ABC1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실무자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ABC2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861040" y="2022011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06523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58400" y="886968"/>
            <a:ext cx="2084832" cy="177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0076849" y="3712195"/>
            <a:ext cx="20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 삭제를 위한 체크박스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맨 앞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와 삭제 버튼 필요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그룹란을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앞으로 이동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28617" y="289666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028617" y="3187334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9628" y="3586195"/>
            <a:ext cx="807052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52613"/>
              </p:ext>
            </p:extLst>
          </p:nvPr>
        </p:nvGraphicFramePr>
        <p:xfrm>
          <a:off x="10046222" y="886278"/>
          <a:ext cx="2146086" cy="13868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등록하기 버튼을 누르면 팝업을 통해 관리자 등록이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선택된 관리자 또는 실무자는 삭제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8642452" y="19107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8651671" y="351419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5247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005" y="1732080"/>
            <a:ext cx="4035236" cy="30054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5005" y="1479478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56028" y="1444385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815" y="1490552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9048" y="4053263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2873902" y="405741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41120"/>
              </p:ext>
            </p:extLst>
          </p:nvPr>
        </p:nvGraphicFramePr>
        <p:xfrm>
          <a:off x="740764" y="1928542"/>
          <a:ext cx="3807590" cy="1482520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736569" y="2566331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736569" y="2878674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736569" y="3162454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736569" y="2251657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7852" y="3071356"/>
            <a:ext cx="212445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그룹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>
                <a:solidFill>
                  <a:srgbClr val="FF0000"/>
                </a:solidFill>
              </a:rPr>
              <a:t>실무자</a:t>
            </a:r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ko-KR" altLang="en-US" sz="1100" b="1">
                <a:solidFill>
                  <a:srgbClr val="FF0000"/>
                </a:solidFill>
              </a:rPr>
              <a:t>관리자</a:t>
            </a:r>
            <a:r>
              <a:rPr lang="en-US" altLang="ko-KR" sz="1100" b="1" dirty="0">
                <a:solidFill>
                  <a:srgbClr val="FF0000"/>
                </a:solidFill>
              </a:rPr>
              <a:t>) </a:t>
            </a:r>
            <a:r>
              <a:rPr lang="ko-KR" altLang="en-US" sz="1100" b="1">
                <a:solidFill>
                  <a:srgbClr val="FF0000"/>
                </a:solidFill>
              </a:rPr>
              <a:t>구분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정보수정 버튼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관리자는 실무자 등록정보에서 담당 금융회사 지정 </a:t>
            </a:r>
            <a:r>
              <a:rPr lang="ko-KR" altLang="en-US" sz="1100" b="1" strike="sngStrike" dirty="0">
                <a:solidFill>
                  <a:srgbClr val="0000FF"/>
                </a:solidFill>
              </a:rPr>
              <a:t>기능과 개별 </a:t>
            </a:r>
            <a:r>
              <a:rPr lang="ko-KR" altLang="en-US" sz="1100" b="1" strike="sngStrike" dirty="0" err="1">
                <a:solidFill>
                  <a:srgbClr val="0000FF"/>
                </a:solidFill>
              </a:rPr>
              <a:t>승인요청건에</a:t>
            </a:r>
            <a:r>
              <a:rPr lang="ko-KR" altLang="en-US" sz="1100" b="1" strike="sngStrike" dirty="0">
                <a:solidFill>
                  <a:srgbClr val="0000FF"/>
                </a:solidFill>
              </a:rPr>
              <a:t> 대한 실무자 변경 기능</a:t>
            </a:r>
            <a:r>
              <a:rPr lang="ko-KR" altLang="en-US" sz="1100" b="1" dirty="0">
                <a:solidFill>
                  <a:srgbClr val="FF0000"/>
                </a:solidFill>
              </a:rPr>
              <a:t>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>
                <a:solidFill>
                  <a:srgbClr val="FF0000"/>
                </a:solidFill>
              </a:rPr>
              <a:t>실무자가 다수인경우 실무자간 처리속도를 감안하여 심사건수 배정을 위한 기능으로 회원사 목록에서 셀렉트박스로 선택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>
                <a:solidFill>
                  <a:srgbClr val="FF0000"/>
                </a:solidFill>
              </a:rPr>
              <a:t>단 실무자간 중복되지 중복선택시 에러메세지 표시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-&gt; </a:t>
            </a:r>
            <a:r>
              <a:rPr lang="ko-KR" altLang="en-US" sz="1100" b="1">
                <a:solidFill>
                  <a:srgbClr val="FF0000"/>
                </a:solidFill>
              </a:rPr>
              <a:t>실무자는 배정된 금융회사의 승인요청건만 보이도록 구현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736487" y="1974536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실무자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Drop-Down Arrow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335626" y="197453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Drop-Down Arrow"/>
          <p:cNvSpPr/>
          <p:nvPr>
            <p:custDataLst>
              <p:tags r:id="rId7"/>
            </p:custDataLst>
          </p:nvPr>
        </p:nvSpPr>
        <p:spPr>
          <a:xfrm rot="10800000">
            <a:off x="3381283" y="20451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8" name="Drop-Down Arrow"/>
          <p:cNvSpPr/>
          <p:nvPr>
            <p:custDataLst>
              <p:tags r:id="rId8"/>
            </p:custDataLst>
          </p:nvPr>
        </p:nvSpPr>
        <p:spPr>
          <a:xfrm rot="10800000">
            <a:off x="3381283" y="20451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66419" y="1038390"/>
            <a:ext cx="4035236" cy="22784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66419" y="785787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67442" y="750694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1229" y="796861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조회 및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4111" y="287872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7508965" y="2882875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72793"/>
              </p:ext>
            </p:extLst>
          </p:nvPr>
        </p:nvGraphicFramePr>
        <p:xfrm>
          <a:off x="5352178" y="1234851"/>
          <a:ext cx="3807590" cy="889512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실무자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홍길동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ABC1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66419" y="3923480"/>
            <a:ext cx="4035236" cy="25118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266419" y="3670877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867442" y="3635784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1229" y="3681951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91154" y="592265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7626008" y="592681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49023"/>
              </p:ext>
            </p:extLst>
          </p:nvPr>
        </p:nvGraphicFramePr>
        <p:xfrm>
          <a:off x="5400657" y="4053263"/>
          <a:ext cx="3807590" cy="1482520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96462" y="469105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ABC 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396462" y="500339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396462" y="528717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96462" y="4376378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396380" y="4099257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실무자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5" name="Drop-Down Arrow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995519" y="4099257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Drop-Down Arrow"/>
          <p:cNvSpPr/>
          <p:nvPr>
            <p:custDataLst>
              <p:tags r:id="rId15"/>
            </p:custDataLst>
          </p:nvPr>
        </p:nvSpPr>
        <p:spPr>
          <a:xfrm rot="10800000">
            <a:off x="8041176" y="416986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7" name="Drop-Down Arrow"/>
          <p:cNvSpPr/>
          <p:nvPr>
            <p:custDataLst>
              <p:tags r:id="rId16"/>
            </p:custDataLst>
          </p:nvPr>
        </p:nvSpPr>
        <p:spPr>
          <a:xfrm rot="10800000">
            <a:off x="8041176" y="416986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11596"/>
              </p:ext>
            </p:extLst>
          </p:nvPr>
        </p:nvGraphicFramePr>
        <p:xfrm>
          <a:off x="10046222" y="886278"/>
          <a:ext cx="2146086" cy="13868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등록시에는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실무자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관리자로 구분해서 등록합니다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버튼을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누르면 관리자 정보를 수정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766778" y="188237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7482008" y="276718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90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4547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5791" y="1144651"/>
            <a:ext cx="275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협회 </a:t>
            </a:r>
            <a:r>
              <a:rPr lang="ko-KR" altLang="en-US" sz="2000" spc="-150" smtClean="0">
                <a:latin typeface="+mn-ea"/>
              </a:rPr>
              <a:t>관리자 업무분장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38482"/>
              </p:ext>
            </p:extLst>
          </p:nvPr>
        </p:nvGraphicFramePr>
        <p:xfrm>
          <a:off x="1825210" y="1912336"/>
          <a:ext cx="7327618" cy="2155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831"/>
                <a:gridCol w="1206062"/>
                <a:gridCol w="1387366"/>
                <a:gridCol w="1174531"/>
                <a:gridCol w="1151828"/>
              </a:tblGrid>
              <a:tr h="302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회원사명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2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실무자이름 </a:t>
                      </a:r>
                      <a:r>
                        <a:rPr lang="en-US" altLang="ko-KR" sz="900" dirty="0" smtClean="0"/>
                        <a:t>3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4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롯데카드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비씨카드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삼성카드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신한카드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우리카드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현대카드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748176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748176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96124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96124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613573" y="4226824"/>
            <a:ext cx="72000" cy="333257"/>
            <a:chOff x="5313404" y="5741773"/>
            <a:chExt cx="72000" cy="333257"/>
          </a:xfrm>
        </p:grpSpPr>
        <p:sp>
          <p:nvSpPr>
            <p:cNvPr id="13" name="타원 12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286425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286425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516128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16128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748176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748176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096124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96124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286425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286425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516128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516128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748176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748176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096124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1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096124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286425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7286425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8516128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8516128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4748176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6096124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7286425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8516128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16017" y="530288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88119"/>
              </p:ext>
            </p:extLst>
          </p:nvPr>
        </p:nvGraphicFramePr>
        <p:xfrm>
          <a:off x="10046222" y="886278"/>
          <a:ext cx="2146086" cy="15087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협회 관리자의 업무를 회원사별로 권한을 부여해 주는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회원사명을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등록된 실무자 이름을 표시합니다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선택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 버튼을 누르면 해당 실무자에게는 선택된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회원사와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관련된 내용만 관리자에서 보여지고 처리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1589259" y="103715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auto">
          <a:xfrm>
            <a:off x="2663942" y="18500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4389641" y="1858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Oval 63"/>
          <p:cNvSpPr>
            <a:spLocks noChangeArrowheads="1"/>
          </p:cNvSpPr>
          <p:nvPr/>
        </p:nvSpPr>
        <p:spPr bwMode="auto">
          <a:xfrm>
            <a:off x="8172017" y="51607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4533641" y="246839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0581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9349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5791" y="1144651"/>
            <a:ext cx="275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88008"/>
              </p:ext>
            </p:extLst>
          </p:nvPr>
        </p:nvGraphicFramePr>
        <p:xfrm>
          <a:off x="1777126" y="1825625"/>
          <a:ext cx="7884644" cy="16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60"/>
                <a:gridCol w="4864544"/>
                <a:gridCol w="1169170"/>
                <a:gridCol w="1169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파일명 규칙보기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파일</a:t>
                      </a:r>
                      <a:r>
                        <a:rPr lang="ko-KR" altLang="en-US" sz="800" b="1" u="sng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여신금융사 기관별 코드번호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2021-02-01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658770" y="4036787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1157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65768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8168" y="1786144"/>
            <a:ext cx="4865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00" dirty="0" smtClean="0"/>
              <a:t>[</a:t>
            </a:r>
            <a:r>
              <a:rPr lang="ko-KR" altLang="en-US" sz="1000" smtClean="0"/>
              <a:t>필득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리스할부 </a:t>
            </a:r>
            <a:r>
              <a:rPr lang="ko-KR" altLang="en-US" sz="1000" dirty="0"/>
              <a:t>모집인 등록 파일명 규칙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01303" y="1807119"/>
            <a:ext cx="85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2021.03.11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48168" y="2074316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8168" y="2196762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b="1" smtClean="0"/>
              <a:t>엑셀파일명 등록 규칙</a:t>
            </a:r>
            <a:endParaRPr lang="ko-KR" alt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1741" y="2482024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리스할부 모집인 등록 시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11740" y="2725863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ko-KR" altLang="en-US" sz="900" smtClean="0"/>
              <a:t>여신금융사 기준 송부시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u, </a:t>
            </a:r>
            <a:r>
              <a:rPr lang="ko-KR" altLang="en-US" sz="900" smtClean="0">
                <a:sym typeface="Wingdings" panose="05000000000000000000" pitchFamily="2" charset="2"/>
              </a:rPr>
              <a:t>수신시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01  </a:t>
            </a:r>
            <a:r>
              <a:rPr lang="ko-KR" altLang="en-US" sz="900" smtClean="0">
                <a:sym typeface="Wingdings" panose="05000000000000000000" pitchFamily="2" charset="2"/>
              </a:rPr>
              <a:t>등록</a:t>
            </a:r>
            <a:r>
              <a:rPr lang="en-US" altLang="ko-KR" sz="900" dirty="0" smtClean="0">
                <a:sym typeface="Wingdings" panose="05000000000000000000" pitchFamily="2" charset="2"/>
              </a:rPr>
              <a:t>/</a:t>
            </a:r>
            <a:r>
              <a:rPr lang="ko-KR" altLang="en-US" sz="900" smtClean="0">
                <a:sym typeface="Wingdings" panose="05000000000000000000" pitchFamily="2" charset="2"/>
              </a:rPr>
              <a:t>해지요청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txt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748168" y="3999427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2. </a:t>
            </a:r>
            <a:r>
              <a:rPr lang="ko-KR" altLang="en-US" sz="1050" b="1" smtClean="0"/>
              <a:t>사진파일명 등록 규칙</a:t>
            </a:r>
            <a:endParaRPr lang="ko-KR" altLang="en-US" sz="105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11740" y="4458865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en-US" altLang="ko-KR" sz="900" dirty="0" smtClean="0">
                <a:sym typeface="Wingdings" panose="05000000000000000000" pitchFamily="2" charset="2"/>
              </a:rPr>
              <a:t>u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zip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1741" y="4223732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사진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967" y="5958339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76752" y="619618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6128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60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69299"/>
              </p:ext>
            </p:extLst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65599" y="4240778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214918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0834" y="4244959"/>
            <a:ext cx="934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43730" y="4658383"/>
            <a:ext cx="1964187" cy="76944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회원가입 버튼 클릭 시 정보입력 창 전에 개인정보 수집이용 동의 체크박스 화면 추가 필요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8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52723" y="4262246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328285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68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4556"/>
              </p:ext>
            </p:extLst>
          </p:nvPr>
        </p:nvGraphicFramePr>
        <p:xfrm>
          <a:off x="10046222" y="886278"/>
          <a:ext cx="2146086" cy="218800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약관 동의를 하지 않으면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회원가입은 진행되지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41837" y="2579663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1000" dirty="0" smtClean="0"/>
              <a:t>여신금융협회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“협회”</a:t>
            </a:r>
            <a:r>
              <a:rPr lang="en-US" altLang="ko-KR" sz="1000" dirty="0"/>
              <a:t>)</a:t>
            </a:r>
            <a:r>
              <a:rPr lang="ko-KR" altLang="en-US" sz="1000"/>
              <a:t>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업무와 관련하여 협회가 귀하의 개인정보를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이용하고자 하는 </a:t>
            </a:r>
            <a:r>
              <a:rPr lang="ko-KR" altLang="en-US" sz="1000"/>
              <a:t>경우에는 </a:t>
            </a:r>
            <a:r>
              <a:rPr lang="ko-KR" altLang="en-US" sz="1000" smtClean="0"/>
              <a:t>「</a:t>
            </a:r>
            <a:r>
              <a:rPr lang="ko-KR" altLang="en-US" sz="1000" dirty="0"/>
              <a:t>개인정보 보호법」제</a:t>
            </a:r>
            <a:r>
              <a:rPr lang="en-US" altLang="ko-KR" sz="1000" dirty="0"/>
              <a:t>15</a:t>
            </a:r>
            <a:r>
              <a:rPr lang="ko-KR" altLang="en-US" sz="1000" dirty="0"/>
              <a:t>조</a:t>
            </a:r>
            <a:r>
              <a:rPr lang="en-US" altLang="ko-KR" sz="1000" dirty="0"/>
              <a:t>, </a:t>
            </a:r>
            <a:r>
              <a:rPr lang="ko-KR" altLang="en-US" sz="1000" dirty="0"/>
              <a:t>제</a:t>
            </a:r>
            <a:r>
              <a:rPr lang="en-US" altLang="ko-KR" sz="1000" dirty="0"/>
              <a:t>22</a:t>
            </a:r>
            <a:r>
              <a:rPr lang="ko-KR" altLang="en-US" sz="1000" dirty="0" err="1"/>
              <a:t>조등에</a:t>
            </a:r>
            <a:r>
              <a:rPr lang="ko-KR" altLang="en-US" sz="1000" dirty="0"/>
              <a:t> 따라 귀하의 동의를 얻어야 합니다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이에 </a:t>
            </a:r>
            <a:r>
              <a:rPr lang="ko-KR" altLang="en-US" sz="1000" dirty="0"/>
              <a:t>귀하는 협회가 아래의 내용과 같이 개인정보를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이용하는 것에 동의합니다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1</a:t>
            </a:r>
            <a:r>
              <a:rPr lang="en-US" altLang="ko-KR" sz="1000" dirty="0"/>
              <a:t>. </a:t>
            </a:r>
            <a:r>
              <a:rPr lang="ko-KR" altLang="en-US" sz="1000" dirty="0"/>
              <a:t>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이용의 목적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시스템 이용을 위한 담당자 등록 및 관리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이력 관리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진행경과 등 안내</a:t>
            </a:r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2</a:t>
            </a:r>
            <a:r>
              <a:rPr lang="en-US" altLang="ko-KR" sz="1000" dirty="0"/>
              <a:t>. </a:t>
            </a:r>
            <a:r>
              <a:rPr lang="ko-KR" altLang="en-US" sz="1000" dirty="0"/>
              <a:t>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이용할 항목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소속 회사명</a:t>
            </a:r>
            <a:r>
              <a:rPr lang="en-US" altLang="ko-KR" sz="1000" dirty="0"/>
              <a:t>, </a:t>
            </a:r>
            <a:r>
              <a:rPr lang="ko-KR" altLang="en-US" sz="1000" dirty="0"/>
              <a:t>소속 부서명</a:t>
            </a:r>
            <a:r>
              <a:rPr lang="en-US" altLang="ko-KR" sz="1000" dirty="0"/>
              <a:t>, </a:t>
            </a:r>
            <a:r>
              <a:rPr lang="ko-KR" altLang="en-US" sz="1000" dirty="0"/>
              <a:t>성명</a:t>
            </a:r>
            <a:r>
              <a:rPr lang="en-US" altLang="ko-KR" sz="1000" dirty="0"/>
              <a:t>, </a:t>
            </a:r>
            <a:r>
              <a:rPr lang="ko-KR" altLang="en-US" sz="1000" dirty="0"/>
              <a:t>직위</a:t>
            </a:r>
            <a:r>
              <a:rPr lang="en-US" altLang="ko-KR" sz="1000" dirty="0"/>
              <a:t>, </a:t>
            </a:r>
            <a:r>
              <a:rPr lang="ko-KR" altLang="en-US" sz="1000" dirty="0"/>
              <a:t>시스템 아이디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이메일</a:t>
            </a:r>
            <a:r>
              <a:rPr lang="en-US" altLang="ko-KR" sz="1000" dirty="0"/>
              <a:t>, </a:t>
            </a:r>
            <a:r>
              <a:rPr lang="ko-KR" altLang="en-US" sz="1000" dirty="0"/>
              <a:t>회사 </a:t>
            </a:r>
            <a:r>
              <a:rPr lang="ko-KR" altLang="en-US" sz="1000" dirty="0" smtClean="0"/>
              <a:t>전화번호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휴대폰번호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3</a:t>
            </a:r>
            <a:r>
              <a:rPr lang="en-US" altLang="ko-KR" sz="1000" dirty="0"/>
              <a:t>. </a:t>
            </a:r>
            <a:r>
              <a:rPr lang="ko-KR" altLang="en-US" sz="1000" dirty="0"/>
              <a:t>보유 기간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위 개인정보는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이용에 관한 </a:t>
            </a:r>
            <a:r>
              <a:rPr lang="ko-KR" altLang="en-US" sz="1000" dirty="0" err="1"/>
              <a:t>동의일부터</a:t>
            </a:r>
            <a:r>
              <a:rPr lang="ko-KR" altLang="en-US" sz="1000" dirty="0"/>
              <a:t> 회원 탈회일 또는 </a:t>
            </a:r>
            <a:r>
              <a:rPr lang="ko-KR" altLang="en-US" sz="1000"/>
              <a:t>동의 </a:t>
            </a:r>
            <a:r>
              <a:rPr lang="ko-KR" altLang="en-US" sz="1000" smtClean="0"/>
              <a:t>철회 시까지 </a:t>
            </a:r>
            <a:r>
              <a:rPr lang="ko-KR" altLang="en-US" sz="1000" dirty="0"/>
              <a:t>보유</a:t>
            </a:r>
            <a:r>
              <a:rPr lang="en-US" altLang="ko-KR" sz="1000" dirty="0"/>
              <a:t>‧</a:t>
            </a:r>
            <a:r>
              <a:rPr lang="ko-KR" altLang="en-US" sz="1000" dirty="0"/>
              <a:t>이용됩니다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4</a:t>
            </a:r>
            <a:r>
              <a:rPr lang="en-US" altLang="ko-KR" sz="1000" dirty="0"/>
              <a:t>. </a:t>
            </a:r>
            <a:r>
              <a:rPr lang="ko-KR" altLang="en-US" sz="1000" dirty="0"/>
              <a:t>동의를 거부할 권리 및 동의를 거부할 경우의 불이익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귀하는 협회의 개인정보 수집</a:t>
            </a:r>
            <a:r>
              <a:rPr lang="en-US" altLang="ko-KR" sz="1000" dirty="0"/>
              <a:t>‧</a:t>
            </a:r>
            <a:r>
              <a:rPr lang="ko-KR" altLang="en-US" sz="1000" dirty="0"/>
              <a:t>이용에 동의하지 않을 수 있습니다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다만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않는 경우 </a:t>
            </a:r>
            <a:r>
              <a:rPr lang="ko-KR" altLang="en-US" sz="1000"/>
              <a:t>협회의 </a:t>
            </a:r>
            <a:r>
              <a:rPr lang="ko-KR" altLang="en-US" sz="1000" smtClean="0"/>
              <a:t>대출성 상품 </a:t>
            </a:r>
            <a:r>
              <a:rPr lang="ko-KR" altLang="en-US" sz="1000" dirty="0"/>
              <a:t>모집인 등록 시스템을 이용할 수 </a:t>
            </a:r>
            <a:r>
              <a:rPr lang="ko-KR" altLang="en-US" sz="1000"/>
              <a:t>없습니다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29344" y="3112217"/>
            <a:ext cx="2094837" cy="64633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동의서 양식으로 해당 사항에 동의해야만 회원가입이 진행될 수 있도록 구현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36628" y="5992213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34890" y="5964350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41837" y="1952900"/>
            <a:ext cx="49930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b="1" dirty="0" err="1" smtClean="0"/>
              <a:t>대출성</a:t>
            </a:r>
            <a:r>
              <a:rPr lang="ko-KR" altLang="en-US" sz="1100" b="1" dirty="0" smtClean="0"/>
              <a:t> 상품 </a:t>
            </a:r>
            <a:r>
              <a:rPr lang="ko-KR" altLang="en-US" sz="1100" b="1" dirty="0"/>
              <a:t>모집인 등록 </a:t>
            </a:r>
            <a:r>
              <a:rPr lang="ko-KR" altLang="en-US" sz="1100" b="1" dirty="0" smtClean="0"/>
              <a:t>담당자 </a:t>
            </a:r>
            <a:endParaRPr lang="en-US" altLang="ko-KR" sz="1100" b="1" dirty="0" smtClean="0"/>
          </a:p>
          <a:p>
            <a:pPr fontAlgn="base"/>
            <a:r>
              <a:rPr lang="ko-KR" altLang="en-US" sz="1100" b="1" smtClean="0"/>
              <a:t>필수적 </a:t>
            </a:r>
            <a:r>
              <a:rPr lang="ko-KR" altLang="en-US" sz="1100" b="1" dirty="0"/>
              <a:t>개인정보 수집</a:t>
            </a:r>
            <a:r>
              <a:rPr lang="en-US" altLang="ko-KR" sz="1100" b="1" dirty="0"/>
              <a:t>‧</a:t>
            </a:r>
            <a:r>
              <a:rPr lang="ko-KR" altLang="en-US" sz="1100" b="1"/>
              <a:t>이용 동의서</a:t>
            </a:r>
            <a:endParaRPr lang="ko-KR" alt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6566" y="591995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99434" y="5919957"/>
            <a:ext cx="130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동의하지 않음</a:t>
            </a:r>
            <a:endParaRPr lang="ko-KR" altLang="en-US" sz="1000" dirty="0"/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999154" y="589906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1837" y="1370512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약관동의</a:t>
            </a:r>
            <a:endParaRPr lang="ko-KR" altLang="en-US" sz="20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745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792" y="1245666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회원가입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56846"/>
              </p:ext>
            </p:extLst>
          </p:nvPr>
        </p:nvGraphicFramePr>
        <p:xfrm>
          <a:off x="1813771" y="1715264"/>
          <a:ext cx="7092292" cy="4016809"/>
        </p:xfrm>
        <a:graphic>
          <a:graphicData uri="http://schemas.openxmlformats.org/drawingml/2006/table">
            <a:tbl>
              <a:tblPr/>
              <a:tblGrid>
                <a:gridCol w="1503487"/>
                <a:gridCol w="5588805"/>
              </a:tblGrid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 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7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37263" y="1759501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36402" y="175950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" name="Drop-Down Arrow"/>
          <p:cNvSpPr/>
          <p:nvPr>
            <p:custDataLst>
              <p:tags r:id="rId3"/>
            </p:custDataLst>
          </p:nvPr>
        </p:nvSpPr>
        <p:spPr>
          <a:xfrm rot="10800000">
            <a:off x="5082059" y="183010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" name="Drop-Down Arrow"/>
          <p:cNvSpPr/>
          <p:nvPr>
            <p:custDataLst>
              <p:tags r:id="rId4"/>
            </p:custDataLst>
          </p:nvPr>
        </p:nvSpPr>
        <p:spPr>
          <a:xfrm rot="10800000">
            <a:off x="5082059" y="183010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37263" y="205116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이이디 입력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(5~11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19174" y="2035402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중복체크</a:t>
            </a:r>
            <a:endParaRPr lang="ko-KR" altLang="en-US" sz="800" dirty="0"/>
          </a:p>
        </p:txBody>
      </p:sp>
      <p:sp>
        <p:nvSpPr>
          <p:cNvPr id="1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37263" y="237435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8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~20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(2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종류 이상의 문자구성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" name="직사각형 64"/>
          <p:cNvSpPr/>
          <p:nvPr/>
        </p:nvSpPr>
        <p:spPr>
          <a:xfrm>
            <a:off x="3409270" y="2594254"/>
            <a:ext cx="5023985" cy="36334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알파벳 대문자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알파벳 소문자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특수문자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숫자 중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종류 이상을 선택하여 문자를 구성해야 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휴대폰 뒤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자리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생년월일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동일한 문자의 반복 및 연속된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개의 숫자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문자는 사용불가능합니다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37263" y="309957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동일한 비밀번호를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37263" y="338335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부서명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37263" y="370654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37263" y="4013974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직위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37263" y="4329285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6110" y="4860968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전화번호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2059" y="5960791"/>
            <a:ext cx="984380" cy="3180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회원가입 신청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974"/>
              </p:ext>
            </p:extLst>
          </p:nvPr>
        </p:nvGraphicFramePr>
        <p:xfrm>
          <a:off x="10046222" y="886278"/>
          <a:ext cx="2146086" cy="300536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셀렉트를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통해 선택해야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0116157" y="5447549"/>
            <a:ext cx="1951899" cy="9479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회원가입 신청이 완료되었습니다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승인 후에 로그인 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116157" y="5447548"/>
            <a:ext cx="1951899" cy="16325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atin typeface="+mn-ea"/>
              </a:rPr>
              <a:t>ALERT</a:t>
            </a:r>
            <a:endParaRPr kumimoji="0" lang="ko-KR" altLang="en-US" sz="800" dirty="0">
              <a:latin typeface="+mn-ea"/>
            </a:endParaRPr>
          </a:p>
        </p:txBody>
      </p:sp>
      <p:grpSp>
        <p:nvGrpSpPr>
          <p:cNvPr id="26" name="그룹 49"/>
          <p:cNvGrpSpPr>
            <a:grpSpLocks/>
          </p:cNvGrpSpPr>
          <p:nvPr/>
        </p:nvGrpSpPr>
        <p:grpSpPr bwMode="auto">
          <a:xfrm>
            <a:off x="11904800" y="5447548"/>
            <a:ext cx="163256" cy="163256"/>
            <a:chOff x="2339223" y="5229200"/>
            <a:chExt cx="144545" cy="144469"/>
          </a:xfrm>
        </p:grpSpPr>
        <p:sp>
          <p:nvSpPr>
            <p:cNvPr id="27" name="직사각형 26"/>
            <p:cNvSpPr/>
            <p:nvPr/>
          </p:nvSpPr>
          <p:spPr>
            <a:xfrm>
              <a:off x="2339223" y="5229200"/>
              <a:ext cx="144545" cy="1444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10800000" flipV="1">
              <a:off x="2339223" y="5229200"/>
              <a:ext cx="144545" cy="13335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 flipH="1">
              <a:off x="2339261" y="5229162"/>
              <a:ext cx="144469" cy="14454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 bwMode="auto">
          <a:xfrm>
            <a:off x="10840106" y="6131766"/>
            <a:ext cx="504000" cy="1799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latin typeface="+mn-ea"/>
              </a:rPr>
              <a:t>확인</a:t>
            </a:r>
            <a:endParaRPr kumimoji="0" lang="ko-KR" altLang="en-US" sz="800" dirty="0">
              <a:latin typeface="+mn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36374" y="6119806"/>
            <a:ext cx="3909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64"/>
          <p:cNvSpPr/>
          <p:nvPr/>
        </p:nvSpPr>
        <p:spPr>
          <a:xfrm>
            <a:off x="3409270" y="4541293"/>
            <a:ext cx="5023985" cy="1985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 승인여부는 입력하신 이메일로 전송됩니다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정확히 기입해 주세요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09557" y="54950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1740" y="54950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460837" y="548691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71692" y="4755049"/>
            <a:ext cx="2094837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3300"/>
                </a:solidFill>
                <a:latin typeface="+mn-ea"/>
              </a:rPr>
              <a:t>신청서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한글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워드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 양식 다운로드 추가</a:t>
            </a:r>
            <a:endParaRPr lang="en-US" altLang="ko-KR" sz="12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48122" y="5492059"/>
            <a:ext cx="828814" cy="1715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7392702" y="5040968"/>
            <a:ext cx="2586870" cy="4459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46110" y="5152630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휴대폰 번호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066439" y="4419285"/>
            <a:ext cx="3829408" cy="7991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71692" y="4171725"/>
            <a:ext cx="2094837" cy="27699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solidFill>
                  <a:srgbClr val="FF3300"/>
                </a:solidFill>
                <a:latin typeface="+mn-ea"/>
              </a:rPr>
              <a:t>휴대폰 번호 추가</a:t>
            </a:r>
            <a:endParaRPr lang="en-US" altLang="ko-KR" sz="12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3302110" y="15313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957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8660" y="1117127"/>
            <a:ext cx="2107147" cy="293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 시 샘플 파일 다운로드 양식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0" y="88968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신청서 양식은 부서장 직인이 들어간 문서 형태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첨부파일 참조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45" y="1785578"/>
            <a:ext cx="4906853" cy="43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9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52378"/>
              </p:ext>
            </p:extLst>
          </p:nvPr>
        </p:nvGraphicFramePr>
        <p:xfrm>
          <a:off x="10046222" y="886278"/>
          <a:ext cx="2146086" cy="46567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모집인의 이후 처리를 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요청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취소완료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모집인등록번호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등록번호 인풋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6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번 검색어에 포함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취급상품은 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리스할부를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96569" y="227538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4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85178" y="2287407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11803" y="2287407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3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879043" y="285744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872791" y="2281993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74600"/>
              </p:ext>
            </p:extLst>
          </p:nvPr>
        </p:nvGraphicFramePr>
        <p:xfrm>
          <a:off x="1096186" y="3537418"/>
          <a:ext cx="8576274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47"/>
                <a:gridCol w="690102"/>
                <a:gridCol w="572352"/>
                <a:gridCol w="445417"/>
                <a:gridCol w="604852"/>
                <a:gridCol w="502555"/>
                <a:gridCol w="639614"/>
                <a:gridCol w="639614"/>
                <a:gridCol w="639614"/>
                <a:gridCol w="627119"/>
                <a:gridCol w="723872"/>
                <a:gridCol w="723872"/>
                <a:gridCol w="723872"/>
                <a:gridCol w="723872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김길자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박정자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장민애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990123-1111111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930627-2222222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 bwMode="auto">
          <a:xfrm>
            <a:off x="4814495" y="6370372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109" name="Drop-Down Arrow"/>
          <p:cNvSpPr/>
          <p:nvPr>
            <p:custDataLst>
              <p:tags r:id="rId5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78621" y="195243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13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75111" y="196445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6" name="Drop-Down Arrow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01736" y="196445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7" name="Drop-Down Arrow"/>
          <p:cNvSpPr/>
          <p:nvPr>
            <p:custDataLst>
              <p:tags r:id="rId8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8" name="Drop-Down Arrow"/>
          <p:cNvSpPr/>
          <p:nvPr>
            <p:custDataLst>
              <p:tags r:id="rId9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3110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778621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775111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601736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12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Drop-Down Arrow"/>
          <p:cNvSpPr/>
          <p:nvPr>
            <p:custDataLst>
              <p:tags r:id="rId13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1667673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1695162" y="18787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5333057" y="184066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9215" y="216915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5063" y="291872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9" name="직사각형 78"/>
          <p:cNvSpPr/>
          <p:nvPr/>
        </p:nvSpPr>
        <p:spPr>
          <a:xfrm>
            <a:off x="8924114" y="329198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31917" y="3180377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8340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처리상태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306585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133210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6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Drop-Down Arrow"/>
          <p:cNvSpPr/>
          <p:nvPr>
            <p:custDataLst>
              <p:tags r:id="rId17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5317392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Oval 63"/>
          <p:cNvSpPr>
            <a:spLocks noChangeArrowheads="1"/>
          </p:cNvSpPr>
          <p:nvPr/>
        </p:nvSpPr>
        <p:spPr bwMode="auto">
          <a:xfrm>
            <a:off x="1618070" y="10342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28340" y="1944788"/>
            <a:ext cx="853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금융상품유형</a:t>
            </a:r>
            <a:endParaRPr lang="ko-KR" altLang="en-US" sz="800" dirty="0"/>
          </a:p>
        </p:txBody>
      </p:sp>
      <p:sp>
        <p:nvSpPr>
          <p:cNvPr id="86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6314475" y="195680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141100" y="195680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8" name="Drop-Down Arrow"/>
          <p:cNvSpPr/>
          <p:nvPr>
            <p:custDataLst>
              <p:tags r:id="rId20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9" name="Drop-Down Arrow"/>
          <p:cNvSpPr/>
          <p:nvPr>
            <p:custDataLst>
              <p:tags r:id="rId21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0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913309" y="259740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5374355" y="260195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968605" y="2596676"/>
            <a:ext cx="181875" cy="180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0575" y="2595760"/>
            <a:ext cx="181875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74756" y="259722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6657808" y="262084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617349" y="259656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7399396" y="261949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342753" y="259521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7788730" y="261751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7732087" y="259324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8175333" y="261375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118690" y="258947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7015155" y="262314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74696" y="259886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86504" y="259094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08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775111" y="259508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0" name="Drop-Down Arrow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601736" y="259508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1" name="Drop-Down Arrow"/>
          <p:cNvSpPr/>
          <p:nvPr>
            <p:custDataLst>
              <p:tags r:id="rId26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2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3" name="Oval 63"/>
          <p:cNvSpPr>
            <a:spLocks noChangeArrowheads="1"/>
          </p:cNvSpPr>
          <p:nvPr/>
        </p:nvSpPr>
        <p:spPr bwMode="auto">
          <a:xfrm>
            <a:off x="2632005" y="254175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1536869" y="3398785"/>
            <a:ext cx="368046" cy="200055"/>
            <a:chOff x="1847009" y="3431288"/>
            <a:chExt cx="368046" cy="200055"/>
          </a:xfrm>
        </p:grpSpPr>
        <p:sp>
          <p:nvSpPr>
            <p:cNvPr id="115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151724" y="3398785"/>
            <a:ext cx="368046" cy="200055"/>
            <a:chOff x="1847009" y="3431288"/>
            <a:chExt cx="368046" cy="200055"/>
          </a:xfrm>
        </p:grpSpPr>
        <p:sp>
          <p:nvSpPr>
            <p:cNvPr id="11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255310" y="3398785"/>
            <a:ext cx="368046" cy="200055"/>
            <a:chOff x="1847009" y="3431288"/>
            <a:chExt cx="368046" cy="200055"/>
          </a:xfrm>
        </p:grpSpPr>
        <p:sp>
          <p:nvSpPr>
            <p:cNvPr id="122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544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6026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88254"/>
              </p:ext>
            </p:extLst>
          </p:nvPr>
        </p:nvGraphicFramePr>
        <p:xfrm>
          <a:off x="1847105" y="1920226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2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28293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Oval 63"/>
          <p:cNvSpPr>
            <a:spLocks noChangeArrowheads="1"/>
          </p:cNvSpPr>
          <p:nvPr/>
        </p:nvSpPr>
        <p:spPr bwMode="auto">
          <a:xfrm>
            <a:off x="2038116" y="34087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50226"/>
              </p:ext>
            </p:extLst>
          </p:nvPr>
        </p:nvGraphicFramePr>
        <p:xfrm>
          <a:off x="10046222" y="886278"/>
          <a:ext cx="2146086" cy="515000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5313404" y="6007033"/>
            <a:ext cx="72000" cy="333257"/>
            <a:chOff x="5313404" y="5741773"/>
            <a:chExt cx="72000" cy="333257"/>
          </a:xfrm>
        </p:grpSpPr>
        <p:sp>
          <p:nvSpPr>
            <p:cNvPr id="36" name="타원 3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1703105" y="9872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2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24517"/>
              </p:ext>
            </p:extLst>
          </p:nvPr>
        </p:nvGraphicFramePr>
        <p:xfrm>
          <a:off x="1851454" y="1413733"/>
          <a:ext cx="7080454" cy="2301888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671011" y="4017129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7077008" y="4021444"/>
            <a:ext cx="807052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7920463" y="4021444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</a:t>
            </a:r>
            <a:endParaRPr lang="ko-KR" altLang="en-US" sz="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30741"/>
              </p:ext>
            </p:extLst>
          </p:nvPr>
        </p:nvGraphicFramePr>
        <p:xfrm>
          <a:off x="10046222" y="886278"/>
          <a:ext cx="2146086" cy="346280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사유 입력 후 취소 신청이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사유 및 변경된 내용 입력 후 변경요청이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 사유 입력 후 해지 신청이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8835281" y="4153725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64463" y="3981742"/>
            <a:ext cx="189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자격취득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해지요청</a:t>
            </a:r>
            <a:endParaRPr lang="ko-KR" altLang="en-US" sz="8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35281" y="4618899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64462" y="4428006"/>
            <a:ext cx="182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승인완료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</a:t>
            </a:r>
            <a:r>
              <a:rPr lang="ko-KR" altLang="en-US" sz="800" b="1" smtClean="0"/>
              <a:t> </a:t>
            </a:r>
            <a:r>
              <a:rPr lang="ko-KR" altLang="en-US" sz="800" b="1" dirty="0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취소요청</a:t>
            </a:r>
            <a:endParaRPr lang="ko-KR" altLang="en-US" sz="8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35281" y="5019984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4463" y="4840278"/>
            <a:ext cx="1828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해지완료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버튼이 </a:t>
            </a:r>
            <a:r>
              <a:rPr lang="ko-KR" altLang="en-US" sz="800" b="1" dirty="0" smtClean="0"/>
              <a:t>보여지지 않음</a:t>
            </a:r>
            <a:endParaRPr lang="ko-KR" altLang="en-US" sz="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64463" y="5451163"/>
            <a:ext cx="18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취소요청 버튼 필요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02022" y="4021444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취소요청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6070902" y="38731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7016833" y="38731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7844523" y="38731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541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8679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변경요청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70662"/>
              </p:ext>
            </p:extLst>
          </p:nvPr>
        </p:nvGraphicFramePr>
        <p:xfrm>
          <a:off x="1847105" y="1920226"/>
          <a:ext cx="7092292" cy="4316040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7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위반이력사항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437"/>
              </p:ext>
            </p:extLst>
          </p:nvPr>
        </p:nvGraphicFramePr>
        <p:xfrm>
          <a:off x="10046222" y="886278"/>
          <a:ext cx="2146086" cy="440435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필수값임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위반 이력이 있는 경우에 해당 내용을 셀렉트로 선택하고 내용을 기입합니다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이력이 다수 일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선택해서 추가할 수 있습니다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1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28796"/>
            <a:ext cx="5328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변경된 사항을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13404" y="6325956"/>
            <a:ext cx="72000" cy="333257"/>
            <a:chOff x="5313404" y="5741773"/>
            <a:chExt cx="72000" cy="333257"/>
          </a:xfrm>
        </p:grpSpPr>
        <p:sp>
          <p:nvSpPr>
            <p:cNvPr id="33" name="타원 32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67275" y="5411618"/>
            <a:ext cx="24250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3300"/>
                </a:solidFill>
              </a:rPr>
              <a:t>변경 가능한 항목은 이름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주민번호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휴대폰번호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주소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코드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로 한정</a:t>
            </a:r>
            <a:endParaRPr lang="en-US" altLang="ko-KR" sz="1000" b="1" dirty="0" smtClean="0">
              <a:solidFill>
                <a:srgbClr val="FF3300"/>
              </a:solidFill>
            </a:endParaRPr>
          </a:p>
          <a:p>
            <a:r>
              <a:rPr lang="en-US" altLang="ko-KR" sz="1000" b="1" dirty="0" smtClean="0">
                <a:solidFill>
                  <a:srgbClr val="FF3300"/>
                </a:solidFill>
              </a:rPr>
              <a:t>-&gt; </a:t>
            </a:r>
            <a:r>
              <a:rPr lang="ko-KR" altLang="en-US" sz="1000" b="1" smtClean="0">
                <a:solidFill>
                  <a:srgbClr val="FF3300"/>
                </a:solidFill>
              </a:rPr>
              <a:t>주민번호 변경 시에는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기존 주민번호와 연결될 수 있도록 조치 필요</a:t>
            </a:r>
            <a:endParaRPr lang="en-US" altLang="ko-KR" sz="1000" b="1" dirty="0" smtClean="0">
              <a:solidFill>
                <a:srgbClr val="FF3300"/>
              </a:solidFill>
            </a:endParaRPr>
          </a:p>
          <a:p>
            <a:endParaRPr lang="en-US" altLang="ko-KR" sz="1000" b="1" dirty="0">
              <a:solidFill>
                <a:srgbClr val="FF3300"/>
              </a:solidFill>
            </a:endParaRPr>
          </a:p>
          <a:p>
            <a:r>
              <a:rPr lang="ko-KR" altLang="en-US" sz="1000" b="1" dirty="0" smtClean="0">
                <a:solidFill>
                  <a:srgbClr val="FF3300"/>
                </a:solidFill>
              </a:rPr>
              <a:t>위반이력 입력 항목 추가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다수일 수 있으므로 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‘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추가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’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메뉴도 필요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40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54081" y="6000644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위반사항 선택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280706" y="6000644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Drop-Down Arrow"/>
          <p:cNvSpPr/>
          <p:nvPr>
            <p:custDataLst>
              <p:tags r:id="rId13"/>
            </p:custDataLst>
          </p:nvPr>
        </p:nvSpPr>
        <p:spPr>
          <a:xfrm rot="10800000">
            <a:off x="4326363" y="6071248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Drop-Down Arrow"/>
          <p:cNvSpPr/>
          <p:nvPr>
            <p:custDataLst>
              <p:tags r:id="rId14"/>
            </p:custDataLst>
          </p:nvPr>
        </p:nvSpPr>
        <p:spPr>
          <a:xfrm rot="10800000">
            <a:off x="4326363" y="6071248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507536" y="6000644"/>
            <a:ext cx="3456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상세내용을 기입해주세요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56924" y="600463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18652" y="599639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2112421" y="597858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113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73294"/>
              </p:ext>
            </p:extLst>
          </p:nvPr>
        </p:nvGraphicFramePr>
        <p:xfrm>
          <a:off x="1851454" y="1413733"/>
          <a:ext cx="7080454" cy="2589624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 또는 주민등록 초본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주민등록번호 변경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명의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 변경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381165" y="174943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73348" y="174943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1165" y="202128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73348" y="202128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1165" y="231784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3348" y="231784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1165" y="261859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3348" y="261859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1165" y="290691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73348" y="290691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1165" y="319523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73348" y="319523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475923" y="1741273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주민등록사본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75923" y="202959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75923" y="233439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75923" y="2618671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75923" y="2915233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75923" y="3195320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6042" y="4342578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124856" y="4339787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변경요청하기</a:t>
            </a:r>
            <a:endParaRPr lang="ko-KR" altLang="en-US" sz="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75538"/>
              </p:ext>
            </p:extLst>
          </p:nvPr>
        </p:nvGraphicFramePr>
        <p:xfrm>
          <a:off x="10046222" y="886278"/>
          <a:ext cx="2146086" cy="303037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변경사항을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변경요청되고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Oval 63"/>
          <p:cNvSpPr>
            <a:spLocks noChangeArrowheads="1"/>
          </p:cNvSpPr>
          <p:nvPr/>
        </p:nvSpPr>
        <p:spPr bwMode="auto">
          <a:xfrm>
            <a:off x="8052856" y="42334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46222" y="3916654"/>
            <a:ext cx="214577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정보변경 첨부서류 메뉴 추가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성명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주민등록번호 변경인 경우 첨부서류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주민등록증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초본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휴대폰번호 변경인 경우 첨부서류 </a:t>
            </a:r>
            <a:r>
              <a:rPr lang="en-US" altLang="ko-KR" sz="1100" b="1" dirty="0">
                <a:solidFill>
                  <a:srgbClr val="FF0000"/>
                </a:solidFill>
              </a:rPr>
              <a:t>-&gt; </a:t>
            </a:r>
            <a:r>
              <a:rPr lang="ko-KR" altLang="en-US" sz="1100" b="1">
                <a:solidFill>
                  <a:srgbClr val="FF0000"/>
                </a:solidFill>
              </a:rPr>
              <a:t>휴대폰명의확인서</a:t>
            </a:r>
            <a:r>
              <a:rPr lang="en-US" altLang="ko-KR" sz="1100" b="1" dirty="0">
                <a:solidFill>
                  <a:srgbClr val="0000FF"/>
                </a:solidFill>
              </a:rPr>
              <a:t>?(</a:t>
            </a:r>
            <a:r>
              <a:rPr lang="ko-KR" altLang="en-US" sz="1100" b="1">
                <a:solidFill>
                  <a:srgbClr val="0000FF"/>
                </a:solidFill>
              </a:rPr>
              <a:t>선택사항</a:t>
            </a:r>
            <a:r>
              <a:rPr lang="en-US" altLang="ko-KR" sz="1100" b="1" dirty="0">
                <a:solidFill>
                  <a:srgbClr val="0000FF"/>
                </a:solidFill>
              </a:rPr>
              <a:t>)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165" y="34823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73348" y="34823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1165" y="377068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3348" y="377068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5923" y="3490674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475923" y="3770761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44455" y="3635119"/>
            <a:ext cx="1201767" cy="4954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844455" y="3823138"/>
            <a:ext cx="1201767" cy="4103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81165" y="147353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73348" y="147353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475923" y="1465376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5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5075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해지요청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12387"/>
              </p:ext>
            </p:extLst>
          </p:nvPr>
        </p:nvGraphicFramePr>
        <p:xfrm>
          <a:off x="10046222" y="886278"/>
          <a:ext cx="2146086" cy="40835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35371"/>
              </p:ext>
            </p:extLst>
          </p:nvPr>
        </p:nvGraphicFramePr>
        <p:xfrm>
          <a:off x="1847105" y="1920226"/>
          <a:ext cx="7092292" cy="4316040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6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13404" y="6309067"/>
            <a:ext cx="72000" cy="333257"/>
            <a:chOff x="5313404" y="5741773"/>
            <a:chExt cx="72000" cy="333257"/>
          </a:xfrm>
        </p:grpSpPr>
        <p:sp>
          <p:nvSpPr>
            <p:cNvPr id="31" name="타원 3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47643" y="5148047"/>
            <a:ext cx="1716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해지사유는 코드로 입력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FF3300"/>
                </a:solidFill>
              </a:rPr>
              <a:t>셀렉트박스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해지일자 추가</a:t>
            </a:r>
            <a:endParaRPr lang="ko-KR" altLang="en-US" sz="1200" b="1" dirty="0">
              <a:solidFill>
                <a:srgbClr val="FF3300"/>
              </a:solidFill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14236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해지사유를 선택해 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Drop-Down Arrow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061109" y="571423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Drop-Down Arrow"/>
          <p:cNvSpPr/>
          <p:nvPr>
            <p:custDataLst>
              <p:tags r:id="rId12"/>
            </p:custDataLst>
          </p:nvPr>
        </p:nvSpPr>
        <p:spPr>
          <a:xfrm rot="10800000">
            <a:off x="5106766" y="57848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1" name="Drop-Down Arrow"/>
          <p:cNvSpPr/>
          <p:nvPr>
            <p:custDataLst>
              <p:tags r:id="rId13"/>
            </p:custDataLst>
          </p:nvPr>
        </p:nvSpPr>
        <p:spPr>
          <a:xfrm rot="10800000">
            <a:off x="5106766" y="57848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54081" y="600302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165856" y="5517932"/>
            <a:ext cx="1771879" cy="3763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5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78965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875404" y="364146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8124856" y="36457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해지요청하기</a:t>
            </a:r>
            <a:endParaRPr lang="ko-KR" altLang="en-US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81906"/>
              </p:ext>
            </p:extLst>
          </p:nvPr>
        </p:nvGraphicFramePr>
        <p:xfrm>
          <a:off x="10046222" y="886278"/>
          <a:ext cx="2146086" cy="317668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해지를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해지요청되고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65863"/>
              </p:ext>
            </p:extLst>
          </p:nvPr>
        </p:nvGraphicFramePr>
        <p:xfrm>
          <a:off x="10046222" y="886278"/>
          <a:ext cx="2146086" cy="309833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전체 승인요청 건수 중 보완 요청 중인 건수를 제외한 건수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1+2=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전체 승인요청건수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보완요청중인 건수로 승인처리기간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에서 보완중인 기간은 제외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이미 등록된 모집인의 정보 변경 신청에 대한 처리현황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등록 모집인 해지신청에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대한 처리현황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476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48783" y="203983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등록신청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1593"/>
              </p:ext>
            </p:extLst>
          </p:nvPr>
        </p:nvGraphicFramePr>
        <p:xfrm>
          <a:off x="2511904" y="2427677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승인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00FF"/>
                          </a:solidFill>
                        </a:rPr>
                        <a:t>관리자</a:t>
                      </a:r>
                      <a:r>
                        <a:rPr lang="ko-KR" altLang="en-US" sz="900" b="0" smtClean="0">
                          <a:solidFill>
                            <a:srgbClr val="FF0000"/>
                          </a:solidFill>
                        </a:rPr>
                        <a:t> 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대시보드 수정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67016"/>
              </p:ext>
            </p:extLst>
          </p:nvPr>
        </p:nvGraphicFramePr>
        <p:xfrm>
          <a:off x="2490744" y="3777941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변경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관리자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1573" y="336950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정보변경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3697532" y="25377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128796" y="25377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3223174" y="341062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4369"/>
              </p:ext>
            </p:extLst>
          </p:nvPr>
        </p:nvGraphicFramePr>
        <p:xfrm>
          <a:off x="2490744" y="5247077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해지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관리자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 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21573" y="483864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해지신청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Oval 63"/>
          <p:cNvSpPr>
            <a:spLocks noChangeArrowheads="1"/>
          </p:cNvSpPr>
          <p:nvPr/>
        </p:nvSpPr>
        <p:spPr bwMode="auto">
          <a:xfrm>
            <a:off x="3223174" y="48797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18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등록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72166"/>
              </p:ext>
            </p:extLst>
          </p:nvPr>
        </p:nvGraphicFramePr>
        <p:xfrm>
          <a:off x="10046222" y="886278"/>
          <a:ext cx="2146086" cy="376246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담당자별로 소팅해서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기타대출성 상품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등록기간으로 조회가능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클릭하면 모집인 등록 팝업이 뜨고 파일 등록가능합니다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선택된 모집인을 승인 요청합니다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8729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7707658" y="3591332"/>
            <a:ext cx="99675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모집인 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736696" y="6122273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81884" y="172780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44720" y="173982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71345" y="173982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3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4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90948"/>
              </p:ext>
            </p:extLst>
          </p:nvPr>
        </p:nvGraphicFramePr>
        <p:xfrm>
          <a:off x="1771137" y="3971836"/>
          <a:ext cx="7878307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656"/>
                <a:gridCol w="332656"/>
                <a:gridCol w="586840"/>
                <a:gridCol w="535459"/>
                <a:gridCol w="749644"/>
                <a:gridCol w="527854"/>
                <a:gridCol w="832128"/>
                <a:gridCol w="788457"/>
                <a:gridCol w="788457"/>
                <a:gridCol w="683329"/>
                <a:gridCol w="652125"/>
                <a:gridCol w="534351"/>
                <a:gridCol w="534351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첨부서류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법인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시설대여 및 연불판매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승인반려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775356" y="2707281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등록기간 조회</a:t>
            </a:r>
            <a:endParaRPr lang="ko-KR" altLang="en-US" sz="800" dirty="0"/>
          </a:p>
        </p:txBody>
      </p:sp>
      <p:sp>
        <p:nvSpPr>
          <p:cNvPr id="79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628404" y="27043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89450" y="27088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683700" y="2703606"/>
            <a:ext cx="181875" cy="180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125670" y="2702690"/>
            <a:ext cx="181875" cy="180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889851" y="27041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428083" y="270457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87624" y="268029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169671" y="270322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113028" y="2678948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6559005" y="2701246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502362" y="2676970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6945608" y="269748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888965" y="2673206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1868094" y="29814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785430" y="27068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744971" y="26825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8767108" y="3074287"/>
            <a:ext cx="964058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633792" y="111711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2398130" y="165580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auto">
          <a:xfrm>
            <a:off x="4736696" y="15929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67108" y="3585028"/>
            <a:ext cx="964058" cy="248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선택 승인요청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095042" y="170345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52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925991" y="171547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752616" y="171547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Drop-Down Arrow"/>
          <p:cNvSpPr/>
          <p:nvPr>
            <p:custDataLst>
              <p:tags r:id="rId9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Drop-Down Arrow"/>
          <p:cNvSpPr/>
          <p:nvPr>
            <p:custDataLst>
              <p:tags r:id="rId10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Oval 63"/>
          <p:cNvSpPr>
            <a:spLocks noChangeArrowheads="1"/>
          </p:cNvSpPr>
          <p:nvPr/>
        </p:nvSpPr>
        <p:spPr bwMode="auto">
          <a:xfrm>
            <a:off x="4634143" y="18814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876734" y="40822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884617" y="4429066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884617" y="47207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884617" y="507545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884617" y="543806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06072" y="3668333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4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1884617" y="57263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89450" y="2018859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6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928281" y="20308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754906" y="20308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9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015894" y="2025465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0" name="Drop-Down Arrow"/>
          <p:cNvSpPr/>
          <p:nvPr>
            <p:custDataLst>
              <p:tags r:id="rId21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80811" y="237219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첨부상태</a:t>
            </a:r>
            <a:endParaRPr lang="ko-KR" altLang="en-US" sz="800" dirty="0"/>
          </a:p>
        </p:txBody>
      </p:sp>
      <p:sp>
        <p:nvSpPr>
          <p:cNvPr id="103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644712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Drop-Down Arrow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471337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5" name="Drop-Down Arrow"/>
          <p:cNvSpPr/>
          <p:nvPr>
            <p:custDataLst>
              <p:tags r:id="rId24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6" name="Drop-Down Arrow"/>
          <p:cNvSpPr/>
          <p:nvPr>
            <p:custDataLst>
              <p:tags r:id="rId25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7" name="Oval 63"/>
          <p:cNvSpPr>
            <a:spLocks noChangeArrowheads="1"/>
          </p:cNvSpPr>
          <p:nvPr/>
        </p:nvSpPr>
        <p:spPr bwMode="auto">
          <a:xfrm>
            <a:off x="245299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90777" y="236524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930715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1" name="Drop-Down Arrow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5757340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9" name="Drop-Down Arrow"/>
          <p:cNvSpPr/>
          <p:nvPr>
            <p:custDataLst>
              <p:tags r:id="rId28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29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469958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2469297" y="263122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81884" y="202734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115" name="Text Box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644720" y="203936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6" name="Drop-Down Arrow Box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471345" y="203936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7" name="Drop-Down Arrow"/>
          <p:cNvSpPr/>
          <p:nvPr>
            <p:custDataLst>
              <p:tags r:id="rId32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Drop-Down Arrow"/>
          <p:cNvSpPr/>
          <p:nvPr>
            <p:custDataLst>
              <p:tags r:id="rId33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398130" y="19553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8603660" y="3428766"/>
            <a:ext cx="368046" cy="200055"/>
            <a:chOff x="1847009" y="3431288"/>
            <a:chExt cx="368046" cy="200055"/>
          </a:xfrm>
        </p:grpSpPr>
        <p:sp>
          <p:nvSpPr>
            <p:cNvPr id="12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Oval 63"/>
          <p:cNvSpPr>
            <a:spLocks noChangeArrowheads="1"/>
          </p:cNvSpPr>
          <p:nvPr/>
        </p:nvSpPr>
        <p:spPr bwMode="auto">
          <a:xfrm>
            <a:off x="7529782" y="34848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80307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6" y="1674210"/>
            <a:ext cx="5294676" cy="396196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23456" y="1442563"/>
            <a:ext cx="5294675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88158" y="14074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7048" y="1453637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9656" y="414824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4618247" y="414824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52900"/>
              </p:ext>
            </p:extLst>
          </p:nvPr>
        </p:nvGraphicFramePr>
        <p:xfrm>
          <a:off x="10046222" y="886278"/>
          <a:ext cx="2146086" cy="41747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유형을 선택해야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파일찾기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선택해서 업로드 후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샘플다운로드는 정해진 양식을 다운로드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모집인유형에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따라 샘플 파일은 양식이 다릅니다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등록된 엑셀 파일은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등록된 엑셀 내용은 모집인 등록 화면에서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저장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등록한 파일에 오류가 있는 경우에는 오류 내용을 보여주고 파일은 등록되지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– 1 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의 경우에는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사전속제로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인해 은행 연합회에 해당 정보를 송부하여 중복여부를 확인하고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중복시에는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중복됨을 알려주고 업로드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957027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74320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개인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3705889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23182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법인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081094" y="2550944"/>
            <a:ext cx="714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모집인유형</a:t>
            </a:r>
            <a:endParaRPr lang="ko-KR" altLang="en-US" sz="800" b="1" dirty="0"/>
          </a:p>
        </p:txBody>
      </p:sp>
      <p:sp>
        <p:nvSpPr>
          <p:cNvPr id="3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957027" y="2998035"/>
            <a:ext cx="1728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55666" y="2998034"/>
            <a:ext cx="531887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24201" y="2998034"/>
            <a:ext cx="6013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54819" y="2998034"/>
            <a:ext cx="8288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81095" y="3031792"/>
            <a:ext cx="827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엑셀업로드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99758" y="1827509"/>
            <a:ext cx="478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등록은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모집인 </a:t>
            </a:r>
            <a:r>
              <a:rPr lang="ko-KR" altLang="en-US" sz="800" dirty="0" smtClean="0"/>
              <a:t>유형에 따른 샘플파일을 다운로드 하시고 해당 양식에 따라 등록되어야 합니다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엑셀 업로드 이후에는 각 </a:t>
            </a:r>
            <a:r>
              <a:rPr lang="ko-KR" altLang="en-US" sz="800" dirty="0" err="1" smtClean="0"/>
              <a:t>모집인별로</a:t>
            </a:r>
            <a:r>
              <a:rPr lang="ko-KR" altLang="en-US" sz="800" dirty="0" smtClean="0"/>
              <a:t> 첨부파일을 등록완료 후에 승인신청을 하셔야 합니다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081095" y="3610872"/>
            <a:ext cx="47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1987155" y="244686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5215553" y="28429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5916257" y="28425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4514714" y="39786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160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8921" y="780624"/>
          <a:ext cx="6966858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엑셀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성명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주민등록번호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금융상품유형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신규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smtClean="0"/>
                        <a:t>경력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예시</a:t>
                      </a:r>
                      <a:r>
                        <a:rPr lang="en-US" altLang="ko-KR" sz="1050" dirty="0" smtClean="0"/>
                        <a:t>&gt;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홍길동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911011-1001545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서울시 </a:t>
                      </a:r>
                      <a:r>
                        <a:rPr lang="en-US" altLang="ko-KR" sz="1050" dirty="0" smtClean="0"/>
                        <a:t>xx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첨부서류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주민등록증사본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교육과정 이수 확인서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경력자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교육과정 인증서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신규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대리인 신청 위임장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경력증명서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경력자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8921" y="376719"/>
            <a:ext cx="298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smtClean="0"/>
              <a:t>개인 </a:t>
            </a:r>
            <a:r>
              <a:rPr lang="en-US" altLang="ko-KR" sz="1200" b="1" dirty="0" smtClean="0"/>
              <a:t>– </a:t>
            </a:r>
            <a:r>
              <a:rPr lang="ko-KR" altLang="en-US" sz="1200" b="1" smtClean="0"/>
              <a:t>휴대폰번호는 안 받는지</a:t>
            </a:r>
            <a:r>
              <a:rPr lang="en-US" altLang="ko-KR" sz="1200" b="1" dirty="0" smtClean="0"/>
              <a:t>?</a:t>
            </a:r>
            <a:endParaRPr lang="ko-KR" altLang="en-US" sz="1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88909" y="2644260"/>
          <a:ext cx="11611504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  <a:gridCol w="72571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엑셀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상호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대표이사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법인등록번호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smtClean="0">
                          <a:solidFill>
                            <a:srgbClr val="FF0000"/>
                          </a:solidFill>
                        </a:rPr>
                        <a:t>업종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설립년월일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본점소재지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err="1" smtClean="0">
                          <a:solidFill>
                            <a:srgbClr val="FF0000"/>
                          </a:solidFill>
                        </a:rPr>
                        <a:t>최대주주명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smtClean="0">
                          <a:solidFill>
                            <a:srgbClr val="FF0000"/>
                          </a:solidFill>
                        </a:rPr>
                        <a:t>최대주주 </a:t>
                      </a:r>
                      <a:r>
                        <a:rPr lang="ko-KR" altLang="en-US" sz="1050" strike="sngStrike" dirty="0" err="1" smtClean="0">
                          <a:solidFill>
                            <a:srgbClr val="FF0000"/>
                          </a:solidFill>
                        </a:rPr>
                        <a:t>지분율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err="1" smtClean="0">
                          <a:solidFill>
                            <a:srgbClr val="FF0000"/>
                          </a:solidFill>
                        </a:rPr>
                        <a:t>주요주주명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smtClean="0">
                          <a:solidFill>
                            <a:srgbClr val="FF0000"/>
                          </a:solidFill>
                        </a:rPr>
                        <a:t>주요주주 </a:t>
                      </a:r>
                      <a:r>
                        <a:rPr lang="ko-KR" altLang="en-US" sz="1050" strike="sngStrike" dirty="0" err="1" smtClean="0">
                          <a:solidFill>
                            <a:srgbClr val="FF0000"/>
                          </a:solidFill>
                        </a:rPr>
                        <a:t>지분율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자본금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백만원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smtClean="0">
                          <a:solidFill>
                            <a:srgbClr val="FF0000"/>
                          </a:solidFill>
                        </a:rPr>
                        <a:t>의결권 있는 발행주식 총수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smtClean="0">
                          <a:solidFill>
                            <a:srgbClr val="FF0000"/>
                          </a:solidFill>
                        </a:rPr>
                        <a:t>영위하는 </a:t>
                      </a:r>
                      <a:r>
                        <a:rPr lang="ko-KR" altLang="en-US" sz="1050" strike="sngStrike" dirty="0" err="1" smtClean="0">
                          <a:solidFill>
                            <a:srgbClr val="FF0000"/>
                          </a:solidFill>
                        </a:rPr>
                        <a:t>다른업종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금융상품유형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trike="sngStrike" dirty="0" smtClean="0">
                          <a:solidFill>
                            <a:srgbClr val="FF0000"/>
                          </a:solidFill>
                        </a:rPr>
                        <a:t>신규</a:t>
                      </a:r>
                      <a:r>
                        <a:rPr lang="en-US" altLang="ko-KR" sz="1050" strike="sngStrike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050" strike="sngStrike" dirty="0" smtClean="0">
                          <a:solidFill>
                            <a:srgbClr val="FF0000"/>
                          </a:solidFill>
                        </a:rPr>
                        <a:t>경력</a:t>
                      </a:r>
                      <a:endParaRPr lang="ko-KR" altLang="en-U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예시</a:t>
                      </a:r>
                      <a:r>
                        <a:rPr lang="en-US" altLang="ko-KR" sz="1050" dirty="0" smtClean="0"/>
                        <a:t>&gt;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㈜협회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8921" y="2240355"/>
            <a:ext cx="298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법인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–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연락처는 따로 안 받는지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?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22" y="780624"/>
            <a:ext cx="2525486" cy="163121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금융상품유형</a:t>
            </a:r>
            <a:endParaRPr lang="en-US" altLang="ko-KR" sz="1000" dirty="0" smtClean="0"/>
          </a:p>
          <a:p>
            <a:r>
              <a:rPr lang="ko-KR" altLang="en-US" sz="1000" dirty="0" smtClean="0"/>
              <a:t>대출</a:t>
            </a:r>
            <a:r>
              <a:rPr lang="en-US" altLang="ko-KR" sz="1000" dirty="0" smtClean="0"/>
              <a:t>=1, </a:t>
            </a:r>
            <a:r>
              <a:rPr lang="ko-KR" altLang="en-US" sz="1000" dirty="0" smtClean="0">
                <a:solidFill>
                  <a:srgbClr val="FF0000"/>
                </a:solidFill>
              </a:rPr>
              <a:t>시설대여 및 연불판매</a:t>
            </a:r>
            <a:r>
              <a:rPr lang="en-US" altLang="ko-KR" sz="1000" dirty="0" smtClean="0">
                <a:solidFill>
                  <a:srgbClr val="FF0000"/>
                </a:solidFill>
              </a:rPr>
              <a:t>=2, </a:t>
            </a:r>
            <a:r>
              <a:rPr lang="ko-KR" altLang="en-US" sz="1000" dirty="0" smtClean="0">
                <a:solidFill>
                  <a:srgbClr val="FF0000"/>
                </a:solidFill>
              </a:rPr>
              <a:t>할부</a:t>
            </a:r>
            <a:r>
              <a:rPr lang="en-US" altLang="ko-KR" sz="1000" dirty="0" smtClean="0">
                <a:solidFill>
                  <a:srgbClr val="FF0000"/>
                </a:solidFill>
              </a:rPr>
              <a:t>=3, </a:t>
            </a:r>
            <a:r>
              <a:rPr lang="ko-KR" altLang="en-US" sz="1000" dirty="0" smtClean="0">
                <a:solidFill>
                  <a:srgbClr val="FF0000"/>
                </a:solidFill>
              </a:rPr>
              <a:t>어음할인</a:t>
            </a:r>
            <a:r>
              <a:rPr lang="en-US" altLang="ko-KR" sz="1000" dirty="0" smtClean="0">
                <a:solidFill>
                  <a:srgbClr val="FF0000"/>
                </a:solidFill>
              </a:rPr>
              <a:t>=4, </a:t>
            </a:r>
            <a:r>
              <a:rPr lang="ko-KR" altLang="en-US" sz="1000" dirty="0" smtClean="0">
                <a:solidFill>
                  <a:srgbClr val="FF0000"/>
                </a:solidFill>
              </a:rPr>
              <a:t>매출채권 매입</a:t>
            </a:r>
            <a:r>
              <a:rPr lang="en-US" altLang="ko-KR" sz="1000" dirty="0" smtClean="0">
                <a:solidFill>
                  <a:srgbClr val="FF0000"/>
                </a:solidFill>
              </a:rPr>
              <a:t>=5, </a:t>
            </a:r>
            <a:r>
              <a:rPr lang="ko-KR" altLang="en-US" sz="1000" dirty="0" smtClean="0">
                <a:solidFill>
                  <a:srgbClr val="FF0000"/>
                </a:solidFill>
              </a:rPr>
              <a:t>지급보증</a:t>
            </a:r>
            <a:r>
              <a:rPr lang="en-US" altLang="ko-KR" sz="1000" dirty="0" smtClean="0">
                <a:solidFill>
                  <a:srgbClr val="FF0000"/>
                </a:solidFill>
              </a:rPr>
              <a:t>=6, </a:t>
            </a:r>
            <a:r>
              <a:rPr lang="ko-KR" altLang="en-US" sz="1000" dirty="0" smtClean="0">
                <a:solidFill>
                  <a:srgbClr val="FF0000"/>
                </a:solidFill>
              </a:rPr>
              <a:t>기타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대출성상품</a:t>
            </a:r>
            <a:r>
              <a:rPr lang="en-US" altLang="ko-KR" sz="1000" dirty="0" smtClean="0">
                <a:solidFill>
                  <a:srgbClr val="FF0000"/>
                </a:solidFill>
              </a:rPr>
              <a:t>=7</a:t>
            </a:r>
          </a:p>
          <a:p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dirty="0" smtClean="0">
                <a:solidFill>
                  <a:srgbClr val="FF0000"/>
                </a:solidFill>
              </a:rPr>
              <a:t>신청하는 금융상품유형이 복수인 경우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건별로</a:t>
            </a:r>
            <a:r>
              <a:rPr lang="ko-KR" altLang="en-US" sz="1000" dirty="0" smtClean="0">
                <a:solidFill>
                  <a:srgbClr val="FF0000"/>
                </a:solidFill>
              </a:rPr>
              <a:t> 신청서 작성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구분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신규</a:t>
            </a:r>
            <a:r>
              <a:rPr lang="en-US" altLang="ko-KR" sz="1000" dirty="0" smtClean="0"/>
              <a:t>=1, </a:t>
            </a:r>
            <a:r>
              <a:rPr lang="ko-KR" altLang="en-US" sz="1000" dirty="0" smtClean="0"/>
              <a:t>경력</a:t>
            </a:r>
            <a:r>
              <a:rPr lang="en-US" altLang="ko-KR" sz="1000" dirty="0" smtClean="0"/>
              <a:t>=2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88909" y="3882235"/>
            <a:ext cx="1735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첨부서류 </a:t>
            </a:r>
            <a:r>
              <a:rPr lang="en-US" altLang="ko-KR" sz="1050" b="1" dirty="0" smtClean="0"/>
              <a:t>- </a:t>
            </a:r>
            <a:r>
              <a:rPr lang="ko-KR" altLang="en-US" sz="1050" b="1" smtClean="0"/>
              <a:t>신청인관련</a:t>
            </a:r>
            <a:endParaRPr lang="ko-KR" altLang="en-US" sz="1050" b="1"/>
          </a:p>
        </p:txBody>
      </p:sp>
      <p:sp>
        <p:nvSpPr>
          <p:cNvPr id="9" name="TextBox 8"/>
          <p:cNvSpPr txBox="1"/>
          <p:nvPr/>
        </p:nvSpPr>
        <p:spPr>
          <a:xfrm>
            <a:off x="388909" y="4179903"/>
            <a:ext cx="75532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정관</a:t>
            </a:r>
            <a:endParaRPr lang="en-US" altLang="ko-KR" sz="1050" dirty="0" smtClean="0"/>
          </a:p>
          <a:p>
            <a:r>
              <a:rPr lang="ko-KR" altLang="en-US" sz="1050" dirty="0" smtClean="0"/>
              <a:t>법인등기부등본</a:t>
            </a:r>
            <a:endParaRPr lang="en-US" altLang="ko-KR" sz="1050" dirty="0" smtClean="0"/>
          </a:p>
          <a:p>
            <a:r>
              <a:rPr lang="ko-KR" altLang="en-US" sz="1050" dirty="0"/>
              <a:t>설립</a:t>
            </a:r>
            <a:r>
              <a:rPr lang="en-US" altLang="ko-KR" sz="1050" dirty="0"/>
              <a:t>, </a:t>
            </a:r>
            <a:r>
              <a:rPr lang="ko-KR" altLang="en-US" sz="1050" dirty="0"/>
              <a:t>등록 신청의 의사결정을 증명하는 서류</a:t>
            </a:r>
            <a:r>
              <a:rPr lang="en-US" altLang="ko-KR" sz="1050" dirty="0"/>
              <a:t>(</a:t>
            </a:r>
            <a:r>
              <a:rPr lang="ko-KR" altLang="en-US" sz="1050" dirty="0"/>
              <a:t>등록신청 관련 발기인총회</a:t>
            </a:r>
            <a:r>
              <a:rPr lang="en-US" altLang="ko-KR" sz="1050" dirty="0"/>
              <a:t>, </a:t>
            </a:r>
            <a:r>
              <a:rPr lang="ko-KR" altLang="en-US" sz="1050" dirty="0"/>
              <a:t>창립주주총회 또는 이사회의 공증을 받은 의사록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/>
              <a:t>본점의 위치 및 명칭을 기재한 서류</a:t>
            </a:r>
            <a:r>
              <a:rPr lang="en-US" altLang="ko-KR" sz="1050" dirty="0"/>
              <a:t>(</a:t>
            </a:r>
            <a:r>
              <a:rPr lang="ko-KR" altLang="en-US" sz="1050" dirty="0"/>
              <a:t>법인등기부에서 확인되지 않는 경우 제출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주주명부</a:t>
            </a:r>
            <a:endParaRPr lang="en-US" altLang="ko-KR" sz="1050" dirty="0" smtClean="0"/>
          </a:p>
          <a:p>
            <a:r>
              <a:rPr lang="ko-KR" altLang="en-US" sz="1050" dirty="0" err="1"/>
              <a:t>영외하는</a:t>
            </a:r>
            <a:r>
              <a:rPr lang="ko-KR" altLang="en-US" sz="1050" dirty="0"/>
              <a:t> 다른 업종에 대한 증빙서류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795" y="4000484"/>
            <a:ext cx="1735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첨부서류 </a:t>
            </a:r>
            <a:r>
              <a:rPr lang="en-US" altLang="ko-KR" sz="1050" b="1" dirty="0" smtClean="0"/>
              <a:t>- </a:t>
            </a:r>
            <a:r>
              <a:rPr lang="ko-KR" altLang="en-US" sz="1050" b="1" smtClean="0"/>
              <a:t>임원관련</a:t>
            </a:r>
            <a:endParaRPr lang="ko-KR" altLang="en-US" sz="1050" b="1"/>
          </a:p>
        </p:txBody>
      </p:sp>
      <p:sp>
        <p:nvSpPr>
          <p:cNvPr id="11" name="TextBox 10"/>
          <p:cNvSpPr txBox="1"/>
          <p:nvPr/>
        </p:nvSpPr>
        <p:spPr>
          <a:xfrm>
            <a:off x="8400807" y="4341486"/>
            <a:ext cx="35996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대표자 및 임원의 이력서 및 경력 증명서 </a:t>
            </a:r>
            <a:endParaRPr lang="en-US" altLang="ko-KR" sz="1050" dirty="0" smtClean="0"/>
          </a:p>
          <a:p>
            <a:r>
              <a:rPr lang="ko-KR" altLang="en-US" sz="1050" dirty="0">
                <a:solidFill>
                  <a:srgbClr val="FF0000"/>
                </a:solidFill>
              </a:rPr>
              <a:t>교육과정 이수 </a:t>
            </a:r>
            <a:r>
              <a:rPr lang="ko-KR" altLang="en-US" sz="1050" dirty="0" smtClean="0">
                <a:solidFill>
                  <a:srgbClr val="FF0000"/>
                </a:solidFill>
              </a:rPr>
              <a:t>확인서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경력자</a:t>
            </a:r>
            <a:r>
              <a:rPr lang="en-US" altLang="ko-KR" sz="1050" dirty="0" smtClean="0">
                <a:solidFill>
                  <a:srgbClr val="FF0000"/>
                </a:solidFill>
              </a:rPr>
              <a:t>), </a:t>
            </a:r>
            <a:r>
              <a:rPr lang="ko-KR" altLang="en-US" sz="1050" dirty="0" smtClean="0">
                <a:solidFill>
                  <a:srgbClr val="FF0000"/>
                </a:solidFill>
              </a:rPr>
              <a:t>경력증명서</a:t>
            </a:r>
            <a:r>
              <a:rPr lang="en-US" altLang="ko-KR" sz="1050" dirty="0">
                <a:solidFill>
                  <a:srgbClr val="FF0000"/>
                </a:solidFill>
              </a:rPr>
              <a:t>(</a:t>
            </a:r>
            <a:r>
              <a:rPr lang="ko-KR" altLang="en-US" sz="1050" dirty="0">
                <a:solidFill>
                  <a:srgbClr val="FF0000"/>
                </a:solidFill>
              </a:rPr>
              <a:t>상근인지 여부 확인 필요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교육과정 인증서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신규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50" dirty="0"/>
              <a:t>기타요건에 대한 </a:t>
            </a:r>
            <a:r>
              <a:rPr lang="ko-KR" altLang="en-US" sz="1050" dirty="0" smtClean="0"/>
              <a:t>증빙자료 </a:t>
            </a:r>
            <a:r>
              <a:rPr lang="ko-KR" altLang="en-US" sz="1050" dirty="0" smtClean="0">
                <a:solidFill>
                  <a:srgbClr val="FF0000"/>
                </a:solidFill>
              </a:rPr>
              <a:t>및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결격사유없음</a:t>
            </a:r>
            <a:r>
              <a:rPr lang="ko-KR" altLang="en-US" sz="1050" dirty="0" smtClean="0">
                <a:solidFill>
                  <a:srgbClr val="FF0000"/>
                </a:solidFill>
              </a:rPr>
              <a:t> 확인서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6925" y="3378939"/>
            <a:ext cx="7184569" cy="246221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개인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</a:rPr>
              <a:t>구분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신규</a:t>
            </a:r>
            <a:r>
              <a:rPr lang="en-US" altLang="ko-KR" sz="1400" dirty="0" smtClean="0">
                <a:solidFill>
                  <a:srgbClr val="FF0000"/>
                </a:solidFill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</a:rPr>
              <a:t>경력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을 맨 앞으로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휴대폰번호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교육이수번호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경력시작일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경력종료일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계약일자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위탁예정기간 추가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엑셀파일 참조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개인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주소는 각 지역별 코드를 입력하는 방식으로 수정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개인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</a:rPr>
              <a:t>첨부서류 중 계약서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결격사유없음</a:t>
            </a:r>
            <a:r>
              <a:rPr lang="ko-KR" altLang="en-US" sz="1400" dirty="0" smtClean="0">
                <a:solidFill>
                  <a:srgbClr val="FF0000"/>
                </a:solidFill>
              </a:rPr>
              <a:t> 확인서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위임장 인감증명서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사진파일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누락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법인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>
                <a:solidFill>
                  <a:srgbClr val="0000FF"/>
                </a:solidFill>
              </a:rPr>
              <a:t>회사 대표번호도 서식에 들어가있음 </a:t>
            </a:r>
            <a:r>
              <a:rPr lang="en-US" altLang="ko-KR" sz="1400" dirty="0" smtClean="0">
                <a:solidFill>
                  <a:srgbClr val="0000FF"/>
                </a:solidFill>
              </a:rPr>
              <a:t>??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법인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</a:rPr>
              <a:t>업종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최대주주명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최대주주지분율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주요주주명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주요주주지분율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의결권있는</a:t>
            </a:r>
            <a:r>
              <a:rPr lang="ko-KR" altLang="en-US" sz="1400" dirty="0" smtClean="0">
                <a:solidFill>
                  <a:srgbClr val="FF0000"/>
                </a:solidFill>
              </a:rPr>
              <a:t> 발행주식 총수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영위하는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다른업종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신규</a:t>
            </a:r>
            <a:r>
              <a:rPr lang="en-US" altLang="ko-KR" sz="1400" dirty="0" smtClean="0">
                <a:solidFill>
                  <a:srgbClr val="FF0000"/>
                </a:solidFill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</a:rPr>
              <a:t>경력은 삭제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법인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</a:rPr>
              <a:t>계약일자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위탁예정기간 추가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엑셀파일 참조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rgbClr val="FF0000"/>
                </a:solidFill>
              </a:rPr>
              <a:t>협회에서 금융회사를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등록관리하는</a:t>
            </a:r>
            <a:r>
              <a:rPr lang="ko-KR" altLang="en-US" sz="1400" dirty="0" smtClean="0">
                <a:solidFill>
                  <a:srgbClr val="FF0000"/>
                </a:solidFill>
              </a:rPr>
              <a:t> 화면 추가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금융회사 담당자는 협회가 등록해놓은 금융회사를 선택하여 회원가입 하는 프로세스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rgbClr val="FF0000"/>
                </a:solidFill>
              </a:rPr>
              <a:t>모집인 승인처리 화면인 개인만 있음 법인도 확인 필요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8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62331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5792" y="1155019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개인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13771" y="160885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52636"/>
              </p:ext>
            </p:extLst>
          </p:nvPr>
        </p:nvGraphicFramePr>
        <p:xfrm>
          <a:off x="1847105" y="2126176"/>
          <a:ext cx="7092292" cy="3740568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1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11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62024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89200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2248019" y="21682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5443789" y="21766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Oval 63"/>
          <p:cNvSpPr>
            <a:spLocks noChangeArrowheads="1"/>
          </p:cNvSpPr>
          <p:nvPr/>
        </p:nvSpPr>
        <p:spPr bwMode="auto">
          <a:xfrm>
            <a:off x="2186441" y="24313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4197491" y="238988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Oval 63"/>
          <p:cNvSpPr>
            <a:spLocks noChangeArrowheads="1"/>
          </p:cNvSpPr>
          <p:nvPr/>
        </p:nvSpPr>
        <p:spPr bwMode="auto">
          <a:xfrm>
            <a:off x="5487566" y="24247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65459" y="247118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2150032" y="275240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2073208" y="3035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66642"/>
              </p:ext>
            </p:extLst>
          </p:nvPr>
        </p:nvGraphicFramePr>
        <p:xfrm>
          <a:off x="10046222" y="886278"/>
          <a:ext cx="2146086" cy="438603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신규경력구분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 또는 경력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 유형이 대출인 경우에는 주민등록번호는 수정 불가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엑셀 등록 시에 은행연합회에 공유 된 상태임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협회에서 작성한 사유가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보여집니다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0504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48513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75697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7653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0535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3583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Oval 63"/>
          <p:cNvSpPr>
            <a:spLocks noChangeArrowheads="1"/>
          </p:cNvSpPr>
          <p:nvPr/>
        </p:nvSpPr>
        <p:spPr bwMode="auto">
          <a:xfrm>
            <a:off x="1669771" y="110277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2110116" y="331822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28953"/>
            <a:ext cx="72000" cy="333257"/>
            <a:chOff x="5313404" y="5741773"/>
            <a:chExt cx="72000" cy="333257"/>
          </a:xfrm>
        </p:grpSpPr>
        <p:sp>
          <p:nvSpPr>
            <p:cNvPr id="61" name="타원 6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847105" y="178494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074418" y="5535301"/>
            <a:ext cx="368046" cy="200055"/>
            <a:chOff x="1838727" y="3419741"/>
            <a:chExt cx="368046" cy="200055"/>
          </a:xfrm>
        </p:grpSpPr>
        <p:sp>
          <p:nvSpPr>
            <p:cNvPr id="6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382431" y="3462226"/>
            <a:ext cx="368046" cy="200055"/>
            <a:chOff x="1838727" y="3419741"/>
            <a:chExt cx="368046" cy="200055"/>
          </a:xfrm>
        </p:grpSpPr>
        <p:sp>
          <p:nvSpPr>
            <p:cNvPr id="7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455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46537"/>
              </p:ext>
            </p:extLst>
          </p:nvPr>
        </p:nvGraphicFramePr>
        <p:xfrm>
          <a:off x="1847105" y="1516948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719467" y="15729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1165" y="158921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73348" y="158921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367" y="419320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6695115" y="4178111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82732"/>
              </p:ext>
            </p:extLst>
          </p:nvPr>
        </p:nvGraphicFramePr>
        <p:xfrm>
          <a:off x="10046222" y="886278"/>
          <a:ext cx="2146086" cy="369281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신규로 등록된 모집인은 경력관련 첨부파일은 보여지지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내용이 저장되고 목록화면으로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삭제를 누르면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등록신청취소건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은행연합회에 공유되고 해당 내용은 삭제됩니다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승인요청단계에 있는 경우에는 삭제되지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7710910" y="417154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719467" y="184475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81165" y="186106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73348" y="186106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19467" y="214131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81165" y="215762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73348" y="215762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719467" y="24296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81165" y="244595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73348" y="244595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719467" y="27179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81165" y="273427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73348" y="273427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719467" y="300628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381165" y="302260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73348" y="302260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719467" y="329461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81165" y="331092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73348" y="331092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6589239" y="406878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7566910" y="411202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Oval 63"/>
          <p:cNvSpPr>
            <a:spLocks noChangeArrowheads="1"/>
          </p:cNvSpPr>
          <p:nvPr/>
        </p:nvSpPr>
        <p:spPr bwMode="auto">
          <a:xfrm>
            <a:off x="1663986" y="23576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695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8363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720928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17219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775436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법인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18986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1436622" y="82494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68832"/>
              </p:ext>
            </p:extLst>
          </p:nvPr>
        </p:nvGraphicFramePr>
        <p:xfrm>
          <a:off x="10046222" y="886278"/>
          <a:ext cx="2146086" cy="4725061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법인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분류는 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파일을 업로드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엑셀에 맞게 데이터가 들어온 경우에만 저장되고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아니면 에러내용 표시 후 파일등록이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 이후 화면은 다음 페이지에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93063"/>
              </p:ext>
            </p:extLst>
          </p:nvPr>
        </p:nvGraphicFramePr>
        <p:xfrm>
          <a:off x="1696995" y="1525869"/>
          <a:ext cx="7267028" cy="3119556"/>
        </p:xfrm>
        <a:graphic>
          <a:graphicData uri="http://schemas.openxmlformats.org/drawingml/2006/table">
            <a:tbl>
              <a:tblPr/>
              <a:tblGrid>
                <a:gridCol w="1861751"/>
                <a:gridCol w="1836950"/>
                <a:gridCol w="1235676"/>
                <a:gridCol w="2332651"/>
              </a:tblGrid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4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상세주소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법인등기부본상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위탁예정기간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1959691" y="156795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5583835" y="157635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1964017" y="186397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4197491" y="178957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5602898" y="182441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5459" y="1870881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1977036" y="215209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1640" y="1236508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89946" y="5009863"/>
            <a:ext cx="241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00886" y="501794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93069" y="501794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3285" y="5017940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1977036" y="24404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47235" y="272449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㈜대출회사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695235" y="272449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47235" y="302105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1111111-111111111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328573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2021-05-31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47235" y="412969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100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47235" y="3848198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ko-KR" altLang="en-US" sz="800" smtClean="0">
                <a:solidFill>
                  <a:schemeClr val="tx1"/>
                </a:solidFill>
              </a:rPr>
              <a:t>신도빌딩 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r>
              <a:rPr lang="ko-KR" altLang="en-US" sz="800" smtClean="0">
                <a:solidFill>
                  <a:schemeClr val="tx1"/>
                </a:solidFill>
              </a:rPr>
              <a:t>층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872202" y="524521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>
            <a:off x="1311237" y="4940015"/>
            <a:ext cx="211674" cy="1409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>
            <a:off x="822152" y="5554065"/>
            <a:ext cx="238380" cy="2718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0" y="6234261"/>
            <a:ext cx="1721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파일등록 이후 화면은 다음페이지</a:t>
            </a:r>
            <a:endParaRPr lang="ko-KR" altLang="en-US" sz="8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1745525" y="4669982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대표자 및 임원관련 사항</a:t>
            </a:r>
            <a:endParaRPr lang="en-US" altLang="ko-KR" sz="1200" spc="-150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9771" y="5317211"/>
            <a:ext cx="390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latin typeface="+mn-ea"/>
              </a:rPr>
              <a:t>업무수행에 필요한 전문성을 갖춘 인력에 관한 사항</a:t>
            </a:r>
            <a:endParaRPr kumimoji="1" lang="en-US" altLang="ko-KR" sz="12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9771" y="5995567"/>
            <a:ext cx="543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latin typeface="+mn-ea"/>
              </a:rPr>
              <a:t>전산설비 운영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>
                <a:latin typeface="+mn-ea"/>
              </a:rPr>
              <a:t>유지 및 관리를 전문적으로 수행할 수 있는 인력에 관한 사항</a:t>
            </a:r>
            <a:endParaRPr kumimoji="1" lang="en-US" altLang="ko-KR" sz="1200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778935" y="4940015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889946" y="5663379"/>
            <a:ext cx="241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00886" y="56714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93069" y="56714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93285" y="567145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1778935" y="5577765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889946" y="6360065"/>
            <a:ext cx="241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527007" y="636814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119190" y="636814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19406" y="6368142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1778935" y="6282334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1770226" y="6625271"/>
            <a:ext cx="71256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085778" y="5229723"/>
            <a:ext cx="200929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3300"/>
                </a:solidFill>
              </a:rPr>
              <a:t>엑셀 양식의 주소는 코드화</a:t>
            </a:r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en-US" altLang="ko-KR" sz="1050" b="1" dirty="0">
                <a:solidFill>
                  <a:srgbClr val="FF33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50" b="1">
                <a:solidFill>
                  <a:srgbClr val="FF3300"/>
                </a:solidFill>
                <a:sym typeface="Wingdings" panose="05000000000000000000" pitchFamily="2" charset="2"/>
              </a:rPr>
              <a:t>이 부분 설명 필요</a:t>
            </a:r>
            <a:endParaRPr lang="en-US" altLang="ko-KR" sz="1050" b="1" dirty="0">
              <a:solidFill>
                <a:srgbClr val="FF3300"/>
              </a:solidFill>
            </a:endParaRPr>
          </a:p>
          <a:p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ko-KR" altLang="en-US" sz="1050" b="1" dirty="0">
                <a:solidFill>
                  <a:srgbClr val="FF3300"/>
                </a:solidFill>
              </a:rPr>
              <a:t>본점 소재지 </a:t>
            </a:r>
            <a:r>
              <a:rPr lang="en-US" altLang="ko-KR" sz="1050" b="1" dirty="0">
                <a:solidFill>
                  <a:srgbClr val="FF3300"/>
                </a:solidFill>
              </a:rPr>
              <a:t>full </a:t>
            </a:r>
            <a:r>
              <a:rPr lang="ko-KR" altLang="en-US" sz="1050" b="1">
                <a:solidFill>
                  <a:srgbClr val="FF3300"/>
                </a:solidFill>
              </a:rPr>
              <a:t>기입란 추가</a:t>
            </a:r>
            <a:r>
              <a:rPr lang="en-US" altLang="ko-KR" sz="1050" b="1" dirty="0">
                <a:solidFill>
                  <a:srgbClr val="FF3300"/>
                </a:solidFill>
              </a:rPr>
              <a:t>(</a:t>
            </a:r>
            <a:r>
              <a:rPr lang="ko-KR" altLang="en-US" sz="1050" b="1">
                <a:solidFill>
                  <a:srgbClr val="FF3300"/>
                </a:solidFill>
              </a:rPr>
              <a:t>등록증 교부용</a:t>
            </a:r>
            <a:r>
              <a:rPr lang="en-US" altLang="ko-KR" sz="1050" b="1" dirty="0">
                <a:solidFill>
                  <a:srgbClr val="FF3300"/>
                </a:solidFill>
              </a:rPr>
              <a:t>) -&gt; </a:t>
            </a:r>
            <a:r>
              <a:rPr lang="ko-KR" altLang="en-US" sz="1050" b="1">
                <a:solidFill>
                  <a:srgbClr val="0000FF"/>
                </a:solidFill>
              </a:rPr>
              <a:t>엑셀양식에 추가</a:t>
            </a:r>
            <a:endParaRPr lang="en-US" altLang="ko-KR" sz="1050" b="1" dirty="0">
              <a:solidFill>
                <a:srgbClr val="0000FF"/>
              </a:solidFill>
            </a:endParaRPr>
          </a:p>
          <a:p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ko-KR" altLang="en-US" sz="1050" b="1" dirty="0">
                <a:solidFill>
                  <a:srgbClr val="FF3300"/>
                </a:solidFill>
              </a:rPr>
              <a:t>계약일자</a:t>
            </a:r>
            <a:r>
              <a:rPr lang="en-US" altLang="ko-KR" sz="1050" b="1" dirty="0">
                <a:solidFill>
                  <a:srgbClr val="FF3300"/>
                </a:solidFill>
              </a:rPr>
              <a:t>, </a:t>
            </a:r>
            <a:r>
              <a:rPr lang="ko-KR" altLang="en-US" sz="1050" b="1">
                <a:solidFill>
                  <a:srgbClr val="FF3300"/>
                </a:solidFill>
              </a:rPr>
              <a:t>위탁예정기간 </a:t>
            </a:r>
            <a:r>
              <a:rPr lang="ko-KR" altLang="en-US" sz="1050" b="1" smtClean="0">
                <a:solidFill>
                  <a:srgbClr val="FF3300"/>
                </a:solidFill>
              </a:rPr>
              <a:t>추가</a:t>
            </a:r>
            <a:endParaRPr lang="en-US" altLang="ko-KR" sz="1050" b="1" dirty="0">
              <a:solidFill>
                <a:srgbClr val="FF3300"/>
              </a:solidFill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647235" y="441347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705745" y="441347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647235" y="35458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서울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74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738538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34829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902836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법인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356675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27204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47105" y="1398757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3771" y="4851040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대표자 및 임원관련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68276"/>
              </p:ext>
            </p:extLst>
          </p:nvPr>
        </p:nvGraphicFramePr>
        <p:xfrm>
          <a:off x="1696995" y="5128039"/>
          <a:ext cx="7264284" cy="141430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539316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47235" y="585855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608709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85303" y="60937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632222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9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773612" y="633798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비상근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6222" y="4669735"/>
            <a:ext cx="21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3300"/>
                </a:solidFill>
              </a:rPr>
              <a:t>임원 사항에 </a:t>
            </a:r>
            <a:r>
              <a:rPr lang="ko-KR" altLang="en-US" sz="1200" b="1" dirty="0">
                <a:solidFill>
                  <a:srgbClr val="0000FF"/>
                </a:solidFill>
              </a:rPr>
              <a:t>금융상품유형</a:t>
            </a:r>
            <a:r>
              <a:rPr lang="en-US" altLang="ko-KR" sz="1200" b="1" dirty="0">
                <a:solidFill>
                  <a:srgbClr val="0000FF"/>
                </a:solidFill>
              </a:rPr>
              <a:t>,</a:t>
            </a:r>
            <a:r>
              <a:rPr lang="en-US" altLang="ko-KR" sz="1200" b="1" dirty="0">
                <a:solidFill>
                  <a:srgbClr val="FF3300"/>
                </a:solidFill>
              </a:rPr>
              <a:t> </a:t>
            </a:r>
            <a:r>
              <a:rPr lang="ko-KR" altLang="en-US" sz="1200" b="1">
                <a:solidFill>
                  <a:srgbClr val="FF3300"/>
                </a:solidFill>
              </a:rPr>
              <a:t>직위</a:t>
            </a:r>
            <a:r>
              <a:rPr lang="en-US" altLang="ko-KR" sz="1200" b="1" dirty="0">
                <a:solidFill>
                  <a:srgbClr val="FF3300"/>
                </a:solidFill>
              </a:rPr>
              <a:t> </a:t>
            </a:r>
            <a:r>
              <a:rPr lang="ko-KR" altLang="en-US" sz="1200" b="1">
                <a:solidFill>
                  <a:srgbClr val="FF3300"/>
                </a:solidFill>
              </a:rPr>
              <a:t>필요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>
                <a:solidFill>
                  <a:srgbClr val="0000FF"/>
                </a:solidFill>
              </a:rPr>
              <a:t>등록신청은 상품별로 분리되서 신청되나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>
                <a:solidFill>
                  <a:srgbClr val="0000FF"/>
                </a:solidFill>
              </a:rPr>
              <a:t>교육은 대출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>
                <a:solidFill>
                  <a:srgbClr val="0000FF"/>
                </a:solidFill>
              </a:rPr>
              <a:t>리스할부 둘다 취급할 경우 </a:t>
            </a:r>
            <a:r>
              <a:rPr lang="en-US" altLang="ko-KR" sz="1200" b="1" dirty="0">
                <a:solidFill>
                  <a:srgbClr val="0000FF"/>
                </a:solidFill>
              </a:rPr>
              <a:t>‘</a:t>
            </a:r>
            <a:r>
              <a:rPr lang="ko-KR" altLang="en-US" sz="1200" b="1">
                <a:solidFill>
                  <a:srgbClr val="0000FF"/>
                </a:solidFill>
              </a:rPr>
              <a:t>통합</a:t>
            </a:r>
            <a:r>
              <a:rPr lang="en-US" altLang="ko-KR" sz="1200" b="1" dirty="0">
                <a:solidFill>
                  <a:srgbClr val="0000FF"/>
                </a:solidFill>
              </a:rPr>
              <a:t>’ </a:t>
            </a:r>
            <a:r>
              <a:rPr lang="ko-KR" altLang="en-US" sz="1200" b="1">
                <a:solidFill>
                  <a:srgbClr val="0000FF"/>
                </a:solidFill>
              </a:rPr>
              <a:t>교육을 이수하므로 임원 사항에 금융상품유형 기재 필요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47235" y="562176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대표자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	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737276" y="562176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12" name="직선 화살표 연결선 11"/>
          <p:cNvCxnSpPr>
            <a:endCxn id="27" idx="1"/>
          </p:cNvCxnSpPr>
          <p:nvPr/>
        </p:nvCxnSpPr>
        <p:spPr>
          <a:xfrm flipV="1">
            <a:off x="8522198" y="5454565"/>
            <a:ext cx="1524024" cy="167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3660"/>
              </p:ext>
            </p:extLst>
          </p:nvPr>
        </p:nvGraphicFramePr>
        <p:xfrm>
          <a:off x="1696995" y="1707174"/>
          <a:ext cx="7267028" cy="3119556"/>
        </p:xfrm>
        <a:graphic>
          <a:graphicData uri="http://schemas.openxmlformats.org/drawingml/2006/table">
            <a:tbl>
              <a:tblPr/>
              <a:tblGrid>
                <a:gridCol w="1861751"/>
                <a:gridCol w="1836950"/>
                <a:gridCol w="1235676"/>
                <a:gridCol w="2332651"/>
              </a:tblGrid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9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상세주소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법인등기부본상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위탁예정기간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4365459" y="2052186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54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47235" y="29058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㈜대출회사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695235" y="29058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647235" y="320236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1111111-111111111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647235" y="346703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2021-05-31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47235" y="431099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100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647235" y="402950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ko-KR" altLang="en-US" sz="800" smtClean="0">
                <a:solidFill>
                  <a:schemeClr val="tx1"/>
                </a:solidFill>
              </a:rPr>
              <a:t>신도빌딩 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r>
              <a:rPr lang="ko-KR" altLang="en-US" sz="800" smtClean="0">
                <a:solidFill>
                  <a:schemeClr val="tx1"/>
                </a:solidFill>
              </a:rPr>
              <a:t>층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647235" y="459477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705745" y="459477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647235" y="372716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서울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65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825" y="1022680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전문성을 갖춘 인력에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17650"/>
              </p:ext>
            </p:extLst>
          </p:nvPr>
        </p:nvGraphicFramePr>
        <p:xfrm>
          <a:off x="1696995" y="1305616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157074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47235" y="205189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228043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85303" y="226345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7824" y="2784229"/>
            <a:ext cx="4891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전산 설비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smtClean="0">
                <a:latin typeface="+mn-ea"/>
              </a:rPr>
              <a:t>운영</a:t>
            </a:r>
            <a:r>
              <a:rPr lang="en-US" altLang="ko-KR" sz="1200" spc="-150" dirty="0" smtClean="0">
                <a:latin typeface="+mn-ea"/>
              </a:rPr>
              <a:t>, </a:t>
            </a:r>
            <a:r>
              <a:rPr lang="ko-KR" altLang="en-US" sz="1200" spc="-150" smtClean="0">
                <a:latin typeface="+mn-ea"/>
              </a:rPr>
              <a:t>유지 및 관리를 전문적으로 수행할 수 있는 인력에  관한 사항</a:t>
            </a:r>
            <a:endParaRPr lang="en-US" altLang="ko-KR" sz="1200" spc="-150" dirty="0" smtClean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55898"/>
              </p:ext>
            </p:extLst>
          </p:nvPr>
        </p:nvGraphicFramePr>
        <p:xfrm>
          <a:off x="1696995" y="3067165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308112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313404" y="3757047"/>
            <a:ext cx="72000" cy="333257"/>
            <a:chOff x="5313404" y="5741773"/>
            <a:chExt cx="72000" cy="333257"/>
          </a:xfrm>
        </p:grpSpPr>
        <p:sp>
          <p:nvSpPr>
            <p:cNvPr id="17" name="타원 16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70914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100362" y="4460518"/>
            <a:ext cx="204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전문인력에 금융상품유형 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추가</a:t>
            </a:r>
            <a:endParaRPr lang="en-US" altLang="ko-KR" sz="1200" b="1" dirty="0" smtClean="0">
              <a:solidFill>
                <a:srgbClr val="FF3300"/>
              </a:solidFill>
            </a:endParaRPr>
          </a:p>
          <a:p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en-US" altLang="ko-KR" sz="1200" b="1" dirty="0" smtClean="0">
                <a:solidFill>
                  <a:srgbClr val="FF33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smtClean="0">
                <a:solidFill>
                  <a:srgbClr val="FF3300"/>
                </a:solidFill>
                <a:sym typeface="Wingdings" panose="05000000000000000000" pitchFamily="2" charset="2"/>
              </a:rPr>
              <a:t>추가함</a:t>
            </a:r>
            <a:endParaRPr lang="ko-KR" altLang="en-US" sz="1200" b="1" dirty="0">
              <a:solidFill>
                <a:srgbClr val="FF3300"/>
              </a:solidFill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47235" y="181436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9" name="직선 화살표 연결선 8"/>
          <p:cNvCxnSpPr>
            <a:stCxn id="23" idx="3"/>
          </p:cNvCxnSpPr>
          <p:nvPr/>
        </p:nvCxnSpPr>
        <p:spPr>
          <a:xfrm>
            <a:off x="5230695" y="1902850"/>
            <a:ext cx="4748877" cy="255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38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07265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13266"/>
              </p:ext>
            </p:extLst>
          </p:nvPr>
        </p:nvGraphicFramePr>
        <p:xfrm>
          <a:off x="1654783" y="1349864"/>
          <a:ext cx="7392952" cy="1759392"/>
        </p:xfrm>
        <a:graphic>
          <a:graphicData uri="http://schemas.openxmlformats.org/drawingml/2006/table">
            <a:tbl>
              <a:tblPr/>
              <a:tblGrid>
                <a:gridCol w="3679496"/>
                <a:gridCol w="3713456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대한 증빙서류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43053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1859" y="144684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24042" y="144684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5256" y="747778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170238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31859" y="171869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24042" y="171869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199894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1859" y="201525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24042" y="201525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228726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1859" y="230358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24042" y="230358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257559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31859" y="259190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24042" y="259190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286391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31859" y="28802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24042" y="28802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5256" y="104434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 </a:t>
            </a:r>
            <a:r>
              <a:rPr lang="ko-KR" altLang="en-US" sz="1100" spc="-150" smtClean="0">
                <a:latin typeface="+mn-ea"/>
              </a:rPr>
              <a:t>신청인 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67300" y="1101861"/>
            <a:ext cx="1001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* </a:t>
            </a:r>
            <a:r>
              <a:rPr lang="ko-KR" altLang="en-US" sz="800" smtClean="0"/>
              <a:t>필수서류</a:t>
            </a:r>
            <a:endParaRPr lang="ko-KR" altLang="en-US" sz="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91567"/>
              </p:ext>
            </p:extLst>
          </p:nvPr>
        </p:nvGraphicFramePr>
        <p:xfrm>
          <a:off x="1654782" y="3694352"/>
          <a:ext cx="7392953" cy="1726416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결격사유없음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이력서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결격사유없음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570161" y="37576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1859" y="377391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24042" y="377391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570161" y="402945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31859" y="404576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24042" y="404576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75256" y="336475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63965" y="4319103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825693" y="4310865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31859" y="432694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24042" y="432694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570161" y="43191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563965" y="4607428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825693" y="4599190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231859" y="461526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824042" y="461526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570161" y="460742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63965" y="4903990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825693" y="489575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231859" y="491182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824042" y="491182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570161" y="490399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85952"/>
              </p:ext>
            </p:extLst>
          </p:nvPr>
        </p:nvGraphicFramePr>
        <p:xfrm>
          <a:off x="1654783" y="5891644"/>
          <a:ext cx="7392953" cy="287736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575256" y="5601972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3.  </a:t>
            </a:r>
            <a:r>
              <a:rPr lang="ko-KR" altLang="en-US" sz="1100" spc="-150" smtClean="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231859" y="595456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824042" y="595456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570161" y="59467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313404" y="6262963"/>
            <a:ext cx="72000" cy="333257"/>
            <a:chOff x="5313404" y="5741773"/>
            <a:chExt cx="72000" cy="333257"/>
          </a:xfrm>
        </p:grpSpPr>
        <p:sp>
          <p:nvSpPr>
            <p:cNvPr id="106" name="타원 10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046222" y="4443911"/>
            <a:ext cx="2145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임원 관련서류에 인원 추가 버튼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공동대표일 수도 있으므로 대표자 임원 모두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임원자격 적합함에 관한 확인서 및 증빙서류는 대표자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임원별로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모두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이력서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경력증명서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확인서가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1set)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563965" y="519565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25693" y="518741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31859" y="520349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824042" y="520349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570161" y="519565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63965" y="3759427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25693" y="3751189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563965" y="404775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825693" y="403951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9047736" y="4487587"/>
            <a:ext cx="998486" cy="5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75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49159"/>
              </p:ext>
            </p:extLst>
          </p:nvPr>
        </p:nvGraphicFramePr>
        <p:xfrm>
          <a:off x="10046222" y="886278"/>
          <a:ext cx="2146086" cy="35428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6603"/>
              </p:ext>
            </p:extLst>
          </p:nvPr>
        </p:nvGraphicFramePr>
        <p:xfrm>
          <a:off x="1654783" y="986081"/>
          <a:ext cx="7392953" cy="1150944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대표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대표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임원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임원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75256" y="69640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4.  </a:t>
            </a:r>
            <a:r>
              <a:rPr lang="ko-KR" altLang="en-US" sz="1100" spc="-150" smtClean="0">
                <a:latin typeface="+mn-ea"/>
              </a:rPr>
              <a:t>교육이수관련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231859" y="104899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24042" y="104899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04116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30924"/>
              </p:ext>
            </p:extLst>
          </p:nvPr>
        </p:nvGraphicFramePr>
        <p:xfrm>
          <a:off x="1654783" y="3495784"/>
          <a:ext cx="7392953" cy="1150944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575256" y="3206112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6.  </a:t>
            </a:r>
            <a:r>
              <a:rPr lang="ko-KR" altLang="en-US" sz="1100" spc="-150" smtClean="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231859" y="355870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24042" y="355870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35508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231859" y="384702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824042" y="384702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383918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231859" y="412711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824042" y="412711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411927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231859" y="44154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824042" y="44154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440759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19483"/>
              </p:ext>
            </p:extLst>
          </p:nvPr>
        </p:nvGraphicFramePr>
        <p:xfrm>
          <a:off x="1654783" y="5279915"/>
          <a:ext cx="7392953" cy="863208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575256" y="499024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7.  </a:t>
            </a:r>
            <a:r>
              <a:rPr lang="ko-KR" altLang="en-US" sz="1100" spc="-150" smtClean="0">
                <a:latin typeface="+mn-ea"/>
              </a:rPr>
              <a:t>물적설비관련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231859" y="53428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824042" y="53428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533499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231859" y="56311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824042" y="56311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570161" y="562331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231859" y="591124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824042" y="591124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570161" y="590340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46222" y="4409322"/>
            <a:ext cx="214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교육이수 확인서와 인증서 용어 통일 란 구분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X(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수정사항 한글파일 참조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대리인 신청 위임장과 인감증명서는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8.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기타로 분리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44412" y="1049495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806140" y="1041257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31859" y="133029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24042" y="133029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570161" y="132245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544412" y="1330291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806140" y="1322053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9047736" y="1330291"/>
            <a:ext cx="1065843" cy="292884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231859" y="162444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824042" y="162444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570161" y="161660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44412" y="1624937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806140" y="1616699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231859" y="190573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824042" y="190573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570161" y="189789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544412" y="1905733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806140" y="1897495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92483"/>
              </p:ext>
            </p:extLst>
          </p:nvPr>
        </p:nvGraphicFramePr>
        <p:xfrm>
          <a:off x="1654783" y="2612921"/>
          <a:ext cx="7392953" cy="287736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업무수행기준요건관련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575256" y="232324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5. </a:t>
            </a:r>
            <a:r>
              <a:rPr lang="ko-KR" altLang="en-US" sz="1100" spc="-150">
                <a:solidFill>
                  <a:srgbClr val="FF0000"/>
                </a:solidFill>
                <a:latin typeface="+mn-ea"/>
              </a:rPr>
              <a:t>업무수행기준요건관련 서류</a:t>
            </a:r>
            <a:endParaRPr lang="ko-KR" altLang="en-US" sz="11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31859" y="267583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24042" y="267583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570161" y="26680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05634"/>
              </p:ext>
            </p:extLst>
          </p:nvPr>
        </p:nvGraphicFramePr>
        <p:xfrm>
          <a:off x="10046222" y="886278"/>
          <a:ext cx="2146086" cy="569703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승인된 모집인의 이후 처리를 하는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처리 및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모집인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등록번호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7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번 검색어 필드값으로 포함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정보변경일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금융상품유형에 따라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r>
                        <a:rPr lang="ko-KR" altLang="en-US" sz="800" dirty="0" smtClean="0"/>
                        <a:t>금융상품유형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대출 </a:t>
                      </a:r>
                      <a:r>
                        <a:rPr lang="en-US" altLang="ko-KR" sz="800" dirty="0" smtClean="0"/>
                        <a:t>(1</a:t>
                      </a:r>
                      <a:r>
                        <a:rPr lang="ko-KR" altLang="en-US" sz="800" smtClean="0"/>
                        <a:t>사 전속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동일인이어도 금융상품유형에 따라 각각 구분해서 봐야 함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금융상품유형에 따라 동일인 이어도 승인완료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자격취득 시점이 다름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리스할부는 회사가 여러 개 등록될 수 있음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b="0" strike="sngStrike" dirty="0" smtClean="0">
                          <a:solidFill>
                            <a:srgbClr val="0000FF"/>
                          </a:solidFill>
                        </a:rPr>
                        <a:t>취급상품별 모집인 등록번호도 다름</a:t>
                      </a:r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0" strike="sngStrike" smtClean="0">
                          <a:solidFill>
                            <a:srgbClr val="0000FF"/>
                          </a:solidFill>
                        </a:rPr>
                        <a:t>미정</a:t>
                      </a:r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800" dirty="0" smtClean="0"/>
                        <a:t>또한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상황에 따라 해지나 변경도 각각 다를 수 있음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892927" y="630177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82601" y="2345160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71208" y="23571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597833" y="23571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3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913309" y="26762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74355" y="26807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68605" y="2675506"/>
            <a:ext cx="181875" cy="180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410575" y="2674590"/>
            <a:ext cx="181875" cy="18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174756" y="26760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868094" y="29533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858821" y="23517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91426"/>
              </p:ext>
            </p:extLst>
          </p:nvPr>
        </p:nvGraphicFramePr>
        <p:xfrm>
          <a:off x="884126" y="3763535"/>
          <a:ext cx="883699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11"/>
                <a:gridCol w="648940"/>
                <a:gridCol w="596655"/>
                <a:gridCol w="513415"/>
                <a:gridCol w="496057"/>
                <a:gridCol w="518621"/>
                <a:gridCol w="504165"/>
                <a:gridCol w="572413"/>
                <a:gridCol w="640504"/>
                <a:gridCol w="640504"/>
                <a:gridCol w="594374"/>
                <a:gridCol w="627066"/>
                <a:gridCol w="725048"/>
                <a:gridCol w="711693"/>
                <a:gridCol w="704125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123A550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법인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법인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장민수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900627-2222222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910627-2222222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Drop-Down Arrow"/>
          <p:cNvSpPr/>
          <p:nvPr>
            <p:custDataLst>
              <p:tags r:id="rId7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8621" y="2015500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775111" y="202752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01736" y="202752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0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Drop-Down Arrow"/>
          <p:cNvSpPr/>
          <p:nvPr>
            <p:custDataLst>
              <p:tags r:id="rId11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7862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 선택</a:t>
            </a:r>
            <a:endParaRPr lang="ko-KR" altLang="en-US" sz="800" dirty="0"/>
          </a:p>
        </p:txBody>
      </p:sp>
      <p:sp>
        <p:nvSpPr>
          <p:cNvPr id="106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775111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7" name="Drop-Down Arrow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01736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8" name="Drop-Down Arrow"/>
          <p:cNvSpPr/>
          <p:nvPr>
            <p:custDataLst>
              <p:tags r:id="rId14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15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1666142" y="15966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1632477" y="19937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614432" y="22550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924114" y="3046187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133" name="직사각형 132"/>
          <p:cNvSpPr/>
          <p:nvPr/>
        </p:nvSpPr>
        <p:spPr>
          <a:xfrm>
            <a:off x="8934241" y="351535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18286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142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927102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3" name="Drop-Down Arrow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753727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4" name="Drop-Down Arrow"/>
          <p:cNvSpPr/>
          <p:nvPr>
            <p:custDataLst>
              <p:tags r:id="rId18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5" name="Drop-Down Arrow"/>
          <p:cNvSpPr/>
          <p:nvPr>
            <p:custDataLst>
              <p:tags r:id="rId19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6" name="Oval 63"/>
          <p:cNvSpPr>
            <a:spLocks noChangeArrowheads="1"/>
          </p:cNvSpPr>
          <p:nvPr/>
        </p:nvSpPr>
        <p:spPr bwMode="auto">
          <a:xfrm>
            <a:off x="4772018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425" y="3482115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150</a:t>
            </a:r>
            <a:r>
              <a:rPr lang="ko-KR" altLang="en-US" sz="800" b="1" dirty="0" smtClean="0"/>
              <a:t>건</a:t>
            </a:r>
            <a:endParaRPr lang="ko-KR" altLang="en-US" sz="800" b="1" dirty="0"/>
          </a:p>
        </p:txBody>
      </p:sp>
      <p:sp>
        <p:nvSpPr>
          <p:cNvPr id="93" name="직사각형 92"/>
          <p:cNvSpPr/>
          <p:nvPr/>
        </p:nvSpPr>
        <p:spPr>
          <a:xfrm>
            <a:off x="6657808" y="26996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617349" y="26753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7399396" y="26983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342753" y="26740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7788730" y="269634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732087" y="267207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8175333" y="269258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118690" y="266830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7015155" y="270197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974696" y="267769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1621844" y="11112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76287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처리 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559943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386568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22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23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7404859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79033" y="3602224"/>
            <a:ext cx="368046" cy="200055"/>
            <a:chOff x="1847009" y="3431288"/>
            <a:chExt cx="368046" cy="200055"/>
          </a:xfrm>
        </p:grpSpPr>
        <p:sp>
          <p:nvSpPr>
            <p:cNvPr id="7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86504" y="266977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0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775111" y="267391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Drop-Down Arrow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601736" y="267391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0" name="Drop-Down Arrow"/>
          <p:cNvSpPr/>
          <p:nvPr>
            <p:custDataLst>
              <p:tags r:id="rId26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1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27659" y="2039148"/>
            <a:ext cx="806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123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4927102" y="205116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Drop-Down Arrow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5753727" y="205116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6" name="Drop-Down Arrow"/>
          <p:cNvSpPr/>
          <p:nvPr>
            <p:custDataLst>
              <p:tags r:id="rId30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7" name="Drop-Down Arrow"/>
          <p:cNvSpPr/>
          <p:nvPr>
            <p:custDataLst>
              <p:tags r:id="rId31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8" name="Oval 63"/>
          <p:cNvSpPr>
            <a:spLocks noChangeArrowheads="1"/>
          </p:cNvSpPr>
          <p:nvPr/>
        </p:nvSpPr>
        <p:spPr bwMode="auto">
          <a:xfrm>
            <a:off x="4772018" y="19034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056295" y="3602224"/>
            <a:ext cx="368046" cy="200055"/>
            <a:chOff x="1847009" y="3431288"/>
            <a:chExt cx="368046" cy="200055"/>
          </a:xfrm>
        </p:grpSpPr>
        <p:sp>
          <p:nvSpPr>
            <p:cNvPr id="13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623717" y="3580531"/>
            <a:ext cx="368046" cy="200055"/>
            <a:chOff x="1847009" y="3431288"/>
            <a:chExt cx="368046" cy="200055"/>
          </a:xfrm>
        </p:grpSpPr>
        <p:sp>
          <p:nvSpPr>
            <p:cNvPr id="147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1457205" y="3602224"/>
            <a:ext cx="368046" cy="200055"/>
            <a:chOff x="1847009" y="3431288"/>
            <a:chExt cx="368046" cy="200055"/>
          </a:xfrm>
        </p:grpSpPr>
        <p:sp>
          <p:nvSpPr>
            <p:cNvPr id="15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Oval 63"/>
          <p:cNvSpPr>
            <a:spLocks noChangeArrowheads="1"/>
          </p:cNvSpPr>
          <p:nvPr/>
        </p:nvSpPr>
        <p:spPr bwMode="auto">
          <a:xfrm>
            <a:off x="2633845" y="26205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10063"/>
              </p:ext>
            </p:extLst>
          </p:nvPr>
        </p:nvGraphicFramePr>
        <p:xfrm>
          <a:off x="99400" y="1258737"/>
          <a:ext cx="1345828" cy="2156625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사용인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73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5902"/>
              </p:ext>
            </p:extLst>
          </p:nvPr>
        </p:nvGraphicFramePr>
        <p:xfrm>
          <a:off x="1654783" y="1550135"/>
          <a:ext cx="7392953" cy="287736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5256" y="126046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8.  </a:t>
            </a:r>
            <a:r>
              <a:rPr lang="ko-KR" altLang="en-US" sz="1100" spc="-150" smtClean="0">
                <a:latin typeface="+mn-ea"/>
              </a:rPr>
              <a:t>사회적 신용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31859" y="161305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4042" y="161305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60521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7733" y="3620884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6949407" y="3620884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7917360" y="3620884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36890"/>
              </p:ext>
            </p:extLst>
          </p:nvPr>
        </p:nvGraphicFramePr>
        <p:xfrm>
          <a:off x="1654783" y="2740431"/>
          <a:ext cx="7392953" cy="575472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75256" y="245075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9  </a:t>
            </a:r>
            <a:r>
              <a:rPr lang="ko-KR" altLang="en-US" sz="1100" spc="-150" smtClean="0">
                <a:latin typeface="+mn-ea"/>
              </a:rPr>
              <a:t>기타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31859" y="280334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24042" y="280334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279551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1859" y="309167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24042" y="309167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308383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4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6872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1" y="1097353"/>
            <a:ext cx="288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관리자 조회 및 변경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6869"/>
              </p:ext>
            </p:extLst>
          </p:nvPr>
        </p:nvGraphicFramePr>
        <p:xfrm>
          <a:off x="10046222" y="886278"/>
          <a:ext cx="2146086" cy="23923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 클릭 시 관리자 조회 팝업이 열림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9434"/>
              </p:ext>
            </p:extLst>
          </p:nvPr>
        </p:nvGraphicFramePr>
        <p:xfrm>
          <a:off x="1705792" y="1811038"/>
          <a:ext cx="7955980" cy="130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909"/>
                <a:gridCol w="1045232"/>
                <a:gridCol w="1029012"/>
                <a:gridCol w="1029012"/>
                <a:gridCol w="856650"/>
                <a:gridCol w="1032641"/>
                <a:gridCol w="914400"/>
                <a:gridCol w="882128"/>
                <a:gridCol w="7549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이메일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전화번호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휴대폰번호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</a:t>
                      </a:r>
                      <a:r>
                        <a:rPr lang="en-US" altLang="ko-KR" sz="800" b="1" u="sng" baseline="0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abc@gmail.com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대리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843827" y="16921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46222" y="3689254"/>
            <a:ext cx="171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관리자 삭제를 위한 체크박스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맨 앞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)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와 삭제메뉴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필요</a:t>
            </a:r>
            <a:endParaRPr lang="en-US" altLang="ko-KR" sz="1200" b="1" dirty="0" smtClean="0">
              <a:solidFill>
                <a:srgbClr val="FF3300"/>
              </a:solidFill>
            </a:endParaRPr>
          </a:p>
          <a:p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휴대폰번호 추가</a:t>
            </a:r>
            <a:endParaRPr lang="en-US" altLang="ko-KR" sz="1200" b="1" dirty="0" smtClean="0">
              <a:solidFill>
                <a:srgbClr val="FF3300"/>
              </a:solidFill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54139" y="2267956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854139" y="2599801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52521" y="3310087"/>
            <a:ext cx="807052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854139" y="29072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06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26" y="1855191"/>
            <a:ext cx="5052112" cy="29611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85826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5033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87448"/>
              </p:ext>
            </p:extLst>
          </p:nvPr>
        </p:nvGraphicFramePr>
        <p:xfrm>
          <a:off x="2900637" y="1886116"/>
          <a:ext cx="5000396" cy="2372032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마케팅부서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en-US" altLang="ko-KR" sz="800" dirty="0" smtClean="0">
                          <a:hlinkClick r:id="rId3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02-44445567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010-44422222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가입일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2020.05.10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00636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조회 및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7309" y="4365737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6985981" y="436989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04724"/>
              </p:ext>
            </p:extLst>
          </p:nvPr>
        </p:nvGraphicFramePr>
        <p:xfrm>
          <a:off x="10046222" y="886278"/>
          <a:ext cx="2146086" cy="2467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수정버튼 클릭 시 수정화면으로 변경됩니다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2719731" y="14954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6799149" y="43220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6222" y="3354127"/>
            <a:ext cx="2145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금융회사 관리자 정보수정을 담당하는 대표관리자가 있어야 </a:t>
            </a:r>
            <a:r>
              <a:rPr lang="ko-KR" altLang="en-US" sz="1200" b="1" dirty="0" err="1">
                <a:solidFill>
                  <a:srgbClr val="FF0000"/>
                </a:solidFill>
              </a:rPr>
              <a:t>하는건지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아니면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각자 본인 정보 변경만 가능한건지</a:t>
            </a:r>
            <a:r>
              <a:rPr lang="en-US" altLang="ko-KR" sz="12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rgbClr val="0000FF"/>
                </a:solidFill>
                <a:sym typeface="Wingdings" panose="05000000000000000000" pitchFamily="2" charset="2"/>
              </a:rPr>
              <a:t>대표관리자 없이 각자 본인 정보 수정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휴대폰번호 추가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>
                <a:solidFill>
                  <a:srgbClr val="0000FF"/>
                </a:solidFill>
              </a:rPr>
              <a:t>선택사항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23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412" y="1855191"/>
            <a:ext cx="5052112" cy="33631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46412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5619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222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5870" y="4770727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5590724" y="477488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50845"/>
              </p:ext>
            </p:extLst>
          </p:nvPr>
        </p:nvGraphicFramePr>
        <p:xfrm>
          <a:off x="2861223" y="1886116"/>
          <a:ext cx="5000396" cy="2668536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022572" y="223224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22572" y="25445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22572" y="3108453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22572" y="3712089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abe@gmail.com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022572" y="39879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02-44445567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00881"/>
              </p:ext>
            </p:extLst>
          </p:nvPr>
        </p:nvGraphicFramePr>
        <p:xfrm>
          <a:off x="10046222" y="886278"/>
          <a:ext cx="2146086" cy="273607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아이디를 제외한 모든 데이터 변경이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변경되면 여신협회에서도 실시간으로 반영됨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저장버튼을 클릭하면 변경내용이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2637817" y="16278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3"/>
          <p:cNvSpPr>
            <a:spLocks noChangeArrowheads="1"/>
          </p:cNvSpPr>
          <p:nvPr/>
        </p:nvSpPr>
        <p:spPr bwMode="auto">
          <a:xfrm>
            <a:off x="5518724" y="46516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2572" y="2828366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마케팅부서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022572" y="3396777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과장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6222" y="3576777"/>
            <a:ext cx="214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휴대폰번호 추가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>
                <a:solidFill>
                  <a:srgbClr val="0000FF"/>
                </a:solidFill>
              </a:rPr>
              <a:t>선택사항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022572" y="429541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010-44445567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15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08615"/>
              </p:ext>
            </p:extLst>
          </p:nvPr>
        </p:nvGraphicFramePr>
        <p:xfrm>
          <a:off x="1777126" y="1825625"/>
          <a:ext cx="7884644" cy="16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60"/>
                <a:gridCol w="4864544"/>
                <a:gridCol w="1169170"/>
                <a:gridCol w="1169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파일명 규칙보기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파일</a:t>
                      </a:r>
                      <a:r>
                        <a:rPr lang="ko-KR" altLang="en-US" sz="800" b="1" u="sng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여신금융사 기관별 코드번호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2021-02-01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18477"/>
              </p:ext>
            </p:extLst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658770" y="4036787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5703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38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48168" y="1786144"/>
            <a:ext cx="4865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00" dirty="0" smtClean="0"/>
              <a:t>[</a:t>
            </a:r>
            <a:r>
              <a:rPr lang="ko-KR" altLang="en-US" sz="1000" smtClean="0"/>
              <a:t>필득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리스할부 </a:t>
            </a:r>
            <a:r>
              <a:rPr lang="ko-KR" altLang="en-US" sz="1000" dirty="0"/>
              <a:t>모집인 등록 파일명 규칙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1303" y="1807119"/>
            <a:ext cx="85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2021.03.11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48168" y="2074316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8168" y="2196762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b="1" smtClean="0"/>
              <a:t>엑셀파일명 등록 규칙</a:t>
            </a:r>
            <a:endParaRPr lang="ko-KR" alt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1741" y="2482024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리스할부 모집인 등록 시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11740" y="2725863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ko-KR" altLang="en-US" sz="900" smtClean="0"/>
              <a:t>여신금융사 기준 송부시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u, </a:t>
            </a:r>
            <a:r>
              <a:rPr lang="ko-KR" altLang="en-US" sz="900" smtClean="0">
                <a:sym typeface="Wingdings" panose="05000000000000000000" pitchFamily="2" charset="2"/>
              </a:rPr>
              <a:t>수신시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01  </a:t>
            </a:r>
            <a:r>
              <a:rPr lang="ko-KR" altLang="en-US" sz="900" smtClean="0">
                <a:sym typeface="Wingdings" panose="05000000000000000000" pitchFamily="2" charset="2"/>
              </a:rPr>
              <a:t>등록</a:t>
            </a:r>
            <a:r>
              <a:rPr lang="en-US" altLang="ko-KR" sz="900" dirty="0" smtClean="0">
                <a:sym typeface="Wingdings" panose="05000000000000000000" pitchFamily="2" charset="2"/>
              </a:rPr>
              <a:t>/</a:t>
            </a:r>
            <a:r>
              <a:rPr lang="ko-KR" altLang="en-US" sz="900" smtClean="0">
                <a:sym typeface="Wingdings" panose="05000000000000000000" pitchFamily="2" charset="2"/>
              </a:rPr>
              <a:t>해지요청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txt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748168" y="3999427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2. </a:t>
            </a:r>
            <a:r>
              <a:rPr lang="ko-KR" altLang="en-US" sz="1050" b="1" smtClean="0"/>
              <a:t>사진파일명 등록 규칙</a:t>
            </a:r>
            <a:endParaRPr lang="ko-KR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11740" y="4458865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en-US" altLang="ko-KR" sz="900" dirty="0" smtClean="0">
                <a:sym typeface="Wingdings" panose="05000000000000000000" pitchFamily="2" charset="2"/>
              </a:rPr>
              <a:t>u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zip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811741" y="4223732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사진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846967" y="5958339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4895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752" y="619618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15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2966"/>
              </p:ext>
            </p:extLst>
          </p:nvPr>
        </p:nvGraphicFramePr>
        <p:xfrm>
          <a:off x="10046222" y="886278"/>
          <a:ext cx="2146086" cy="46141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이력내역을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자격취득 이전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이전에 반려사유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 승인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요청사유등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관련된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7587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3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3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자격취득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결제완료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인증번호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주민등록번호가 다릅니다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첨부바랍니다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54" name="타원 53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2164606" y="584459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06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53198"/>
              </p:ext>
            </p:extLst>
          </p:nvPr>
        </p:nvGraphicFramePr>
        <p:xfrm>
          <a:off x="10046222" y="886278"/>
          <a:ext cx="2146086" cy="31464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 시 첨부했던 첨부파일을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완료 일 경우에는 목록버튼만 보여지고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요청중일 경우네는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반려버튼이 보여짐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다음페이지에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반력화면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73600"/>
              </p:ext>
            </p:extLst>
          </p:nvPr>
        </p:nvGraphicFramePr>
        <p:xfrm>
          <a:off x="1851454" y="1413733"/>
          <a:ext cx="7080454" cy="2301888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주민등록증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035"/>
              </p:ext>
            </p:extLst>
          </p:nvPr>
        </p:nvGraphicFramePr>
        <p:xfrm>
          <a:off x="10046222" y="886278"/>
          <a:ext cx="2146086" cy="590303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해지 요청시 화면설명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이력내역을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변경가능한 항목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 첨부서류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주민번호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주민등록증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초본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휴대폰번호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 명의확인서류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선택사항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56763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5804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4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변경요청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65" name="타원 64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4235334" y="36957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07334" y="3890106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1679945" y="107954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19514" y="5886860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08207"/>
              </p:ext>
            </p:extLst>
          </p:nvPr>
        </p:nvGraphicFramePr>
        <p:xfrm>
          <a:off x="1851454" y="1413733"/>
          <a:ext cx="7080454" cy="2014152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7097510" y="171328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41510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8150956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7386235" y="1764484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7169510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9017"/>
              </p:ext>
            </p:extLst>
          </p:nvPr>
        </p:nvGraphicFramePr>
        <p:xfrm>
          <a:off x="10046222" y="886278"/>
          <a:ext cx="2146086" cy="312334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변경전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8115441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325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0_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hr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2.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41467</TotalTime>
  <Words>8778</Words>
  <Application>Microsoft Office PowerPoint</Application>
  <PresentationFormat>와이드스크린</PresentationFormat>
  <Paragraphs>3322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55</vt:i4>
      </vt:variant>
    </vt:vector>
  </HeadingPairs>
  <TitlesOfParts>
    <vt:vector size="71" baseType="lpstr">
      <vt:lpstr>나눔고딕</vt:lpstr>
      <vt:lpstr>Calibri</vt:lpstr>
      <vt:lpstr>Verdana</vt:lpstr>
      <vt:lpstr>Arial</vt:lpstr>
      <vt:lpstr>Wingdings</vt:lpstr>
      <vt:lpstr>돋움</vt:lpstr>
      <vt:lpstr>맑은 고딕</vt:lpstr>
      <vt:lpstr>1_디자인 사용자 지정</vt:lpstr>
      <vt:lpstr>Office 테마</vt:lpstr>
      <vt:lpstr>디자인 사용자 지정</vt:lpstr>
      <vt:lpstr>0_hr</vt:lpstr>
      <vt:lpstr>1_hr</vt:lpstr>
      <vt:lpstr>2.hr</vt:lpstr>
      <vt:lpstr>2_디자인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</dc:creator>
  <cp:lastModifiedBy>HUN LEE</cp:lastModifiedBy>
  <cp:revision>2127</cp:revision>
  <cp:lastPrinted>2021-03-15T04:39:35Z</cp:lastPrinted>
  <dcterms:created xsi:type="dcterms:W3CDTF">2015-11-23T00:31:57Z</dcterms:created>
  <dcterms:modified xsi:type="dcterms:W3CDTF">2021-04-30T01:14:27Z</dcterms:modified>
</cp:coreProperties>
</file>