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theme/theme6.xml" ContentType="application/vnd.openxmlformats-officedocument.theme+xml"/>
  <Override PartName="/ppt/slideLayouts/slideLayout1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slideLayouts/slideLayout13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5" r:id="rId1"/>
    <p:sldMasterId id="2147483648" r:id="rId2"/>
    <p:sldMasterId id="2147483660" r:id="rId3"/>
    <p:sldMasterId id="2147483672" r:id="rId4"/>
    <p:sldMasterId id="2147483681" r:id="rId5"/>
    <p:sldMasterId id="2147483676" r:id="rId6"/>
    <p:sldMasterId id="2147483674" r:id="rId7"/>
    <p:sldMasterId id="2147483678" r:id="rId8"/>
    <p:sldMasterId id="2147483679" r:id="rId9"/>
  </p:sldMasterIdLst>
  <p:notesMasterIdLst>
    <p:notesMasterId r:id="rId65"/>
  </p:notesMasterIdLst>
  <p:handoutMasterIdLst>
    <p:handoutMasterId r:id="rId66"/>
  </p:handoutMasterIdLst>
  <p:sldIdLst>
    <p:sldId id="264" r:id="rId10"/>
    <p:sldId id="591" r:id="rId11"/>
    <p:sldId id="642" r:id="rId12"/>
    <p:sldId id="654" r:id="rId13"/>
    <p:sldId id="563" r:id="rId14"/>
    <p:sldId id="644" r:id="rId15"/>
    <p:sldId id="681" r:id="rId16"/>
    <p:sldId id="627" r:id="rId17"/>
    <p:sldId id="682" r:id="rId18"/>
    <p:sldId id="655" r:id="rId19"/>
    <p:sldId id="613" r:id="rId20"/>
    <p:sldId id="675" r:id="rId21"/>
    <p:sldId id="676" r:id="rId22"/>
    <p:sldId id="677" r:id="rId23"/>
    <p:sldId id="679" r:id="rId24"/>
    <p:sldId id="678" r:id="rId25"/>
    <p:sldId id="680" r:id="rId26"/>
    <p:sldId id="685" r:id="rId27"/>
    <p:sldId id="652" r:id="rId28"/>
    <p:sldId id="649" r:id="rId29"/>
    <p:sldId id="686" r:id="rId30"/>
    <p:sldId id="673" r:id="rId31"/>
    <p:sldId id="657" r:id="rId32"/>
    <p:sldId id="659" r:id="rId33"/>
    <p:sldId id="689" r:id="rId34"/>
    <p:sldId id="690" r:id="rId35"/>
    <p:sldId id="691" r:id="rId36"/>
    <p:sldId id="592" r:id="rId37"/>
    <p:sldId id="458" r:id="rId38"/>
    <p:sldId id="684" r:id="rId39"/>
    <p:sldId id="674" r:id="rId40"/>
    <p:sldId id="687" r:id="rId41"/>
    <p:sldId id="593" r:id="rId42"/>
    <p:sldId id="665" r:id="rId43"/>
    <p:sldId id="666" r:id="rId44"/>
    <p:sldId id="667" r:id="rId45"/>
    <p:sldId id="668" r:id="rId46"/>
    <p:sldId id="669" r:id="rId47"/>
    <p:sldId id="670" r:id="rId48"/>
    <p:sldId id="632" r:id="rId49"/>
    <p:sldId id="634" r:id="rId50"/>
    <p:sldId id="661" r:id="rId51"/>
    <p:sldId id="633" r:id="rId52"/>
    <p:sldId id="662" r:id="rId53"/>
    <p:sldId id="692" r:id="rId54"/>
    <p:sldId id="693" r:id="rId55"/>
    <p:sldId id="694" r:id="rId56"/>
    <p:sldId id="695" r:id="rId57"/>
    <p:sldId id="696" r:id="rId58"/>
    <p:sldId id="697" r:id="rId59"/>
    <p:sldId id="609" r:id="rId60"/>
    <p:sldId id="650" r:id="rId61"/>
    <p:sldId id="651" r:id="rId62"/>
    <p:sldId id="597" r:id="rId63"/>
    <p:sldId id="598" r:id="rId64"/>
  </p:sldIdLst>
  <p:sldSz cx="12192000" cy="6858000"/>
  <p:notesSz cx="6797675" cy="9926638"/>
  <p:embeddedFontLst>
    <p:embeddedFont>
      <p:font typeface="맑은 고딕" panose="020B0503020000020004" pitchFamily="50" charset="-127"/>
      <p:regular r:id="rId67"/>
      <p:bold r:id="rId68"/>
    </p:embeddedFont>
    <p:embeddedFont>
      <p:font typeface="나눔고딕" panose="020B0600000101010101" charset="-127"/>
      <p:regular r:id="rId69"/>
      <p:bold r:id="rId70"/>
    </p:embeddedFont>
    <p:embeddedFont>
      <p:font typeface="Calibri" panose="020F0502020204030204" pitchFamily="34" charset="0"/>
      <p:regular r:id="rId71"/>
      <p:bold r:id="rId72"/>
      <p:italic r:id="rId73"/>
      <p:boldItalic r:id="rId74"/>
    </p:embeddedFont>
    <p:embeddedFont>
      <p:font typeface="Verdana" panose="020B0604030504040204" pitchFamily="34" charset="0"/>
      <p:regular r:id="rId75"/>
      <p:bold r:id="rId76"/>
      <p:italic r:id="rId77"/>
      <p:boldItalic r:id="rId7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160">
          <p15:clr>
            <a:srgbClr val="A4A3A4"/>
          </p15:clr>
        </p15:guide>
        <p15:guide id="7" orient="horz" pos="572" userDrawn="1">
          <p15:clr>
            <a:srgbClr val="A4A3A4"/>
          </p15:clr>
        </p15:guide>
        <p15:guide id="9" orient="horz" pos="971">
          <p15:clr>
            <a:srgbClr val="A4A3A4"/>
          </p15:clr>
        </p15:guide>
        <p15:guide id="11" userDrawn="1">
          <p15:clr>
            <a:srgbClr val="A4A3A4"/>
          </p15:clr>
        </p15:guide>
        <p15:guide id="12" pos="483" userDrawn="1">
          <p15:clr>
            <a:srgbClr val="A4A3A4"/>
          </p15:clr>
        </p15:guide>
        <p15:guide id="13" pos="5813" userDrawn="1">
          <p15:clr>
            <a:srgbClr val="A4A3A4"/>
          </p15:clr>
        </p15:guide>
        <p15:guide id="14" pos="3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00FF"/>
    <a:srgbClr val="A6A6A6"/>
    <a:srgbClr val="F2F2F2"/>
    <a:srgbClr val="BFBFBF"/>
    <a:srgbClr val="FFFFFF"/>
    <a:srgbClr val="969696"/>
    <a:srgbClr val="8FC31F"/>
    <a:srgbClr val="FF3300"/>
    <a:srgbClr val="2731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60" autoAdjust="0"/>
    <p:restoredTop sz="96408" autoAdjust="0"/>
  </p:normalViewPr>
  <p:slideViewPr>
    <p:cSldViewPr snapToGrid="0" snapToObjects="1">
      <p:cViewPr varScale="1">
        <p:scale>
          <a:sx n="121" d="100"/>
          <a:sy n="121" d="100"/>
        </p:scale>
        <p:origin x="456" y="114"/>
      </p:cViewPr>
      <p:guideLst>
        <p:guide orient="horz" pos="2160"/>
        <p:guide orient="horz" pos="572"/>
        <p:guide orient="horz" pos="971"/>
        <p:guide/>
        <p:guide pos="483"/>
        <p:guide pos="5813"/>
        <p:guide pos="316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90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63" Type="http://schemas.openxmlformats.org/officeDocument/2006/relationships/slide" Target="slides/slide54.xml"/><Relationship Id="rId68" Type="http://schemas.openxmlformats.org/officeDocument/2006/relationships/font" Target="fonts/font2.fntdata"/><Relationship Id="rId76" Type="http://schemas.openxmlformats.org/officeDocument/2006/relationships/font" Target="fonts/font10.fntdata"/><Relationship Id="rId7" Type="http://schemas.openxmlformats.org/officeDocument/2006/relationships/slideMaster" Target="slideMasters/slideMaster7.xml"/><Relationship Id="rId71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66" Type="http://schemas.openxmlformats.org/officeDocument/2006/relationships/handoutMaster" Target="handoutMasters/handoutMaster1.xml"/><Relationship Id="rId74" Type="http://schemas.openxmlformats.org/officeDocument/2006/relationships/font" Target="fonts/font8.fntdata"/><Relationship Id="rId79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2.xml"/><Relationship Id="rId82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notesMaster" Target="notesMasters/notesMaster1.xml"/><Relationship Id="rId73" Type="http://schemas.openxmlformats.org/officeDocument/2006/relationships/font" Target="fonts/font7.fntdata"/><Relationship Id="rId78" Type="http://schemas.openxmlformats.org/officeDocument/2006/relationships/font" Target="fonts/font12.fntdata"/><Relationship Id="rId8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slide" Target="slides/slide55.xml"/><Relationship Id="rId69" Type="http://schemas.openxmlformats.org/officeDocument/2006/relationships/font" Target="fonts/font3.fntdata"/><Relationship Id="rId77" Type="http://schemas.openxmlformats.org/officeDocument/2006/relationships/font" Target="fonts/font11.fntdata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font" Target="fonts/font6.fntdata"/><Relationship Id="rId80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font" Target="fonts/font1.fntdata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font" Target="fonts/font4.fntdata"/><Relationship Id="rId75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448" cy="496253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643" y="0"/>
            <a:ext cx="2945448" cy="496253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/>
            </a:lvl1pPr>
          </a:lstStyle>
          <a:p>
            <a:fld id="{ABAD12F6-03B9-4D3D-A2F3-0463A803B51A}" type="datetimeFigureOut">
              <a:rPr lang="ko-KR" altLang="en-US" smtClean="0"/>
              <a:pPr/>
              <a:t>2021-05-04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800"/>
            <a:ext cx="2945448" cy="496252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643" y="9428800"/>
            <a:ext cx="2945448" cy="496252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r">
              <a:defRPr sz="1200"/>
            </a:lvl1pPr>
          </a:lstStyle>
          <a:p>
            <a:fld id="{32C9AAE1-1663-4C3A-9BFD-B9BA7B4234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517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5F4F7-B328-415F-A5D7-90D232281CDE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E4F2B-06F2-4DC8-8271-0DD0D4983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24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999404" y="3019472"/>
            <a:ext cx="6339444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2999404" y="3007500"/>
            <a:ext cx="6339444" cy="2501420"/>
            <a:chOff x="1785706" y="3007500"/>
            <a:chExt cx="6339444" cy="2501420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785706" y="3015812"/>
              <a:ext cx="0" cy="24931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1785706" y="5508920"/>
              <a:ext cx="633944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8125150" y="3015812"/>
              <a:ext cx="0" cy="24931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>
              <a:off x="1785706" y="3015812"/>
              <a:ext cx="633944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1785706" y="3235495"/>
              <a:ext cx="633944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2581127" y="3690988"/>
              <a:ext cx="554402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>
              <a:off x="2588942" y="4148154"/>
              <a:ext cx="553620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1785706" y="4605320"/>
              <a:ext cx="633944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356598" y="5062486"/>
              <a:ext cx="476855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372228" y="3015812"/>
              <a:ext cx="0" cy="24931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4947613" y="3011656"/>
              <a:ext cx="0" cy="24931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538628" y="3007500"/>
              <a:ext cx="0" cy="24931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580534" y="3235495"/>
              <a:ext cx="0" cy="135902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637" y="3004767"/>
            <a:ext cx="5475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10283220" y="1890543"/>
            <a:ext cx="1743175" cy="315219"/>
          </a:xfrm>
          <a:prstGeom prst="rect">
            <a:avLst/>
          </a:prstGeom>
        </p:spPr>
        <p:txBody>
          <a:bodyPr anchor="ctr"/>
          <a:lstStyle>
            <a:lvl1pPr marL="0" marR="0" indent="0" algn="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9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defRPr>
            </a:lvl1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최초 작성일 </a:t>
            </a:r>
            <a:r>
              <a:rPr lang="en-US" altLang="ko-KR" dirty="0" smtClean="0"/>
              <a:t>2015-09-01</a:t>
            </a:r>
            <a:endParaRPr lang="ko-KR" altLang="en-US" dirty="0" smtClean="0"/>
          </a:p>
        </p:txBody>
      </p:sp>
      <p:sp>
        <p:nvSpPr>
          <p:cNvPr id="24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2999404" y="2437415"/>
            <a:ext cx="6339444" cy="31521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메뉴명</a:t>
            </a:r>
            <a:r>
              <a:rPr lang="en-US" altLang="ko-KR" dirty="0" smtClean="0"/>
              <a:t>_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20pt)</a:t>
            </a:r>
            <a:endParaRPr lang="ko-KR" altLang="en-US" dirty="0" smtClean="0"/>
          </a:p>
        </p:txBody>
      </p:sp>
      <p:sp>
        <p:nvSpPr>
          <p:cNvPr id="25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4582522" y="3245541"/>
            <a:ext cx="1584176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altLang="ko-KR" sz="9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담당자 명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9pt)</a:t>
            </a:r>
          </a:p>
        </p:txBody>
      </p:sp>
      <p:sp>
        <p:nvSpPr>
          <p:cNvPr id="26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7750874" y="3245541"/>
            <a:ext cx="1584176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ko-KR" altLang="en-US" dirty="0" smtClean="0"/>
              <a:t>작성일</a:t>
            </a:r>
            <a:r>
              <a:rPr lang="en-US" altLang="ko-KR" dirty="0" smtClean="0"/>
              <a:t> 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9pt)</a:t>
            </a:r>
          </a:p>
        </p:txBody>
      </p:sp>
      <p:sp>
        <p:nvSpPr>
          <p:cNvPr id="27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>
            <a:off x="4582522" y="3686396"/>
            <a:ext cx="1584176" cy="4617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altLang="ko-KR" sz="9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담당자 명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9pt)</a:t>
            </a:r>
          </a:p>
        </p:txBody>
      </p:sp>
      <p:sp>
        <p:nvSpPr>
          <p:cNvPr id="28" name="텍스트 개체 틀 9"/>
          <p:cNvSpPr>
            <a:spLocks noGrp="1"/>
          </p:cNvSpPr>
          <p:nvPr>
            <p:ph type="body" sz="quarter" idx="16" hasCustomPrompt="1"/>
          </p:nvPr>
        </p:nvSpPr>
        <p:spPr>
          <a:xfrm>
            <a:off x="7750874" y="3686396"/>
            <a:ext cx="1584176" cy="4617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altLang="ko-KR" sz="9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작성일</a:t>
            </a:r>
            <a:r>
              <a:rPr lang="en-US" altLang="ko-KR" dirty="0" smtClean="0"/>
              <a:t> 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9pt)</a:t>
            </a:r>
          </a:p>
        </p:txBody>
      </p:sp>
      <p:sp>
        <p:nvSpPr>
          <p:cNvPr id="29" name="텍스트 개체 틀 9"/>
          <p:cNvSpPr>
            <a:spLocks noGrp="1"/>
          </p:cNvSpPr>
          <p:nvPr>
            <p:ph type="body" sz="quarter" idx="17" hasCustomPrompt="1"/>
          </p:nvPr>
        </p:nvSpPr>
        <p:spPr>
          <a:xfrm>
            <a:off x="4582522" y="4149976"/>
            <a:ext cx="1584176" cy="4553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altLang="ko-KR" sz="9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담당자 명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9pt)</a:t>
            </a:r>
          </a:p>
        </p:txBody>
      </p:sp>
      <p:sp>
        <p:nvSpPr>
          <p:cNvPr id="30" name="텍스트 개체 틀 9"/>
          <p:cNvSpPr>
            <a:spLocks noGrp="1"/>
          </p:cNvSpPr>
          <p:nvPr>
            <p:ph type="body" sz="quarter" idx="18" hasCustomPrompt="1"/>
          </p:nvPr>
        </p:nvSpPr>
        <p:spPr>
          <a:xfrm>
            <a:off x="7750874" y="4149976"/>
            <a:ext cx="1584176" cy="4553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altLang="ko-KR" sz="9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작성일</a:t>
            </a:r>
            <a:r>
              <a:rPr lang="en-US" altLang="ko-KR" dirty="0" smtClean="0"/>
              <a:t> 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9pt)</a:t>
            </a:r>
          </a:p>
        </p:txBody>
      </p:sp>
      <p:sp>
        <p:nvSpPr>
          <p:cNvPr id="31" name="텍스트 개체 틀 9"/>
          <p:cNvSpPr>
            <a:spLocks noGrp="1"/>
          </p:cNvSpPr>
          <p:nvPr>
            <p:ph type="body" sz="quarter" idx="19" hasCustomPrompt="1"/>
          </p:nvPr>
        </p:nvSpPr>
        <p:spPr>
          <a:xfrm>
            <a:off x="4582522" y="4613692"/>
            <a:ext cx="1584176" cy="4487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altLang="ko-KR" sz="9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담당자 명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9pt)</a:t>
            </a:r>
          </a:p>
        </p:txBody>
      </p:sp>
      <p:sp>
        <p:nvSpPr>
          <p:cNvPr id="32" name="텍스트 개체 틀 9"/>
          <p:cNvSpPr>
            <a:spLocks noGrp="1"/>
          </p:cNvSpPr>
          <p:nvPr>
            <p:ph type="body" sz="quarter" idx="20" hasCustomPrompt="1"/>
          </p:nvPr>
        </p:nvSpPr>
        <p:spPr>
          <a:xfrm>
            <a:off x="7750874" y="4613692"/>
            <a:ext cx="1584176" cy="4487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altLang="ko-KR" sz="9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작성일</a:t>
            </a:r>
            <a:r>
              <a:rPr lang="en-US" altLang="ko-KR" dirty="0" smtClean="0"/>
              <a:t> 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9pt)</a:t>
            </a:r>
          </a:p>
        </p:txBody>
      </p:sp>
      <p:sp>
        <p:nvSpPr>
          <p:cNvPr id="33" name="텍스트 개체 틀 9"/>
          <p:cNvSpPr>
            <a:spLocks noGrp="1"/>
          </p:cNvSpPr>
          <p:nvPr>
            <p:ph type="body" sz="quarter" idx="21" hasCustomPrompt="1"/>
          </p:nvPr>
        </p:nvSpPr>
        <p:spPr>
          <a:xfrm>
            <a:off x="4582522" y="5069907"/>
            <a:ext cx="1584176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altLang="ko-KR" sz="9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담당자 명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9pt)</a:t>
            </a:r>
          </a:p>
        </p:txBody>
      </p:sp>
      <p:sp>
        <p:nvSpPr>
          <p:cNvPr id="34" name="텍스트 개체 틀 9"/>
          <p:cNvSpPr>
            <a:spLocks noGrp="1"/>
          </p:cNvSpPr>
          <p:nvPr>
            <p:ph type="body" sz="quarter" idx="22" hasCustomPrompt="1"/>
          </p:nvPr>
        </p:nvSpPr>
        <p:spPr>
          <a:xfrm>
            <a:off x="7750874" y="5069907"/>
            <a:ext cx="1584176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altLang="ko-KR" sz="9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작성일</a:t>
            </a:r>
            <a:r>
              <a:rPr lang="en-US" altLang="ko-KR" dirty="0" smtClean="0"/>
              <a:t> 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9pt)</a:t>
            </a:r>
          </a:p>
        </p:txBody>
      </p:sp>
      <p:sp>
        <p:nvSpPr>
          <p:cNvPr id="35" name="텍스트 개체 틀 9"/>
          <p:cNvSpPr>
            <a:spLocks noGrp="1"/>
          </p:cNvSpPr>
          <p:nvPr>
            <p:ph type="body" sz="quarter" idx="23" hasCustomPrompt="1"/>
          </p:nvPr>
        </p:nvSpPr>
        <p:spPr>
          <a:xfrm>
            <a:off x="2998346" y="4605320"/>
            <a:ext cx="1584176" cy="903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1" baseline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 고객 사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10pt)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116" y="1451348"/>
            <a:ext cx="2440884" cy="430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/>
          <p:cNvGrpSpPr/>
          <p:nvPr userDrawn="1"/>
        </p:nvGrpSpPr>
        <p:grpSpPr>
          <a:xfrm>
            <a:off x="128464" y="1844824"/>
            <a:ext cx="12063535" cy="45719"/>
            <a:chOff x="3935015" y="2516036"/>
            <a:chExt cx="4190940" cy="293294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3935015" y="2516036"/>
              <a:ext cx="4190940" cy="289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3935015" y="2519625"/>
              <a:ext cx="1711548" cy="289705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 userDrawn="1"/>
        </p:nvSpPr>
        <p:spPr>
          <a:xfrm>
            <a:off x="3802640" y="334136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작성자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3793838" y="4254054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PL</a:t>
            </a:r>
            <a:endParaRPr lang="ko-KR" altLang="en-US" sz="1000" b="1" kern="1200" dirty="0" smtClean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>
            <a:off x="3802640" y="3800969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PM</a:t>
            </a:r>
            <a:endParaRPr lang="ko-KR" altLang="en-US" sz="1000" b="1" kern="1200" dirty="0" smtClean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4" name="Picture 2" descr="C:\Users\santel\Documents\네이트온 받은 파일\santel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780" y="3888258"/>
            <a:ext cx="731180" cy="731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484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639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22" name="Rectangle 750"/>
          <p:cNvSpPr>
            <a:spLocks noChangeArrowheads="1"/>
          </p:cNvSpPr>
          <p:nvPr userDrawn="1"/>
        </p:nvSpPr>
        <p:spPr bwMode="auto">
          <a:xfrm>
            <a:off x="10045490" y="692696"/>
            <a:ext cx="2154594" cy="2015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Description</a:t>
            </a:r>
            <a:endParaRPr kumimoji="0" lang="ko-KR" altLang="ko-KR" sz="900" b="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27" name="직선 연결선 26"/>
          <p:cNvCxnSpPr/>
          <p:nvPr userDrawn="1"/>
        </p:nvCxnSpPr>
        <p:spPr>
          <a:xfrm>
            <a:off x="10037326" y="885275"/>
            <a:ext cx="2154594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28" name="직선 연결선 27"/>
          <p:cNvCxnSpPr/>
          <p:nvPr userDrawn="1"/>
        </p:nvCxnSpPr>
        <p:spPr>
          <a:xfrm>
            <a:off x="-2728" y="0"/>
            <a:ext cx="0" cy="6612362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29" name="직선 연결선 28"/>
          <p:cNvCxnSpPr/>
          <p:nvPr userDrawn="1"/>
        </p:nvCxnSpPr>
        <p:spPr>
          <a:xfrm>
            <a:off x="7813" y="0"/>
            <a:ext cx="9902095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Verdana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Verdana" pitchFamily="34" charset="0"/>
            </a:endParaRPr>
          </a:p>
        </p:txBody>
      </p:sp>
      <p:sp>
        <p:nvSpPr>
          <p:cNvPr id="32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704528" y="109166"/>
            <a:ext cx="1843287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화면코드 명</a:t>
            </a:r>
            <a:endParaRPr lang="ko-KR" altLang="en-US" dirty="0"/>
          </a:p>
        </p:txBody>
      </p:sp>
      <p:sp>
        <p:nvSpPr>
          <p:cNvPr id="33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1363" y="101351"/>
            <a:ext cx="5800152" cy="21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페이지 명</a:t>
            </a:r>
            <a:endParaRPr lang="ko-KR" altLang="en-US" dirty="0"/>
          </a:p>
        </p:txBody>
      </p:sp>
      <p:sp>
        <p:nvSpPr>
          <p:cNvPr id="34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706201" y="365589"/>
            <a:ext cx="8293640" cy="20506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화면경로</a:t>
            </a:r>
            <a:endParaRPr lang="ko-KR" altLang="en-US" dirty="0"/>
          </a:p>
        </p:txBody>
      </p:sp>
      <p:sp>
        <p:nvSpPr>
          <p:cNvPr id="35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9665217" y="99550"/>
            <a:ext cx="864096" cy="2194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담당자</a:t>
            </a:r>
            <a:endParaRPr lang="ko-KR" altLang="en-US" dirty="0"/>
          </a:p>
        </p:txBody>
      </p:sp>
      <p:sp>
        <p:nvSpPr>
          <p:cNvPr id="36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11177385" y="107365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연월일</a:t>
            </a:r>
            <a:endParaRPr lang="ko-KR" altLang="en-US" dirty="0"/>
          </a:p>
        </p:txBody>
      </p:sp>
      <p:sp>
        <p:nvSpPr>
          <p:cNvPr id="37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>
            <a:off x="9665217" y="356322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버전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224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7177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 userDrawn="1"/>
        </p:nvSpPr>
        <p:spPr>
          <a:xfrm>
            <a:off x="8238" y="681887"/>
            <a:ext cx="10027607" cy="35328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22" name="Rectangle 750"/>
          <p:cNvSpPr>
            <a:spLocks noChangeArrowheads="1"/>
          </p:cNvSpPr>
          <p:nvPr userDrawn="1"/>
        </p:nvSpPr>
        <p:spPr bwMode="auto">
          <a:xfrm>
            <a:off x="10045490" y="692696"/>
            <a:ext cx="2154594" cy="2015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Description</a:t>
            </a:r>
            <a:endParaRPr kumimoji="0" lang="ko-KR" altLang="ko-KR" sz="900" b="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Line 38"/>
          <p:cNvSpPr>
            <a:spLocks noChangeShapeType="1"/>
          </p:cNvSpPr>
          <p:nvPr userDrawn="1"/>
        </p:nvSpPr>
        <p:spPr bwMode="auto">
          <a:xfrm flipV="1">
            <a:off x="7813" y="6615235"/>
            <a:ext cx="12064851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0" y="687754"/>
            <a:ext cx="1221668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27" name="직선 연결선 26"/>
          <p:cNvCxnSpPr/>
          <p:nvPr userDrawn="1"/>
        </p:nvCxnSpPr>
        <p:spPr>
          <a:xfrm>
            <a:off x="10037326" y="885275"/>
            <a:ext cx="2154594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28" name="직선 연결선 27"/>
          <p:cNvCxnSpPr/>
          <p:nvPr userDrawn="1"/>
        </p:nvCxnSpPr>
        <p:spPr>
          <a:xfrm>
            <a:off x="-2728" y="0"/>
            <a:ext cx="0" cy="6612362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Verdana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Verdana" pitchFamily="34" charset="0"/>
            </a:endParaRPr>
          </a:p>
        </p:txBody>
      </p:sp>
      <p:sp>
        <p:nvSpPr>
          <p:cNvPr id="32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704528" y="109166"/>
            <a:ext cx="1843287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화면코드 명</a:t>
            </a:r>
            <a:endParaRPr lang="ko-KR" altLang="en-US" dirty="0"/>
          </a:p>
        </p:txBody>
      </p:sp>
      <p:sp>
        <p:nvSpPr>
          <p:cNvPr id="33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1363" y="101351"/>
            <a:ext cx="5800152" cy="21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페이지 명</a:t>
            </a:r>
            <a:endParaRPr lang="ko-KR" altLang="en-US" dirty="0"/>
          </a:p>
        </p:txBody>
      </p:sp>
      <p:sp>
        <p:nvSpPr>
          <p:cNvPr id="34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706201" y="365589"/>
            <a:ext cx="8293640" cy="20506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화면경로</a:t>
            </a:r>
            <a:endParaRPr lang="ko-KR" altLang="en-US" dirty="0"/>
          </a:p>
        </p:txBody>
      </p:sp>
      <p:sp>
        <p:nvSpPr>
          <p:cNvPr id="35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9665217" y="99550"/>
            <a:ext cx="864096" cy="2194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담당자</a:t>
            </a:r>
            <a:endParaRPr lang="ko-KR" altLang="en-US" dirty="0"/>
          </a:p>
        </p:txBody>
      </p:sp>
      <p:sp>
        <p:nvSpPr>
          <p:cNvPr id="36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11177385" y="107365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연월일</a:t>
            </a:r>
            <a:endParaRPr lang="ko-KR" altLang="en-US" dirty="0"/>
          </a:p>
        </p:txBody>
      </p:sp>
      <p:sp>
        <p:nvSpPr>
          <p:cNvPr id="37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>
            <a:off x="9665217" y="356322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버전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2837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857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975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16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모서리가 둥근 직사각형 3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43" name="TextBox 4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44" name="모서리가 둥근 직사각형 4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46" name="모서리가 둥근 직사각형 4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48" name="모서리가 둥근 직사각형 4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50" name="모서리가 둥근 직사각형 4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52" name="Rectangle 750"/>
          <p:cNvSpPr>
            <a:spLocks noChangeArrowheads="1"/>
          </p:cNvSpPr>
          <p:nvPr userDrawn="1"/>
        </p:nvSpPr>
        <p:spPr bwMode="auto">
          <a:xfrm>
            <a:off x="10037326" y="692696"/>
            <a:ext cx="2154594" cy="2015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Description</a:t>
            </a:r>
            <a:endParaRPr kumimoji="0" lang="ko-KR" altLang="ko-KR" sz="900" b="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3" name="Text Box 44"/>
          <p:cNvSpPr txBox="1">
            <a:spLocks noChangeArrowheads="1"/>
          </p:cNvSpPr>
          <p:nvPr userDrawn="1"/>
        </p:nvSpPr>
        <p:spPr bwMode="auto">
          <a:xfrm>
            <a:off x="105713" y="6690633"/>
            <a:ext cx="333511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ko-KR" sz="7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COPYRIGHT 2019 SANTEL. All rights reserved  </a:t>
            </a:r>
            <a:endParaRPr kumimoji="0" lang="en-US" altLang="ko-KR" sz="700" kern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54" name="직선 연결선 53"/>
          <p:cNvCxnSpPr/>
          <p:nvPr userDrawn="1"/>
        </p:nvCxnSpPr>
        <p:spPr>
          <a:xfrm>
            <a:off x="10037326" y="885275"/>
            <a:ext cx="2154594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55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Verdana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Verdana" pitchFamily="34" charset="0"/>
            </a:endParaRPr>
          </a:p>
        </p:txBody>
      </p:sp>
      <p:cxnSp>
        <p:nvCxnSpPr>
          <p:cNvPr id="56" name="직선 연결선 55"/>
          <p:cNvCxnSpPr/>
          <p:nvPr userDrawn="1"/>
        </p:nvCxnSpPr>
        <p:spPr>
          <a:xfrm>
            <a:off x="10037326" y="695569"/>
            <a:ext cx="0" cy="5919666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57" name="직선 연결선 56"/>
          <p:cNvCxnSpPr/>
          <p:nvPr userDrawn="1"/>
        </p:nvCxnSpPr>
        <p:spPr>
          <a:xfrm>
            <a:off x="0" y="687754"/>
            <a:ext cx="1218960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58" name="Line 38"/>
          <p:cNvSpPr>
            <a:spLocks noChangeShapeType="1"/>
          </p:cNvSpPr>
          <p:nvPr userDrawn="1"/>
        </p:nvSpPr>
        <p:spPr bwMode="auto">
          <a:xfrm flipV="1">
            <a:off x="16279" y="6615235"/>
            <a:ext cx="1213200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sp>
        <p:nvSpPr>
          <p:cNvPr id="59" name="텍스트 개체 틀 7"/>
          <p:cNvSpPr txBox="1">
            <a:spLocks/>
          </p:cNvSpPr>
          <p:nvPr userDrawn="1"/>
        </p:nvSpPr>
        <p:spPr>
          <a:xfrm>
            <a:off x="704528" y="109166"/>
            <a:ext cx="1843287" cy="2190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화면코드 명</a:t>
            </a:r>
            <a:endParaRPr lang="ko-KR" altLang="en-US" dirty="0"/>
          </a:p>
        </p:txBody>
      </p:sp>
      <p:sp>
        <p:nvSpPr>
          <p:cNvPr id="60" name="텍스트 개체 틀 9"/>
          <p:cNvSpPr txBox="1">
            <a:spLocks/>
          </p:cNvSpPr>
          <p:nvPr userDrawn="1"/>
        </p:nvSpPr>
        <p:spPr>
          <a:xfrm>
            <a:off x="3201363" y="101351"/>
            <a:ext cx="5800152" cy="21907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페이지 명</a:t>
            </a:r>
            <a:endParaRPr lang="ko-KR" altLang="en-US" dirty="0"/>
          </a:p>
        </p:txBody>
      </p:sp>
      <p:sp>
        <p:nvSpPr>
          <p:cNvPr id="61" name="텍스트 개체 틀 11"/>
          <p:cNvSpPr txBox="1">
            <a:spLocks/>
          </p:cNvSpPr>
          <p:nvPr userDrawn="1"/>
        </p:nvSpPr>
        <p:spPr>
          <a:xfrm>
            <a:off x="706201" y="365589"/>
            <a:ext cx="8293640" cy="205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화면경로</a:t>
            </a:r>
            <a:endParaRPr lang="ko-KR" altLang="en-US" dirty="0"/>
          </a:p>
        </p:txBody>
      </p:sp>
      <p:sp>
        <p:nvSpPr>
          <p:cNvPr id="62" name="텍스트 개체 틀 9"/>
          <p:cNvSpPr txBox="1">
            <a:spLocks/>
          </p:cNvSpPr>
          <p:nvPr userDrawn="1"/>
        </p:nvSpPr>
        <p:spPr>
          <a:xfrm>
            <a:off x="9665217" y="99550"/>
            <a:ext cx="864096" cy="21942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담당자</a:t>
            </a:r>
            <a:endParaRPr lang="ko-KR" altLang="en-US" dirty="0"/>
          </a:p>
        </p:txBody>
      </p:sp>
      <p:sp>
        <p:nvSpPr>
          <p:cNvPr id="63" name="텍스트 개체 틀 9"/>
          <p:cNvSpPr txBox="1">
            <a:spLocks/>
          </p:cNvSpPr>
          <p:nvPr userDrawn="1"/>
        </p:nvSpPr>
        <p:spPr>
          <a:xfrm>
            <a:off x="11177385" y="107365"/>
            <a:ext cx="864096" cy="2190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연월일</a:t>
            </a:r>
            <a:endParaRPr lang="ko-KR" altLang="en-US" dirty="0"/>
          </a:p>
        </p:txBody>
      </p:sp>
      <p:sp>
        <p:nvSpPr>
          <p:cNvPr id="64" name="텍스트 개체 틀 9"/>
          <p:cNvSpPr txBox="1">
            <a:spLocks/>
          </p:cNvSpPr>
          <p:nvPr userDrawn="1"/>
        </p:nvSpPr>
        <p:spPr>
          <a:xfrm>
            <a:off x="9665217" y="356322"/>
            <a:ext cx="864096" cy="2190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버전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0079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 userDrawn="1"/>
        </p:nvSpPr>
        <p:spPr>
          <a:xfrm>
            <a:off x="-8696" y="681886"/>
            <a:ext cx="10051200" cy="51486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Verdana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Verdana" pitchFamily="34" charset="0"/>
            </a:endParaRPr>
          </a:p>
        </p:txBody>
      </p:sp>
      <p:sp>
        <p:nvSpPr>
          <p:cNvPr id="32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704528" y="109166"/>
            <a:ext cx="1843287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화면코드 명</a:t>
            </a:r>
            <a:endParaRPr lang="ko-KR" altLang="en-US" dirty="0"/>
          </a:p>
        </p:txBody>
      </p:sp>
      <p:sp>
        <p:nvSpPr>
          <p:cNvPr id="33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1363" y="101351"/>
            <a:ext cx="5800152" cy="21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페이지 명</a:t>
            </a:r>
            <a:endParaRPr lang="ko-KR" altLang="en-US" dirty="0"/>
          </a:p>
        </p:txBody>
      </p:sp>
      <p:sp>
        <p:nvSpPr>
          <p:cNvPr id="34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706201" y="365589"/>
            <a:ext cx="8293640" cy="20506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화면경로</a:t>
            </a:r>
            <a:endParaRPr lang="ko-KR" altLang="en-US" dirty="0"/>
          </a:p>
        </p:txBody>
      </p:sp>
      <p:sp>
        <p:nvSpPr>
          <p:cNvPr id="35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9665217" y="99550"/>
            <a:ext cx="864096" cy="2194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담당자</a:t>
            </a:r>
            <a:endParaRPr lang="ko-KR" altLang="en-US" dirty="0"/>
          </a:p>
        </p:txBody>
      </p:sp>
      <p:sp>
        <p:nvSpPr>
          <p:cNvPr id="36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11177385" y="107365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연월일</a:t>
            </a:r>
            <a:endParaRPr lang="ko-KR" altLang="en-US" dirty="0"/>
          </a:p>
        </p:txBody>
      </p:sp>
      <p:sp>
        <p:nvSpPr>
          <p:cNvPr id="37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>
            <a:off x="9665217" y="356322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버전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0090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+mn-ea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+mn-ea"/>
              <a:ea typeface="+mn-ea"/>
            </a:endParaRPr>
          </a:p>
        </p:txBody>
      </p:sp>
      <p:sp>
        <p:nvSpPr>
          <p:cNvPr id="32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704528" y="109166"/>
            <a:ext cx="1843287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화면코드 명</a:t>
            </a:r>
            <a:endParaRPr lang="ko-KR" altLang="en-US" dirty="0"/>
          </a:p>
        </p:txBody>
      </p:sp>
      <p:sp>
        <p:nvSpPr>
          <p:cNvPr id="33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1363" y="101351"/>
            <a:ext cx="5800152" cy="21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페이지 명</a:t>
            </a:r>
            <a:endParaRPr lang="ko-KR" altLang="en-US" dirty="0"/>
          </a:p>
        </p:txBody>
      </p:sp>
      <p:sp>
        <p:nvSpPr>
          <p:cNvPr id="34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706201" y="365589"/>
            <a:ext cx="8293640" cy="20506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화면경로</a:t>
            </a:r>
            <a:endParaRPr lang="ko-KR" altLang="en-US" dirty="0"/>
          </a:p>
        </p:txBody>
      </p:sp>
      <p:sp>
        <p:nvSpPr>
          <p:cNvPr id="35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9665217" y="99550"/>
            <a:ext cx="864096" cy="2194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담당자</a:t>
            </a:r>
            <a:endParaRPr lang="ko-KR" altLang="en-US" dirty="0"/>
          </a:p>
        </p:txBody>
      </p:sp>
      <p:sp>
        <p:nvSpPr>
          <p:cNvPr id="36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11177385" y="107365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연월일</a:t>
            </a:r>
            <a:endParaRPr lang="ko-KR" altLang="en-US" dirty="0"/>
          </a:p>
        </p:txBody>
      </p:sp>
      <p:sp>
        <p:nvSpPr>
          <p:cNvPr id="37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>
            <a:off x="9665217" y="356322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버전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2613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모서리가 둥근 직사각형 3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43" name="TextBox 4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44" name="모서리가 둥근 직사각형 4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46" name="모서리가 둥근 직사각형 4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48" name="모서리가 둥근 직사각형 4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50" name="모서리가 둥근 직사각형 4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52" name="Rectangle 750"/>
          <p:cNvSpPr>
            <a:spLocks noChangeArrowheads="1"/>
          </p:cNvSpPr>
          <p:nvPr userDrawn="1"/>
        </p:nvSpPr>
        <p:spPr bwMode="auto">
          <a:xfrm>
            <a:off x="10037326" y="692696"/>
            <a:ext cx="2154594" cy="2015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Description</a:t>
            </a:r>
            <a:endParaRPr kumimoji="0" lang="ko-KR" altLang="ko-KR" sz="900" b="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3" name="Text Box 44"/>
          <p:cNvSpPr txBox="1">
            <a:spLocks noChangeArrowheads="1"/>
          </p:cNvSpPr>
          <p:nvPr userDrawn="1"/>
        </p:nvSpPr>
        <p:spPr bwMode="auto">
          <a:xfrm>
            <a:off x="105713" y="6690633"/>
            <a:ext cx="333511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ko-KR" sz="7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COPYRIGHT 2019 SANTEL. All rights reserved  </a:t>
            </a:r>
            <a:endParaRPr kumimoji="0" lang="en-US" altLang="ko-KR" sz="700" kern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54" name="직선 연결선 53"/>
          <p:cNvCxnSpPr/>
          <p:nvPr userDrawn="1"/>
        </p:nvCxnSpPr>
        <p:spPr>
          <a:xfrm>
            <a:off x="10037326" y="885275"/>
            <a:ext cx="2154594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55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Verdana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Verdana" pitchFamily="34" charset="0"/>
            </a:endParaRPr>
          </a:p>
        </p:txBody>
      </p:sp>
      <p:cxnSp>
        <p:nvCxnSpPr>
          <p:cNvPr id="56" name="직선 연결선 55"/>
          <p:cNvCxnSpPr/>
          <p:nvPr userDrawn="1"/>
        </p:nvCxnSpPr>
        <p:spPr>
          <a:xfrm>
            <a:off x="10037326" y="695569"/>
            <a:ext cx="0" cy="5919666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57" name="직선 연결선 56"/>
          <p:cNvCxnSpPr/>
          <p:nvPr userDrawn="1"/>
        </p:nvCxnSpPr>
        <p:spPr>
          <a:xfrm>
            <a:off x="0" y="687754"/>
            <a:ext cx="1218960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58" name="Line 38"/>
          <p:cNvSpPr>
            <a:spLocks noChangeShapeType="1"/>
          </p:cNvSpPr>
          <p:nvPr userDrawn="1"/>
        </p:nvSpPr>
        <p:spPr bwMode="auto">
          <a:xfrm flipV="1">
            <a:off x="16279" y="6615235"/>
            <a:ext cx="1213200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sp>
        <p:nvSpPr>
          <p:cNvPr id="59" name="텍스트 개체 틀 7"/>
          <p:cNvSpPr txBox="1">
            <a:spLocks/>
          </p:cNvSpPr>
          <p:nvPr userDrawn="1"/>
        </p:nvSpPr>
        <p:spPr>
          <a:xfrm>
            <a:off x="704528" y="109166"/>
            <a:ext cx="1843287" cy="2190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화면코드 명</a:t>
            </a:r>
            <a:endParaRPr lang="ko-KR" altLang="en-US" dirty="0"/>
          </a:p>
        </p:txBody>
      </p:sp>
      <p:sp>
        <p:nvSpPr>
          <p:cNvPr id="60" name="텍스트 개체 틀 9"/>
          <p:cNvSpPr txBox="1">
            <a:spLocks/>
          </p:cNvSpPr>
          <p:nvPr userDrawn="1"/>
        </p:nvSpPr>
        <p:spPr>
          <a:xfrm>
            <a:off x="3201363" y="101351"/>
            <a:ext cx="5800152" cy="21907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페이지 명</a:t>
            </a:r>
            <a:endParaRPr lang="ko-KR" altLang="en-US" dirty="0"/>
          </a:p>
        </p:txBody>
      </p:sp>
      <p:sp>
        <p:nvSpPr>
          <p:cNvPr id="61" name="텍스트 개체 틀 11"/>
          <p:cNvSpPr txBox="1">
            <a:spLocks/>
          </p:cNvSpPr>
          <p:nvPr userDrawn="1"/>
        </p:nvSpPr>
        <p:spPr>
          <a:xfrm>
            <a:off x="706201" y="365589"/>
            <a:ext cx="8293640" cy="205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화면경로</a:t>
            </a:r>
            <a:endParaRPr lang="ko-KR" altLang="en-US" dirty="0"/>
          </a:p>
        </p:txBody>
      </p:sp>
      <p:sp>
        <p:nvSpPr>
          <p:cNvPr id="62" name="텍스트 개체 틀 9"/>
          <p:cNvSpPr txBox="1">
            <a:spLocks/>
          </p:cNvSpPr>
          <p:nvPr userDrawn="1"/>
        </p:nvSpPr>
        <p:spPr>
          <a:xfrm>
            <a:off x="9665217" y="99550"/>
            <a:ext cx="864096" cy="21942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담당자</a:t>
            </a:r>
            <a:endParaRPr lang="ko-KR" altLang="en-US" dirty="0"/>
          </a:p>
        </p:txBody>
      </p:sp>
      <p:sp>
        <p:nvSpPr>
          <p:cNvPr id="63" name="텍스트 개체 틀 9"/>
          <p:cNvSpPr txBox="1">
            <a:spLocks/>
          </p:cNvSpPr>
          <p:nvPr userDrawn="1"/>
        </p:nvSpPr>
        <p:spPr>
          <a:xfrm>
            <a:off x="11177385" y="107365"/>
            <a:ext cx="864096" cy="2190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연월일</a:t>
            </a:r>
            <a:endParaRPr lang="ko-KR" altLang="en-US" dirty="0"/>
          </a:p>
        </p:txBody>
      </p:sp>
      <p:sp>
        <p:nvSpPr>
          <p:cNvPr id="64" name="텍스트 개체 틀 9"/>
          <p:cNvSpPr txBox="1">
            <a:spLocks/>
          </p:cNvSpPr>
          <p:nvPr userDrawn="1"/>
        </p:nvSpPr>
        <p:spPr>
          <a:xfrm>
            <a:off x="9665217" y="356322"/>
            <a:ext cx="864096" cy="2190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버전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691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5348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10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2.xml"/></Relationships>
</file>

<file path=ppt/slideMasters/_rels/slideMaster8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95959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905336" y="6239354"/>
            <a:ext cx="4381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COPYRIGHT 2021 SANTEL.</a:t>
            </a:r>
            <a:r>
              <a:rPr lang="en-US" altLang="ko-KR" sz="8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ALL RIGHTS RESERVED</a:t>
            </a:r>
          </a:p>
          <a:p>
            <a:pPr algn="ctr"/>
            <a:r>
              <a:rPr lang="ko-KR" altLang="en-US" sz="800" b="1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샌텔의</a:t>
            </a:r>
            <a:r>
              <a:rPr lang="ko-KR" altLang="en-US" sz="8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사전 승인 없이 본 내용의 전부 또는 일부에 대한 복사</a:t>
            </a:r>
            <a:r>
              <a:rPr lang="en-US" altLang="ko-KR" sz="8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ko-KR" altLang="en-US" sz="8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전재</a:t>
            </a:r>
            <a:r>
              <a:rPr lang="en-US" altLang="ko-KR" sz="8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ko-KR" altLang="en-US" sz="8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배포</a:t>
            </a:r>
            <a:r>
              <a:rPr lang="en-US" altLang="ko-KR" sz="8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ko-KR" altLang="en-US" sz="8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사용을 금합니다</a:t>
            </a:r>
            <a:r>
              <a:rPr lang="en-US" altLang="ko-KR" sz="8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193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39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87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22" name="Rectangle 750"/>
          <p:cNvSpPr>
            <a:spLocks noChangeArrowheads="1"/>
          </p:cNvSpPr>
          <p:nvPr userDrawn="1"/>
        </p:nvSpPr>
        <p:spPr bwMode="auto">
          <a:xfrm>
            <a:off x="10037326" y="692696"/>
            <a:ext cx="2154594" cy="2015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Description</a:t>
            </a:r>
            <a:endParaRPr kumimoji="0" lang="ko-KR" altLang="ko-KR" sz="900" b="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4" name="Text Box 44"/>
          <p:cNvSpPr txBox="1">
            <a:spLocks noChangeArrowheads="1"/>
          </p:cNvSpPr>
          <p:nvPr userDrawn="1"/>
        </p:nvSpPr>
        <p:spPr bwMode="auto">
          <a:xfrm>
            <a:off x="105713" y="6690633"/>
            <a:ext cx="333511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ko-KR" sz="7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COPYRIGHT 2021 SANTEL. All rights reserved  </a:t>
            </a:r>
            <a:endParaRPr kumimoji="0" lang="en-US" altLang="ko-KR" sz="700" kern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27" name="직선 연결선 26"/>
          <p:cNvCxnSpPr/>
          <p:nvPr userDrawn="1"/>
        </p:nvCxnSpPr>
        <p:spPr>
          <a:xfrm>
            <a:off x="10037326" y="885275"/>
            <a:ext cx="2154594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Verdana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Verdana" pitchFamily="34" charset="0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10037326" y="695569"/>
            <a:ext cx="0" cy="5919666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25" name="직선 연결선 24"/>
          <p:cNvCxnSpPr/>
          <p:nvPr userDrawn="1"/>
        </p:nvCxnSpPr>
        <p:spPr>
          <a:xfrm>
            <a:off x="0" y="687754"/>
            <a:ext cx="1219680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23" name="Line 38"/>
          <p:cNvSpPr>
            <a:spLocks noChangeShapeType="1"/>
          </p:cNvSpPr>
          <p:nvPr userDrawn="1"/>
        </p:nvSpPr>
        <p:spPr bwMode="auto">
          <a:xfrm flipV="1">
            <a:off x="33214" y="6615235"/>
            <a:ext cx="12064851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262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22" name="Rectangle 750"/>
          <p:cNvSpPr>
            <a:spLocks noChangeArrowheads="1"/>
          </p:cNvSpPr>
          <p:nvPr userDrawn="1"/>
        </p:nvSpPr>
        <p:spPr bwMode="auto">
          <a:xfrm>
            <a:off x="10037326" y="692696"/>
            <a:ext cx="2154594" cy="2015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Description</a:t>
            </a:r>
            <a:endParaRPr kumimoji="0" lang="ko-KR" altLang="ko-KR" sz="900" b="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Line 38"/>
          <p:cNvSpPr>
            <a:spLocks noChangeShapeType="1"/>
          </p:cNvSpPr>
          <p:nvPr userDrawn="1"/>
        </p:nvSpPr>
        <p:spPr bwMode="auto">
          <a:xfrm flipV="1">
            <a:off x="58615" y="6615235"/>
            <a:ext cx="12064851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sp>
        <p:nvSpPr>
          <p:cNvPr id="24" name="Text Box 44"/>
          <p:cNvSpPr txBox="1">
            <a:spLocks noChangeArrowheads="1"/>
          </p:cNvSpPr>
          <p:nvPr userDrawn="1"/>
        </p:nvSpPr>
        <p:spPr bwMode="auto">
          <a:xfrm>
            <a:off x="105713" y="6690633"/>
            <a:ext cx="333511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ko-KR" sz="7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COPYRIGHT 2019 SANTEL. All rights reserved  </a:t>
            </a:r>
            <a:endParaRPr kumimoji="0" lang="en-US" altLang="ko-KR" sz="700" kern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27" name="직선 연결선 26"/>
          <p:cNvCxnSpPr/>
          <p:nvPr userDrawn="1"/>
        </p:nvCxnSpPr>
        <p:spPr>
          <a:xfrm>
            <a:off x="10037326" y="885275"/>
            <a:ext cx="2154594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Verdana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Verdana" pitchFamily="34" charset="0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10037326" y="695569"/>
            <a:ext cx="0" cy="5919666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25" name="직선 연결선 24"/>
          <p:cNvCxnSpPr/>
          <p:nvPr userDrawn="1"/>
        </p:nvCxnSpPr>
        <p:spPr>
          <a:xfrm>
            <a:off x="0" y="687754"/>
            <a:ext cx="1219680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36962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6" r:id="rId3"/>
    <p:sldLayoutId id="2147483688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22" name="Rectangle 750"/>
          <p:cNvSpPr>
            <a:spLocks noChangeArrowheads="1"/>
          </p:cNvSpPr>
          <p:nvPr userDrawn="1"/>
        </p:nvSpPr>
        <p:spPr bwMode="auto">
          <a:xfrm>
            <a:off x="10037326" y="692696"/>
            <a:ext cx="2154594" cy="2015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Description</a:t>
            </a:r>
            <a:endParaRPr kumimoji="0" lang="ko-KR" altLang="ko-KR" sz="900" b="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Line 38"/>
          <p:cNvSpPr>
            <a:spLocks noChangeShapeType="1"/>
          </p:cNvSpPr>
          <p:nvPr userDrawn="1"/>
        </p:nvSpPr>
        <p:spPr bwMode="auto">
          <a:xfrm flipV="1">
            <a:off x="7813" y="6615235"/>
            <a:ext cx="12064851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0" y="687754"/>
            <a:ext cx="1221668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27" name="직선 연결선 26"/>
          <p:cNvCxnSpPr/>
          <p:nvPr userDrawn="1"/>
        </p:nvCxnSpPr>
        <p:spPr>
          <a:xfrm>
            <a:off x="10037326" y="885275"/>
            <a:ext cx="2154594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28" name="직선 연결선 27"/>
          <p:cNvCxnSpPr/>
          <p:nvPr userDrawn="1"/>
        </p:nvCxnSpPr>
        <p:spPr>
          <a:xfrm>
            <a:off x="-2728" y="0"/>
            <a:ext cx="0" cy="6612362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Verdana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Verdana" pitchFamily="34" charset="0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10037326" y="695569"/>
            <a:ext cx="0" cy="5919666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26" name="Text Box 44"/>
          <p:cNvSpPr txBox="1">
            <a:spLocks noChangeArrowheads="1"/>
          </p:cNvSpPr>
          <p:nvPr userDrawn="1"/>
        </p:nvSpPr>
        <p:spPr bwMode="auto">
          <a:xfrm>
            <a:off x="105713" y="6690633"/>
            <a:ext cx="333511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ko-KR" sz="7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COPYRIGHT 2019 SANTEL. All rights reserved  </a:t>
            </a:r>
            <a:endParaRPr kumimoji="0" lang="en-US" altLang="ko-KR" sz="700" kern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32" name="직선 연결선 31"/>
          <p:cNvCxnSpPr/>
          <p:nvPr userDrawn="1"/>
        </p:nvCxnSpPr>
        <p:spPr>
          <a:xfrm>
            <a:off x="7812" y="0"/>
            <a:ext cx="1220400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394839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4"/>
          <p:cNvSpPr txBox="1">
            <a:spLocks noChangeArrowheads="1"/>
          </p:cNvSpPr>
          <p:nvPr userDrawn="1"/>
        </p:nvSpPr>
        <p:spPr bwMode="auto">
          <a:xfrm>
            <a:off x="4416097" y="6690633"/>
            <a:ext cx="333511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7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COPYRIGHT 2019 SANTEL.</a:t>
            </a:r>
            <a:r>
              <a:rPr kumimoji="0" lang="en-US" altLang="ko-KR" sz="700" kern="1200" baseline="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kumimoji="0" lang="en-US" altLang="ko-KR" sz="7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 All rights reserved  </a:t>
            </a:r>
            <a:endParaRPr kumimoji="0" lang="en-US" altLang="ko-KR" sz="700" kern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4667250" y="3089674"/>
            <a:ext cx="2857500" cy="678652"/>
            <a:chOff x="4938412" y="3236853"/>
            <a:chExt cx="2857500" cy="678652"/>
          </a:xfrm>
        </p:grpSpPr>
        <p:sp>
          <p:nvSpPr>
            <p:cNvPr id="7" name="제목 1"/>
            <p:cNvSpPr txBox="1">
              <a:spLocks/>
            </p:cNvSpPr>
            <p:nvPr userDrawn="1"/>
          </p:nvSpPr>
          <p:spPr>
            <a:xfrm>
              <a:off x="6005845" y="3236853"/>
              <a:ext cx="722634" cy="2330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>
              <a:lvl1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0" lang="en-US" altLang="ko-KR" sz="1400" b="1" spc="-150" dirty="0" smtClean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Thank you</a:t>
              </a:r>
              <a:endParaRPr kumimoji="0" lang="en-US" altLang="ko-KR" sz="1400" b="1" spc="-15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1026" name="Picture 2" descr="C:\Users\santel\Documents\네이트온 받은 파일\santel.png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938412" y="3629755"/>
              <a:ext cx="2857500" cy="28575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1252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456345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22" name="Rectangle 750"/>
          <p:cNvSpPr>
            <a:spLocks noChangeArrowheads="1"/>
          </p:cNvSpPr>
          <p:nvPr userDrawn="1"/>
        </p:nvSpPr>
        <p:spPr bwMode="auto">
          <a:xfrm>
            <a:off x="10037326" y="692696"/>
            <a:ext cx="2154594" cy="2015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Description</a:t>
            </a:r>
            <a:endParaRPr kumimoji="0" lang="ko-KR" altLang="ko-KR" sz="900" b="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Line 38"/>
          <p:cNvSpPr>
            <a:spLocks noChangeShapeType="1"/>
          </p:cNvSpPr>
          <p:nvPr userDrawn="1"/>
        </p:nvSpPr>
        <p:spPr bwMode="auto">
          <a:xfrm flipV="1">
            <a:off x="7813" y="6615235"/>
            <a:ext cx="12064851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cxnSp>
        <p:nvCxnSpPr>
          <p:cNvPr id="27" name="직선 연결선 26"/>
          <p:cNvCxnSpPr/>
          <p:nvPr userDrawn="1"/>
        </p:nvCxnSpPr>
        <p:spPr>
          <a:xfrm>
            <a:off x="10037326" y="885275"/>
            <a:ext cx="2154594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28" name="직선 연결선 27"/>
          <p:cNvCxnSpPr/>
          <p:nvPr userDrawn="1"/>
        </p:nvCxnSpPr>
        <p:spPr>
          <a:xfrm>
            <a:off x="-2728" y="0"/>
            <a:ext cx="0" cy="6612362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Verdana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Verdana" pitchFamily="34" charset="0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10037326" y="695569"/>
            <a:ext cx="0" cy="5919666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26" name="Text Box 44"/>
          <p:cNvSpPr txBox="1">
            <a:spLocks noChangeArrowheads="1"/>
          </p:cNvSpPr>
          <p:nvPr userDrawn="1"/>
        </p:nvSpPr>
        <p:spPr bwMode="auto">
          <a:xfrm>
            <a:off x="105713" y="6690633"/>
            <a:ext cx="333511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ko-KR" sz="7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COPYRIGHT 2019 SANTEL. All rights reserved  </a:t>
            </a:r>
            <a:endParaRPr kumimoji="0" lang="en-US" altLang="ko-KR" sz="700" kern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32" name="직선 연결선 31"/>
          <p:cNvCxnSpPr/>
          <p:nvPr userDrawn="1"/>
        </p:nvCxnSpPr>
        <p:spPr>
          <a:xfrm>
            <a:off x="7812" y="0"/>
            <a:ext cx="1220400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25" name="직선 연결선 24"/>
          <p:cNvCxnSpPr/>
          <p:nvPr userDrawn="1"/>
        </p:nvCxnSpPr>
        <p:spPr>
          <a:xfrm>
            <a:off x="0" y="687754"/>
            <a:ext cx="1221668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244032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tags" Target="../tags/tag45.xml"/><Relationship Id="rId18" Type="http://schemas.openxmlformats.org/officeDocument/2006/relationships/tags" Target="../tags/tag50.xml"/><Relationship Id="rId26" Type="http://schemas.openxmlformats.org/officeDocument/2006/relationships/tags" Target="../tags/tag58.xml"/><Relationship Id="rId3" Type="http://schemas.openxmlformats.org/officeDocument/2006/relationships/tags" Target="../tags/tag35.xml"/><Relationship Id="rId21" Type="http://schemas.openxmlformats.org/officeDocument/2006/relationships/tags" Target="../tags/tag53.xml"/><Relationship Id="rId34" Type="http://schemas.openxmlformats.org/officeDocument/2006/relationships/image" Target="../media/image7.png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tags" Target="../tags/tag49.xml"/><Relationship Id="rId25" Type="http://schemas.openxmlformats.org/officeDocument/2006/relationships/tags" Target="../tags/tag57.xml"/><Relationship Id="rId33" Type="http://schemas.openxmlformats.org/officeDocument/2006/relationships/image" Target="../media/image6.png"/><Relationship Id="rId2" Type="http://schemas.openxmlformats.org/officeDocument/2006/relationships/tags" Target="../tags/tag34.xml"/><Relationship Id="rId16" Type="http://schemas.openxmlformats.org/officeDocument/2006/relationships/tags" Target="../tags/tag48.xml"/><Relationship Id="rId20" Type="http://schemas.openxmlformats.org/officeDocument/2006/relationships/tags" Target="../tags/tag52.xml"/><Relationship Id="rId29" Type="http://schemas.openxmlformats.org/officeDocument/2006/relationships/tags" Target="../tags/tag61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24" Type="http://schemas.openxmlformats.org/officeDocument/2006/relationships/tags" Target="../tags/tag56.xml"/><Relationship Id="rId32" Type="http://schemas.openxmlformats.org/officeDocument/2006/relationships/slideLayout" Target="../slideLayouts/slideLayout8.xml"/><Relationship Id="rId5" Type="http://schemas.openxmlformats.org/officeDocument/2006/relationships/tags" Target="../tags/tag37.xml"/><Relationship Id="rId15" Type="http://schemas.openxmlformats.org/officeDocument/2006/relationships/tags" Target="../tags/tag47.xml"/><Relationship Id="rId23" Type="http://schemas.openxmlformats.org/officeDocument/2006/relationships/tags" Target="../tags/tag55.xml"/><Relationship Id="rId28" Type="http://schemas.openxmlformats.org/officeDocument/2006/relationships/tags" Target="../tags/tag60.xml"/><Relationship Id="rId10" Type="http://schemas.openxmlformats.org/officeDocument/2006/relationships/tags" Target="../tags/tag42.xml"/><Relationship Id="rId19" Type="http://schemas.openxmlformats.org/officeDocument/2006/relationships/tags" Target="../tags/tag51.xml"/><Relationship Id="rId31" Type="http://schemas.openxmlformats.org/officeDocument/2006/relationships/tags" Target="../tags/tag63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Relationship Id="rId22" Type="http://schemas.openxmlformats.org/officeDocument/2006/relationships/tags" Target="../tags/tag54.xml"/><Relationship Id="rId27" Type="http://schemas.openxmlformats.org/officeDocument/2006/relationships/tags" Target="../tags/tag59.xml"/><Relationship Id="rId30" Type="http://schemas.openxmlformats.org/officeDocument/2006/relationships/tags" Target="../tags/tag62.xml"/><Relationship Id="rId35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hyperlink" Target="mailto:adc@gmail.com" TargetMode="Externa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10" Type="http://schemas.openxmlformats.org/officeDocument/2006/relationships/slideLayout" Target="../slideLayouts/slideLayout8.xml"/><Relationship Id="rId4" Type="http://schemas.openxmlformats.org/officeDocument/2006/relationships/tags" Target="../tags/tag69.xml"/><Relationship Id="rId9" Type="http://schemas.openxmlformats.org/officeDocument/2006/relationships/tags" Target="../tags/tag7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5" Type="http://schemas.openxmlformats.org/officeDocument/2006/relationships/hyperlink" Target="mailto:adc@gmail.com" TargetMode="Externa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tags" Target="../tags/tag89.xml"/><Relationship Id="rId18" Type="http://schemas.openxmlformats.org/officeDocument/2006/relationships/tags" Target="../tags/tag94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tags" Target="../tags/tag88.xml"/><Relationship Id="rId17" Type="http://schemas.openxmlformats.org/officeDocument/2006/relationships/tags" Target="../tags/tag93.xml"/><Relationship Id="rId2" Type="http://schemas.openxmlformats.org/officeDocument/2006/relationships/tags" Target="../tags/tag78.xml"/><Relationship Id="rId16" Type="http://schemas.openxmlformats.org/officeDocument/2006/relationships/tags" Target="../tags/tag92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tags" Target="../tags/tag87.xml"/><Relationship Id="rId5" Type="http://schemas.openxmlformats.org/officeDocument/2006/relationships/tags" Target="../tags/tag81.xml"/><Relationship Id="rId15" Type="http://schemas.openxmlformats.org/officeDocument/2006/relationships/tags" Target="../tags/tag91.xml"/><Relationship Id="rId10" Type="http://schemas.openxmlformats.org/officeDocument/2006/relationships/tags" Target="../tags/tag86.xml"/><Relationship Id="rId19" Type="http://schemas.openxmlformats.org/officeDocument/2006/relationships/slideLayout" Target="../slideLayouts/slideLayout8.xml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tags" Target="../tags/tag9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18" Type="http://schemas.openxmlformats.org/officeDocument/2006/relationships/tags" Target="../tags/tag112.xml"/><Relationship Id="rId3" Type="http://schemas.openxmlformats.org/officeDocument/2006/relationships/tags" Target="../tags/tag97.xml"/><Relationship Id="rId21" Type="http://schemas.openxmlformats.org/officeDocument/2006/relationships/tags" Target="../tags/tag115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17" Type="http://schemas.openxmlformats.org/officeDocument/2006/relationships/tags" Target="../tags/tag111.xml"/><Relationship Id="rId2" Type="http://schemas.openxmlformats.org/officeDocument/2006/relationships/tags" Target="../tags/tag96.xml"/><Relationship Id="rId16" Type="http://schemas.openxmlformats.org/officeDocument/2006/relationships/tags" Target="../tags/tag110.xml"/><Relationship Id="rId20" Type="http://schemas.openxmlformats.org/officeDocument/2006/relationships/tags" Target="../tags/tag114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5" Type="http://schemas.openxmlformats.org/officeDocument/2006/relationships/tags" Target="../tags/tag109.xml"/><Relationship Id="rId10" Type="http://schemas.openxmlformats.org/officeDocument/2006/relationships/tags" Target="../tags/tag104.xml"/><Relationship Id="rId19" Type="http://schemas.openxmlformats.org/officeDocument/2006/relationships/tags" Target="../tags/tag113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tags" Target="../tags/tag108.xml"/><Relationship Id="rId22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tags" Target="../tags/tag132.xml"/><Relationship Id="rId18" Type="http://schemas.openxmlformats.org/officeDocument/2006/relationships/tags" Target="../tags/tag137.xml"/><Relationship Id="rId26" Type="http://schemas.openxmlformats.org/officeDocument/2006/relationships/image" Target="../media/image7.png"/><Relationship Id="rId3" Type="http://schemas.openxmlformats.org/officeDocument/2006/relationships/tags" Target="../tags/tag122.xml"/><Relationship Id="rId21" Type="http://schemas.openxmlformats.org/officeDocument/2006/relationships/tags" Target="../tags/tag140.xml"/><Relationship Id="rId7" Type="http://schemas.openxmlformats.org/officeDocument/2006/relationships/tags" Target="../tags/tag126.xml"/><Relationship Id="rId12" Type="http://schemas.openxmlformats.org/officeDocument/2006/relationships/tags" Target="../tags/tag131.xml"/><Relationship Id="rId17" Type="http://schemas.openxmlformats.org/officeDocument/2006/relationships/tags" Target="../tags/tag136.xml"/><Relationship Id="rId25" Type="http://schemas.openxmlformats.org/officeDocument/2006/relationships/image" Target="../media/image6.png"/><Relationship Id="rId2" Type="http://schemas.openxmlformats.org/officeDocument/2006/relationships/tags" Target="../tags/tag121.xml"/><Relationship Id="rId16" Type="http://schemas.openxmlformats.org/officeDocument/2006/relationships/tags" Target="../tags/tag135.xml"/><Relationship Id="rId20" Type="http://schemas.openxmlformats.org/officeDocument/2006/relationships/tags" Target="../tags/tag139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tags" Target="../tags/tag130.xml"/><Relationship Id="rId24" Type="http://schemas.openxmlformats.org/officeDocument/2006/relationships/slideLayout" Target="../slideLayouts/slideLayout8.xml"/><Relationship Id="rId5" Type="http://schemas.openxmlformats.org/officeDocument/2006/relationships/tags" Target="../tags/tag124.xml"/><Relationship Id="rId15" Type="http://schemas.openxmlformats.org/officeDocument/2006/relationships/tags" Target="../tags/tag134.xml"/><Relationship Id="rId23" Type="http://schemas.openxmlformats.org/officeDocument/2006/relationships/tags" Target="../tags/tag142.xml"/><Relationship Id="rId10" Type="http://schemas.openxmlformats.org/officeDocument/2006/relationships/tags" Target="../tags/tag129.xml"/><Relationship Id="rId19" Type="http://schemas.openxmlformats.org/officeDocument/2006/relationships/tags" Target="../tags/tag138.xml"/><Relationship Id="rId4" Type="http://schemas.openxmlformats.org/officeDocument/2006/relationships/tags" Target="../tags/tag123.xml"/><Relationship Id="rId9" Type="http://schemas.openxmlformats.org/officeDocument/2006/relationships/tags" Target="../tags/tag128.xml"/><Relationship Id="rId14" Type="http://schemas.openxmlformats.org/officeDocument/2006/relationships/tags" Target="../tags/tag133.xml"/><Relationship Id="rId22" Type="http://schemas.openxmlformats.org/officeDocument/2006/relationships/tags" Target="../tags/tag1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4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tags" Target="../tags/tag159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tags" Target="../tags/tag158.xml"/><Relationship Id="rId2" Type="http://schemas.openxmlformats.org/officeDocument/2006/relationships/tags" Target="../tags/tag148.xml"/><Relationship Id="rId16" Type="http://schemas.openxmlformats.org/officeDocument/2006/relationships/image" Target="../media/image6.png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tags" Target="../tags/tag157.xml"/><Relationship Id="rId5" Type="http://schemas.openxmlformats.org/officeDocument/2006/relationships/tags" Target="../tags/tag151.xml"/><Relationship Id="rId15" Type="http://schemas.openxmlformats.org/officeDocument/2006/relationships/slideLayout" Target="../slideLayouts/slideLayout8.xml"/><Relationship Id="rId10" Type="http://schemas.openxmlformats.org/officeDocument/2006/relationships/tags" Target="../tags/tag156.xml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14" Type="http://schemas.openxmlformats.org/officeDocument/2006/relationships/tags" Target="../tags/tag16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abc@gmail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13" Type="http://schemas.openxmlformats.org/officeDocument/2006/relationships/tags" Target="../tags/tag175.xml"/><Relationship Id="rId18" Type="http://schemas.openxmlformats.org/officeDocument/2006/relationships/image" Target="../media/image8.png"/><Relationship Id="rId3" Type="http://schemas.openxmlformats.org/officeDocument/2006/relationships/tags" Target="../tags/tag165.xml"/><Relationship Id="rId7" Type="http://schemas.openxmlformats.org/officeDocument/2006/relationships/tags" Target="../tags/tag169.xml"/><Relationship Id="rId12" Type="http://schemas.openxmlformats.org/officeDocument/2006/relationships/tags" Target="../tags/tag174.xml"/><Relationship Id="rId17" Type="http://schemas.openxmlformats.org/officeDocument/2006/relationships/slideLayout" Target="../slideLayouts/slideLayout8.xml"/><Relationship Id="rId2" Type="http://schemas.openxmlformats.org/officeDocument/2006/relationships/tags" Target="../tags/tag164.xml"/><Relationship Id="rId16" Type="http://schemas.openxmlformats.org/officeDocument/2006/relationships/tags" Target="../tags/tag178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tags" Target="../tags/tag173.xml"/><Relationship Id="rId5" Type="http://schemas.openxmlformats.org/officeDocument/2006/relationships/tags" Target="../tags/tag167.xml"/><Relationship Id="rId15" Type="http://schemas.openxmlformats.org/officeDocument/2006/relationships/tags" Target="../tags/tag177.xml"/><Relationship Id="rId10" Type="http://schemas.openxmlformats.org/officeDocument/2006/relationships/tags" Target="../tags/tag172.xml"/><Relationship Id="rId4" Type="http://schemas.openxmlformats.org/officeDocument/2006/relationships/tags" Target="../tags/tag166.xml"/><Relationship Id="rId9" Type="http://schemas.openxmlformats.org/officeDocument/2006/relationships/tags" Target="../tags/tag171.xml"/><Relationship Id="rId14" Type="http://schemas.openxmlformats.org/officeDocument/2006/relationships/tags" Target="../tags/tag17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86.xml"/><Relationship Id="rId13" Type="http://schemas.openxmlformats.org/officeDocument/2006/relationships/tags" Target="../tags/tag191.xml"/><Relationship Id="rId18" Type="http://schemas.openxmlformats.org/officeDocument/2006/relationships/tags" Target="../tags/tag196.xml"/><Relationship Id="rId26" Type="http://schemas.openxmlformats.org/officeDocument/2006/relationships/tags" Target="../tags/tag204.xml"/><Relationship Id="rId3" Type="http://schemas.openxmlformats.org/officeDocument/2006/relationships/tags" Target="../tags/tag181.xml"/><Relationship Id="rId21" Type="http://schemas.openxmlformats.org/officeDocument/2006/relationships/tags" Target="../tags/tag199.xml"/><Relationship Id="rId7" Type="http://schemas.openxmlformats.org/officeDocument/2006/relationships/tags" Target="../tags/tag185.xml"/><Relationship Id="rId12" Type="http://schemas.openxmlformats.org/officeDocument/2006/relationships/tags" Target="../tags/tag190.xml"/><Relationship Id="rId17" Type="http://schemas.openxmlformats.org/officeDocument/2006/relationships/tags" Target="../tags/tag195.xml"/><Relationship Id="rId25" Type="http://schemas.openxmlformats.org/officeDocument/2006/relationships/tags" Target="../tags/tag203.xml"/><Relationship Id="rId2" Type="http://schemas.openxmlformats.org/officeDocument/2006/relationships/tags" Target="../tags/tag180.xml"/><Relationship Id="rId16" Type="http://schemas.openxmlformats.org/officeDocument/2006/relationships/tags" Target="../tags/tag194.xml"/><Relationship Id="rId20" Type="http://schemas.openxmlformats.org/officeDocument/2006/relationships/tags" Target="../tags/tag198.xml"/><Relationship Id="rId29" Type="http://schemas.openxmlformats.org/officeDocument/2006/relationships/slideLayout" Target="../slideLayouts/slideLayout8.xml"/><Relationship Id="rId1" Type="http://schemas.openxmlformats.org/officeDocument/2006/relationships/tags" Target="../tags/tag179.xml"/><Relationship Id="rId6" Type="http://schemas.openxmlformats.org/officeDocument/2006/relationships/tags" Target="../tags/tag184.xml"/><Relationship Id="rId11" Type="http://schemas.openxmlformats.org/officeDocument/2006/relationships/tags" Target="../tags/tag189.xml"/><Relationship Id="rId24" Type="http://schemas.openxmlformats.org/officeDocument/2006/relationships/tags" Target="../tags/tag202.xml"/><Relationship Id="rId5" Type="http://schemas.openxmlformats.org/officeDocument/2006/relationships/tags" Target="../tags/tag183.xml"/><Relationship Id="rId15" Type="http://schemas.openxmlformats.org/officeDocument/2006/relationships/tags" Target="../tags/tag193.xml"/><Relationship Id="rId23" Type="http://schemas.openxmlformats.org/officeDocument/2006/relationships/tags" Target="../tags/tag201.xml"/><Relationship Id="rId28" Type="http://schemas.openxmlformats.org/officeDocument/2006/relationships/tags" Target="../tags/tag206.xml"/><Relationship Id="rId10" Type="http://schemas.openxmlformats.org/officeDocument/2006/relationships/tags" Target="../tags/tag188.xml"/><Relationship Id="rId19" Type="http://schemas.openxmlformats.org/officeDocument/2006/relationships/tags" Target="../tags/tag197.xml"/><Relationship Id="rId4" Type="http://schemas.openxmlformats.org/officeDocument/2006/relationships/tags" Target="../tags/tag182.xml"/><Relationship Id="rId9" Type="http://schemas.openxmlformats.org/officeDocument/2006/relationships/tags" Target="../tags/tag187.xml"/><Relationship Id="rId14" Type="http://schemas.openxmlformats.org/officeDocument/2006/relationships/tags" Target="../tags/tag192.xml"/><Relationship Id="rId22" Type="http://schemas.openxmlformats.org/officeDocument/2006/relationships/tags" Target="../tags/tag200.xml"/><Relationship Id="rId27" Type="http://schemas.openxmlformats.org/officeDocument/2006/relationships/tags" Target="../tags/tag205.xml"/><Relationship Id="rId30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13" Type="http://schemas.openxmlformats.org/officeDocument/2006/relationships/tags" Target="../tags/tag219.xml"/><Relationship Id="rId3" Type="http://schemas.openxmlformats.org/officeDocument/2006/relationships/tags" Target="../tags/tag209.xml"/><Relationship Id="rId7" Type="http://schemas.openxmlformats.org/officeDocument/2006/relationships/tags" Target="../tags/tag213.xml"/><Relationship Id="rId12" Type="http://schemas.openxmlformats.org/officeDocument/2006/relationships/tags" Target="../tags/tag218.xml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6" Type="http://schemas.openxmlformats.org/officeDocument/2006/relationships/tags" Target="../tags/tag212.xml"/><Relationship Id="rId11" Type="http://schemas.openxmlformats.org/officeDocument/2006/relationships/tags" Target="../tags/tag217.xml"/><Relationship Id="rId5" Type="http://schemas.openxmlformats.org/officeDocument/2006/relationships/tags" Target="../tags/tag211.xml"/><Relationship Id="rId15" Type="http://schemas.openxmlformats.org/officeDocument/2006/relationships/slideLayout" Target="../slideLayouts/slideLayout8.xml"/><Relationship Id="rId10" Type="http://schemas.openxmlformats.org/officeDocument/2006/relationships/tags" Target="../tags/tag216.xml"/><Relationship Id="rId4" Type="http://schemas.openxmlformats.org/officeDocument/2006/relationships/tags" Target="../tags/tag210.xml"/><Relationship Id="rId9" Type="http://schemas.openxmlformats.org/officeDocument/2006/relationships/tags" Target="../tags/tag215.xml"/><Relationship Id="rId14" Type="http://schemas.openxmlformats.org/officeDocument/2006/relationships/tags" Target="../tags/tag2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13" Type="http://schemas.openxmlformats.org/officeDocument/2006/relationships/tags" Target="../tags/tag233.xml"/><Relationship Id="rId18" Type="http://schemas.openxmlformats.org/officeDocument/2006/relationships/tags" Target="../tags/tag238.xml"/><Relationship Id="rId26" Type="http://schemas.openxmlformats.org/officeDocument/2006/relationships/tags" Target="../tags/tag246.xml"/><Relationship Id="rId3" Type="http://schemas.openxmlformats.org/officeDocument/2006/relationships/tags" Target="../tags/tag223.xml"/><Relationship Id="rId21" Type="http://schemas.openxmlformats.org/officeDocument/2006/relationships/tags" Target="../tags/tag241.xml"/><Relationship Id="rId7" Type="http://schemas.openxmlformats.org/officeDocument/2006/relationships/tags" Target="../tags/tag227.xml"/><Relationship Id="rId12" Type="http://schemas.openxmlformats.org/officeDocument/2006/relationships/tags" Target="../tags/tag232.xml"/><Relationship Id="rId17" Type="http://schemas.openxmlformats.org/officeDocument/2006/relationships/tags" Target="../tags/tag237.xml"/><Relationship Id="rId25" Type="http://schemas.openxmlformats.org/officeDocument/2006/relationships/tags" Target="../tags/tag245.xml"/><Relationship Id="rId2" Type="http://schemas.openxmlformats.org/officeDocument/2006/relationships/tags" Target="../tags/tag222.xml"/><Relationship Id="rId16" Type="http://schemas.openxmlformats.org/officeDocument/2006/relationships/tags" Target="../tags/tag236.xml"/><Relationship Id="rId20" Type="http://schemas.openxmlformats.org/officeDocument/2006/relationships/tags" Target="../tags/tag240.xml"/><Relationship Id="rId29" Type="http://schemas.openxmlformats.org/officeDocument/2006/relationships/image" Target="../media/image7.png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11" Type="http://schemas.openxmlformats.org/officeDocument/2006/relationships/tags" Target="../tags/tag231.xml"/><Relationship Id="rId24" Type="http://schemas.openxmlformats.org/officeDocument/2006/relationships/tags" Target="../tags/tag244.xml"/><Relationship Id="rId5" Type="http://schemas.openxmlformats.org/officeDocument/2006/relationships/tags" Target="../tags/tag225.xml"/><Relationship Id="rId15" Type="http://schemas.openxmlformats.org/officeDocument/2006/relationships/tags" Target="../tags/tag235.xml"/><Relationship Id="rId23" Type="http://schemas.openxmlformats.org/officeDocument/2006/relationships/tags" Target="../tags/tag243.xml"/><Relationship Id="rId28" Type="http://schemas.openxmlformats.org/officeDocument/2006/relationships/slideLayout" Target="../slideLayouts/slideLayout5.xml"/><Relationship Id="rId10" Type="http://schemas.openxmlformats.org/officeDocument/2006/relationships/tags" Target="../tags/tag230.xml"/><Relationship Id="rId19" Type="http://schemas.openxmlformats.org/officeDocument/2006/relationships/tags" Target="../tags/tag239.xml"/><Relationship Id="rId4" Type="http://schemas.openxmlformats.org/officeDocument/2006/relationships/tags" Target="../tags/tag224.xml"/><Relationship Id="rId9" Type="http://schemas.openxmlformats.org/officeDocument/2006/relationships/tags" Target="../tags/tag229.xml"/><Relationship Id="rId14" Type="http://schemas.openxmlformats.org/officeDocument/2006/relationships/tags" Target="../tags/tag234.xml"/><Relationship Id="rId22" Type="http://schemas.openxmlformats.org/officeDocument/2006/relationships/tags" Target="../tags/tag242.xml"/><Relationship Id="rId27" Type="http://schemas.openxmlformats.org/officeDocument/2006/relationships/tags" Target="../tags/tag24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mailto:adc@gmail.com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255.xml"/><Relationship Id="rId13" Type="http://schemas.openxmlformats.org/officeDocument/2006/relationships/tags" Target="../tags/tag260.xml"/><Relationship Id="rId3" Type="http://schemas.openxmlformats.org/officeDocument/2006/relationships/tags" Target="../tags/tag250.xml"/><Relationship Id="rId7" Type="http://schemas.openxmlformats.org/officeDocument/2006/relationships/tags" Target="../tags/tag254.xml"/><Relationship Id="rId12" Type="http://schemas.openxmlformats.org/officeDocument/2006/relationships/tags" Target="../tags/tag259.xml"/><Relationship Id="rId17" Type="http://schemas.openxmlformats.org/officeDocument/2006/relationships/hyperlink" Target="mailto:adc@gmail.com" TargetMode="External"/><Relationship Id="rId2" Type="http://schemas.openxmlformats.org/officeDocument/2006/relationships/tags" Target="../tags/tag249.xml"/><Relationship Id="rId16" Type="http://schemas.openxmlformats.org/officeDocument/2006/relationships/slideLayout" Target="../slideLayouts/slideLayout5.xml"/><Relationship Id="rId1" Type="http://schemas.openxmlformats.org/officeDocument/2006/relationships/tags" Target="../tags/tag248.xml"/><Relationship Id="rId6" Type="http://schemas.openxmlformats.org/officeDocument/2006/relationships/tags" Target="../tags/tag253.xml"/><Relationship Id="rId11" Type="http://schemas.openxmlformats.org/officeDocument/2006/relationships/tags" Target="../tags/tag258.xml"/><Relationship Id="rId5" Type="http://schemas.openxmlformats.org/officeDocument/2006/relationships/tags" Target="../tags/tag252.xml"/><Relationship Id="rId15" Type="http://schemas.openxmlformats.org/officeDocument/2006/relationships/tags" Target="../tags/tag262.xml"/><Relationship Id="rId10" Type="http://schemas.openxmlformats.org/officeDocument/2006/relationships/tags" Target="../tags/tag257.xml"/><Relationship Id="rId4" Type="http://schemas.openxmlformats.org/officeDocument/2006/relationships/tags" Target="../tags/tag251.xml"/><Relationship Id="rId9" Type="http://schemas.openxmlformats.org/officeDocument/2006/relationships/tags" Target="../tags/tag256.xml"/><Relationship Id="rId14" Type="http://schemas.openxmlformats.org/officeDocument/2006/relationships/tags" Target="../tags/tag26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270.xml"/><Relationship Id="rId3" Type="http://schemas.openxmlformats.org/officeDocument/2006/relationships/tags" Target="../tags/tag265.xml"/><Relationship Id="rId7" Type="http://schemas.openxmlformats.org/officeDocument/2006/relationships/tags" Target="../tags/tag269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6" Type="http://schemas.openxmlformats.org/officeDocument/2006/relationships/tags" Target="../tags/tag268.xml"/><Relationship Id="rId5" Type="http://schemas.openxmlformats.org/officeDocument/2006/relationships/tags" Target="../tags/tag267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266.xml"/><Relationship Id="rId9" Type="http://schemas.openxmlformats.org/officeDocument/2006/relationships/tags" Target="../tags/tag27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279.xml"/><Relationship Id="rId13" Type="http://schemas.openxmlformats.org/officeDocument/2006/relationships/tags" Target="../tags/tag284.xml"/><Relationship Id="rId3" Type="http://schemas.openxmlformats.org/officeDocument/2006/relationships/tags" Target="../tags/tag274.xml"/><Relationship Id="rId7" Type="http://schemas.openxmlformats.org/officeDocument/2006/relationships/tags" Target="../tags/tag278.xml"/><Relationship Id="rId12" Type="http://schemas.openxmlformats.org/officeDocument/2006/relationships/tags" Target="../tags/tag283.xml"/><Relationship Id="rId2" Type="http://schemas.openxmlformats.org/officeDocument/2006/relationships/tags" Target="../tags/tag273.xml"/><Relationship Id="rId16" Type="http://schemas.openxmlformats.org/officeDocument/2006/relationships/hyperlink" Target="mailto:adc@gmail.com" TargetMode="External"/><Relationship Id="rId1" Type="http://schemas.openxmlformats.org/officeDocument/2006/relationships/tags" Target="../tags/tag272.xml"/><Relationship Id="rId6" Type="http://schemas.openxmlformats.org/officeDocument/2006/relationships/tags" Target="../tags/tag277.xml"/><Relationship Id="rId11" Type="http://schemas.openxmlformats.org/officeDocument/2006/relationships/tags" Target="../tags/tag282.xml"/><Relationship Id="rId5" Type="http://schemas.openxmlformats.org/officeDocument/2006/relationships/tags" Target="../tags/tag276.xml"/><Relationship Id="rId15" Type="http://schemas.openxmlformats.org/officeDocument/2006/relationships/slideLayout" Target="../slideLayouts/slideLayout5.xml"/><Relationship Id="rId10" Type="http://schemas.openxmlformats.org/officeDocument/2006/relationships/tags" Target="../tags/tag281.xml"/><Relationship Id="rId4" Type="http://schemas.openxmlformats.org/officeDocument/2006/relationships/tags" Target="../tags/tag275.xml"/><Relationship Id="rId9" Type="http://schemas.openxmlformats.org/officeDocument/2006/relationships/tags" Target="../tags/tag280.xml"/><Relationship Id="rId14" Type="http://schemas.openxmlformats.org/officeDocument/2006/relationships/tags" Target="../tags/tag28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293.xml"/><Relationship Id="rId13" Type="http://schemas.openxmlformats.org/officeDocument/2006/relationships/tags" Target="../tags/tag298.xml"/><Relationship Id="rId18" Type="http://schemas.openxmlformats.org/officeDocument/2006/relationships/tags" Target="../tags/tag303.xml"/><Relationship Id="rId26" Type="http://schemas.openxmlformats.org/officeDocument/2006/relationships/tags" Target="../tags/tag311.xml"/><Relationship Id="rId3" Type="http://schemas.openxmlformats.org/officeDocument/2006/relationships/tags" Target="../tags/tag288.xml"/><Relationship Id="rId21" Type="http://schemas.openxmlformats.org/officeDocument/2006/relationships/tags" Target="../tags/tag306.xml"/><Relationship Id="rId34" Type="http://schemas.openxmlformats.org/officeDocument/2006/relationships/slideLayout" Target="../slideLayouts/slideLayout8.xml"/><Relationship Id="rId7" Type="http://schemas.openxmlformats.org/officeDocument/2006/relationships/tags" Target="../tags/tag292.xml"/><Relationship Id="rId12" Type="http://schemas.openxmlformats.org/officeDocument/2006/relationships/tags" Target="../tags/tag297.xml"/><Relationship Id="rId17" Type="http://schemas.openxmlformats.org/officeDocument/2006/relationships/tags" Target="../tags/tag302.xml"/><Relationship Id="rId25" Type="http://schemas.openxmlformats.org/officeDocument/2006/relationships/tags" Target="../tags/tag310.xml"/><Relationship Id="rId33" Type="http://schemas.openxmlformats.org/officeDocument/2006/relationships/tags" Target="../tags/tag318.xml"/><Relationship Id="rId2" Type="http://schemas.openxmlformats.org/officeDocument/2006/relationships/tags" Target="../tags/tag287.xml"/><Relationship Id="rId16" Type="http://schemas.openxmlformats.org/officeDocument/2006/relationships/tags" Target="../tags/tag301.xml"/><Relationship Id="rId20" Type="http://schemas.openxmlformats.org/officeDocument/2006/relationships/tags" Target="../tags/tag305.xml"/><Relationship Id="rId29" Type="http://schemas.openxmlformats.org/officeDocument/2006/relationships/tags" Target="../tags/tag314.xml"/><Relationship Id="rId1" Type="http://schemas.openxmlformats.org/officeDocument/2006/relationships/tags" Target="../tags/tag286.xml"/><Relationship Id="rId6" Type="http://schemas.openxmlformats.org/officeDocument/2006/relationships/tags" Target="../tags/tag291.xml"/><Relationship Id="rId11" Type="http://schemas.openxmlformats.org/officeDocument/2006/relationships/tags" Target="../tags/tag296.xml"/><Relationship Id="rId24" Type="http://schemas.openxmlformats.org/officeDocument/2006/relationships/tags" Target="../tags/tag309.xml"/><Relationship Id="rId32" Type="http://schemas.openxmlformats.org/officeDocument/2006/relationships/tags" Target="../tags/tag317.xml"/><Relationship Id="rId5" Type="http://schemas.openxmlformats.org/officeDocument/2006/relationships/tags" Target="../tags/tag290.xml"/><Relationship Id="rId15" Type="http://schemas.openxmlformats.org/officeDocument/2006/relationships/tags" Target="../tags/tag300.xml"/><Relationship Id="rId23" Type="http://schemas.openxmlformats.org/officeDocument/2006/relationships/tags" Target="../tags/tag308.xml"/><Relationship Id="rId28" Type="http://schemas.openxmlformats.org/officeDocument/2006/relationships/tags" Target="../tags/tag313.xml"/><Relationship Id="rId10" Type="http://schemas.openxmlformats.org/officeDocument/2006/relationships/tags" Target="../tags/tag295.xml"/><Relationship Id="rId19" Type="http://schemas.openxmlformats.org/officeDocument/2006/relationships/tags" Target="../tags/tag304.xml"/><Relationship Id="rId31" Type="http://schemas.openxmlformats.org/officeDocument/2006/relationships/tags" Target="../tags/tag316.xml"/><Relationship Id="rId4" Type="http://schemas.openxmlformats.org/officeDocument/2006/relationships/tags" Target="../tags/tag289.xml"/><Relationship Id="rId9" Type="http://schemas.openxmlformats.org/officeDocument/2006/relationships/tags" Target="../tags/tag294.xml"/><Relationship Id="rId14" Type="http://schemas.openxmlformats.org/officeDocument/2006/relationships/tags" Target="../tags/tag299.xml"/><Relationship Id="rId22" Type="http://schemas.openxmlformats.org/officeDocument/2006/relationships/tags" Target="../tags/tag307.xml"/><Relationship Id="rId27" Type="http://schemas.openxmlformats.org/officeDocument/2006/relationships/tags" Target="../tags/tag312.xml"/><Relationship Id="rId30" Type="http://schemas.openxmlformats.org/officeDocument/2006/relationships/tags" Target="../tags/tag315.xml"/><Relationship Id="rId35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19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327.xml"/><Relationship Id="rId3" Type="http://schemas.openxmlformats.org/officeDocument/2006/relationships/tags" Target="../tags/tag322.xml"/><Relationship Id="rId7" Type="http://schemas.openxmlformats.org/officeDocument/2006/relationships/tags" Target="../tags/tag326.xml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6" Type="http://schemas.openxmlformats.org/officeDocument/2006/relationships/tags" Target="../tags/tag325.xml"/><Relationship Id="rId11" Type="http://schemas.openxmlformats.org/officeDocument/2006/relationships/hyperlink" Target="mailto:adc@gmail.com" TargetMode="External"/><Relationship Id="rId5" Type="http://schemas.openxmlformats.org/officeDocument/2006/relationships/tags" Target="../tags/tag324.xml"/><Relationship Id="rId10" Type="http://schemas.openxmlformats.org/officeDocument/2006/relationships/slideLayout" Target="../slideLayouts/slideLayout8.xml"/><Relationship Id="rId4" Type="http://schemas.openxmlformats.org/officeDocument/2006/relationships/tags" Target="../tags/tag323.xml"/><Relationship Id="rId9" Type="http://schemas.openxmlformats.org/officeDocument/2006/relationships/tags" Target="../tags/tag328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336.xml"/><Relationship Id="rId3" Type="http://schemas.openxmlformats.org/officeDocument/2006/relationships/tags" Target="../tags/tag331.xml"/><Relationship Id="rId7" Type="http://schemas.openxmlformats.org/officeDocument/2006/relationships/tags" Target="../tags/tag335.xml"/><Relationship Id="rId2" Type="http://schemas.openxmlformats.org/officeDocument/2006/relationships/tags" Target="../tags/tag330.xml"/><Relationship Id="rId1" Type="http://schemas.openxmlformats.org/officeDocument/2006/relationships/tags" Target="../tags/tag329.xml"/><Relationship Id="rId6" Type="http://schemas.openxmlformats.org/officeDocument/2006/relationships/tags" Target="../tags/tag334.xml"/><Relationship Id="rId5" Type="http://schemas.openxmlformats.org/officeDocument/2006/relationships/tags" Target="../tags/tag333.xml"/><Relationship Id="rId4" Type="http://schemas.openxmlformats.org/officeDocument/2006/relationships/tags" Target="../tags/tag332.xml"/><Relationship Id="rId9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344.xml"/><Relationship Id="rId3" Type="http://schemas.openxmlformats.org/officeDocument/2006/relationships/tags" Target="../tags/tag339.xml"/><Relationship Id="rId7" Type="http://schemas.openxmlformats.org/officeDocument/2006/relationships/tags" Target="../tags/tag343.xml"/><Relationship Id="rId2" Type="http://schemas.openxmlformats.org/officeDocument/2006/relationships/tags" Target="../tags/tag338.xml"/><Relationship Id="rId1" Type="http://schemas.openxmlformats.org/officeDocument/2006/relationships/tags" Target="../tags/tag337.xml"/><Relationship Id="rId6" Type="http://schemas.openxmlformats.org/officeDocument/2006/relationships/tags" Target="../tags/tag342.xml"/><Relationship Id="rId11" Type="http://schemas.openxmlformats.org/officeDocument/2006/relationships/hyperlink" Target="mailto:adc@gmail.com" TargetMode="External"/><Relationship Id="rId5" Type="http://schemas.openxmlformats.org/officeDocument/2006/relationships/tags" Target="../tags/tag341.xml"/><Relationship Id="rId10" Type="http://schemas.openxmlformats.org/officeDocument/2006/relationships/slideLayout" Target="../slideLayouts/slideLayout8.xml"/><Relationship Id="rId4" Type="http://schemas.openxmlformats.org/officeDocument/2006/relationships/tags" Target="../tags/tag340.xml"/><Relationship Id="rId9" Type="http://schemas.openxmlformats.org/officeDocument/2006/relationships/tags" Target="../tags/tag34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348.xml"/><Relationship Id="rId7" Type="http://schemas.openxmlformats.org/officeDocument/2006/relationships/slideLayout" Target="../slideLayouts/slideLayout8.xml"/><Relationship Id="rId2" Type="http://schemas.openxmlformats.org/officeDocument/2006/relationships/tags" Target="../tags/tag347.xml"/><Relationship Id="rId1" Type="http://schemas.openxmlformats.org/officeDocument/2006/relationships/tags" Target="../tags/tag346.xml"/><Relationship Id="rId6" Type="http://schemas.openxmlformats.org/officeDocument/2006/relationships/tags" Target="../tags/tag351.xml"/><Relationship Id="rId5" Type="http://schemas.openxmlformats.org/officeDocument/2006/relationships/tags" Target="../tags/tag350.xml"/><Relationship Id="rId4" Type="http://schemas.openxmlformats.org/officeDocument/2006/relationships/tags" Target="../tags/tag349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359.xml"/><Relationship Id="rId13" Type="http://schemas.openxmlformats.org/officeDocument/2006/relationships/tags" Target="../tags/tag364.xml"/><Relationship Id="rId3" Type="http://schemas.openxmlformats.org/officeDocument/2006/relationships/tags" Target="../tags/tag354.xml"/><Relationship Id="rId7" Type="http://schemas.openxmlformats.org/officeDocument/2006/relationships/tags" Target="../tags/tag358.xml"/><Relationship Id="rId12" Type="http://schemas.openxmlformats.org/officeDocument/2006/relationships/tags" Target="../tags/tag363.xml"/><Relationship Id="rId2" Type="http://schemas.openxmlformats.org/officeDocument/2006/relationships/tags" Target="../tags/tag353.xml"/><Relationship Id="rId1" Type="http://schemas.openxmlformats.org/officeDocument/2006/relationships/tags" Target="../tags/tag352.xml"/><Relationship Id="rId6" Type="http://schemas.openxmlformats.org/officeDocument/2006/relationships/tags" Target="../tags/tag357.xml"/><Relationship Id="rId11" Type="http://schemas.openxmlformats.org/officeDocument/2006/relationships/tags" Target="../tags/tag362.xml"/><Relationship Id="rId5" Type="http://schemas.openxmlformats.org/officeDocument/2006/relationships/tags" Target="../tags/tag356.xml"/><Relationship Id="rId15" Type="http://schemas.openxmlformats.org/officeDocument/2006/relationships/slideLayout" Target="../slideLayouts/slideLayout8.xml"/><Relationship Id="rId10" Type="http://schemas.openxmlformats.org/officeDocument/2006/relationships/tags" Target="../tags/tag361.xml"/><Relationship Id="rId4" Type="http://schemas.openxmlformats.org/officeDocument/2006/relationships/tags" Target="../tags/tag355.xml"/><Relationship Id="rId9" Type="http://schemas.openxmlformats.org/officeDocument/2006/relationships/tags" Target="../tags/tag360.xml"/><Relationship Id="rId14" Type="http://schemas.openxmlformats.org/officeDocument/2006/relationships/tags" Target="../tags/tag36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368.xml"/><Relationship Id="rId2" Type="http://schemas.openxmlformats.org/officeDocument/2006/relationships/tags" Target="../tags/tag367.xml"/><Relationship Id="rId1" Type="http://schemas.openxmlformats.org/officeDocument/2006/relationships/tags" Target="../tags/tag366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369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377.xml"/><Relationship Id="rId3" Type="http://schemas.openxmlformats.org/officeDocument/2006/relationships/tags" Target="../tags/tag372.xml"/><Relationship Id="rId7" Type="http://schemas.openxmlformats.org/officeDocument/2006/relationships/tags" Target="../tags/tag376.xml"/><Relationship Id="rId2" Type="http://schemas.openxmlformats.org/officeDocument/2006/relationships/tags" Target="../tags/tag371.xml"/><Relationship Id="rId1" Type="http://schemas.openxmlformats.org/officeDocument/2006/relationships/tags" Target="../tags/tag370.xml"/><Relationship Id="rId6" Type="http://schemas.openxmlformats.org/officeDocument/2006/relationships/tags" Target="../tags/tag375.xml"/><Relationship Id="rId5" Type="http://schemas.openxmlformats.org/officeDocument/2006/relationships/tags" Target="../tags/tag374.xml"/><Relationship Id="rId10" Type="http://schemas.openxmlformats.org/officeDocument/2006/relationships/slideLayout" Target="../slideLayouts/slideLayout8.xml"/><Relationship Id="rId4" Type="http://schemas.openxmlformats.org/officeDocument/2006/relationships/tags" Target="../tags/tag373.xml"/><Relationship Id="rId9" Type="http://schemas.openxmlformats.org/officeDocument/2006/relationships/tags" Target="../tags/tag37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381.xml"/><Relationship Id="rId2" Type="http://schemas.openxmlformats.org/officeDocument/2006/relationships/tags" Target="../tags/tag380.xml"/><Relationship Id="rId1" Type="http://schemas.openxmlformats.org/officeDocument/2006/relationships/tags" Target="../tags/tag379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38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image" Target="../media/image7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slideLayout" Target="../slideLayouts/slideLayout8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385.xml"/><Relationship Id="rId7" Type="http://schemas.openxmlformats.org/officeDocument/2006/relationships/slideLayout" Target="../slideLayouts/slideLayout8.xml"/><Relationship Id="rId2" Type="http://schemas.openxmlformats.org/officeDocument/2006/relationships/tags" Target="../tags/tag384.xml"/><Relationship Id="rId1" Type="http://schemas.openxmlformats.org/officeDocument/2006/relationships/tags" Target="../tags/tag383.xml"/><Relationship Id="rId6" Type="http://schemas.openxmlformats.org/officeDocument/2006/relationships/tags" Target="../tags/tag388.xml"/><Relationship Id="rId5" Type="http://schemas.openxmlformats.org/officeDocument/2006/relationships/tags" Target="../tags/tag387.xml"/><Relationship Id="rId4" Type="http://schemas.openxmlformats.org/officeDocument/2006/relationships/tags" Target="../tags/tag38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391.xml"/><Relationship Id="rId2" Type="http://schemas.openxmlformats.org/officeDocument/2006/relationships/tags" Target="../tags/tag390.xml"/><Relationship Id="rId1" Type="http://schemas.openxmlformats.org/officeDocument/2006/relationships/tags" Target="../tags/tag389.xml"/><Relationship Id="rId4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mailto:abc@gmail.com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tags" Target="../tags/tag399.xml"/><Relationship Id="rId3" Type="http://schemas.openxmlformats.org/officeDocument/2006/relationships/tags" Target="../tags/tag394.xml"/><Relationship Id="rId7" Type="http://schemas.openxmlformats.org/officeDocument/2006/relationships/tags" Target="../tags/tag398.xml"/><Relationship Id="rId2" Type="http://schemas.openxmlformats.org/officeDocument/2006/relationships/tags" Target="../tags/tag393.xml"/><Relationship Id="rId1" Type="http://schemas.openxmlformats.org/officeDocument/2006/relationships/tags" Target="../tags/tag392.xml"/><Relationship Id="rId6" Type="http://schemas.openxmlformats.org/officeDocument/2006/relationships/tags" Target="../tags/tag397.xml"/><Relationship Id="rId5" Type="http://schemas.openxmlformats.org/officeDocument/2006/relationships/tags" Target="../tags/tag396.xml"/><Relationship Id="rId10" Type="http://schemas.openxmlformats.org/officeDocument/2006/relationships/image" Target="../media/image8.png"/><Relationship Id="rId4" Type="http://schemas.openxmlformats.org/officeDocument/2006/relationships/tags" Target="../tags/tag395.xml"/><Relationship Id="rId9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adc@gmail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2.xml"/><Relationship Id="rId4" Type="http://schemas.openxmlformats.org/officeDocument/2006/relationships/hyperlink" Target="mailto:adc@gmail.co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2021-04-30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리스할부모집인 관리시스템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>
                <a:latin typeface="+mn-ea"/>
              </a:rPr>
              <a:t>샌텔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75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608" y="2260145"/>
            <a:ext cx="2631973" cy="1754354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1900609" y="2004728"/>
            <a:ext cx="2631972" cy="27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059799" y="2015802"/>
            <a:ext cx="1589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모집인 이력보기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64328" y="1970670"/>
            <a:ext cx="2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X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425013"/>
              </p:ext>
            </p:extLst>
          </p:nvPr>
        </p:nvGraphicFramePr>
        <p:xfrm>
          <a:off x="1916374" y="2296215"/>
          <a:ext cx="2592558" cy="1350385"/>
        </p:xfrm>
        <a:graphic>
          <a:graphicData uri="http://schemas.openxmlformats.org/drawingml/2006/table">
            <a:tbl>
              <a:tblPr/>
              <a:tblGrid>
                <a:gridCol w="705951"/>
                <a:gridCol w="595097"/>
                <a:gridCol w="461709"/>
                <a:gridCol w="829801"/>
              </a:tblGrid>
              <a:tr h="270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승인완료일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2021.05.01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결제완료일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en-US" altLang="ko-KR" sz="800" baseline="0" dirty="0" smtClean="0"/>
                        <a:t> 2021.05.02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자격취득일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2021.05.02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2021.06.01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변경승인일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2021.06.05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2885078" y="3698217"/>
            <a:ext cx="68774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051" y="2270256"/>
            <a:ext cx="3223177" cy="2224768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5517051" y="2014840"/>
            <a:ext cx="3223177" cy="27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676242" y="2025914"/>
            <a:ext cx="1589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변경사항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524228" y="1980782"/>
            <a:ext cx="2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X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809345" y="3949632"/>
            <a:ext cx="68774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grpSp>
        <p:nvGrpSpPr>
          <p:cNvPr id="64" name="그룹 63"/>
          <p:cNvGrpSpPr/>
          <p:nvPr/>
        </p:nvGrpSpPr>
        <p:grpSpPr>
          <a:xfrm>
            <a:off x="5779440" y="2455564"/>
            <a:ext cx="2803134" cy="1089301"/>
            <a:chOff x="537672" y="3510272"/>
            <a:chExt cx="1098550" cy="921321"/>
          </a:xfrm>
        </p:grpSpPr>
        <p:sp>
          <p:nvSpPr>
            <p:cNvPr id="65" name="직사각형 64"/>
            <p:cNvSpPr/>
            <p:nvPr/>
          </p:nvSpPr>
          <p:spPr bwMode="auto">
            <a:xfrm>
              <a:off x="537672" y="3510272"/>
              <a:ext cx="1098550" cy="9041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ko-KR">
                <a:solidFill>
                  <a:srgbClr val="996633"/>
                </a:solidFill>
                <a:latin typeface="+mn-ea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 bwMode="auto">
            <a:xfrm>
              <a:off x="537672" y="3510272"/>
              <a:ext cx="1098550" cy="921321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 bwMode="auto">
            <a:xfrm rot="10800000" flipV="1">
              <a:off x="537672" y="3510272"/>
              <a:ext cx="1087438" cy="904100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 bwMode="auto">
            <a:xfrm>
              <a:off x="999989" y="3881620"/>
              <a:ext cx="184193" cy="182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image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814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101142"/>
              </p:ext>
            </p:extLst>
          </p:nvPr>
        </p:nvGraphicFramePr>
        <p:xfrm>
          <a:off x="10046222" y="886278"/>
          <a:ext cx="2146086" cy="4041237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각 회원사에서 모집인 승인 요청한 사항을 처리하는 화면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승인완료된 모집인은 모집인조회 및 변경메뉴에서 확인 가능합니다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각 회원사별로 선택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담담자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회원사별 담담자별로 소팅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셀렉트값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미확인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셀렉트값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개인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사용인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금융상품유형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시설대여 및 연불판매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할부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어음할인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매출채권 매입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지급보증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기타 대출성 상품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셀렉트값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반려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반려된 건을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회원사가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다시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승인요청하면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상태값이 승인요청으로 변경됨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필드값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휴대폰번호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주민번호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법인번호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승인요청일 기준으로 조회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디폴트 승인남은일수 적은순으로 소팅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해당 버튼을 다시 누르면 최근 요청일 순으로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소팅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실무자가 해당 모집인의 내용을 확인 하였음을 보여줌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05792" y="1144651"/>
            <a:ext cx="329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모집인 승인처리</a:t>
            </a:r>
            <a:endParaRPr lang="ko-KR" altLang="en-US" sz="2000" spc="-15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775356" y="2804860"/>
            <a:ext cx="867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기간</a:t>
            </a:r>
            <a:endParaRPr lang="ko-KR" altLang="en-US" sz="800" dirty="0"/>
          </a:p>
        </p:txBody>
      </p:sp>
      <p:sp>
        <p:nvSpPr>
          <p:cNvPr id="14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612638" y="2801918"/>
            <a:ext cx="997393" cy="1700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5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4073684" y="2806465"/>
            <a:ext cx="997393" cy="1700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3667934" y="2801185"/>
            <a:ext cx="181875" cy="180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109904" y="2800269"/>
            <a:ext cx="181875" cy="18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874085" y="2801733"/>
            <a:ext cx="1484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19" name="직사각형 18"/>
          <p:cNvSpPr/>
          <p:nvPr/>
        </p:nvSpPr>
        <p:spPr>
          <a:xfrm>
            <a:off x="5412317" y="2802151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371858" y="2777875"/>
            <a:ext cx="419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오늘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6153905" y="2800803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097262" y="2776527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</a:t>
            </a:r>
            <a:r>
              <a:rPr lang="ko-KR" altLang="en-US" sz="800" smtClean="0"/>
              <a:t>주일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6543239" y="2798825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486596" y="2774549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15</a:t>
            </a:r>
            <a:r>
              <a:rPr lang="ko-KR" altLang="en-US" sz="800" smtClean="0"/>
              <a:t>일</a:t>
            </a:r>
            <a:endParaRPr lang="ko-KR" altLang="en-US" sz="800" dirty="0"/>
          </a:p>
        </p:txBody>
      </p:sp>
      <p:sp>
        <p:nvSpPr>
          <p:cNvPr id="25" name="직사각형 24"/>
          <p:cNvSpPr/>
          <p:nvPr/>
        </p:nvSpPr>
        <p:spPr>
          <a:xfrm>
            <a:off x="6929842" y="2795061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873199" y="2770785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</a:t>
            </a:r>
            <a:r>
              <a:rPr lang="ko-KR" altLang="en-US" sz="800" smtClean="0"/>
              <a:t>개월</a:t>
            </a:r>
            <a:endParaRPr lang="ko-KR" altLang="en-US" sz="800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1868094" y="3079047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769664" y="2804452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729205" y="2780176"/>
            <a:ext cx="419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어제</a:t>
            </a:r>
            <a:endParaRPr lang="ko-KR" altLang="en-US" sz="8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1828679" y="1652257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 bwMode="auto">
          <a:xfrm>
            <a:off x="5032232" y="6139513"/>
            <a:ext cx="249299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&lt;&lt;  &lt; 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ea typeface="돋움" pitchFamily="50" charset="-127"/>
              </a:rPr>
              <a:t>1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· 2 · 3 · 4 · 5 · 6 · 7 · 8 · 9 · 10  </a:t>
            </a: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&gt;  &gt;&gt; </a:t>
            </a:r>
            <a:endParaRPr lang="en-US" altLang="ko-KR" sz="800" dirty="0">
              <a:solidFill>
                <a:srgbClr val="000000">
                  <a:lumMod val="65000"/>
                  <a:lumOff val="35000"/>
                </a:srgbClr>
              </a:solidFill>
              <a:ea typeface="돋움" pitchFamily="50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029511"/>
              </p:ext>
            </p:extLst>
          </p:nvPr>
        </p:nvGraphicFramePr>
        <p:xfrm>
          <a:off x="1471814" y="4023816"/>
          <a:ext cx="8244282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382"/>
                <a:gridCol w="647366"/>
                <a:gridCol w="559565"/>
                <a:gridCol w="559565"/>
                <a:gridCol w="706039"/>
                <a:gridCol w="767308"/>
                <a:gridCol w="736654"/>
                <a:gridCol w="725157"/>
                <a:gridCol w="708511"/>
                <a:gridCol w="696420"/>
                <a:gridCol w="629701"/>
                <a:gridCol w="559307"/>
                <a:gridCol w="559307"/>
              </a:tblGrid>
              <a:tr h="300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회원사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담당자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모집인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baseline="0" dirty="0" smtClean="0"/>
                        <a:t>분류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금융상품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smtClean="0"/>
                        <a:t>유형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법인명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법인번호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요청일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smtClean="0"/>
                        <a:t>남은일수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실무자확인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승인상태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볼보파이낸셜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r>
                        <a:rPr lang="en-US" altLang="ko-KR" sz="800" dirty="0" smtClean="0"/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/>
                        <a:t>개인</a:t>
                      </a:r>
                      <a:endParaRPr lang="en-US" altLang="ko-KR" sz="800" u="sng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대출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8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800627-1496025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2021.03.12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</a:t>
                      </a:r>
                      <a:r>
                        <a:rPr lang="ko-KR" altLang="en-US" sz="800" smtClean="0"/>
                        <a:t>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확인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승인요청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IBK</a:t>
                      </a:r>
                      <a:r>
                        <a:rPr lang="ko-KR" altLang="en-US" sz="800" b="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r>
                        <a:rPr lang="en-US" altLang="ko-KR" sz="800" dirty="0" smtClean="0"/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/>
                        <a:t>개인</a:t>
                      </a:r>
                      <a:endParaRPr lang="en-US" altLang="ko-KR" sz="800" u="sng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대출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김길자</a:t>
                      </a:r>
                      <a:endParaRPr lang="ko-KR" altLang="en-US" sz="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790401-234567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2021.03.11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</a:t>
                      </a:r>
                      <a:r>
                        <a:rPr lang="ko-KR" altLang="en-US" sz="800" smtClean="0"/>
                        <a:t>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미확인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승인요청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r>
                        <a:rPr lang="en-US" altLang="ko-KR" sz="800" dirty="0" smtClean="0"/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/>
                        <a:t>법인</a:t>
                      </a:r>
                      <a:endParaRPr lang="en-US" altLang="ko-KR" sz="800" u="sng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smtClean="0">
                          <a:solidFill>
                            <a:schemeClr val="tx1"/>
                          </a:solidFill>
                        </a:rPr>
                        <a:t>대출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㈜ 가나다</a:t>
                      </a:r>
                      <a:endParaRPr lang="ko-KR" altLang="en-US" sz="8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/>
                        <a:t>110111-4088260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2021.02.02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확인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반려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/>
                        <a:t>담당자</a:t>
                      </a:r>
                      <a:r>
                        <a:rPr lang="en-US" altLang="ko-KR" sz="800" smtClean="0"/>
                        <a:t>2</a:t>
                      </a:r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/>
                        <a:t>법인</a:t>
                      </a:r>
                      <a:endParaRPr lang="en-US" altLang="ko-KR" sz="800" u="sng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smtClean="0">
                          <a:solidFill>
                            <a:schemeClr val="tx1"/>
                          </a:solidFill>
                        </a:rPr>
                        <a:t>대출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㈜ </a:t>
                      </a:r>
                      <a:r>
                        <a:rPr lang="ko-KR" altLang="en-US" sz="800" b="1" u="sng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마바사</a:t>
                      </a:r>
                      <a:endParaRPr lang="ko-KR" altLang="en-US" sz="8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/>
                        <a:t>110222-5555123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2021.02.01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확인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반려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r>
                        <a:rPr lang="en-US" altLang="ko-KR" sz="800" dirty="0" smtClean="0"/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/>
                        <a:t>사용인</a:t>
                      </a:r>
                      <a:endParaRPr lang="en-US" altLang="ko-KR" sz="800" u="sng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대출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2021.02.01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확인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반려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778621" y="1779018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회원사</a:t>
            </a:r>
            <a:endParaRPr lang="ko-KR" altLang="en-US" sz="800" dirty="0"/>
          </a:p>
        </p:txBody>
      </p:sp>
      <p:sp>
        <p:nvSpPr>
          <p:cNvPr id="39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609570" y="1791038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0" name="Drop-Down Arrow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436195" y="1791038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1" name="Drop-Down Arrow"/>
          <p:cNvSpPr/>
          <p:nvPr>
            <p:custDataLst>
              <p:tags r:id="rId5"/>
            </p:custDataLst>
          </p:nvPr>
        </p:nvSpPr>
        <p:spPr>
          <a:xfrm rot="10800000">
            <a:off x="3481852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42" name="Drop-Down Arrow"/>
          <p:cNvSpPr/>
          <p:nvPr>
            <p:custDataLst>
              <p:tags r:id="rId6"/>
            </p:custDataLst>
          </p:nvPr>
        </p:nvSpPr>
        <p:spPr>
          <a:xfrm rot="10800000">
            <a:off x="3481852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55" name="Oval 63"/>
          <p:cNvSpPr>
            <a:spLocks noChangeArrowheads="1"/>
          </p:cNvSpPr>
          <p:nvPr/>
        </p:nvSpPr>
        <p:spPr bwMode="auto">
          <a:xfrm>
            <a:off x="2427511" y="167764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71814" y="3758060"/>
            <a:ext cx="9383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총 </a:t>
            </a:r>
            <a:r>
              <a:rPr lang="en-US" altLang="ko-KR" sz="800" b="1" dirty="0" smtClean="0"/>
              <a:t>: 5</a:t>
            </a:r>
            <a:r>
              <a:rPr lang="ko-KR" altLang="en-US" sz="800" b="1" smtClean="0"/>
              <a:t>건</a:t>
            </a:r>
            <a:endParaRPr lang="ko-KR" altLang="en-US" sz="8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6467908" y="2111672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승인상태</a:t>
            </a:r>
            <a:endParaRPr lang="ko-KR" altLang="en-US" sz="800" dirty="0"/>
          </a:p>
        </p:txBody>
      </p:sp>
      <p:sp>
        <p:nvSpPr>
          <p:cNvPr id="60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7298857" y="2123692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승인요청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1" name="Drop-Down Arrow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8125482" y="2123692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2" name="Drop-Down Arrow"/>
          <p:cNvSpPr/>
          <p:nvPr>
            <p:custDataLst>
              <p:tags r:id="rId9"/>
            </p:custDataLst>
          </p:nvPr>
        </p:nvSpPr>
        <p:spPr>
          <a:xfrm rot="10800000">
            <a:off x="8171139" y="2194296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3" name="Drop-Down Arrow"/>
          <p:cNvSpPr/>
          <p:nvPr>
            <p:custDataLst>
              <p:tags r:id="rId10"/>
            </p:custDataLst>
          </p:nvPr>
        </p:nvSpPr>
        <p:spPr>
          <a:xfrm rot="10800000">
            <a:off x="8171139" y="2194296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4720064" y="205631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63416" y="2117691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모집인분류</a:t>
            </a:r>
            <a:endParaRPr lang="ko-KR" altLang="en-US" sz="800" dirty="0"/>
          </a:p>
        </p:txBody>
      </p:sp>
      <p:sp>
        <p:nvSpPr>
          <p:cNvPr id="72" name="Text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2618014" y="2129711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3" name="Drop-Down Arrow Box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3444639" y="2129711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4" name="Drop-Down Arrow"/>
          <p:cNvSpPr/>
          <p:nvPr>
            <p:custDataLst>
              <p:tags r:id="rId13"/>
            </p:custDataLst>
          </p:nvPr>
        </p:nvSpPr>
        <p:spPr>
          <a:xfrm rot="10800000">
            <a:off x="3490296" y="2200315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75" name="Drop-Down Arrow"/>
          <p:cNvSpPr/>
          <p:nvPr>
            <p:custDataLst>
              <p:tags r:id="rId14"/>
            </p:custDataLst>
          </p:nvPr>
        </p:nvSpPr>
        <p:spPr>
          <a:xfrm rot="10800000">
            <a:off x="3490296" y="2200315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76" name="Oval 63"/>
          <p:cNvSpPr>
            <a:spLocks noChangeArrowheads="1"/>
          </p:cNvSpPr>
          <p:nvPr/>
        </p:nvSpPr>
        <p:spPr bwMode="auto">
          <a:xfrm>
            <a:off x="2434176" y="203698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880996" y="1779018"/>
            <a:ext cx="958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회원사 담당자명</a:t>
            </a:r>
            <a:endParaRPr lang="ko-KR" altLang="en-US" sz="800" dirty="0"/>
          </a:p>
        </p:txBody>
      </p:sp>
      <p:sp>
        <p:nvSpPr>
          <p:cNvPr id="78" name="Text Box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919218" y="1791038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9" name="Drop-Down Arrow Box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5745843" y="1791038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0" name="Drop-Down Arrow"/>
          <p:cNvSpPr/>
          <p:nvPr>
            <p:custDataLst>
              <p:tags r:id="rId17"/>
            </p:custDataLst>
          </p:nvPr>
        </p:nvSpPr>
        <p:spPr>
          <a:xfrm rot="10800000">
            <a:off x="5791500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81" name="Drop-Down Arrow"/>
          <p:cNvSpPr/>
          <p:nvPr>
            <p:custDataLst>
              <p:tags r:id="rId18"/>
            </p:custDataLst>
          </p:nvPr>
        </p:nvSpPr>
        <p:spPr>
          <a:xfrm rot="10800000">
            <a:off x="5791500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82" name="Oval 63"/>
          <p:cNvSpPr>
            <a:spLocks noChangeArrowheads="1"/>
          </p:cNvSpPr>
          <p:nvPr/>
        </p:nvSpPr>
        <p:spPr bwMode="auto">
          <a:xfrm>
            <a:off x="4721393" y="167764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Oval 63"/>
          <p:cNvSpPr>
            <a:spLocks noChangeArrowheads="1"/>
          </p:cNvSpPr>
          <p:nvPr/>
        </p:nvSpPr>
        <p:spPr bwMode="auto">
          <a:xfrm>
            <a:off x="1688560" y="110515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15264" y="2118226"/>
            <a:ext cx="88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금융상품유형</a:t>
            </a:r>
            <a:endParaRPr lang="ko-KR" altLang="en-US" sz="800" dirty="0"/>
          </a:p>
        </p:txBody>
      </p:sp>
      <p:sp>
        <p:nvSpPr>
          <p:cNvPr id="65" name="Text Box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4927102" y="2130246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6" name="Drop-Down Arrow Box"/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5753727" y="2130246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7" name="Drop-Down Arrow"/>
          <p:cNvSpPr/>
          <p:nvPr>
            <p:custDataLst>
              <p:tags r:id="rId21"/>
            </p:custDataLst>
          </p:nvPr>
        </p:nvSpPr>
        <p:spPr>
          <a:xfrm rot="10800000">
            <a:off x="5799384" y="220085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8" name="Drop-Down Arrow"/>
          <p:cNvSpPr/>
          <p:nvPr>
            <p:custDataLst>
              <p:tags r:id="rId22"/>
            </p:custDataLst>
          </p:nvPr>
        </p:nvSpPr>
        <p:spPr>
          <a:xfrm rot="10800000">
            <a:off x="5799384" y="220085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76953" y="2439067"/>
            <a:ext cx="657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검색어</a:t>
            </a:r>
            <a:endParaRPr lang="ko-KR" altLang="en-US" sz="800" dirty="0"/>
          </a:p>
        </p:txBody>
      </p:sp>
      <p:sp>
        <p:nvSpPr>
          <p:cNvPr id="70" name="Text Box"/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2623094" y="2435880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이름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4" name="Drop-Down Arrow Box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3449719" y="2435880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5" name="Drop-Down Arrow"/>
          <p:cNvSpPr/>
          <p:nvPr>
            <p:custDataLst>
              <p:tags r:id="rId25"/>
            </p:custDataLst>
          </p:nvPr>
        </p:nvSpPr>
        <p:spPr>
          <a:xfrm rot="10800000">
            <a:off x="3495376" y="2506484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86" name="Text Box"/>
          <p:cNvSpPr>
            <a:spLocks/>
          </p:cNvSpPr>
          <p:nvPr>
            <p:custDataLst>
              <p:tags r:id="rId26"/>
            </p:custDataLst>
          </p:nvPr>
        </p:nvSpPr>
        <p:spPr bwMode="auto">
          <a:xfrm>
            <a:off x="3710707" y="2430466"/>
            <a:ext cx="104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7" name="Drop-Down Arrow"/>
          <p:cNvSpPr/>
          <p:nvPr>
            <p:custDataLst>
              <p:tags r:id="rId27"/>
            </p:custDataLst>
          </p:nvPr>
        </p:nvSpPr>
        <p:spPr>
          <a:xfrm rot="10800000">
            <a:off x="3495376" y="2506484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88" name="Oval 63"/>
          <p:cNvSpPr>
            <a:spLocks noChangeArrowheads="1"/>
          </p:cNvSpPr>
          <p:nvPr/>
        </p:nvSpPr>
        <p:spPr bwMode="auto">
          <a:xfrm>
            <a:off x="2466318" y="233377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</a:p>
        </p:txBody>
      </p:sp>
      <p:sp>
        <p:nvSpPr>
          <p:cNvPr id="89" name="Oval 63"/>
          <p:cNvSpPr>
            <a:spLocks noChangeArrowheads="1"/>
          </p:cNvSpPr>
          <p:nvPr/>
        </p:nvSpPr>
        <p:spPr bwMode="auto">
          <a:xfrm>
            <a:off x="7125708" y="2027534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Oval 63"/>
          <p:cNvSpPr>
            <a:spLocks noChangeArrowheads="1"/>
          </p:cNvSpPr>
          <p:nvPr/>
        </p:nvSpPr>
        <p:spPr bwMode="auto">
          <a:xfrm>
            <a:off x="2397030" y="273015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618626" y="3692442"/>
            <a:ext cx="1097468" cy="24810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승인 남은일 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699940" y="3714264"/>
            <a:ext cx="171450" cy="209550"/>
          </a:xfrm>
          <a:prstGeom prst="rect">
            <a:avLst/>
          </a:prstGeom>
        </p:spPr>
      </p:pic>
      <p:sp>
        <p:nvSpPr>
          <p:cNvPr id="94" name="직사각형 93"/>
          <p:cNvSpPr/>
          <p:nvPr/>
        </p:nvSpPr>
        <p:spPr>
          <a:xfrm>
            <a:off x="8902249" y="3134213"/>
            <a:ext cx="807052" cy="21152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조회</a:t>
            </a:r>
            <a:endParaRPr lang="ko-KR" altLang="en-US" sz="800"/>
          </a:p>
        </p:txBody>
      </p:sp>
      <p:sp>
        <p:nvSpPr>
          <p:cNvPr id="91" name="TextBox 90"/>
          <p:cNvSpPr txBox="1"/>
          <p:nvPr/>
        </p:nvSpPr>
        <p:spPr>
          <a:xfrm>
            <a:off x="6467908" y="1780596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</a:rPr>
              <a:t>실무자 확인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92" name="Text Box"/>
          <p:cNvSpPr>
            <a:spLocks/>
          </p:cNvSpPr>
          <p:nvPr>
            <p:custDataLst>
              <p:tags r:id="rId28"/>
            </p:custDataLst>
          </p:nvPr>
        </p:nvSpPr>
        <p:spPr bwMode="auto">
          <a:xfrm>
            <a:off x="7298857" y="1792616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3" name="Drop-Down Arrow Box"/>
          <p:cNvSpPr>
            <a:spLocks/>
          </p:cNvSpPr>
          <p:nvPr>
            <p:custDataLst>
              <p:tags r:id="rId29"/>
            </p:custDataLst>
          </p:nvPr>
        </p:nvSpPr>
        <p:spPr bwMode="auto">
          <a:xfrm>
            <a:off x="8125482" y="1792616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6" name="Drop-Down Arrow"/>
          <p:cNvSpPr/>
          <p:nvPr>
            <p:custDataLst>
              <p:tags r:id="rId30"/>
            </p:custDataLst>
          </p:nvPr>
        </p:nvSpPr>
        <p:spPr>
          <a:xfrm rot="10800000">
            <a:off x="8171139" y="186322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97" name="Drop-Down Arrow"/>
          <p:cNvSpPr/>
          <p:nvPr>
            <p:custDataLst>
              <p:tags r:id="rId31"/>
            </p:custDataLst>
          </p:nvPr>
        </p:nvSpPr>
        <p:spPr>
          <a:xfrm rot="10800000">
            <a:off x="8171139" y="186322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98" name="Oval 63"/>
          <p:cNvSpPr>
            <a:spLocks noChangeArrowheads="1"/>
          </p:cNvSpPr>
          <p:nvPr/>
        </p:nvSpPr>
        <p:spPr bwMode="auto">
          <a:xfrm>
            <a:off x="7115019" y="163762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8402090" y="3563923"/>
            <a:ext cx="368046" cy="200055"/>
            <a:chOff x="1847009" y="3431288"/>
            <a:chExt cx="368046" cy="200055"/>
          </a:xfrm>
        </p:grpSpPr>
        <p:sp>
          <p:nvSpPr>
            <p:cNvPr id="100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847009" y="3431288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10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158583"/>
              </p:ext>
            </p:extLst>
          </p:nvPr>
        </p:nvGraphicFramePr>
        <p:xfrm>
          <a:off x="99400" y="1258737"/>
          <a:ext cx="1345828" cy="2505240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27836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담당자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업무분장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통계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03" name="그룹 102"/>
          <p:cNvGrpSpPr/>
          <p:nvPr/>
        </p:nvGrpSpPr>
        <p:grpSpPr>
          <a:xfrm>
            <a:off x="8448678" y="3973504"/>
            <a:ext cx="368046" cy="200055"/>
            <a:chOff x="1847009" y="3431288"/>
            <a:chExt cx="368046" cy="200055"/>
          </a:xfrm>
        </p:grpSpPr>
        <p:sp>
          <p:nvSpPr>
            <p:cNvPr id="104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847009" y="3431288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11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046222" y="4929890"/>
            <a:ext cx="2106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실무자 확인여부 표시</a:t>
            </a:r>
            <a:r>
              <a:rPr lang="en-US" altLang="ko-KR" sz="1000" dirty="0" smtClean="0">
                <a:solidFill>
                  <a:srgbClr val="FF0000"/>
                </a:solidFill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</a:rPr>
              <a:t>승인상태란 앞이나 뒤</a:t>
            </a:r>
            <a:r>
              <a:rPr lang="en-US" altLang="ko-KR" sz="1000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관리자가 실무자 확인 건에 대해 확인 후 승인버튼 클릭 시 모집인 조회 및 변경 페이지로 이동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426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065821"/>
              </p:ext>
            </p:extLst>
          </p:nvPr>
        </p:nvGraphicFramePr>
        <p:xfrm>
          <a:off x="10046222" y="886278"/>
          <a:ext cx="2146086" cy="3490825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개인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승인처리시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화면설명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실무자 확인버튼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회원사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해당 회원사의 등록 담당자를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모집인의 상태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 또는 반려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이력보기를 클릭하면 아래사항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반려일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재승인 요청일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결제완료일은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공란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처리상태는 공란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모집인의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분류값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개인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법인사용인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금융상품유형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시설대여 및 연불판매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할부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어음할인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매출채권 매입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지급보증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기타 대출성 상품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05792" y="1144651"/>
            <a:ext cx="329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모집인 승인처리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28679" y="1526130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695563"/>
              </p:ext>
            </p:extLst>
          </p:nvPr>
        </p:nvGraphicFramePr>
        <p:xfrm>
          <a:off x="1847105" y="2093651"/>
          <a:ext cx="7092292" cy="4028304"/>
        </p:xfrm>
        <a:graphic>
          <a:graphicData uri="http://schemas.openxmlformats.org/drawingml/2006/table">
            <a:tbl>
              <a:tblPr/>
              <a:tblGrid>
                <a:gridCol w="1503487"/>
                <a:gridCol w="1827427"/>
                <a:gridCol w="43400"/>
                <a:gridCol w="1296846"/>
                <a:gridCol w="2421132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볼보파이낸셜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 담당자</a:t>
                      </a:r>
                      <a:r>
                        <a:rPr lang="en-US" altLang="ko-KR" sz="800" dirty="0" smtClean="0"/>
                        <a:t>1 (</a:t>
                      </a:r>
                      <a:r>
                        <a:rPr lang="en-US" altLang="ko-KR" sz="800" dirty="0" smtClean="0">
                          <a:hlinkClick r:id="rId5"/>
                        </a:rPr>
                        <a:t>adc@gmail.com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010-44445555)</a:t>
                      </a:r>
                      <a:endParaRPr lang="ko-KR" altLang="en-US" sz="800" smtClean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승인요청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결제여부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mtClean="0"/>
                        <a:t> </a:t>
                      </a:r>
                      <a:r>
                        <a:rPr lang="en-US" altLang="ko-KR" sz="800" dirty="0" smtClean="0"/>
                        <a:t>-</a:t>
                      </a:r>
                      <a:endParaRPr lang="ko-KR" altLang="en-US" sz="7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-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분류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/>
                        <a:t>   </a:t>
                      </a:r>
                      <a:r>
                        <a:rPr lang="ko-KR" altLang="en-US" sz="800" baseline="0" smtClean="0"/>
                        <a:t>개인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신규경력구분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신규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대출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홍길동</a:t>
                      </a:r>
                      <a:r>
                        <a:rPr lang="en-US" altLang="ko-KR" sz="800" dirty="0" smtClean="0"/>
                        <a:t>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830627-1423597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 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010-4444-2233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서울시 서초구 강남대로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길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9-15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삼성아파트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1402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호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교육이수번호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20210221315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경력시작일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경력종료일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2021-05-03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계약일자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위탁예정기간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반려사유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Oval 63"/>
          <p:cNvSpPr>
            <a:spLocks noChangeArrowheads="1"/>
          </p:cNvSpPr>
          <p:nvPr/>
        </p:nvSpPr>
        <p:spPr bwMode="auto">
          <a:xfrm>
            <a:off x="2248019" y="213573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Oval 63"/>
          <p:cNvSpPr>
            <a:spLocks noChangeArrowheads="1"/>
          </p:cNvSpPr>
          <p:nvPr/>
        </p:nvSpPr>
        <p:spPr bwMode="auto">
          <a:xfrm>
            <a:off x="5443789" y="214413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Oval 63"/>
          <p:cNvSpPr>
            <a:spLocks noChangeArrowheads="1"/>
          </p:cNvSpPr>
          <p:nvPr/>
        </p:nvSpPr>
        <p:spPr bwMode="auto">
          <a:xfrm>
            <a:off x="2186441" y="239880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Oval 63"/>
          <p:cNvSpPr>
            <a:spLocks noChangeArrowheads="1"/>
          </p:cNvSpPr>
          <p:nvPr/>
        </p:nvSpPr>
        <p:spPr bwMode="auto">
          <a:xfrm>
            <a:off x="4333158" y="227973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Oval 63"/>
          <p:cNvSpPr>
            <a:spLocks noChangeArrowheads="1"/>
          </p:cNvSpPr>
          <p:nvPr/>
        </p:nvSpPr>
        <p:spPr bwMode="auto">
          <a:xfrm>
            <a:off x="5487566" y="239219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5459" y="2438663"/>
            <a:ext cx="684000" cy="162516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이력보기</a:t>
            </a:r>
            <a:endParaRPr lang="ko-KR" altLang="en-US" sz="800" dirty="0"/>
          </a:p>
        </p:txBody>
      </p:sp>
      <p:sp>
        <p:nvSpPr>
          <p:cNvPr id="18" name="Oval 63"/>
          <p:cNvSpPr>
            <a:spLocks noChangeArrowheads="1"/>
          </p:cNvSpPr>
          <p:nvPr/>
        </p:nvSpPr>
        <p:spPr bwMode="auto">
          <a:xfrm>
            <a:off x="2150032" y="271987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Oval 63"/>
          <p:cNvSpPr>
            <a:spLocks noChangeArrowheads="1"/>
          </p:cNvSpPr>
          <p:nvPr/>
        </p:nvSpPr>
        <p:spPr bwMode="auto">
          <a:xfrm>
            <a:off x="2073208" y="300279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47105" y="1752424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등록정보</a:t>
            </a:r>
            <a:endParaRPr lang="ko-KR" altLang="en-US" sz="1200" spc="-150" dirty="0">
              <a:latin typeface="+mn-ea"/>
            </a:endParaRPr>
          </a:p>
        </p:txBody>
      </p:sp>
      <p:sp>
        <p:nvSpPr>
          <p:cNvPr id="24" name="Oval 63"/>
          <p:cNvSpPr>
            <a:spLocks noChangeArrowheads="1"/>
          </p:cNvSpPr>
          <p:nvPr/>
        </p:nvSpPr>
        <p:spPr bwMode="auto">
          <a:xfrm>
            <a:off x="1643580" y="113448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313404" y="6188342"/>
            <a:ext cx="72000" cy="333257"/>
            <a:chOff x="5313404" y="5741773"/>
            <a:chExt cx="72000" cy="333257"/>
          </a:xfrm>
        </p:grpSpPr>
        <p:sp>
          <p:nvSpPr>
            <p:cNvPr id="26" name="타원 25"/>
            <p:cNvSpPr/>
            <p:nvPr/>
          </p:nvSpPr>
          <p:spPr>
            <a:xfrm>
              <a:off x="5313404" y="5741773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5313404" y="588111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5313404" y="600303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976557" y="3495625"/>
            <a:ext cx="368046" cy="200055"/>
            <a:chOff x="1847009" y="3431288"/>
            <a:chExt cx="368046" cy="200055"/>
          </a:xfrm>
        </p:grpSpPr>
        <p:sp>
          <p:nvSpPr>
            <p:cNvPr id="31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47009" y="3431288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10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402970" y="5878633"/>
            <a:ext cx="4651340" cy="18295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반려시에는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 사유를 적어주세요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.</a:t>
            </a:r>
            <a:endParaRPr lang="en-US" sz="800" dirty="0">
              <a:solidFill>
                <a:schemeClr val="bg1">
                  <a:lumMod val="50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769108"/>
              </p:ext>
            </p:extLst>
          </p:nvPr>
        </p:nvGraphicFramePr>
        <p:xfrm>
          <a:off x="99400" y="1258737"/>
          <a:ext cx="1345828" cy="2737908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담당자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업무분장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통계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8237358" y="1845537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41373" y="1798591"/>
            <a:ext cx="7237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50" smtClean="0">
                <a:latin typeface="+mn-ea"/>
              </a:rPr>
              <a:t>실무자 확인</a:t>
            </a:r>
            <a:endParaRPr lang="ko-KR" altLang="en-US" sz="900" spc="-150" dirty="0">
              <a:latin typeface="+mn-ea"/>
            </a:endParaRPr>
          </a:p>
        </p:txBody>
      </p:sp>
      <p:sp>
        <p:nvSpPr>
          <p:cNvPr id="38" name="Oval 63"/>
          <p:cNvSpPr>
            <a:spLocks noChangeArrowheads="1"/>
          </p:cNvSpPr>
          <p:nvPr/>
        </p:nvSpPr>
        <p:spPr bwMode="auto">
          <a:xfrm>
            <a:off x="8057746" y="170153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733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10036"/>
              </p:ext>
            </p:extLst>
          </p:nvPr>
        </p:nvGraphicFramePr>
        <p:xfrm>
          <a:off x="10046222" y="886278"/>
          <a:ext cx="2146086" cy="368354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각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첨부파일별로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체크할 사항을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승인시에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알럿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해당 모집인을 승인하시겠습니까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 버튼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 시 승인처리되고 창이 닫힘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반려시에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반려사유 입력 필수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반려시에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알럿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해당 모집인 승인을 반려하시겠습니까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 버튼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 시 반려처리되고 창이 닫힘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등록신청일로부터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개월 이내 발급 증명서인지 여부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72965" y="103016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첨부서류</a:t>
            </a:r>
            <a:endParaRPr lang="ko-KR" altLang="en-US" sz="1200" spc="-150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719622"/>
              </p:ext>
            </p:extLst>
          </p:nvPr>
        </p:nvGraphicFramePr>
        <p:xfrm>
          <a:off x="1851453" y="1413733"/>
          <a:ext cx="7867312" cy="2589624"/>
        </p:xfrm>
        <a:graphic>
          <a:graphicData uri="http://schemas.openxmlformats.org/drawingml/2006/table">
            <a:tbl>
              <a:tblPr/>
              <a:tblGrid>
                <a:gridCol w="4082695"/>
                <a:gridCol w="1563932"/>
                <a:gridCol w="2220685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첨부이미지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체크사항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등록증 게시용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1.jpg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주민등록증사본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여권사본 및 여권정보증명서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운전면허증 사본 중 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주민등록증사본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교육과정 이수확인서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또는 인증서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1.jpg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2jpg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 유형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내용에 대한 설명자료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계약서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4.jpg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결격사유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없음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피한정후견인등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5.jpg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대리인 신청 위임장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인간날인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6.jpg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인감증명서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   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7.jpg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320149" y="5861075"/>
            <a:ext cx="807052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승인</a:t>
            </a:r>
            <a:endParaRPr lang="ko-KR" altLang="en-US" sz="800" dirty="0"/>
          </a:p>
        </p:txBody>
      </p:sp>
      <p:sp>
        <p:nvSpPr>
          <p:cNvPr id="6" name="직사각형 5"/>
          <p:cNvSpPr/>
          <p:nvPr/>
        </p:nvSpPr>
        <p:spPr>
          <a:xfrm>
            <a:off x="8182297" y="5861075"/>
            <a:ext cx="807052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보완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4974048" y="5855515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989349" y="5974043"/>
            <a:ext cx="12109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318531" y="5782389"/>
            <a:ext cx="1757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모집인 상태가 반려인 경우</a:t>
            </a:r>
            <a:r>
              <a:rPr lang="en-US" altLang="ko-KR" sz="800" b="1" dirty="0" smtClean="0"/>
              <a:t>,</a:t>
            </a:r>
          </a:p>
          <a:p>
            <a:r>
              <a:rPr lang="ko-KR" altLang="en-US" sz="800" b="1" dirty="0" smtClean="0"/>
              <a:t>승인</a:t>
            </a:r>
            <a:r>
              <a:rPr lang="en-US" altLang="ko-KR" sz="800" b="1" dirty="0" smtClean="0"/>
              <a:t>/</a:t>
            </a:r>
            <a:r>
              <a:rPr lang="ko-KR" altLang="en-US" sz="800" b="1" smtClean="0"/>
              <a:t>반려 버튼은 보여지지 않음</a:t>
            </a:r>
            <a:endParaRPr lang="ko-KR" altLang="en-US" sz="800" b="1" dirty="0"/>
          </a:p>
        </p:txBody>
      </p:sp>
      <p:sp>
        <p:nvSpPr>
          <p:cNvPr id="12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7604339" y="2052967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08354" y="2006021"/>
            <a:ext cx="11156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기재내용</a:t>
            </a:r>
            <a:r>
              <a:rPr lang="ko-KR" altLang="en-US" sz="800" spc="-150" dirty="0" smtClean="0">
                <a:latin typeface="+mn-ea"/>
              </a:rPr>
              <a:t> </a:t>
            </a:r>
            <a:r>
              <a:rPr lang="ko-KR" altLang="en-US" sz="800" spc="-150" dirty="0" err="1" smtClean="0">
                <a:solidFill>
                  <a:srgbClr val="FF0000"/>
                </a:solidFill>
                <a:latin typeface="+mn-ea"/>
              </a:rPr>
              <a:t>일치여부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7604339" y="2349059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08353" y="2302113"/>
            <a:ext cx="12809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교육 이수 및 인증내역 검증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7604339" y="2653859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08354" y="2606913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경력 인정여부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7604339" y="2927424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08354" y="2880478"/>
            <a:ext cx="12070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기재내용 일치 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7604339" y="3223516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08354" y="3176570"/>
            <a:ext cx="12070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결격사유 유무  검증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8579705" y="3223516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683720" y="3176570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서명 누락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7604339" y="3502190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08354" y="3455244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인감 날인 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8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7608324" y="3802064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12339" y="3755118"/>
            <a:ext cx="10350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유효 증명서여부 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0" name="Oval 63"/>
          <p:cNvSpPr>
            <a:spLocks noChangeArrowheads="1"/>
          </p:cNvSpPr>
          <p:nvPr/>
        </p:nvSpPr>
        <p:spPr bwMode="auto">
          <a:xfrm>
            <a:off x="8239673" y="1341733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Oval 63"/>
          <p:cNvSpPr>
            <a:spLocks noChangeArrowheads="1"/>
          </p:cNvSpPr>
          <p:nvPr/>
        </p:nvSpPr>
        <p:spPr bwMode="auto">
          <a:xfrm>
            <a:off x="7296910" y="563838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Oval 63"/>
          <p:cNvSpPr>
            <a:spLocks noChangeArrowheads="1"/>
          </p:cNvSpPr>
          <p:nvPr/>
        </p:nvSpPr>
        <p:spPr bwMode="auto">
          <a:xfrm>
            <a:off x="8124599" y="563838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46222" y="4842534"/>
            <a:ext cx="19448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실무자 확인 버튼 필요</a:t>
            </a:r>
            <a:r>
              <a:rPr lang="en-US" altLang="ko-KR" sz="1100" b="1" dirty="0">
                <a:solidFill>
                  <a:srgbClr val="0000FF"/>
                </a:solidFill>
              </a:rPr>
              <a:t>-&gt; </a:t>
            </a:r>
            <a:r>
              <a:rPr lang="ko-KR" altLang="en-US" sz="1100" b="1">
                <a:solidFill>
                  <a:srgbClr val="0000FF"/>
                </a:solidFill>
              </a:rPr>
              <a:t>앞페이지에 확인 체크박스로 표시</a:t>
            </a:r>
            <a:endParaRPr lang="ko-KR" altLang="en-US" sz="1100" b="1" dirty="0">
              <a:solidFill>
                <a:srgbClr val="0000FF"/>
              </a:solidFill>
            </a:endParaRPr>
          </a:p>
        </p:txBody>
      </p:sp>
      <p:sp>
        <p:nvSpPr>
          <p:cNvPr id="46" name="Oval 63"/>
          <p:cNvSpPr>
            <a:spLocks noChangeArrowheads="1"/>
          </p:cNvSpPr>
          <p:nvPr/>
        </p:nvSpPr>
        <p:spPr bwMode="auto">
          <a:xfrm>
            <a:off x="8551438" y="3794138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46222" y="4569827"/>
            <a:ext cx="2146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위임장과 인감증명서 란 분리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44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7604339" y="1769188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08354" y="1722242"/>
            <a:ext cx="11156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이미지 사이즈 확인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3" name="TextBox 10"/>
          <p:cNvSpPr txBox="1"/>
          <p:nvPr/>
        </p:nvSpPr>
        <p:spPr>
          <a:xfrm>
            <a:off x="10046222" y="5453795"/>
            <a:ext cx="2146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 dirty="0" smtClean="0">
                <a:solidFill>
                  <a:srgbClr val="0000FF"/>
                </a:solidFill>
              </a:rPr>
              <a:t>위임장과 인감증명서 란 분리</a:t>
            </a:r>
            <a:endParaRPr lang="ko-KR" altLang="en-US" sz="11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757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06321" y="713041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522198" y="709332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106321" y="713041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22198" y="709332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05792" y="829331"/>
            <a:ext cx="329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모집인 승인처리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828679" y="1210810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63"/>
          <p:cNvSpPr>
            <a:spLocks noChangeArrowheads="1"/>
          </p:cNvSpPr>
          <p:nvPr/>
        </p:nvSpPr>
        <p:spPr bwMode="auto">
          <a:xfrm>
            <a:off x="1643580" y="81916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5313404" y="6464245"/>
            <a:ext cx="72000" cy="333257"/>
            <a:chOff x="5313404" y="5741773"/>
            <a:chExt cx="72000" cy="333257"/>
          </a:xfrm>
        </p:grpSpPr>
        <p:sp>
          <p:nvSpPr>
            <p:cNvPr id="22" name="타원 21"/>
            <p:cNvSpPr/>
            <p:nvPr/>
          </p:nvSpPr>
          <p:spPr>
            <a:xfrm>
              <a:off x="5313404" y="5741773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313404" y="588111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5313404" y="600303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218228"/>
              </p:ext>
            </p:extLst>
          </p:nvPr>
        </p:nvGraphicFramePr>
        <p:xfrm>
          <a:off x="10046222" y="886278"/>
          <a:ext cx="2146086" cy="272552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법인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승인처리시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화면설명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1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847105" y="131885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등록정보</a:t>
            </a:r>
            <a:endParaRPr lang="ko-KR" altLang="en-US" sz="1200" spc="-150" dirty="0">
              <a:latin typeface="+mn-ea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514076"/>
              </p:ext>
            </p:extLst>
          </p:nvPr>
        </p:nvGraphicFramePr>
        <p:xfrm>
          <a:off x="1696995" y="1629620"/>
          <a:ext cx="7242402" cy="3080792"/>
        </p:xfrm>
        <a:graphic>
          <a:graphicData uri="http://schemas.openxmlformats.org/drawingml/2006/table">
            <a:tbl>
              <a:tblPr/>
              <a:tblGrid>
                <a:gridCol w="1861751"/>
                <a:gridCol w="1812324"/>
                <a:gridCol w="1235676"/>
                <a:gridCol w="2332651"/>
              </a:tblGrid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볼보파이낸셜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 담당자</a:t>
                      </a:r>
                      <a:r>
                        <a:rPr lang="en-US" altLang="ko-KR" sz="800" dirty="0" smtClean="0"/>
                        <a:t>1 (</a:t>
                      </a:r>
                      <a:r>
                        <a:rPr lang="en-US" altLang="ko-KR" sz="800" dirty="0" smtClean="0">
                          <a:hlinkClick r:id="rId5"/>
                        </a:rPr>
                        <a:t>adc@gmail.com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010-44445555)</a:t>
                      </a:r>
                      <a:endParaRPr lang="ko-KR" altLang="en-US" sz="800" smtClean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승인요청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결제여부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-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분류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/>
                        <a:t>   </a:t>
                      </a:r>
                      <a:r>
                        <a:rPr lang="ko-KR" altLang="en-US" sz="800" baseline="0" smtClean="0"/>
                        <a:t>법인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대출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㈜ 대출회사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대표이사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</a:t>
                      </a:r>
                      <a:r>
                        <a:rPr lang="ko-KR" altLang="en-US" sz="800" smtClean="0"/>
                        <a:t>홍길동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법인등록번호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111111-111111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설립년월일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본점소재지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상세주소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법인등기부본상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서울시 서초구 강남대로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길 신도빌딩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층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자본금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백만원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100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반려사유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4365459" y="1974632"/>
            <a:ext cx="684000" cy="162516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이력보기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813771" y="476432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대표자 및 임원관련 사항</a:t>
            </a:r>
            <a:endParaRPr lang="en-US" altLang="ko-KR" sz="1200" spc="-150" dirty="0" smtClean="0">
              <a:latin typeface="+mn-ea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64153"/>
              </p:ext>
            </p:extLst>
          </p:nvPr>
        </p:nvGraphicFramePr>
        <p:xfrm>
          <a:off x="1696995" y="5041328"/>
          <a:ext cx="7264284" cy="1414308"/>
        </p:xfrm>
        <a:graphic>
          <a:graphicData uri="http://schemas.openxmlformats.org/drawingml/2006/table">
            <a:tbl>
              <a:tblPr/>
              <a:tblGrid>
                <a:gridCol w="1845275"/>
                <a:gridCol w="1842443"/>
                <a:gridCol w="1285103"/>
                <a:gridCol w="2291463"/>
              </a:tblGrid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신규경력 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신규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홍길동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911111-1234568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대표자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금융상품유형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대출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교육이수번호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2012011111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경력시작일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경력종료일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 2021-02-02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상근여부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상근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전문인력여부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</a:t>
                      </a: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</a:rPr>
                        <a:t>전문인력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3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619246" y="4474277"/>
            <a:ext cx="4651340" cy="18295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반려시에는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 사유를 적어주세요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.</a:t>
            </a:r>
            <a:endParaRPr lang="en-US" sz="800" dirty="0">
              <a:solidFill>
                <a:schemeClr val="bg1">
                  <a:lumMod val="50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607092"/>
              </p:ext>
            </p:extLst>
          </p:nvPr>
        </p:nvGraphicFramePr>
        <p:xfrm>
          <a:off x="99400" y="1258737"/>
          <a:ext cx="1345828" cy="2737908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담당자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업무분장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통계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091725" y="3825050"/>
            <a:ext cx="2054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임원 사항에 금융상품유형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직위 필요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8749862" y="3917259"/>
            <a:ext cx="1341863" cy="145877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8237358" y="1404095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41373" y="1357149"/>
            <a:ext cx="7237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50" smtClean="0">
                <a:latin typeface="+mn-ea"/>
              </a:rPr>
              <a:t>실무자 확인</a:t>
            </a:r>
            <a:endParaRPr lang="ko-KR" altLang="en-US" sz="900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2168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7825" y="1022680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전문성을 갖춘 인력에 관한 사항</a:t>
            </a:r>
            <a:endParaRPr lang="en-US" altLang="ko-KR" sz="1200" spc="-150" dirty="0" smtClean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495428"/>
              </p:ext>
            </p:extLst>
          </p:nvPr>
        </p:nvGraphicFramePr>
        <p:xfrm>
          <a:off x="1696995" y="1305616"/>
          <a:ext cx="7264284" cy="1178590"/>
        </p:xfrm>
        <a:graphic>
          <a:graphicData uri="http://schemas.openxmlformats.org/drawingml/2006/table">
            <a:tbl>
              <a:tblPr/>
              <a:tblGrid>
                <a:gridCol w="1845275"/>
                <a:gridCol w="1842443"/>
                <a:gridCol w="1285103"/>
                <a:gridCol w="2291463"/>
              </a:tblGrid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신규경력 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신규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홍길동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911111-1234568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 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대출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교육이수번호 또는 인증번호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202111111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경력시작일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경력종료일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 2021-05-01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07824" y="2784229"/>
            <a:ext cx="4891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전산 설비</a:t>
            </a:r>
            <a:r>
              <a:rPr lang="en-US" altLang="ko-KR" sz="1200" spc="-150" dirty="0">
                <a:latin typeface="+mn-ea"/>
              </a:rPr>
              <a:t> </a:t>
            </a:r>
            <a:r>
              <a:rPr lang="ko-KR" altLang="en-US" sz="1200" spc="-150" smtClean="0">
                <a:latin typeface="+mn-ea"/>
              </a:rPr>
              <a:t>운영</a:t>
            </a:r>
            <a:r>
              <a:rPr lang="en-US" altLang="ko-KR" sz="1200" spc="-150" dirty="0" smtClean="0">
                <a:latin typeface="+mn-ea"/>
              </a:rPr>
              <a:t>, </a:t>
            </a:r>
            <a:r>
              <a:rPr lang="ko-KR" altLang="en-US" sz="1200" spc="-150" smtClean="0">
                <a:latin typeface="+mn-ea"/>
              </a:rPr>
              <a:t>유지 및 관리를 전문적으로 수행할 수 있는 인력에  관한 사항</a:t>
            </a:r>
            <a:endParaRPr lang="en-US" altLang="ko-KR" sz="1200" spc="-150" dirty="0" smtClean="0"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167337"/>
              </p:ext>
            </p:extLst>
          </p:nvPr>
        </p:nvGraphicFramePr>
        <p:xfrm>
          <a:off x="1696995" y="3067165"/>
          <a:ext cx="7264284" cy="235718"/>
        </p:xfrm>
        <a:graphic>
          <a:graphicData uri="http://schemas.openxmlformats.org/drawingml/2006/table">
            <a:tbl>
              <a:tblPr/>
              <a:tblGrid>
                <a:gridCol w="1845275"/>
                <a:gridCol w="1842443"/>
                <a:gridCol w="1285103"/>
                <a:gridCol w="2291463"/>
              </a:tblGrid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홍길동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911111-1234568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5313404" y="3757047"/>
            <a:ext cx="72000" cy="333257"/>
            <a:chOff x="5313404" y="5741773"/>
            <a:chExt cx="72000" cy="333257"/>
          </a:xfrm>
        </p:grpSpPr>
        <p:sp>
          <p:nvSpPr>
            <p:cNvPr id="12" name="타원 11"/>
            <p:cNvSpPr/>
            <p:nvPr/>
          </p:nvSpPr>
          <p:spPr>
            <a:xfrm>
              <a:off x="5313404" y="5741773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5313404" y="588111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5313404" y="600303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57000"/>
              </p:ext>
            </p:extLst>
          </p:nvPr>
        </p:nvGraphicFramePr>
        <p:xfrm>
          <a:off x="10046222" y="886278"/>
          <a:ext cx="2146086" cy="272552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법인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승인처리시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화면설명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관리자가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확인시에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체크합니다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0046222" y="3626242"/>
            <a:ext cx="2145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전문인력에 금융상품유형 필요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4926724" y="1894911"/>
            <a:ext cx="5005552" cy="1731331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990335" y="2125362"/>
            <a:ext cx="846885" cy="233130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09833" y="4599795"/>
            <a:ext cx="20547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solidFill>
                  <a:srgbClr val="0000FF"/>
                </a:solidFill>
              </a:rPr>
              <a:t>교육이수번호 또는 인증번호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707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965" y="75426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첨부서류</a:t>
            </a:r>
            <a:endParaRPr lang="ko-KR" altLang="en-US" sz="1200" spc="-150" dirty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31296"/>
              </p:ext>
            </p:extLst>
          </p:nvPr>
        </p:nvGraphicFramePr>
        <p:xfrm>
          <a:off x="1851453" y="1327020"/>
          <a:ext cx="7867312" cy="2047128"/>
        </p:xfrm>
        <a:graphic>
          <a:graphicData uri="http://schemas.openxmlformats.org/drawingml/2006/table">
            <a:tbl>
              <a:tblPr/>
              <a:tblGrid>
                <a:gridCol w="4082695"/>
                <a:gridCol w="1563932"/>
                <a:gridCol w="2220685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첨부이미지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체크사항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법인등기부등본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1.jpg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설립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 신청의 의사결정을 증명하는 서류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등록신청 관련 발기인총회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창립주주총회 또는 이사회의 공증을 받은 의사록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2jpg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본점의 위치 및 명칭을 기재한 서류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법인등기부에서 확인되지 않는 경우 제출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3.jpg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주주명부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4.jpg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영위하는 다른 업종에 대한 증빙서류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5.jpg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7604339" y="1690354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08354" y="1643408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공증 유무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8579705" y="1690354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83720" y="1643408"/>
            <a:ext cx="10350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중개업무 포함여부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7604339" y="1986446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08354" y="1939500"/>
            <a:ext cx="975366" cy="219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말소사항 포함 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579705" y="1986446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83720" y="1939500"/>
            <a:ext cx="1148258" cy="219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기재내용 일치 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7604339" y="2291246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08354" y="2244300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1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14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8579705" y="2291246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83720" y="2244300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2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16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7604339" y="2552503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08354" y="2505557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1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18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8579705" y="2552503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83720" y="2505557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2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20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7604339" y="2848594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08354" y="2801648"/>
            <a:ext cx="1088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인감도장 날인 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Text Box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7604339" y="3144686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08354" y="3097740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1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26" name="Text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8579705" y="3144686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83720" y="3097740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2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72965" y="1026158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latin typeface="+mn-ea"/>
              </a:rPr>
              <a:t>1.  </a:t>
            </a:r>
            <a:r>
              <a:rPr lang="ko-KR" altLang="en-US" sz="1100" spc="-150" smtClean="0">
                <a:latin typeface="+mn-ea"/>
              </a:rPr>
              <a:t>신청인 관련 서류</a:t>
            </a:r>
            <a:endParaRPr lang="ko-KR" altLang="en-US" sz="1100" spc="-150" dirty="0">
              <a:latin typeface="+mn-ea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287799"/>
              </p:ext>
            </p:extLst>
          </p:nvPr>
        </p:nvGraphicFramePr>
        <p:xfrm>
          <a:off x="1851453" y="3888220"/>
          <a:ext cx="7867312" cy="1726416"/>
        </p:xfrm>
        <a:graphic>
          <a:graphicData uri="http://schemas.openxmlformats.org/drawingml/2006/table">
            <a:tbl>
              <a:tblPr/>
              <a:tblGrid>
                <a:gridCol w="4082695"/>
                <a:gridCol w="1563932"/>
                <a:gridCol w="2220685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첨부이미지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체크사항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대표자 이력서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대표자 경력증명서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1.jpg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임원 이력서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2jpg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임원 경력증명서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3.jpg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임원자격에 적합함에 관한 확인서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결격사유없음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확인서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및 증빙서류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4.jpg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851453" y="3594276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latin typeface="+mn-ea"/>
              </a:rPr>
              <a:t>2..  </a:t>
            </a:r>
            <a:r>
              <a:rPr lang="ko-KR" altLang="en-US" sz="1100" spc="-150" smtClean="0">
                <a:latin typeface="+mn-ea"/>
              </a:rPr>
              <a:t>대표 및 임원관련 서류</a:t>
            </a:r>
            <a:endParaRPr lang="ko-KR" altLang="en-US" sz="1100" spc="-150" dirty="0">
              <a:latin typeface="+mn-ea"/>
            </a:endParaRPr>
          </a:p>
        </p:txBody>
      </p:sp>
      <p:sp>
        <p:nvSpPr>
          <p:cNvPr id="37" name="Text Box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7604339" y="4248798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12339" y="4210838"/>
            <a:ext cx="11704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인감도장 날인여부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1" name="Text Box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7604339" y="4553598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708354" y="4506652"/>
            <a:ext cx="1088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최근</a:t>
            </a:r>
            <a:r>
              <a:rPr lang="en-US" altLang="ko-KR" sz="800" spc="-150" dirty="0" smtClean="0">
                <a:solidFill>
                  <a:srgbClr val="FF0000"/>
                </a:solidFill>
                <a:latin typeface="+mn-ea"/>
              </a:rPr>
              <a:t>5</a:t>
            </a:r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년간 업무 기재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5" name="Text Box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7604339" y="4814855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9" name="Text Box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7604339" y="5110946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3" name="Text Box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7604339" y="5407038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5" name="Text Box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8579705" y="5407038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83720" y="5360092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smtClean="0">
                <a:solidFill>
                  <a:srgbClr val="FF0000"/>
                </a:solidFill>
                <a:latin typeface="+mn-ea"/>
              </a:rPr>
              <a:t>서명누락여부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51453" y="5714738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>
                <a:latin typeface="+mn-ea"/>
              </a:rPr>
              <a:t>3.  </a:t>
            </a:r>
            <a:r>
              <a:rPr lang="ko-KR" altLang="en-US" sz="1100" spc="-150">
                <a:latin typeface="+mn-ea"/>
              </a:rPr>
              <a:t>금융상품 관련 서류</a:t>
            </a:r>
            <a:endParaRPr lang="ko-KR" altLang="en-US" sz="1100" spc="-150" dirty="0">
              <a:latin typeface="+mn-ea"/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954910"/>
              </p:ext>
            </p:extLst>
          </p:nvPr>
        </p:nvGraphicFramePr>
        <p:xfrm>
          <a:off x="1851453" y="5987805"/>
          <a:ext cx="7867312" cy="575472"/>
        </p:xfrm>
        <a:graphic>
          <a:graphicData uri="http://schemas.openxmlformats.org/drawingml/2006/table">
            <a:tbl>
              <a:tblPr/>
              <a:tblGrid>
                <a:gridCol w="4082695"/>
                <a:gridCol w="1563932"/>
                <a:gridCol w="2220685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첨부이미지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체크사항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 유형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내용에 대한 설명자료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9" name="Text Box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7604339" y="6352969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708354" y="6306023"/>
            <a:ext cx="12436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기재사항 </a:t>
            </a:r>
            <a:r>
              <a:rPr lang="ko-KR" altLang="en-US" sz="800" spc="-150" dirty="0" err="1" smtClean="0">
                <a:solidFill>
                  <a:srgbClr val="FF0000"/>
                </a:solidFill>
                <a:latin typeface="+mn-ea"/>
              </a:rPr>
              <a:t>일치여부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734123"/>
              </p:ext>
            </p:extLst>
          </p:nvPr>
        </p:nvGraphicFramePr>
        <p:xfrm>
          <a:off x="10046222" y="886278"/>
          <a:ext cx="2146086" cy="272552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7712339" y="4793194"/>
            <a:ext cx="11704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인감도장 날인여부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699943" y="5052171"/>
            <a:ext cx="1088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최근</a:t>
            </a:r>
            <a:r>
              <a:rPr lang="en-US" altLang="ko-KR" sz="800" spc="-150" dirty="0" smtClean="0">
                <a:solidFill>
                  <a:srgbClr val="FF0000"/>
                </a:solidFill>
                <a:latin typeface="+mn-ea"/>
              </a:rPr>
              <a:t>5</a:t>
            </a:r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년간 업무 기재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658339" y="5333403"/>
            <a:ext cx="12070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결격사유 유무  검증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349946" y="4498174"/>
            <a:ext cx="2705034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100" b="1" dirty="0">
                <a:solidFill>
                  <a:srgbClr val="0000FF"/>
                </a:solidFill>
              </a:rPr>
              <a:t>인감증명서</a:t>
            </a:r>
            <a:r>
              <a:rPr lang="en-US" altLang="ko-KR" sz="1100" b="1" dirty="0">
                <a:solidFill>
                  <a:srgbClr val="0000FF"/>
                </a:solidFill>
              </a:rPr>
              <a:t>, </a:t>
            </a:r>
            <a:r>
              <a:rPr lang="ko-KR" altLang="en-US" sz="1100" b="1">
                <a:solidFill>
                  <a:srgbClr val="0000FF"/>
                </a:solidFill>
              </a:rPr>
              <a:t>임원자격 적합함에 관한 확인서 및 증빙서류는 대표자</a:t>
            </a:r>
            <a:r>
              <a:rPr lang="en-US" altLang="ko-KR" sz="1100" b="1" dirty="0">
                <a:solidFill>
                  <a:srgbClr val="0000FF"/>
                </a:solidFill>
              </a:rPr>
              <a:t>, </a:t>
            </a:r>
            <a:r>
              <a:rPr lang="ko-KR" altLang="en-US" sz="1100" b="1">
                <a:solidFill>
                  <a:srgbClr val="0000FF"/>
                </a:solidFill>
              </a:rPr>
              <a:t>임원별로 모두 필요</a:t>
            </a:r>
            <a:r>
              <a:rPr lang="en-US" altLang="ko-KR" sz="1100" b="1" dirty="0">
                <a:solidFill>
                  <a:srgbClr val="0000FF"/>
                </a:solidFill>
              </a:rPr>
              <a:t>(</a:t>
            </a:r>
            <a:r>
              <a:rPr lang="ko-KR" altLang="en-US" sz="1100" b="1">
                <a:solidFill>
                  <a:srgbClr val="0000FF"/>
                </a:solidFill>
              </a:rPr>
              <a:t>이력서</a:t>
            </a:r>
            <a:r>
              <a:rPr lang="en-US" altLang="ko-KR" sz="1100" b="1" dirty="0">
                <a:solidFill>
                  <a:srgbClr val="0000FF"/>
                </a:solidFill>
              </a:rPr>
              <a:t>, </a:t>
            </a:r>
            <a:r>
              <a:rPr lang="ko-KR" altLang="en-US" sz="1100" b="1">
                <a:solidFill>
                  <a:srgbClr val="0000FF"/>
                </a:solidFill>
              </a:rPr>
              <a:t>경력증명서</a:t>
            </a:r>
            <a:r>
              <a:rPr lang="en-US" altLang="ko-KR" sz="1100" b="1" dirty="0">
                <a:solidFill>
                  <a:srgbClr val="0000FF"/>
                </a:solidFill>
              </a:rPr>
              <a:t>, </a:t>
            </a:r>
            <a:r>
              <a:rPr lang="ko-KR" altLang="en-US" sz="1100" b="1">
                <a:solidFill>
                  <a:srgbClr val="0000FF"/>
                </a:solidFill>
              </a:rPr>
              <a:t>인감증명서</a:t>
            </a:r>
            <a:r>
              <a:rPr lang="en-US" altLang="ko-KR" sz="1100" b="1" dirty="0">
                <a:solidFill>
                  <a:srgbClr val="0000FF"/>
                </a:solidFill>
              </a:rPr>
              <a:t>, </a:t>
            </a:r>
            <a:r>
              <a:rPr lang="ko-KR" altLang="en-US" sz="1100" b="1">
                <a:solidFill>
                  <a:srgbClr val="0000FF"/>
                </a:solidFill>
              </a:rPr>
              <a:t>확인서가 </a:t>
            </a:r>
            <a:r>
              <a:rPr lang="en-US" altLang="ko-KR" sz="1100" b="1" dirty="0">
                <a:solidFill>
                  <a:srgbClr val="0000FF"/>
                </a:solidFill>
              </a:rPr>
              <a:t>1set)</a:t>
            </a:r>
            <a:endParaRPr lang="ko-KR" altLang="en-US" sz="11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37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985795"/>
              </p:ext>
            </p:extLst>
          </p:nvPr>
        </p:nvGraphicFramePr>
        <p:xfrm>
          <a:off x="1851453" y="1035353"/>
          <a:ext cx="7867312" cy="1254654"/>
        </p:xfrm>
        <a:graphic>
          <a:graphicData uri="http://schemas.openxmlformats.org/drawingml/2006/table">
            <a:tbl>
              <a:tblPr/>
              <a:tblGrid>
                <a:gridCol w="4082695"/>
                <a:gridCol w="1563932"/>
                <a:gridCol w="2220685"/>
              </a:tblGrid>
              <a:tr h="1875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첨부이미지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체크사항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67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대표 교육과정 이수확인서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또는 인증서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67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대표 경력증명서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1.jpg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67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임원 교육과정 이수확인서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또는 인증서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2jpg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67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임원 경력증명서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3.jpg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7604339" y="1264676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44566" y="1244540"/>
            <a:ext cx="1031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교육기관 직인 날인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8836566" y="1302569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7604339" y="1560768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579705" y="1560768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83720" y="1513822"/>
            <a:ext cx="1139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최근</a:t>
            </a:r>
            <a:r>
              <a:rPr lang="en-US" altLang="ko-KR" sz="800" spc="-150" dirty="0" smtClean="0">
                <a:solidFill>
                  <a:srgbClr val="FF0000"/>
                </a:solidFill>
                <a:latin typeface="+mn-ea"/>
              </a:rPr>
              <a:t>5</a:t>
            </a:r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년간 업무 기재 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7604339" y="1865568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5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7604339" y="2098958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7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8579705" y="2098958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72965" y="734491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>
                <a:latin typeface="+mn-ea"/>
              </a:rPr>
              <a:t>4.  </a:t>
            </a:r>
            <a:r>
              <a:rPr lang="ko-KR" altLang="en-US" sz="1100" spc="-150" dirty="0">
                <a:latin typeface="+mn-ea"/>
              </a:rPr>
              <a:t>교육이수관련 서류</a:t>
            </a: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030050"/>
              </p:ext>
            </p:extLst>
          </p:nvPr>
        </p:nvGraphicFramePr>
        <p:xfrm>
          <a:off x="1851453" y="3698078"/>
          <a:ext cx="7867312" cy="1183912"/>
        </p:xfrm>
        <a:graphic>
          <a:graphicData uri="http://schemas.openxmlformats.org/drawingml/2006/table">
            <a:tbl>
              <a:tblPr/>
              <a:tblGrid>
                <a:gridCol w="4082695"/>
                <a:gridCol w="1563932"/>
                <a:gridCol w="2220685"/>
              </a:tblGrid>
              <a:tr h="183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첨부이미지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체크사항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01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이수확인서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또는 인증서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01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경력증명서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업무인력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1.jpg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01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경력증명서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전산인력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2jpg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01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자격확인 서류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전산인력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3.jpg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851453" y="3404133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latin typeface="+mn-ea"/>
              </a:rPr>
              <a:t>6.  </a:t>
            </a:r>
            <a:r>
              <a:rPr lang="ko-KR" altLang="en-US" sz="1100" spc="-150" dirty="0">
                <a:latin typeface="+mn-ea"/>
              </a:rPr>
              <a:t>전문인력관련 서류</a:t>
            </a: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138269"/>
              </p:ext>
            </p:extLst>
          </p:nvPr>
        </p:nvGraphicFramePr>
        <p:xfrm>
          <a:off x="1851453" y="5211564"/>
          <a:ext cx="7883754" cy="943920"/>
        </p:xfrm>
        <a:graphic>
          <a:graphicData uri="http://schemas.openxmlformats.org/drawingml/2006/table">
            <a:tbl>
              <a:tblPr/>
              <a:tblGrid>
                <a:gridCol w="4082695"/>
                <a:gridCol w="1563932"/>
                <a:gridCol w="2237127"/>
              </a:tblGrid>
              <a:tr h="2359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첨부이미지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체크사항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59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물적 설비내역에 대한 증빙서류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9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사무공간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전산설비 등의 임차계약서 사본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1.jpg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9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부동산 등기부등본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2jpg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851453" y="4917620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>
                <a:latin typeface="+mn-ea"/>
              </a:rPr>
              <a:t>7</a:t>
            </a:r>
            <a:r>
              <a:rPr lang="en-US" altLang="ko-KR" sz="1100" spc="-150" dirty="0" smtClean="0">
                <a:latin typeface="+mn-ea"/>
              </a:rPr>
              <a:t>.  </a:t>
            </a:r>
            <a:r>
              <a:rPr lang="ko-KR" altLang="en-US" sz="1100" spc="-150" dirty="0" err="1">
                <a:latin typeface="+mn-ea"/>
              </a:rPr>
              <a:t>물적설비관련</a:t>
            </a:r>
            <a:r>
              <a:rPr lang="ko-KR" altLang="en-US" sz="1100" spc="-150" dirty="0">
                <a:latin typeface="+mn-ea"/>
              </a:rPr>
              <a:t> 서류</a:t>
            </a:r>
          </a:p>
        </p:txBody>
      </p:sp>
      <p:sp>
        <p:nvSpPr>
          <p:cNvPr id="76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7604339" y="4450162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8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8772446" y="4479970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821597" y="4414736"/>
            <a:ext cx="14223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근로계약서</a:t>
            </a:r>
            <a:r>
              <a:rPr lang="en-US" altLang="ko-KR" sz="800" spc="-150" dirty="0" smtClean="0">
                <a:solidFill>
                  <a:srgbClr val="FF0000"/>
                </a:solidFill>
                <a:latin typeface="+mn-ea"/>
              </a:rPr>
              <a:t>, 4</a:t>
            </a:r>
            <a:r>
              <a:rPr lang="ko-KR" altLang="en-US" sz="800" spc="-150" dirty="0" err="1" smtClean="0">
                <a:solidFill>
                  <a:srgbClr val="FF0000"/>
                </a:solidFill>
                <a:latin typeface="+mn-ea"/>
              </a:rPr>
              <a:t>대보험</a:t>
            </a:r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 가입증명서류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0" name="Text Box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7604339" y="4711419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08354" y="4664473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1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82" name="Text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8579705" y="4711419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683720" y="4664473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2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84" name="Text Box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7604339" y="5496767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708354" y="5449821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1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86" name="Text Box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8579705" y="5496767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683720" y="5449821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2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88" name="Text Box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7604339" y="5753444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708354" y="5706498"/>
            <a:ext cx="10890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사무공간 자료 유무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2" name="Text Box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7604339" y="6010946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708353" y="5964000"/>
            <a:ext cx="9330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기재내용</a:t>
            </a:r>
            <a:r>
              <a:rPr lang="ko-KR" altLang="en-US" sz="800" spc="-150" dirty="0" smtClean="0">
                <a:latin typeface="+mn-ea"/>
              </a:rPr>
              <a:t> </a:t>
            </a:r>
            <a:r>
              <a:rPr lang="ko-KR" altLang="en-US" sz="800" spc="-150" dirty="0" err="1" smtClean="0">
                <a:solidFill>
                  <a:srgbClr val="FF0000"/>
                </a:solidFill>
                <a:latin typeface="+mn-ea"/>
              </a:rPr>
              <a:t>일치여부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114" name="표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96673"/>
              </p:ext>
            </p:extLst>
          </p:nvPr>
        </p:nvGraphicFramePr>
        <p:xfrm>
          <a:off x="10046222" y="886278"/>
          <a:ext cx="2146086" cy="272552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0046222" y="3585481"/>
            <a:ext cx="2145778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ko-KR" altLang="en-US" sz="1050" b="1" dirty="0" smtClean="0">
                <a:solidFill>
                  <a:srgbClr val="FF0000"/>
                </a:solidFill>
              </a:rPr>
              <a:t>대리인 위임장과 인감증명서는 사회적 신용과 분리하여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8.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기타로 표시</a:t>
            </a:r>
            <a:endParaRPr lang="en-US" altLang="ko-KR" sz="1050" b="1" dirty="0" smtClean="0">
              <a:solidFill>
                <a:srgbClr val="FF0000"/>
              </a:solidFill>
            </a:endParaRPr>
          </a:p>
          <a:p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ko-KR" altLang="en-US" sz="1050" b="1" dirty="0" smtClean="0">
                <a:solidFill>
                  <a:srgbClr val="FF0000"/>
                </a:solidFill>
              </a:rPr>
              <a:t>업무수행기준요건 관련 첨부서류 추가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위치는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4.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교육과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5.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전문인력 사이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ko-KR" altLang="en-US" sz="1050" b="1" dirty="0" smtClean="0">
                <a:solidFill>
                  <a:srgbClr val="FF0000"/>
                </a:solidFill>
              </a:rPr>
              <a:t>전문인력관련 서류는 최소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2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인 이상 등록되므로 복수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663571" y="1249245"/>
            <a:ext cx="1210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교육 이수 및 인증내역 검증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708355" y="1768780"/>
            <a:ext cx="1236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교육 이수 및 인증내역 검증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979625" y="1781490"/>
            <a:ext cx="1031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교육기관 직인 날인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9" name="Text Box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8854096" y="1839574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696697" y="1507855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경력 인정여부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676772" y="2006685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경력 인정여부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8708373" y="2040961"/>
            <a:ext cx="1139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최근</a:t>
            </a:r>
            <a:r>
              <a:rPr lang="en-US" altLang="ko-KR" sz="800" spc="-150" dirty="0" smtClean="0">
                <a:solidFill>
                  <a:srgbClr val="FF0000"/>
                </a:solidFill>
                <a:latin typeface="+mn-ea"/>
              </a:rPr>
              <a:t>5</a:t>
            </a:r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년간 업무 기재 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772965" y="2404172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solidFill>
                  <a:srgbClr val="FF0000"/>
                </a:solidFill>
                <a:latin typeface="+mn-ea"/>
              </a:rPr>
              <a:t>5.  </a:t>
            </a:r>
            <a:r>
              <a:rPr lang="ko-KR" altLang="en-US" sz="1100" spc="-150" dirty="0" smtClean="0">
                <a:solidFill>
                  <a:srgbClr val="FF0000"/>
                </a:solidFill>
                <a:latin typeface="+mn-ea"/>
              </a:rPr>
              <a:t>업무수행기준요건관련 서류</a:t>
            </a:r>
            <a:endParaRPr lang="ko-KR" altLang="en-US" sz="1100" spc="-150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596340"/>
              </p:ext>
            </p:extLst>
          </p:nvPr>
        </p:nvGraphicFramePr>
        <p:xfrm>
          <a:off x="1851145" y="2677218"/>
          <a:ext cx="7867312" cy="499615"/>
        </p:xfrm>
        <a:graphic>
          <a:graphicData uri="http://schemas.openxmlformats.org/drawingml/2006/table">
            <a:tbl>
              <a:tblPr/>
              <a:tblGrid>
                <a:gridCol w="4082695"/>
                <a:gridCol w="1563932"/>
                <a:gridCol w="2220685"/>
              </a:tblGrid>
              <a:tr h="207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첨부이미지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체크사항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2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업무수행기준요건관련 서류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4" name="Text Box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7608324" y="2959851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712338" y="2912905"/>
            <a:ext cx="1349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err="1" smtClean="0">
                <a:solidFill>
                  <a:srgbClr val="FF0000"/>
                </a:solidFill>
                <a:latin typeface="+mn-ea"/>
              </a:rPr>
              <a:t>금소법상</a:t>
            </a:r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 필요사항 포함여부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8954853" y="3892604"/>
            <a:ext cx="1031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교육기관 직인 날인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7" name="Text Box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8846853" y="3950633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673858" y="3897309"/>
            <a:ext cx="1210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교육 이수 및 인증내역 검증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9" name="Text Box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7591283" y="3939977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30" name="Text Box"/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7619858" y="4200167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31" name="Text Box"/>
          <p:cNvSpPr>
            <a:spLocks/>
          </p:cNvSpPr>
          <p:nvPr>
            <p:custDataLst>
              <p:tags r:id="rId21"/>
            </p:custDataLst>
          </p:nvPr>
        </p:nvSpPr>
        <p:spPr bwMode="auto">
          <a:xfrm>
            <a:off x="8505434" y="4193047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41375" y="4125452"/>
            <a:ext cx="1139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최근</a:t>
            </a:r>
            <a:r>
              <a:rPr lang="en-US" altLang="ko-KR" sz="800" spc="-150" dirty="0" smtClean="0">
                <a:solidFill>
                  <a:srgbClr val="FF0000"/>
                </a:solidFill>
                <a:latin typeface="+mn-ea"/>
              </a:rPr>
              <a:t>5</a:t>
            </a:r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년간 업무 기재 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701053" y="4139325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경력 인정여부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658339" y="4424528"/>
            <a:ext cx="1139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최근</a:t>
            </a:r>
            <a:r>
              <a:rPr lang="en-US" altLang="ko-KR" sz="800" spc="-150" dirty="0" smtClean="0">
                <a:solidFill>
                  <a:srgbClr val="FF0000"/>
                </a:solidFill>
                <a:latin typeface="+mn-ea"/>
              </a:rPr>
              <a:t>5</a:t>
            </a:r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년간 업무 기재 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1877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293269"/>
              </p:ext>
            </p:extLst>
          </p:nvPr>
        </p:nvGraphicFramePr>
        <p:xfrm>
          <a:off x="1211373" y="1173794"/>
          <a:ext cx="7883754" cy="508702"/>
        </p:xfrm>
        <a:graphic>
          <a:graphicData uri="http://schemas.openxmlformats.org/drawingml/2006/table">
            <a:tbl>
              <a:tblPr/>
              <a:tblGrid>
                <a:gridCol w="4082695"/>
                <a:gridCol w="1563932"/>
                <a:gridCol w="2237127"/>
              </a:tblGrid>
              <a:tr h="2359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첨부이미지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체크사항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27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신청인의 사회적신용에 대한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결격사유없음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확인서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1211373" y="886278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>
                <a:latin typeface="+mn-ea"/>
              </a:rPr>
              <a:t>8</a:t>
            </a:r>
            <a:r>
              <a:rPr lang="en-US" altLang="ko-KR" sz="1100" spc="-150" dirty="0" smtClean="0">
                <a:latin typeface="+mn-ea"/>
              </a:rPr>
              <a:t>. </a:t>
            </a:r>
            <a:r>
              <a:rPr lang="ko-KR" altLang="en-US" sz="1100" spc="-150" dirty="0">
                <a:latin typeface="+mn-ea"/>
              </a:rPr>
              <a:t>사회적 신용</a:t>
            </a:r>
          </a:p>
        </p:txBody>
      </p:sp>
      <p:sp>
        <p:nvSpPr>
          <p:cNvPr id="102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6964259" y="1465425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4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8360249" y="1465425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464264" y="1418479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smtClean="0">
                <a:solidFill>
                  <a:srgbClr val="FF0000"/>
                </a:solidFill>
                <a:latin typeface="+mn-ea"/>
              </a:rPr>
              <a:t>서명누락여부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114" name="표 113"/>
          <p:cNvGraphicFramePr>
            <a:graphicFrameLocks noGrp="1"/>
          </p:cNvGraphicFramePr>
          <p:nvPr>
            <p:extLst/>
          </p:nvPr>
        </p:nvGraphicFramePr>
        <p:xfrm>
          <a:off x="10046222" y="886278"/>
          <a:ext cx="2146086" cy="272552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5" name="직사각형 114"/>
          <p:cNvSpPr/>
          <p:nvPr/>
        </p:nvSpPr>
        <p:spPr>
          <a:xfrm>
            <a:off x="7334338" y="4075331"/>
            <a:ext cx="807052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승인</a:t>
            </a:r>
            <a:endParaRPr lang="ko-KR" altLang="en-US" sz="800" dirty="0"/>
          </a:p>
        </p:txBody>
      </p:sp>
      <p:sp>
        <p:nvSpPr>
          <p:cNvPr id="116" name="직사각형 115"/>
          <p:cNvSpPr/>
          <p:nvPr/>
        </p:nvSpPr>
        <p:spPr>
          <a:xfrm>
            <a:off x="8196486" y="4075331"/>
            <a:ext cx="807052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보완</a:t>
            </a:r>
            <a:endParaRPr lang="ko-KR" altLang="en-US" sz="800" dirty="0"/>
          </a:p>
        </p:txBody>
      </p:sp>
      <p:sp>
        <p:nvSpPr>
          <p:cNvPr id="117" name="직사각형 116"/>
          <p:cNvSpPr/>
          <p:nvPr/>
        </p:nvSpPr>
        <p:spPr>
          <a:xfrm>
            <a:off x="4988237" y="4069771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10046222" y="3585481"/>
            <a:ext cx="2145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대리인 위임장과 인감증명서는 사회적 신용과 분리하여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8.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기타로 표시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endParaRPr lang="en-US" altLang="ko-KR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122" name="표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01970"/>
              </p:ext>
            </p:extLst>
          </p:nvPr>
        </p:nvGraphicFramePr>
        <p:xfrm>
          <a:off x="1210052" y="2667887"/>
          <a:ext cx="7883754" cy="686197"/>
        </p:xfrm>
        <a:graphic>
          <a:graphicData uri="http://schemas.openxmlformats.org/drawingml/2006/table">
            <a:tbl>
              <a:tblPr/>
              <a:tblGrid>
                <a:gridCol w="4082695"/>
                <a:gridCol w="1563932"/>
                <a:gridCol w="2237127"/>
              </a:tblGrid>
              <a:tr h="2359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첨부이미지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체크사항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4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대리인 신청 위임장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인감날인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1.jpg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9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인감증명서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2jpg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3" name="TextBox 122"/>
          <p:cNvSpPr txBox="1"/>
          <p:nvPr/>
        </p:nvSpPr>
        <p:spPr>
          <a:xfrm>
            <a:off x="1210052" y="2373943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latin typeface="+mn-ea"/>
              </a:rPr>
              <a:t>9. </a:t>
            </a:r>
            <a:r>
              <a:rPr lang="ko-KR" altLang="en-US" sz="1100" spc="-150" dirty="0" smtClean="0">
                <a:latin typeface="+mn-ea"/>
              </a:rPr>
              <a:t>기타</a:t>
            </a:r>
            <a:endParaRPr lang="ko-KR" altLang="en-US" sz="1100" spc="-150" dirty="0">
              <a:latin typeface="+mn-ea"/>
            </a:endParaRPr>
          </a:p>
        </p:txBody>
      </p:sp>
      <p:sp>
        <p:nvSpPr>
          <p:cNvPr id="124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6968244" y="2952871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072259" y="2905925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인감 날인 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6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6972229" y="3194221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076244" y="3147275"/>
            <a:ext cx="10350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유효 증명서여부 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083691" y="1428145"/>
            <a:ext cx="12070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결격사유 유무  검증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1128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389303"/>
              </p:ext>
            </p:extLst>
          </p:nvPr>
        </p:nvGraphicFramePr>
        <p:xfrm>
          <a:off x="10046222" y="886278"/>
          <a:ext cx="2146086" cy="2508412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모집인의 결제내역을 확인 하는 페이지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결제일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결제방식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결제처 확인이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각 회원사별로 선택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담담자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회원사별 담담자별로 소팅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셀렉트값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개인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사용인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셀렉트값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리스할부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필드값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휴대폰번호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주민번호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법인번호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기간은 결제일 기준으로 조회됩니다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해당 모집인을 클릭 하면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팝업으로 모집인 정보가 조회됩니다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05792" y="1144651"/>
            <a:ext cx="1889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결제내역</a:t>
            </a:r>
            <a:endParaRPr lang="ko-KR" altLang="en-US" sz="2000" spc="-15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775356" y="2804860"/>
            <a:ext cx="867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기간</a:t>
            </a:r>
            <a:endParaRPr lang="ko-KR" altLang="en-US" sz="800" dirty="0"/>
          </a:p>
        </p:txBody>
      </p:sp>
      <p:sp>
        <p:nvSpPr>
          <p:cNvPr id="14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612638" y="2801918"/>
            <a:ext cx="997393" cy="1700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5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4073684" y="2806465"/>
            <a:ext cx="997393" cy="1700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667934" y="2801185"/>
            <a:ext cx="181875" cy="180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109904" y="2800269"/>
            <a:ext cx="181875" cy="18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874085" y="2801733"/>
            <a:ext cx="1484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19" name="직사각형 18"/>
          <p:cNvSpPr/>
          <p:nvPr/>
        </p:nvSpPr>
        <p:spPr>
          <a:xfrm>
            <a:off x="5412317" y="2802151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371858" y="2777875"/>
            <a:ext cx="419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오늘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6153905" y="2800803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097262" y="2776527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</a:t>
            </a:r>
            <a:r>
              <a:rPr lang="ko-KR" altLang="en-US" sz="800" smtClean="0"/>
              <a:t>주일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6543239" y="2798825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486596" y="2774549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15</a:t>
            </a:r>
            <a:r>
              <a:rPr lang="ko-KR" altLang="en-US" sz="800" smtClean="0"/>
              <a:t>일</a:t>
            </a:r>
            <a:endParaRPr lang="ko-KR" altLang="en-US" sz="800" dirty="0"/>
          </a:p>
        </p:txBody>
      </p:sp>
      <p:sp>
        <p:nvSpPr>
          <p:cNvPr id="25" name="직사각형 24"/>
          <p:cNvSpPr/>
          <p:nvPr/>
        </p:nvSpPr>
        <p:spPr>
          <a:xfrm>
            <a:off x="6929842" y="2795061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873199" y="2770785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</a:t>
            </a:r>
            <a:r>
              <a:rPr lang="ko-KR" altLang="en-US" sz="800" smtClean="0"/>
              <a:t>개월</a:t>
            </a:r>
            <a:endParaRPr lang="ko-KR" altLang="en-US" sz="800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1868094" y="3079047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769664" y="2804452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729205" y="2780176"/>
            <a:ext cx="419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어제</a:t>
            </a:r>
            <a:endParaRPr lang="ko-KR" altLang="en-US" sz="8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1828679" y="1652257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78621" y="1779018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회원사</a:t>
            </a:r>
            <a:endParaRPr lang="ko-KR" altLang="en-US" sz="800" dirty="0"/>
          </a:p>
        </p:txBody>
      </p:sp>
      <p:sp>
        <p:nvSpPr>
          <p:cNvPr id="32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609570" y="1791038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3" name="Drop-Down Arrow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436195" y="1791038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4" name="Drop-Down Arrow"/>
          <p:cNvSpPr/>
          <p:nvPr>
            <p:custDataLst>
              <p:tags r:id="rId5"/>
            </p:custDataLst>
          </p:nvPr>
        </p:nvSpPr>
        <p:spPr>
          <a:xfrm rot="10800000">
            <a:off x="3481852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35" name="Drop-Down Arrow"/>
          <p:cNvSpPr/>
          <p:nvPr>
            <p:custDataLst>
              <p:tags r:id="rId6"/>
            </p:custDataLst>
          </p:nvPr>
        </p:nvSpPr>
        <p:spPr>
          <a:xfrm rot="10800000">
            <a:off x="3481852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36" name="Oval 63"/>
          <p:cNvSpPr>
            <a:spLocks noChangeArrowheads="1"/>
          </p:cNvSpPr>
          <p:nvPr/>
        </p:nvSpPr>
        <p:spPr bwMode="auto">
          <a:xfrm>
            <a:off x="2427511" y="167764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Oval 63"/>
          <p:cNvSpPr>
            <a:spLocks noChangeArrowheads="1"/>
          </p:cNvSpPr>
          <p:nvPr/>
        </p:nvSpPr>
        <p:spPr bwMode="auto">
          <a:xfrm>
            <a:off x="4720064" y="205631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63416" y="2117691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모집인분류</a:t>
            </a:r>
            <a:endParaRPr lang="ko-KR" altLang="en-US" sz="800" dirty="0"/>
          </a:p>
        </p:txBody>
      </p:sp>
      <p:sp>
        <p:nvSpPr>
          <p:cNvPr id="44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2618014" y="2129711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5" name="Drop-Down Arrow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3444639" y="2129711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6" name="Drop-Down Arrow"/>
          <p:cNvSpPr/>
          <p:nvPr>
            <p:custDataLst>
              <p:tags r:id="rId9"/>
            </p:custDataLst>
          </p:nvPr>
        </p:nvSpPr>
        <p:spPr>
          <a:xfrm rot="10800000">
            <a:off x="3490296" y="2200315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47" name="Drop-Down Arrow"/>
          <p:cNvSpPr/>
          <p:nvPr>
            <p:custDataLst>
              <p:tags r:id="rId10"/>
            </p:custDataLst>
          </p:nvPr>
        </p:nvSpPr>
        <p:spPr>
          <a:xfrm rot="10800000">
            <a:off x="3490296" y="2200315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48" name="Oval 63"/>
          <p:cNvSpPr>
            <a:spLocks noChangeArrowheads="1"/>
          </p:cNvSpPr>
          <p:nvPr/>
        </p:nvSpPr>
        <p:spPr bwMode="auto">
          <a:xfrm>
            <a:off x="2434176" y="203698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088269" y="1779018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담당자</a:t>
            </a:r>
            <a:endParaRPr lang="ko-KR" altLang="en-US" sz="800" dirty="0"/>
          </a:p>
        </p:txBody>
      </p:sp>
      <p:sp>
        <p:nvSpPr>
          <p:cNvPr id="50" name="Text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4919218" y="1791038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1" name="Drop-Down Arrow Box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5745843" y="1791038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2" name="Drop-Down Arrow"/>
          <p:cNvSpPr/>
          <p:nvPr>
            <p:custDataLst>
              <p:tags r:id="rId13"/>
            </p:custDataLst>
          </p:nvPr>
        </p:nvSpPr>
        <p:spPr>
          <a:xfrm rot="10800000">
            <a:off x="5791500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53" name="Drop-Down Arrow"/>
          <p:cNvSpPr/>
          <p:nvPr>
            <p:custDataLst>
              <p:tags r:id="rId14"/>
            </p:custDataLst>
          </p:nvPr>
        </p:nvSpPr>
        <p:spPr>
          <a:xfrm rot="10800000">
            <a:off x="5791500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54" name="Oval 63"/>
          <p:cNvSpPr>
            <a:spLocks noChangeArrowheads="1"/>
          </p:cNvSpPr>
          <p:nvPr/>
        </p:nvSpPr>
        <p:spPr bwMode="auto">
          <a:xfrm>
            <a:off x="4721393" y="167764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Oval 63"/>
          <p:cNvSpPr>
            <a:spLocks noChangeArrowheads="1"/>
          </p:cNvSpPr>
          <p:nvPr/>
        </p:nvSpPr>
        <p:spPr bwMode="auto">
          <a:xfrm>
            <a:off x="1688560" y="110515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096148" y="2118226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취급상품</a:t>
            </a:r>
            <a:endParaRPr lang="ko-KR" altLang="en-US" sz="800" dirty="0"/>
          </a:p>
        </p:txBody>
      </p:sp>
      <p:sp>
        <p:nvSpPr>
          <p:cNvPr id="57" name="Text Box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927102" y="2130246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8" name="Drop-Down Arrow Box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5753727" y="2130246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9" name="Drop-Down Arrow"/>
          <p:cNvSpPr/>
          <p:nvPr>
            <p:custDataLst>
              <p:tags r:id="rId17"/>
            </p:custDataLst>
          </p:nvPr>
        </p:nvSpPr>
        <p:spPr>
          <a:xfrm rot="10800000">
            <a:off x="5799384" y="220085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0" name="Drop-Down Arrow"/>
          <p:cNvSpPr/>
          <p:nvPr>
            <p:custDataLst>
              <p:tags r:id="rId18"/>
            </p:custDataLst>
          </p:nvPr>
        </p:nvSpPr>
        <p:spPr>
          <a:xfrm rot="10800000">
            <a:off x="5799384" y="220085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76953" y="2439067"/>
            <a:ext cx="657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검색어</a:t>
            </a:r>
            <a:endParaRPr lang="ko-KR" altLang="en-US" sz="800" dirty="0"/>
          </a:p>
        </p:txBody>
      </p:sp>
      <p:sp>
        <p:nvSpPr>
          <p:cNvPr id="62" name="Text Box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2623094" y="2435880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이름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3" name="Drop-Down Arrow Box"/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3449719" y="2435880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4" name="Drop-Down Arrow"/>
          <p:cNvSpPr/>
          <p:nvPr>
            <p:custDataLst>
              <p:tags r:id="rId21"/>
            </p:custDataLst>
          </p:nvPr>
        </p:nvSpPr>
        <p:spPr>
          <a:xfrm rot="10800000">
            <a:off x="3495376" y="2506484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5" name="Text Box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3710707" y="2430466"/>
            <a:ext cx="104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6" name="Drop-Down Arrow"/>
          <p:cNvSpPr/>
          <p:nvPr>
            <p:custDataLst>
              <p:tags r:id="rId23"/>
            </p:custDataLst>
          </p:nvPr>
        </p:nvSpPr>
        <p:spPr>
          <a:xfrm rot="10800000">
            <a:off x="3495376" y="2506484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7" name="Oval 63"/>
          <p:cNvSpPr>
            <a:spLocks noChangeArrowheads="1"/>
          </p:cNvSpPr>
          <p:nvPr/>
        </p:nvSpPr>
        <p:spPr bwMode="auto">
          <a:xfrm>
            <a:off x="2466318" y="233377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Oval 63"/>
          <p:cNvSpPr>
            <a:spLocks noChangeArrowheads="1"/>
          </p:cNvSpPr>
          <p:nvPr/>
        </p:nvSpPr>
        <p:spPr bwMode="auto">
          <a:xfrm>
            <a:off x="2397030" y="273015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959915" y="3134213"/>
            <a:ext cx="807052" cy="21152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조회</a:t>
            </a:r>
            <a:endParaRPr lang="ko-KR" altLang="en-US" sz="800"/>
          </a:p>
        </p:txBody>
      </p:sp>
      <p:sp>
        <p:nvSpPr>
          <p:cNvPr id="71" name="TextBox 70"/>
          <p:cNvSpPr txBox="1"/>
          <p:nvPr/>
        </p:nvSpPr>
        <p:spPr bwMode="auto">
          <a:xfrm>
            <a:off x="5073419" y="6106561"/>
            <a:ext cx="249299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&lt;&lt;  &lt; 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ea typeface="돋움" pitchFamily="50" charset="-127"/>
              </a:rPr>
              <a:t>1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· 2 · 3 · 4 · 5 · 6 · 7 · 8 · 9 · 10  </a:t>
            </a: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&gt;  &gt;&gt; </a:t>
            </a:r>
            <a:endParaRPr lang="en-US" altLang="ko-KR" sz="800" dirty="0">
              <a:solidFill>
                <a:srgbClr val="000000">
                  <a:lumMod val="65000"/>
                  <a:lumOff val="35000"/>
                </a:srgbClr>
              </a:solidFill>
              <a:ea typeface="돋움" pitchFamily="50" charset="-127"/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42666"/>
              </p:ext>
            </p:extLst>
          </p:nvPr>
        </p:nvGraphicFramePr>
        <p:xfrm>
          <a:off x="1513001" y="3990864"/>
          <a:ext cx="8219689" cy="1960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554"/>
                <a:gridCol w="696888"/>
                <a:gridCol w="602372"/>
                <a:gridCol w="703894"/>
                <a:gridCol w="772510"/>
                <a:gridCol w="712024"/>
                <a:gridCol w="793007"/>
                <a:gridCol w="780630"/>
                <a:gridCol w="762711"/>
                <a:gridCol w="756745"/>
                <a:gridCol w="667261"/>
                <a:gridCol w="602093"/>
              </a:tblGrid>
              <a:tr h="300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회원사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모집인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baseline="0" dirty="0" smtClean="0"/>
                        <a:t>분류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취급상품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법인명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법인번호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결제방식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결제처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볼보파이낸셜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r>
                        <a:rPr lang="en-US" altLang="ko-KR" sz="800" dirty="0" smtClean="0"/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/>
                        <a:t>개인</a:t>
                      </a:r>
                      <a:endParaRPr lang="en-US" altLang="ko-KR" sz="800" u="sng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대출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8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800627-1496025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2021.03.12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신용카드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국민카드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IBK</a:t>
                      </a:r>
                      <a:r>
                        <a:rPr lang="ko-KR" altLang="en-US" sz="800" b="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r>
                        <a:rPr lang="en-US" altLang="ko-KR" sz="800" dirty="0" smtClean="0"/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/>
                        <a:t>개인</a:t>
                      </a:r>
                      <a:endParaRPr lang="en-US" altLang="ko-KR" sz="800" u="sng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리스할부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김길자</a:t>
                      </a:r>
                      <a:endParaRPr lang="ko-KR" altLang="en-US" sz="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790401-234567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2021.03.11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신용카드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삼성카드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r>
                        <a:rPr lang="en-US" altLang="ko-KR" sz="800" dirty="0" smtClean="0"/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/>
                        <a:t>법인</a:t>
                      </a:r>
                      <a:endParaRPr lang="en-US" altLang="ko-KR" sz="800" u="sng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㈜ 가나다</a:t>
                      </a:r>
                      <a:endParaRPr lang="ko-KR" altLang="en-US" sz="8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/>
                        <a:t>110111-4088260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2021.02.02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실시간 계좌이체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국민은행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/>
                        <a:t>담당자</a:t>
                      </a:r>
                      <a:r>
                        <a:rPr lang="en-US" altLang="ko-KR" sz="800" smtClean="0"/>
                        <a:t>2</a:t>
                      </a:r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/>
                        <a:t>법인</a:t>
                      </a:r>
                      <a:endParaRPr lang="en-US" altLang="ko-KR" sz="800" u="sng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㈜ </a:t>
                      </a:r>
                      <a:r>
                        <a:rPr lang="ko-KR" altLang="en-US" sz="800" b="1" u="sng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마바사</a:t>
                      </a:r>
                      <a:endParaRPr lang="ko-KR" altLang="en-US" sz="8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/>
                        <a:t>110222-5555123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2021.02.01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실시간 계좌이체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신한은행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r>
                        <a:rPr lang="en-US" altLang="ko-KR" sz="800" dirty="0" smtClean="0"/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/>
                        <a:t>사용인</a:t>
                      </a:r>
                      <a:endParaRPr lang="en-US" altLang="ko-KR" sz="800" u="sng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리스할부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2021.02.01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신용카드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삼성카드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1513001" y="3725108"/>
            <a:ext cx="9383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총 </a:t>
            </a:r>
            <a:r>
              <a:rPr lang="en-US" altLang="ko-KR" sz="800" b="1" dirty="0" smtClean="0"/>
              <a:t>: 5</a:t>
            </a:r>
            <a:r>
              <a:rPr lang="ko-KR" altLang="en-US" sz="800" b="1" smtClean="0"/>
              <a:t>건</a:t>
            </a:r>
            <a:endParaRPr lang="ko-KR" altLang="en-US" sz="800" b="1" dirty="0"/>
          </a:p>
        </p:txBody>
      </p:sp>
      <p:sp>
        <p:nvSpPr>
          <p:cNvPr id="76" name="Oval 63"/>
          <p:cNvSpPr>
            <a:spLocks noChangeArrowheads="1"/>
          </p:cNvSpPr>
          <p:nvPr/>
        </p:nvSpPr>
        <p:spPr bwMode="auto">
          <a:xfrm>
            <a:off x="3243563" y="432197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Oval 63"/>
          <p:cNvSpPr>
            <a:spLocks noChangeArrowheads="1"/>
          </p:cNvSpPr>
          <p:nvPr/>
        </p:nvSpPr>
        <p:spPr bwMode="auto">
          <a:xfrm>
            <a:off x="4709757" y="432197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494409"/>
              </p:ext>
            </p:extLst>
          </p:nvPr>
        </p:nvGraphicFramePr>
        <p:xfrm>
          <a:off x="99400" y="1258737"/>
          <a:ext cx="1345828" cy="2737908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담당자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업무분장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통계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046222" y="3394690"/>
            <a:ext cx="21457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최초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등록시에만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등록수수료를 부과하고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이후 취급상품을 추가하거나 회사를 이직하더라도 등록수수료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미부과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-&gt;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단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모든 금융회사의 등록이 해지된 후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5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년이 경과한 경우에는 등록수수료 부과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금융협회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협의중으로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변경 가능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89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504024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여신금융협회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450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836275"/>
              </p:ext>
            </p:extLst>
          </p:nvPr>
        </p:nvGraphicFramePr>
        <p:xfrm>
          <a:off x="10046222" y="886278"/>
          <a:ext cx="2146086" cy="1644508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회원사별로 조회가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05792" y="1144651"/>
            <a:ext cx="329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rgbClr val="FF0000"/>
                </a:solidFill>
                <a:latin typeface="+mn-ea"/>
              </a:rPr>
              <a:t>회원사 관리</a:t>
            </a:r>
            <a:endParaRPr lang="ko-KR" altLang="en-US" sz="2000" b="1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1828679" y="1652257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78621" y="1779018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회원사</a:t>
            </a:r>
            <a:endParaRPr lang="ko-KR" altLang="en-US" sz="800" dirty="0"/>
          </a:p>
        </p:txBody>
      </p:sp>
      <p:sp>
        <p:nvSpPr>
          <p:cNvPr id="27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609570" y="1791038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8" name="Drop-Down Arrow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436195" y="1791038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9" name="Drop-Down Arrow"/>
          <p:cNvSpPr/>
          <p:nvPr>
            <p:custDataLst>
              <p:tags r:id="rId3"/>
            </p:custDataLst>
          </p:nvPr>
        </p:nvSpPr>
        <p:spPr>
          <a:xfrm rot="10800000">
            <a:off x="3481852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30" name="Drop-Down Arrow"/>
          <p:cNvSpPr/>
          <p:nvPr>
            <p:custDataLst>
              <p:tags r:id="rId4"/>
            </p:custDataLst>
          </p:nvPr>
        </p:nvSpPr>
        <p:spPr>
          <a:xfrm rot="10800000">
            <a:off x="3481852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885531" y="2254705"/>
            <a:ext cx="807052" cy="21152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조회</a:t>
            </a:r>
            <a:endParaRPr lang="ko-KR" altLang="en-US" sz="800"/>
          </a:p>
        </p:txBody>
      </p:sp>
      <p:sp>
        <p:nvSpPr>
          <p:cNvPr id="32" name="Oval 63"/>
          <p:cNvSpPr>
            <a:spLocks noChangeArrowheads="1"/>
          </p:cNvSpPr>
          <p:nvPr/>
        </p:nvSpPr>
        <p:spPr bwMode="auto">
          <a:xfrm>
            <a:off x="2427511" y="167764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1828679" y="2133106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695875"/>
              </p:ext>
            </p:extLst>
          </p:nvPr>
        </p:nvGraphicFramePr>
        <p:xfrm>
          <a:off x="1828679" y="2796276"/>
          <a:ext cx="7848000" cy="12491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0514"/>
                <a:gridCol w="1860331"/>
                <a:gridCol w="1679028"/>
                <a:gridCol w="1718441"/>
                <a:gridCol w="1809686"/>
              </a:tblGrid>
              <a:tr h="416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번호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회원사</a:t>
                      </a:r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상호</a:t>
                      </a:r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법인등록번호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사업자등록번호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회사대표번호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3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b="0" u="none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볼보파이낸셜</a:t>
                      </a:r>
                      <a:endParaRPr lang="ko-KR" altLang="en-US" sz="800" b="0" u="none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rgbClr val="FF0000"/>
                          </a:solidFill>
                        </a:rPr>
                        <a:t>111111-111111</a:t>
                      </a:r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rgbClr val="FF0000"/>
                          </a:solidFill>
                        </a:rPr>
                        <a:t>123-45-67890</a:t>
                      </a:r>
                      <a:endParaRPr lang="ko-KR" altLang="en-US" sz="800" b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rgbClr val="FF0000"/>
                          </a:solidFill>
                        </a:rPr>
                        <a:t>1544-1677</a:t>
                      </a:r>
                      <a:endParaRPr lang="ko-KR" altLang="en-US" sz="800" b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3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u="none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하나캐피탈</a:t>
                      </a:r>
                      <a:endParaRPr lang="ko-KR" altLang="en-US" sz="800" b="0" u="none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rgbClr val="FF0000"/>
                          </a:solidFill>
                        </a:rPr>
                        <a:t>111111-111111</a:t>
                      </a:r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rgbClr val="FF0000"/>
                          </a:solidFill>
                        </a:rPr>
                        <a:t>123-45-67890</a:t>
                      </a:r>
                      <a:endParaRPr lang="ko-KR" altLang="en-US" sz="800" b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rgbClr val="FF0000"/>
                          </a:solidFill>
                        </a:rPr>
                        <a:t>1544-1677</a:t>
                      </a:r>
                      <a:endParaRPr lang="ko-KR" altLang="en-US" sz="800" b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 bwMode="auto">
          <a:xfrm>
            <a:off x="4793393" y="5254709"/>
            <a:ext cx="249299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&lt;&lt;  &lt; 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ea typeface="돋움" pitchFamily="50" charset="-127"/>
              </a:rPr>
              <a:t>1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· 2 · 3 · 4 · 5 · 6 · 7 · 8 · 9 · 10  </a:t>
            </a: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&gt;  &gt;&gt; </a:t>
            </a:r>
            <a:endParaRPr lang="en-US" altLang="ko-KR" sz="800" dirty="0">
              <a:solidFill>
                <a:srgbClr val="000000">
                  <a:lumMod val="65000"/>
                  <a:lumOff val="35000"/>
                </a:srgbClr>
              </a:solidFill>
              <a:ea typeface="돋움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23564"/>
              </p:ext>
            </p:extLst>
          </p:nvPr>
        </p:nvGraphicFramePr>
        <p:xfrm>
          <a:off x="99400" y="1258737"/>
          <a:ext cx="1345828" cy="2737908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담당자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업무분장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통계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046222" y="2728206"/>
            <a:ext cx="2145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등록조회 조회화면에 회사대표번호 필요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504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0046222" y="886278"/>
          <a:ext cx="2146086" cy="1841928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회원사별로 조회가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회원가입 승인 요청한 사항을 확인 가능하고 해당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담당자별로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승인이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05792" y="1144651"/>
            <a:ext cx="329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회원사 </a:t>
            </a:r>
            <a:r>
              <a:rPr lang="ko-KR" altLang="en-US" sz="2000" b="1" spc="-150" dirty="0" smtClean="0">
                <a:solidFill>
                  <a:srgbClr val="FF0000"/>
                </a:solidFill>
                <a:latin typeface="+mn-ea"/>
              </a:rPr>
              <a:t>담당자</a:t>
            </a:r>
            <a:r>
              <a:rPr lang="ko-KR" altLang="en-US" sz="2000" spc="-150" dirty="0" smtClean="0">
                <a:latin typeface="+mn-ea"/>
              </a:rPr>
              <a:t> 관리</a:t>
            </a:r>
            <a:endParaRPr lang="ko-KR" altLang="en-US" sz="2000" spc="-15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1828679" y="1652257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78621" y="1779018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회원사</a:t>
            </a:r>
            <a:endParaRPr lang="ko-KR" altLang="en-US" sz="800" dirty="0"/>
          </a:p>
        </p:txBody>
      </p:sp>
      <p:sp>
        <p:nvSpPr>
          <p:cNvPr id="27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609570" y="1791038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8" name="Drop-Down Arrow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436195" y="1791038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9" name="Drop-Down Arrow"/>
          <p:cNvSpPr/>
          <p:nvPr>
            <p:custDataLst>
              <p:tags r:id="rId3"/>
            </p:custDataLst>
          </p:nvPr>
        </p:nvSpPr>
        <p:spPr>
          <a:xfrm rot="10800000">
            <a:off x="3481852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30" name="Drop-Down Arrow"/>
          <p:cNvSpPr/>
          <p:nvPr>
            <p:custDataLst>
              <p:tags r:id="rId4"/>
            </p:custDataLst>
          </p:nvPr>
        </p:nvSpPr>
        <p:spPr>
          <a:xfrm rot="10800000">
            <a:off x="3481852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885531" y="2254705"/>
            <a:ext cx="807052" cy="21152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조회</a:t>
            </a:r>
            <a:endParaRPr lang="ko-KR" altLang="en-US" sz="800"/>
          </a:p>
        </p:txBody>
      </p:sp>
      <p:sp>
        <p:nvSpPr>
          <p:cNvPr id="32" name="Oval 63"/>
          <p:cNvSpPr>
            <a:spLocks noChangeArrowheads="1"/>
          </p:cNvSpPr>
          <p:nvPr/>
        </p:nvSpPr>
        <p:spPr bwMode="auto">
          <a:xfrm>
            <a:off x="2427511" y="167764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1828679" y="2133106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88580"/>
              </p:ext>
            </p:extLst>
          </p:nvPr>
        </p:nvGraphicFramePr>
        <p:xfrm>
          <a:off x="1828679" y="2930286"/>
          <a:ext cx="7847999" cy="2154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328"/>
                <a:gridCol w="1130652"/>
                <a:gridCol w="837464"/>
                <a:gridCol w="970475"/>
                <a:gridCol w="1303342"/>
                <a:gridCol w="1040264"/>
                <a:gridCol w="987237"/>
                <a:gridCol w="98723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선택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회원사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아이디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부서명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담담자명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직위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회원가입일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승인상태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볼보파이낸셜</a:t>
                      </a:r>
                      <a:endParaRPr lang="ko-KR" altLang="en-US" sz="800" b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ABC</a:t>
                      </a:r>
                      <a:r>
                        <a:rPr lang="en-US" altLang="ko-KR" sz="800" baseline="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마케팅부서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홍길동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</a:rPr>
                        <a:t>과장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2021-05-25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승인요청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볼보파이낸셜</a:t>
                      </a:r>
                      <a:endParaRPr lang="ko-KR" altLang="en-US" sz="800" b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ABC2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마케팅부서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홍길동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과장</a:t>
                      </a:r>
                      <a:endParaRPr lang="en-US" altLang="ko-KR" sz="8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2021-05-25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승인요청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볼보파이낸셜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ABC3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마케팅부서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홍길동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</a:rPr>
                        <a:t>과장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2021-05-15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승인완료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하나캐피탈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ABC3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마케팅부서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홍길동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과장</a:t>
                      </a:r>
                      <a:endParaRPr lang="en-US" altLang="ko-KR" sz="8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2021-05-15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승인완료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하나캐피탈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ABC3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영업부서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홍길동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</a:rPr>
                        <a:t>과장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2021-05-15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승인완료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하나캐피탈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ABC3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영업부서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홍길동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과장</a:t>
                      </a:r>
                      <a:endParaRPr lang="en-US" altLang="ko-KR" sz="8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2021-05-15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승인완료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 bwMode="auto">
          <a:xfrm>
            <a:off x="4793393" y="5388719"/>
            <a:ext cx="249299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&lt;&lt;  &lt; 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ea typeface="돋움" pitchFamily="50" charset="-127"/>
              </a:rPr>
              <a:t>1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· 2 · 3 · 4 · 5 · 6 · 7 · 8 · 9 · 10  </a:t>
            </a: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&gt;  &gt;&gt; </a:t>
            </a:r>
            <a:endParaRPr lang="en-US" altLang="ko-KR" sz="800" dirty="0">
              <a:solidFill>
                <a:srgbClr val="000000">
                  <a:lumMod val="65000"/>
                  <a:lumOff val="35000"/>
                </a:srgbClr>
              </a:solidFill>
              <a:ea typeface="돋움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7000" y="1779018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승인여부</a:t>
            </a:r>
            <a:endParaRPr lang="ko-KR" altLang="en-US" sz="800" dirty="0"/>
          </a:p>
        </p:txBody>
      </p:sp>
      <p:sp>
        <p:nvSpPr>
          <p:cNvPr id="22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5407949" y="1791038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3" name="Drop-Down Arrow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6234574" y="1791038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4" name="Drop-Down Arrow"/>
          <p:cNvSpPr/>
          <p:nvPr>
            <p:custDataLst>
              <p:tags r:id="rId7"/>
            </p:custDataLst>
          </p:nvPr>
        </p:nvSpPr>
        <p:spPr>
          <a:xfrm rot="10800000">
            <a:off x="6280231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35" name="Drop-Down Arrow"/>
          <p:cNvSpPr/>
          <p:nvPr>
            <p:custDataLst>
              <p:tags r:id="rId8"/>
            </p:custDataLst>
          </p:nvPr>
        </p:nvSpPr>
        <p:spPr>
          <a:xfrm rot="10800000">
            <a:off x="6280231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36" name="Oval 63"/>
          <p:cNvSpPr>
            <a:spLocks noChangeArrowheads="1"/>
          </p:cNvSpPr>
          <p:nvPr/>
        </p:nvSpPr>
        <p:spPr bwMode="auto">
          <a:xfrm>
            <a:off x="5281069" y="167764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481010"/>
              </p:ext>
            </p:extLst>
          </p:nvPr>
        </p:nvGraphicFramePr>
        <p:xfrm>
          <a:off x="99400" y="1258737"/>
          <a:ext cx="1345828" cy="2737908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담당자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업무분장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통계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046222" y="2728206"/>
            <a:ext cx="21457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담당자 명단 엑셀 다운로드 기능 필요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다운로드에는 전화번호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이메일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주소도 </a:t>
            </a:r>
            <a:r>
              <a:rPr lang="ko-KR" altLang="en-US" sz="1200" b="1" smtClean="0">
                <a:solidFill>
                  <a:srgbClr val="FF0000"/>
                </a:solidFill>
              </a:rPr>
              <a:t>포함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>
                <a:solidFill>
                  <a:srgbClr val="0000FF"/>
                </a:solidFill>
              </a:rPr>
              <a:t>협회 담당자가 </a:t>
            </a:r>
            <a:r>
              <a:rPr lang="ko-KR" altLang="en-US" sz="1200" b="1" dirty="0" err="1">
                <a:solidFill>
                  <a:srgbClr val="0000FF"/>
                </a:solidFill>
              </a:rPr>
              <a:t>회원사</a:t>
            </a:r>
            <a:r>
              <a:rPr lang="ko-KR" altLang="en-US" sz="1200" b="1" dirty="0">
                <a:solidFill>
                  <a:srgbClr val="0000FF"/>
                </a:solidFill>
              </a:rPr>
              <a:t> 담당자 아이디 삭제 권한 필요</a:t>
            </a:r>
            <a:r>
              <a:rPr lang="en-US" altLang="ko-KR" sz="1200" b="1" dirty="0">
                <a:solidFill>
                  <a:srgbClr val="0000FF"/>
                </a:solidFill>
              </a:rPr>
              <a:t>-&gt; </a:t>
            </a:r>
            <a:r>
              <a:rPr lang="ko-KR" altLang="en-US" sz="1200" b="1">
                <a:solidFill>
                  <a:srgbClr val="0000FF"/>
                </a:solidFill>
              </a:rPr>
              <a:t>회원사 목록 앞에 셀렉트박스 삭제 버튼 필요</a:t>
            </a:r>
            <a:endParaRPr lang="en-US" altLang="ko-KR" sz="1200" b="1" dirty="0">
              <a:solidFill>
                <a:srgbClr val="0000FF"/>
              </a:solidFill>
            </a:endParaRPr>
          </a:p>
          <a:p>
            <a:endParaRPr lang="en-US" altLang="ko-KR" sz="1200" b="1" dirty="0" smtClean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885531" y="2683511"/>
            <a:ext cx="807052" cy="21152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다운로드</a:t>
            </a:r>
            <a:endParaRPr lang="ko-KR" altLang="en-US" sz="800" dirty="0"/>
          </a:p>
        </p:txBody>
      </p:sp>
      <p:sp>
        <p:nvSpPr>
          <p:cNvPr id="37" name="직사각형 36"/>
          <p:cNvSpPr/>
          <p:nvPr/>
        </p:nvSpPr>
        <p:spPr>
          <a:xfrm>
            <a:off x="8795242" y="5300309"/>
            <a:ext cx="881436" cy="21152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rgbClr val="0000FF"/>
                </a:solidFill>
              </a:rPr>
              <a:t>삭제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sp>
        <p:nvSpPr>
          <p:cNvPr id="38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2028617" y="3388221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0" name="Text Box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2028617" y="3678893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1" name="Text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2028617" y="4018842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2" name="Text Box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2028617" y="4309514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3" name="Text Box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2028617" y="4578518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4" name="Text Box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028617" y="4869190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097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05792" y="1144651"/>
            <a:ext cx="329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회원사 담당자 관리</a:t>
            </a:r>
            <a:endParaRPr lang="ko-KR" altLang="en-US" sz="2000" spc="-15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828679" y="1652257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880796"/>
              </p:ext>
            </p:extLst>
          </p:nvPr>
        </p:nvGraphicFramePr>
        <p:xfrm>
          <a:off x="1828679" y="2102990"/>
          <a:ext cx="7092292" cy="2589624"/>
        </p:xfrm>
        <a:graphic>
          <a:graphicData uri="http://schemas.openxmlformats.org/drawingml/2006/table">
            <a:tbl>
              <a:tblPr/>
              <a:tblGrid>
                <a:gridCol w="1503487"/>
                <a:gridCol w="1827427"/>
                <a:gridCol w="1340246"/>
                <a:gridCol w="2421132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</a:t>
                      </a:r>
                      <a:r>
                        <a:rPr lang="ko-KR" altLang="en-US" sz="800" smtClean="0"/>
                        <a:t>볼보파이낸셜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abc</a:t>
                      </a:r>
                      <a:r>
                        <a:rPr lang="en-US" altLang="ko-KR" sz="800" baseline="0" dirty="0" smtClean="0"/>
                        <a:t>111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부서명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</a:t>
                      </a:r>
                      <a:r>
                        <a:rPr lang="ko-KR" altLang="en-US" sz="800" smtClean="0"/>
                        <a:t>마케팅 부서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</a:t>
                      </a:r>
                      <a:r>
                        <a:rPr lang="ko-KR" altLang="en-US" sz="800" smtClean="0"/>
                        <a:t>홍길동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</a:t>
                      </a:r>
                      <a:r>
                        <a:rPr lang="ko-KR" altLang="en-US" sz="800" smtClean="0"/>
                        <a:t>과장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/>
                        <a:t>이메일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</a:t>
                      </a:r>
                      <a:r>
                        <a:rPr lang="en-US" altLang="ko-KR" sz="800" dirty="0" smtClean="0">
                          <a:hlinkClick r:id="rId3"/>
                        </a:rPr>
                        <a:t>abc@gmail.com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직장 전화번호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02-501-1111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회원가입일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2021-05-22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010-44444444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</a:t>
                      </a:r>
                      <a:r>
                        <a:rPr lang="ko-KR" altLang="en-US" sz="800" smtClean="0"/>
                        <a:t>승인요청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18000" marR="18000" marT="18000" marB="18000" anchor="ctr" horzOverflow="overflow"/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첨부서류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</a:t>
                      </a:r>
                      <a:r>
                        <a:rPr lang="ko-KR" altLang="en-US" sz="800" u="sng" smtClean="0"/>
                        <a:t>회원가입</a:t>
                      </a:r>
                      <a:r>
                        <a:rPr lang="ko-KR" altLang="en-US" sz="800" u="sng" baseline="0" smtClean="0"/>
                        <a:t>파일</a:t>
                      </a:r>
                      <a:r>
                        <a:rPr lang="en-US" altLang="ko-KR" sz="800" u="sng" baseline="0" dirty="0" smtClean="0"/>
                        <a:t>.</a:t>
                      </a:r>
                      <a:r>
                        <a:rPr lang="en-US" altLang="ko-KR" sz="800" u="sng" baseline="0" dirty="0" err="1" smtClean="0"/>
                        <a:t>xlsx</a:t>
                      </a:r>
                      <a:endParaRPr lang="ko-KR" altLang="en-US" sz="800" u="sng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4741956" y="4871041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557317"/>
              </p:ext>
            </p:extLst>
          </p:nvPr>
        </p:nvGraphicFramePr>
        <p:xfrm>
          <a:off x="10046222" y="886278"/>
          <a:ext cx="2146086" cy="2705912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회원가입 시 첨부했던 엑셀파일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클릭해서 다운로드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승인을 누르면 승인 처리되고 목록 페이지로 이동됩니다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서류가 누락이나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오작성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시에는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가승인을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누르게 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가 승인된 회원은 로그인 시에 자동으로 회원정보 수정페이지로 이동하게 되고 정보를 다시 재 등록해야 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이후 협회에서 다시 승인 완료해야 로그인 해서 사용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Oval 63"/>
          <p:cNvSpPr>
            <a:spLocks noChangeArrowheads="1"/>
          </p:cNvSpPr>
          <p:nvPr/>
        </p:nvSpPr>
        <p:spPr bwMode="auto">
          <a:xfrm>
            <a:off x="8041919" y="470982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561405"/>
              </p:ext>
            </p:extLst>
          </p:nvPr>
        </p:nvGraphicFramePr>
        <p:xfrm>
          <a:off x="99400" y="1258737"/>
          <a:ext cx="1345828" cy="2737908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담당자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업무분장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통계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046530" y="4086211"/>
            <a:ext cx="21457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반려 버튼 필요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첨부서류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오작성이나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누락 </a:t>
            </a:r>
            <a:r>
              <a:rPr lang="ko-KR" altLang="en-US" sz="1200" b="1" smtClean="0">
                <a:solidFill>
                  <a:srgbClr val="FF0000"/>
                </a:solidFill>
              </a:rPr>
              <a:t>등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100" b="1" smtClean="0">
                <a:solidFill>
                  <a:srgbClr val="0000FF"/>
                </a:solidFill>
                <a:sym typeface="Wingdings" panose="05000000000000000000" pitchFamily="2" charset="2"/>
              </a:rPr>
              <a:t>가승인으로 변경하고 가승인된 회원이 로그인하면 회원정보 수정 후 재요청 하는 프로세스로 진행함</a:t>
            </a:r>
            <a:endParaRPr lang="en-US" altLang="ko-KR" sz="1100" b="1" dirty="0" smtClean="0">
              <a:solidFill>
                <a:srgbClr val="0000FF"/>
              </a:solidFill>
            </a:endParaRPr>
          </a:p>
          <a:p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휴대폰번호 추가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251771" y="4871041"/>
            <a:ext cx="807052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승인</a:t>
            </a:r>
            <a:endParaRPr lang="ko-KR" altLang="en-US" sz="800" dirty="0"/>
          </a:p>
        </p:txBody>
      </p:sp>
      <p:sp>
        <p:nvSpPr>
          <p:cNvPr id="19" name="직사각형 18"/>
          <p:cNvSpPr/>
          <p:nvPr/>
        </p:nvSpPr>
        <p:spPr>
          <a:xfrm>
            <a:off x="8113919" y="4871041"/>
            <a:ext cx="807052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가승인</a:t>
            </a:r>
            <a:endParaRPr lang="ko-KR" altLang="en-US" sz="800" dirty="0"/>
          </a:p>
        </p:txBody>
      </p:sp>
      <p:sp>
        <p:nvSpPr>
          <p:cNvPr id="21" name="Oval 63"/>
          <p:cNvSpPr>
            <a:spLocks noChangeArrowheads="1"/>
          </p:cNvSpPr>
          <p:nvPr/>
        </p:nvSpPr>
        <p:spPr bwMode="auto">
          <a:xfrm>
            <a:off x="2072787" y="440508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Oval 63"/>
          <p:cNvSpPr>
            <a:spLocks noChangeArrowheads="1"/>
          </p:cNvSpPr>
          <p:nvPr/>
        </p:nvSpPr>
        <p:spPr bwMode="auto">
          <a:xfrm>
            <a:off x="7161311" y="470982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8770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05791" y="1144651"/>
            <a:ext cx="2125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smtClean="0">
                <a:latin typeface="+mn-ea"/>
              </a:rPr>
              <a:t>협회 관리자 </a:t>
            </a:r>
            <a:r>
              <a:rPr lang="ko-KR" altLang="en-US" sz="2000" spc="-150" dirty="0" smtClean="0">
                <a:latin typeface="+mn-ea"/>
              </a:rPr>
              <a:t>관리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828679" y="1652257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60430"/>
              </p:ext>
            </p:extLst>
          </p:nvPr>
        </p:nvGraphicFramePr>
        <p:xfrm>
          <a:off x="1804189" y="2420683"/>
          <a:ext cx="7872491" cy="1018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873"/>
                <a:gridCol w="1710559"/>
                <a:gridCol w="2112625"/>
                <a:gridCol w="1783878"/>
                <a:gridCol w="17205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선택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그룹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이름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아이디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등록일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ABC1</a:t>
                      </a: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2021-05-25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실무자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김길동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ABC2</a:t>
                      </a: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2021-05-25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8861040" y="2022011"/>
            <a:ext cx="815639" cy="252000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spc="-150" dirty="0" smtClean="0">
                <a:solidFill>
                  <a:schemeClr val="bg1"/>
                </a:solidFill>
                <a:latin typeface="+mn-ea"/>
              </a:rPr>
              <a:t>등록하기</a:t>
            </a:r>
            <a:endParaRPr lang="ko-KR" altLang="en-US" sz="800" spc="-15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406523"/>
              </p:ext>
            </p:extLst>
          </p:nvPr>
        </p:nvGraphicFramePr>
        <p:xfrm>
          <a:off x="99400" y="1258737"/>
          <a:ext cx="1345828" cy="2737908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담당자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업무분장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통계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058400" y="886968"/>
            <a:ext cx="2084832" cy="1773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10076849" y="3712195"/>
            <a:ext cx="2084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관리자 삭제를 위한 체크박스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맨 앞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와 삭제 버튼 필요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그룹란을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앞으로 이동</a:t>
            </a:r>
            <a:endParaRPr lang="en-US" altLang="ko-KR" sz="1200" b="1" dirty="0" smtClean="0">
              <a:solidFill>
                <a:srgbClr val="FF0000"/>
              </a:solidFill>
            </a:endParaRPr>
          </a:p>
        </p:txBody>
      </p:sp>
      <p:sp>
        <p:nvSpPr>
          <p:cNvPr id="11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028617" y="2896662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2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028617" y="3187334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869628" y="3586195"/>
            <a:ext cx="807052" cy="25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452613"/>
              </p:ext>
            </p:extLst>
          </p:nvPr>
        </p:nvGraphicFramePr>
        <p:xfrm>
          <a:off x="10046222" y="886278"/>
          <a:ext cx="2146086" cy="1386828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등록하기 버튼을 누르면 팝업을 통해 관리자 등록이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선택된 관리자 또는 실무자는 삭제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63"/>
          <p:cNvSpPr>
            <a:spLocks noChangeArrowheads="1"/>
          </p:cNvSpPr>
          <p:nvPr/>
        </p:nvSpPr>
        <p:spPr bwMode="auto">
          <a:xfrm>
            <a:off x="8642452" y="191072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Oval 63"/>
          <p:cNvSpPr>
            <a:spLocks noChangeArrowheads="1"/>
          </p:cNvSpPr>
          <p:nvPr/>
        </p:nvSpPr>
        <p:spPr bwMode="auto">
          <a:xfrm>
            <a:off x="8651671" y="351419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552476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55005" y="1732080"/>
            <a:ext cx="4035236" cy="300545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55005" y="1479478"/>
            <a:ext cx="4035236" cy="27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56028" y="1444385"/>
            <a:ext cx="2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X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815" y="1490552"/>
            <a:ext cx="2116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관리자 등록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39048" y="4053263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취소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2873902" y="4057418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041120"/>
              </p:ext>
            </p:extLst>
          </p:nvPr>
        </p:nvGraphicFramePr>
        <p:xfrm>
          <a:off x="740764" y="1928542"/>
          <a:ext cx="3807590" cy="1482520"/>
        </p:xfrm>
        <a:graphic>
          <a:graphicData uri="http://schemas.openxmlformats.org/drawingml/2006/table">
            <a:tbl>
              <a:tblPr/>
              <a:tblGrid>
                <a:gridCol w="817997"/>
                <a:gridCol w="2989593"/>
              </a:tblGrid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그룹선택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패스워드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패스워드확인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736569" y="2566331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736569" y="2878674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1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736569" y="3162454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5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736569" y="2251657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67852" y="3071356"/>
            <a:ext cx="212445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그룹</a:t>
            </a:r>
            <a:r>
              <a:rPr lang="en-US" altLang="ko-KR" sz="1100" b="1" dirty="0">
                <a:solidFill>
                  <a:srgbClr val="FF0000"/>
                </a:solidFill>
              </a:rPr>
              <a:t>(</a:t>
            </a:r>
            <a:r>
              <a:rPr lang="ko-KR" altLang="en-US" sz="1100" b="1">
                <a:solidFill>
                  <a:srgbClr val="FF0000"/>
                </a:solidFill>
              </a:rPr>
              <a:t>실무자</a:t>
            </a:r>
            <a:r>
              <a:rPr lang="en-US" altLang="ko-KR" sz="1100" b="1" dirty="0">
                <a:solidFill>
                  <a:srgbClr val="FF0000"/>
                </a:solidFill>
              </a:rPr>
              <a:t>/</a:t>
            </a:r>
            <a:r>
              <a:rPr lang="ko-KR" altLang="en-US" sz="1100" b="1">
                <a:solidFill>
                  <a:srgbClr val="FF0000"/>
                </a:solidFill>
              </a:rPr>
              <a:t>관리자</a:t>
            </a:r>
            <a:r>
              <a:rPr lang="en-US" altLang="ko-KR" sz="1100" b="1" dirty="0">
                <a:solidFill>
                  <a:srgbClr val="FF0000"/>
                </a:solidFill>
              </a:rPr>
              <a:t>) </a:t>
            </a:r>
            <a:r>
              <a:rPr lang="ko-KR" altLang="en-US" sz="1100" b="1">
                <a:solidFill>
                  <a:srgbClr val="FF0000"/>
                </a:solidFill>
              </a:rPr>
              <a:t>구분 필요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ko-KR" altLang="en-US" sz="1100" b="1" dirty="0">
                <a:solidFill>
                  <a:srgbClr val="FF0000"/>
                </a:solidFill>
              </a:rPr>
              <a:t>정보수정 버튼 필요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ko-KR" altLang="en-US" sz="1100" b="1" dirty="0">
                <a:solidFill>
                  <a:srgbClr val="FF0000"/>
                </a:solidFill>
              </a:rPr>
              <a:t>관리자는 실무자 등록정보에서 담당 금융회사 지정 </a:t>
            </a:r>
            <a:r>
              <a:rPr lang="ko-KR" altLang="en-US" sz="1100" b="1" strike="sngStrike" dirty="0">
                <a:solidFill>
                  <a:srgbClr val="0000FF"/>
                </a:solidFill>
              </a:rPr>
              <a:t>기능과 개별 </a:t>
            </a:r>
            <a:r>
              <a:rPr lang="ko-KR" altLang="en-US" sz="1100" b="1" strike="sngStrike" dirty="0" err="1">
                <a:solidFill>
                  <a:srgbClr val="0000FF"/>
                </a:solidFill>
              </a:rPr>
              <a:t>승인요청건에</a:t>
            </a:r>
            <a:r>
              <a:rPr lang="ko-KR" altLang="en-US" sz="1100" b="1" strike="sngStrike" dirty="0">
                <a:solidFill>
                  <a:srgbClr val="0000FF"/>
                </a:solidFill>
              </a:rPr>
              <a:t> 대한 실무자 변경 기능</a:t>
            </a:r>
            <a:r>
              <a:rPr lang="ko-KR" altLang="en-US" sz="1100" b="1" dirty="0">
                <a:solidFill>
                  <a:srgbClr val="FF0000"/>
                </a:solidFill>
              </a:rPr>
              <a:t> 필요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en-US" altLang="ko-KR" sz="1100" b="1" dirty="0">
                <a:solidFill>
                  <a:srgbClr val="FF0000"/>
                </a:solidFill>
              </a:rPr>
              <a:t>(</a:t>
            </a:r>
            <a:r>
              <a:rPr lang="ko-KR" altLang="en-US" sz="1100" b="1">
                <a:solidFill>
                  <a:srgbClr val="FF0000"/>
                </a:solidFill>
              </a:rPr>
              <a:t>실무자가 다수인경우 실무자간 처리속도를 감안하여 심사건수 배정을 위한 기능으로 회원사 목록에서 셀렉트박스로 선택</a:t>
            </a:r>
            <a:r>
              <a:rPr lang="en-US" altLang="ko-KR" sz="1100" b="1" dirty="0">
                <a:solidFill>
                  <a:srgbClr val="FF0000"/>
                </a:solidFill>
              </a:rPr>
              <a:t>, </a:t>
            </a:r>
            <a:r>
              <a:rPr lang="ko-KR" altLang="en-US" sz="1100" b="1">
                <a:solidFill>
                  <a:srgbClr val="FF0000"/>
                </a:solidFill>
              </a:rPr>
              <a:t>단 실무자간 중복되지 중복선택시 에러메세지 표시</a:t>
            </a:r>
            <a:r>
              <a:rPr lang="en-US" altLang="ko-KR" sz="11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100" b="1" dirty="0">
                <a:solidFill>
                  <a:srgbClr val="FF0000"/>
                </a:solidFill>
              </a:rPr>
              <a:t>-&gt; </a:t>
            </a:r>
            <a:r>
              <a:rPr lang="ko-KR" altLang="en-US" sz="1100" b="1">
                <a:solidFill>
                  <a:srgbClr val="FF0000"/>
                </a:solidFill>
              </a:rPr>
              <a:t>실무자는 배정된 금융회사의 승인요청건만 보이도록 구현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4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1736487" y="1974536"/>
            <a:ext cx="15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실무자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6" name="Drop-Down Arrow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335626" y="1974536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7" name="Drop-Down Arrow"/>
          <p:cNvSpPr/>
          <p:nvPr>
            <p:custDataLst>
              <p:tags r:id="rId7"/>
            </p:custDataLst>
          </p:nvPr>
        </p:nvSpPr>
        <p:spPr>
          <a:xfrm rot="10800000">
            <a:off x="3381283" y="204514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8" name="Drop-Down Arrow"/>
          <p:cNvSpPr/>
          <p:nvPr>
            <p:custDataLst>
              <p:tags r:id="rId8"/>
            </p:custDataLst>
          </p:nvPr>
        </p:nvSpPr>
        <p:spPr>
          <a:xfrm rot="10800000">
            <a:off x="3381283" y="204514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66419" y="1038390"/>
            <a:ext cx="4035236" cy="2278449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266419" y="785787"/>
            <a:ext cx="4035236" cy="27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867442" y="750694"/>
            <a:ext cx="2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X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81229" y="796861"/>
            <a:ext cx="2116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관리자 조회 및 변경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74111" y="2878720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취소</a:t>
            </a:r>
            <a:endParaRPr lang="ko-KR" altLang="en-US" sz="800" dirty="0"/>
          </a:p>
        </p:txBody>
      </p:sp>
      <p:sp>
        <p:nvSpPr>
          <p:cNvPr id="24" name="직사각형 23"/>
          <p:cNvSpPr/>
          <p:nvPr/>
        </p:nvSpPr>
        <p:spPr>
          <a:xfrm>
            <a:off x="7508965" y="2882875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수정</a:t>
            </a:r>
            <a:endParaRPr lang="ko-KR" altLang="en-US" sz="800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072793"/>
              </p:ext>
            </p:extLst>
          </p:nvPr>
        </p:nvGraphicFramePr>
        <p:xfrm>
          <a:off x="5352178" y="1234851"/>
          <a:ext cx="3807590" cy="889512"/>
        </p:xfrm>
        <a:graphic>
          <a:graphicData uri="http://schemas.openxmlformats.org/drawingml/2006/table">
            <a:tbl>
              <a:tblPr/>
              <a:tblGrid>
                <a:gridCol w="817997"/>
                <a:gridCol w="2989593"/>
              </a:tblGrid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그룹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실무자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  홍길동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ABC1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9" name="그림 3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66419" y="3923480"/>
            <a:ext cx="4035236" cy="2511856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5266419" y="3670877"/>
            <a:ext cx="4035236" cy="27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8867442" y="3635784"/>
            <a:ext cx="2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X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81229" y="3681951"/>
            <a:ext cx="2116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관리자 수정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91154" y="5922655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취소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7626008" y="5926810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변경</a:t>
            </a:r>
            <a:endParaRPr lang="ko-KR" altLang="en-US" sz="800" dirty="0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349023"/>
              </p:ext>
            </p:extLst>
          </p:nvPr>
        </p:nvGraphicFramePr>
        <p:xfrm>
          <a:off x="5400657" y="4053263"/>
          <a:ext cx="3807590" cy="1482520"/>
        </p:xfrm>
        <a:graphic>
          <a:graphicData uri="http://schemas.openxmlformats.org/drawingml/2006/table">
            <a:tbl>
              <a:tblPr/>
              <a:tblGrid>
                <a:gridCol w="817997"/>
                <a:gridCol w="2989593"/>
              </a:tblGrid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그룹선택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패스워드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패스워드확인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0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6396462" y="4691052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/>
                </a:solidFill>
              </a:rPr>
              <a:t>ABC 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" name="Text Box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6396462" y="5003395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2" name="Text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6396462" y="5287175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3" name="Text Box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6396462" y="4376378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홍길동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4" name="Text Box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6396380" y="4099257"/>
            <a:ext cx="15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실무자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5" name="Drop-Down Arrow Box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7995519" y="4099257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6" name="Drop-Down Arrow"/>
          <p:cNvSpPr/>
          <p:nvPr>
            <p:custDataLst>
              <p:tags r:id="rId15"/>
            </p:custDataLst>
          </p:nvPr>
        </p:nvSpPr>
        <p:spPr>
          <a:xfrm rot="10800000">
            <a:off x="8041176" y="4169861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57" name="Drop-Down Arrow"/>
          <p:cNvSpPr/>
          <p:nvPr>
            <p:custDataLst>
              <p:tags r:id="rId16"/>
            </p:custDataLst>
          </p:nvPr>
        </p:nvSpPr>
        <p:spPr>
          <a:xfrm rot="10800000">
            <a:off x="8041176" y="4169861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711596"/>
              </p:ext>
            </p:extLst>
          </p:nvPr>
        </p:nvGraphicFramePr>
        <p:xfrm>
          <a:off x="10046222" y="886278"/>
          <a:ext cx="2146086" cy="1386828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등록시에는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실무자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관리자로 구분해서 등록합니다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 버튼을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누르면 관리자 정보를 수정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Oval 63"/>
          <p:cNvSpPr>
            <a:spLocks noChangeArrowheads="1"/>
          </p:cNvSpPr>
          <p:nvPr/>
        </p:nvSpPr>
        <p:spPr bwMode="auto">
          <a:xfrm>
            <a:off x="766778" y="188237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Oval 63"/>
          <p:cNvSpPr>
            <a:spLocks noChangeArrowheads="1"/>
          </p:cNvSpPr>
          <p:nvPr/>
        </p:nvSpPr>
        <p:spPr bwMode="auto">
          <a:xfrm>
            <a:off x="7482008" y="276718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8903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434547"/>
              </p:ext>
            </p:extLst>
          </p:nvPr>
        </p:nvGraphicFramePr>
        <p:xfrm>
          <a:off x="99400" y="1258737"/>
          <a:ext cx="1345828" cy="2737908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담당자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업무분장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통계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5791" y="1144651"/>
            <a:ext cx="2755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협회 </a:t>
            </a:r>
            <a:r>
              <a:rPr lang="ko-KR" altLang="en-US" sz="2000" spc="-150" smtClean="0">
                <a:latin typeface="+mn-ea"/>
              </a:rPr>
              <a:t>관리자 업무분장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828679" y="1652257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938482"/>
              </p:ext>
            </p:extLst>
          </p:nvPr>
        </p:nvGraphicFramePr>
        <p:xfrm>
          <a:off x="1825210" y="1912336"/>
          <a:ext cx="7327618" cy="21551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7831"/>
                <a:gridCol w="1206062"/>
                <a:gridCol w="1387366"/>
                <a:gridCol w="1174531"/>
                <a:gridCol w="1151828"/>
              </a:tblGrid>
              <a:tr h="302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회원사명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실무자 이름 </a:t>
                      </a:r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실무자 이름 </a:t>
                      </a:r>
                      <a:r>
                        <a:rPr lang="en-US" altLang="ko-KR" sz="900" dirty="0" smtClean="0"/>
                        <a:t>2</a:t>
                      </a:r>
                      <a:endParaRPr lang="ko-KR" altLang="en-US" sz="90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실무자이름 </a:t>
                      </a:r>
                      <a:r>
                        <a:rPr lang="en-US" altLang="ko-KR" sz="900" dirty="0" smtClean="0"/>
                        <a:t>3</a:t>
                      </a:r>
                      <a:endParaRPr lang="ko-KR" altLang="en-US" sz="90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실무자 이름 </a:t>
                      </a:r>
                      <a:r>
                        <a:rPr lang="en-US" altLang="ko-KR" sz="900" dirty="0" smtClean="0"/>
                        <a:t>4</a:t>
                      </a:r>
                      <a:endParaRPr lang="ko-KR" altLang="en-US" sz="90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46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롯데카드</a:t>
                      </a:r>
                      <a:endParaRPr lang="ko-KR" altLang="en-US" sz="800" b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6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비씨카드</a:t>
                      </a:r>
                      <a:endParaRPr lang="ko-KR" altLang="en-US" sz="800" b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6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삼성카드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6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신한카드</a:t>
                      </a:r>
                      <a:endParaRPr lang="ko-KR" altLang="en-US" sz="800" b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6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우리카드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6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하나카드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6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현대카드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4748176" y="2258158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4748176" y="2548830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6096124" y="2258158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1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6096124" y="2548830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613573" y="4226824"/>
            <a:ext cx="72000" cy="333257"/>
            <a:chOff x="5313404" y="5741773"/>
            <a:chExt cx="72000" cy="333257"/>
          </a:xfrm>
        </p:grpSpPr>
        <p:sp>
          <p:nvSpPr>
            <p:cNvPr id="13" name="타원 12"/>
            <p:cNvSpPr/>
            <p:nvPr/>
          </p:nvSpPr>
          <p:spPr>
            <a:xfrm>
              <a:off x="5313404" y="5741773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5313404" y="588111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5313404" y="600303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7286425" y="2258158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7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7286425" y="2548830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8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8516128" y="2258158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9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8516128" y="2548830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0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4748176" y="2786303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1" name="Text Box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4748176" y="3076975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2" name="Text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6096124" y="2786303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3" name="Text Box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6096124" y="3076975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4" name="Text Box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7286425" y="2786303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5" name="Text Box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7286425" y="3076975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6" name="Text Box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8516128" y="2786303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7" name="Text Box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8516128" y="3076975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8" name="Text Box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4748176" y="3330213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9" name="Text Box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4748176" y="3620885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0" name="Text Box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6096124" y="3330213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1" name="Text Box"/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6096124" y="3620885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2" name="Text Box"/>
          <p:cNvSpPr>
            <a:spLocks/>
          </p:cNvSpPr>
          <p:nvPr>
            <p:custDataLst>
              <p:tags r:id="rId21"/>
            </p:custDataLst>
          </p:nvPr>
        </p:nvSpPr>
        <p:spPr bwMode="auto">
          <a:xfrm>
            <a:off x="7286425" y="3330213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3" name="Text Box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7286425" y="3620885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4" name="Text Box"/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8516128" y="3330213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5" name="Text Box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8516128" y="3620885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6" name="Text Box"/>
          <p:cNvSpPr>
            <a:spLocks/>
          </p:cNvSpPr>
          <p:nvPr>
            <p:custDataLst>
              <p:tags r:id="rId25"/>
            </p:custDataLst>
          </p:nvPr>
        </p:nvSpPr>
        <p:spPr bwMode="auto">
          <a:xfrm>
            <a:off x="4748176" y="3857368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7" name="Text Box"/>
          <p:cNvSpPr>
            <a:spLocks/>
          </p:cNvSpPr>
          <p:nvPr>
            <p:custDataLst>
              <p:tags r:id="rId26"/>
            </p:custDataLst>
          </p:nvPr>
        </p:nvSpPr>
        <p:spPr bwMode="auto">
          <a:xfrm>
            <a:off x="6096124" y="3857368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8" name="Text Box"/>
          <p:cNvSpPr>
            <a:spLocks/>
          </p:cNvSpPr>
          <p:nvPr>
            <p:custDataLst>
              <p:tags r:id="rId27"/>
            </p:custDataLst>
          </p:nvPr>
        </p:nvSpPr>
        <p:spPr bwMode="auto">
          <a:xfrm>
            <a:off x="7286425" y="3857368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9" name="Text Box"/>
          <p:cNvSpPr>
            <a:spLocks/>
          </p:cNvSpPr>
          <p:nvPr>
            <p:custDataLst>
              <p:tags r:id="rId28"/>
            </p:custDataLst>
          </p:nvPr>
        </p:nvSpPr>
        <p:spPr bwMode="auto">
          <a:xfrm>
            <a:off x="8516128" y="3857368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316017" y="5302882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188119"/>
              </p:ext>
            </p:extLst>
          </p:nvPr>
        </p:nvGraphicFramePr>
        <p:xfrm>
          <a:off x="10046222" y="886278"/>
          <a:ext cx="2146086" cy="1508748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협회 관리자의 업무를 회원사별로 권한을 부여해 주는 화면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 회원사명을 보여줍니다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등록된 실무자 이름을 표시합니다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선택 버튼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저장 버튼을 누르면 해당 실무자에게는 선택된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회원사와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관련된 내용만 관리자에서 보여지고 처리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Oval 63"/>
          <p:cNvSpPr>
            <a:spLocks noChangeArrowheads="1"/>
          </p:cNvSpPr>
          <p:nvPr/>
        </p:nvSpPr>
        <p:spPr bwMode="auto">
          <a:xfrm>
            <a:off x="1589259" y="103715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Oval 63"/>
          <p:cNvSpPr>
            <a:spLocks noChangeArrowheads="1"/>
          </p:cNvSpPr>
          <p:nvPr/>
        </p:nvSpPr>
        <p:spPr bwMode="auto">
          <a:xfrm>
            <a:off x="2663942" y="185008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Oval 63"/>
          <p:cNvSpPr>
            <a:spLocks noChangeArrowheads="1"/>
          </p:cNvSpPr>
          <p:nvPr/>
        </p:nvSpPr>
        <p:spPr bwMode="auto">
          <a:xfrm>
            <a:off x="4389641" y="185848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Oval 63"/>
          <p:cNvSpPr>
            <a:spLocks noChangeArrowheads="1"/>
          </p:cNvSpPr>
          <p:nvPr/>
        </p:nvSpPr>
        <p:spPr bwMode="auto">
          <a:xfrm>
            <a:off x="8172017" y="516072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Oval 63"/>
          <p:cNvSpPr>
            <a:spLocks noChangeArrowheads="1"/>
          </p:cNvSpPr>
          <p:nvPr/>
        </p:nvSpPr>
        <p:spPr bwMode="auto">
          <a:xfrm>
            <a:off x="4533641" y="2468398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505813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393490"/>
              </p:ext>
            </p:extLst>
          </p:nvPr>
        </p:nvGraphicFramePr>
        <p:xfrm>
          <a:off x="99400" y="1258737"/>
          <a:ext cx="1345828" cy="2737908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담당자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업무분장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통계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5791" y="1144651"/>
            <a:ext cx="2755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공지사항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828679" y="1652257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169541"/>
              </p:ext>
            </p:extLst>
          </p:nvPr>
        </p:nvGraphicFramePr>
        <p:xfrm>
          <a:off x="1777126" y="1865039"/>
          <a:ext cx="7884644" cy="166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60"/>
                <a:gridCol w="4864544"/>
                <a:gridCol w="1169170"/>
                <a:gridCol w="116917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No.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조회수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필독</a:t>
                      </a: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리스할부 </a:t>
                      </a:r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모집인 등록 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파일명 규칙보기</a:t>
                      </a:r>
                      <a:endParaRPr lang="ko-KR" altLang="en-US" sz="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2021-03-11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필독</a:t>
                      </a: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리스할부 </a:t>
                      </a:r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모집인 등록 </a:t>
                      </a: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엑셀 파일</a:t>
                      </a:r>
                      <a:r>
                        <a:rPr lang="ko-KR" altLang="en-US" sz="800" b="1" u="sng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작성방법</a:t>
                      </a:r>
                      <a:endParaRPr lang="ko-KR" altLang="en-US" sz="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2021-03-01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필독</a:t>
                      </a: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리스할부 </a:t>
                      </a:r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모집인 등록 </a:t>
                      </a: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이미지 파일 작성방법</a:t>
                      </a:r>
                      <a:endParaRPr lang="ko-KR" altLang="en-US" sz="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2021-03-01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여신금융사 기관별 코드번호</a:t>
                      </a:r>
                      <a:endParaRPr lang="ko-KR" altLang="en-US" sz="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2021-02-01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4658770" y="4036787"/>
            <a:ext cx="249299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&lt;&lt;  &lt; 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ea typeface="돋움" pitchFamily="50" charset="-127"/>
              </a:rPr>
              <a:t>1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· 2 · 3 · 4 · 5 · 6 · 7 · 8 · 9 · 10  </a:t>
            </a: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&gt;  &gt;&gt; </a:t>
            </a:r>
            <a:endParaRPr lang="en-US" altLang="ko-KR" sz="800" dirty="0">
              <a:solidFill>
                <a:srgbClr val="000000">
                  <a:lumMod val="65000"/>
                  <a:lumOff val="35000"/>
                </a:srgbClr>
              </a:solidFill>
              <a:ea typeface="돋움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058400" y="3636677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FF"/>
                </a:solidFill>
              </a:rPr>
              <a:t>공지사항 글쓰기 메뉴 필요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846131" y="3636677"/>
            <a:ext cx="815639" cy="252000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spc="-150" dirty="0" smtClean="0">
                <a:solidFill>
                  <a:schemeClr val="bg1"/>
                </a:solidFill>
                <a:latin typeface="+mn-ea"/>
              </a:rPr>
              <a:t>글쓰기</a:t>
            </a:r>
            <a:endParaRPr lang="ko-KR" altLang="en-US" sz="800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1576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865768"/>
              </p:ext>
            </p:extLst>
          </p:nvPr>
        </p:nvGraphicFramePr>
        <p:xfrm>
          <a:off x="99400" y="1258737"/>
          <a:ext cx="1345828" cy="2737908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담당자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업무분장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통계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05792" y="1097353"/>
            <a:ext cx="222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공지사항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813771" y="1551192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48168" y="1786144"/>
            <a:ext cx="48653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000" dirty="0" smtClean="0"/>
              <a:t>[</a:t>
            </a:r>
            <a:r>
              <a:rPr lang="ko-KR" altLang="en-US" sz="1000" smtClean="0"/>
              <a:t>필득</a:t>
            </a:r>
            <a:r>
              <a:rPr lang="en-US" altLang="ko-KR" sz="1000" dirty="0" smtClean="0"/>
              <a:t>] </a:t>
            </a:r>
            <a:r>
              <a:rPr lang="ko-KR" altLang="en-US" sz="1000" smtClean="0"/>
              <a:t>리스할부 </a:t>
            </a:r>
            <a:r>
              <a:rPr lang="ko-KR" altLang="en-US" sz="1000" dirty="0"/>
              <a:t>모집인 등록 파일명 규칙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01303" y="1807119"/>
            <a:ext cx="851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2021.03.11</a:t>
            </a:r>
            <a:endParaRPr lang="ko-KR" altLang="en-US" sz="10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748168" y="2074316"/>
            <a:ext cx="79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48168" y="2196762"/>
            <a:ext cx="1759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1. </a:t>
            </a:r>
            <a:r>
              <a:rPr lang="ko-KR" altLang="en-US" sz="1050" b="1" smtClean="0"/>
              <a:t>엑셀파일명 등록 규칙</a:t>
            </a:r>
            <a:endParaRPr lang="ko-KR" altLang="en-US" sz="105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811741" y="2482024"/>
            <a:ext cx="2584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리스할부 모집인 등록 시 파일이름 </a:t>
            </a:r>
            <a:r>
              <a:rPr lang="en-US" altLang="ko-KR" sz="900" dirty="0" smtClean="0"/>
              <a:t>(21</a:t>
            </a:r>
            <a:r>
              <a:rPr lang="ko-KR" altLang="en-US" sz="900" smtClean="0"/>
              <a:t>자리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1811740" y="2725863"/>
            <a:ext cx="7856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u="sng" dirty="0" smtClean="0"/>
              <a:t>업무구분코드</a:t>
            </a:r>
            <a:r>
              <a:rPr lang="en-US" altLang="ko-KR" sz="900" u="sng" dirty="0" smtClean="0"/>
              <a:t>(3) + </a:t>
            </a:r>
            <a:r>
              <a:rPr lang="ko-KR" altLang="en-US" sz="900" u="sng" smtClean="0"/>
              <a:t>파일특성</a:t>
            </a:r>
            <a:r>
              <a:rPr lang="en-US" altLang="ko-KR" sz="900" u="sng" dirty="0" smtClean="0"/>
              <a:t>(1) + </a:t>
            </a:r>
            <a:r>
              <a:rPr lang="ko-KR" altLang="en-US" sz="900" u="sng" smtClean="0"/>
              <a:t>일련번호</a:t>
            </a:r>
            <a:r>
              <a:rPr lang="en-US" altLang="ko-KR" sz="900" u="sng" dirty="0" smtClean="0"/>
              <a:t>(2) + “_D”(2) + </a:t>
            </a:r>
            <a:r>
              <a:rPr lang="ko-KR" altLang="en-US" sz="900" u="sng" smtClean="0"/>
              <a:t>자료송부일</a:t>
            </a:r>
            <a:r>
              <a:rPr lang="en-US" altLang="ko-KR" sz="900" u="sng" dirty="0" smtClean="0"/>
              <a:t>(6) + “_”(1) + </a:t>
            </a:r>
            <a:r>
              <a:rPr lang="ko-KR" altLang="en-US" sz="900" u="sng" smtClean="0"/>
              <a:t>기관코드</a:t>
            </a:r>
            <a:r>
              <a:rPr lang="en-US" altLang="ko-KR" sz="900" u="sng" dirty="0" smtClean="0"/>
              <a:t>(2) + “.”(1) +</a:t>
            </a:r>
            <a:r>
              <a:rPr lang="ko-KR" altLang="en-US" sz="900" u="sng"/>
              <a:t> </a:t>
            </a:r>
            <a:r>
              <a:rPr lang="ko-KR" altLang="en-US" sz="900" u="sng" smtClean="0"/>
              <a:t>확장자</a:t>
            </a:r>
            <a:r>
              <a:rPr lang="en-US" altLang="ko-KR" sz="900" u="sng" dirty="0" smtClean="0"/>
              <a:t>(3)</a:t>
            </a:r>
          </a:p>
          <a:p>
            <a:endParaRPr lang="en-US" altLang="ko-KR" sz="900" dirty="0"/>
          </a:p>
          <a:p>
            <a:pPr marL="171450" indent="-171450">
              <a:buFontTx/>
              <a:buChar char="-"/>
            </a:pPr>
            <a:r>
              <a:rPr lang="ko-KR" altLang="en-US" sz="900" dirty="0" smtClean="0"/>
              <a:t>업무구분코드</a:t>
            </a:r>
            <a:r>
              <a:rPr lang="en-US" altLang="ko-KR" sz="900" dirty="0" smtClean="0"/>
              <a:t>(3</a:t>
            </a:r>
            <a:r>
              <a:rPr lang="ko-KR" altLang="en-US" sz="900" smtClean="0"/>
              <a:t>자리</a:t>
            </a:r>
            <a:r>
              <a:rPr lang="en-US" altLang="ko-KR" sz="900" dirty="0" smtClean="0"/>
              <a:t>) : cls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/>
              <a:t>파일특성 </a:t>
            </a:r>
            <a:r>
              <a:rPr lang="en-US" altLang="ko-KR" sz="900" dirty="0" smtClean="0"/>
              <a:t>(1</a:t>
            </a:r>
            <a:r>
              <a:rPr lang="ko-KR" altLang="en-US" sz="900" smtClean="0"/>
              <a:t>자리</a:t>
            </a:r>
            <a:r>
              <a:rPr lang="en-US" altLang="ko-KR" sz="900" dirty="0" smtClean="0"/>
              <a:t>) : </a:t>
            </a:r>
            <a:r>
              <a:rPr lang="ko-KR" altLang="en-US" sz="900" smtClean="0"/>
              <a:t>여신금융사 기준 송부시 </a:t>
            </a:r>
            <a:r>
              <a:rPr lang="en-US" altLang="ko-KR" sz="900" dirty="0" smtClean="0">
                <a:sym typeface="Wingdings" panose="05000000000000000000" pitchFamily="2" charset="2"/>
              </a:rPr>
              <a:t> u, </a:t>
            </a:r>
            <a:r>
              <a:rPr lang="ko-KR" altLang="en-US" sz="900" smtClean="0">
                <a:sym typeface="Wingdings" panose="05000000000000000000" pitchFamily="2" charset="2"/>
              </a:rPr>
              <a:t>수신시 </a:t>
            </a:r>
            <a:r>
              <a:rPr lang="en-US" altLang="ko-KR" sz="900" dirty="0" smtClean="0">
                <a:sym typeface="Wingdings" panose="05000000000000000000" pitchFamily="2" charset="2"/>
              </a:rPr>
              <a:t> s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ym typeface="Wingdings" panose="05000000000000000000" pitchFamily="2" charset="2"/>
              </a:rPr>
              <a:t>일련번호 </a:t>
            </a:r>
            <a:r>
              <a:rPr lang="en-US" altLang="ko-KR" sz="900" dirty="0" smtClean="0">
                <a:sym typeface="Wingdings" panose="05000000000000000000" pitchFamily="2" charset="2"/>
              </a:rPr>
              <a:t>(2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01  </a:t>
            </a:r>
            <a:r>
              <a:rPr lang="ko-KR" altLang="en-US" sz="900" smtClean="0">
                <a:sym typeface="Wingdings" panose="05000000000000000000" pitchFamily="2" charset="2"/>
              </a:rPr>
              <a:t>등록</a:t>
            </a:r>
            <a:r>
              <a:rPr lang="en-US" altLang="ko-KR" sz="900" dirty="0" smtClean="0">
                <a:sym typeface="Wingdings" panose="05000000000000000000" pitchFamily="2" charset="2"/>
              </a:rPr>
              <a:t>/</a:t>
            </a:r>
            <a:r>
              <a:rPr lang="ko-KR" altLang="en-US" sz="900" smtClean="0">
                <a:sym typeface="Wingdings" panose="05000000000000000000" pitchFamily="2" charset="2"/>
              </a:rPr>
              <a:t>해지요청</a:t>
            </a:r>
            <a:endParaRPr lang="en-US" altLang="ko-KR" sz="900" dirty="0" smtClean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ym typeface="Wingdings" panose="05000000000000000000" pitchFamily="2" charset="2"/>
              </a:rPr>
              <a:t>자료송부일 </a:t>
            </a:r>
            <a:r>
              <a:rPr lang="en-US" altLang="ko-KR" sz="900" dirty="0" smtClean="0">
                <a:sym typeface="Wingdings" panose="05000000000000000000" pitchFamily="2" charset="2"/>
              </a:rPr>
              <a:t>(6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YYMMDD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ym typeface="Wingdings" panose="05000000000000000000" pitchFamily="2" charset="2"/>
              </a:rPr>
              <a:t>기관코드</a:t>
            </a:r>
            <a:r>
              <a:rPr lang="en-US" altLang="ko-KR" sz="900" dirty="0" smtClean="0">
                <a:sym typeface="Wingdings" panose="05000000000000000000" pitchFamily="2" charset="2"/>
              </a:rPr>
              <a:t>(2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</a:t>
            </a:r>
            <a:r>
              <a:rPr lang="ko-KR" altLang="en-US" sz="900" smtClean="0">
                <a:sym typeface="Wingdings" panose="05000000000000000000" pitchFamily="2" charset="2"/>
              </a:rPr>
              <a:t>여신금융회사 코드 </a:t>
            </a:r>
            <a:r>
              <a:rPr lang="en-US" altLang="ko-KR" sz="900" dirty="0" smtClean="0">
                <a:sym typeface="Wingdings" panose="05000000000000000000" pitchFamily="2" charset="2"/>
              </a:rPr>
              <a:t>(</a:t>
            </a:r>
            <a:r>
              <a:rPr lang="ko-KR" altLang="en-US" sz="900" smtClean="0">
                <a:sym typeface="Wingdings" panose="05000000000000000000" pitchFamily="2" charset="2"/>
              </a:rPr>
              <a:t>여신금융사별 코드는 공지사항에서 확인 가능</a:t>
            </a:r>
            <a:r>
              <a:rPr lang="en-US" altLang="ko-KR" sz="900" dirty="0" smtClean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err="1" smtClean="0">
                <a:sym typeface="Wingdings" panose="05000000000000000000" pitchFamily="2" charset="2"/>
              </a:rPr>
              <a:t>확장자</a:t>
            </a:r>
            <a:r>
              <a:rPr lang="en-US" altLang="ko-KR" sz="900" dirty="0" smtClean="0">
                <a:sym typeface="Wingdings" panose="05000000000000000000" pitchFamily="2" charset="2"/>
              </a:rPr>
              <a:t>(3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txt</a:t>
            </a:r>
            <a:endParaRPr lang="ko-KR" alt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1748168" y="3999427"/>
            <a:ext cx="1759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2. </a:t>
            </a:r>
            <a:r>
              <a:rPr lang="ko-KR" altLang="en-US" sz="1050" b="1" smtClean="0"/>
              <a:t>사진파일명 등록 규칙</a:t>
            </a:r>
            <a:endParaRPr lang="ko-KR" altLang="en-US" sz="105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811740" y="4458865"/>
            <a:ext cx="7856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u="sng" dirty="0" smtClean="0"/>
              <a:t>업무구분코드</a:t>
            </a:r>
            <a:r>
              <a:rPr lang="en-US" altLang="ko-KR" sz="900" u="sng" dirty="0" smtClean="0"/>
              <a:t>(3) + </a:t>
            </a:r>
            <a:r>
              <a:rPr lang="ko-KR" altLang="en-US" sz="900" u="sng" smtClean="0"/>
              <a:t>파일특성</a:t>
            </a:r>
            <a:r>
              <a:rPr lang="en-US" altLang="ko-KR" sz="900" u="sng" dirty="0" smtClean="0"/>
              <a:t>(1) + </a:t>
            </a:r>
            <a:r>
              <a:rPr lang="ko-KR" altLang="en-US" sz="900" u="sng" smtClean="0"/>
              <a:t>일련번호</a:t>
            </a:r>
            <a:r>
              <a:rPr lang="en-US" altLang="ko-KR" sz="900" u="sng" dirty="0" smtClean="0"/>
              <a:t>(2) + “_D”(2) + </a:t>
            </a:r>
            <a:r>
              <a:rPr lang="ko-KR" altLang="en-US" sz="900" u="sng" smtClean="0"/>
              <a:t>자료송부일</a:t>
            </a:r>
            <a:r>
              <a:rPr lang="en-US" altLang="ko-KR" sz="900" u="sng" dirty="0" smtClean="0"/>
              <a:t>(6) + “_”(1) + </a:t>
            </a:r>
            <a:r>
              <a:rPr lang="ko-KR" altLang="en-US" sz="900" u="sng" smtClean="0"/>
              <a:t>기관코드</a:t>
            </a:r>
            <a:r>
              <a:rPr lang="en-US" altLang="ko-KR" sz="900" u="sng" dirty="0" smtClean="0"/>
              <a:t>(2) + “.”(1) +</a:t>
            </a:r>
            <a:r>
              <a:rPr lang="ko-KR" altLang="en-US" sz="900" u="sng"/>
              <a:t> </a:t>
            </a:r>
            <a:r>
              <a:rPr lang="ko-KR" altLang="en-US" sz="900" u="sng" smtClean="0"/>
              <a:t>확장자</a:t>
            </a:r>
            <a:r>
              <a:rPr lang="en-US" altLang="ko-KR" sz="900" u="sng" dirty="0" smtClean="0"/>
              <a:t>(3)</a:t>
            </a:r>
          </a:p>
          <a:p>
            <a:endParaRPr lang="en-US" altLang="ko-KR" sz="900" dirty="0"/>
          </a:p>
          <a:p>
            <a:pPr marL="171450" indent="-171450">
              <a:buFontTx/>
              <a:buChar char="-"/>
            </a:pPr>
            <a:r>
              <a:rPr lang="ko-KR" altLang="en-US" sz="900" dirty="0" smtClean="0"/>
              <a:t>업무구분코드</a:t>
            </a:r>
            <a:r>
              <a:rPr lang="en-US" altLang="ko-KR" sz="900" dirty="0" smtClean="0"/>
              <a:t>(3</a:t>
            </a:r>
            <a:r>
              <a:rPr lang="ko-KR" altLang="en-US" sz="900" smtClean="0"/>
              <a:t>자리</a:t>
            </a:r>
            <a:r>
              <a:rPr lang="en-US" altLang="ko-KR" sz="900" dirty="0" smtClean="0"/>
              <a:t>) : cls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/>
              <a:t>파일특성 </a:t>
            </a:r>
            <a:r>
              <a:rPr lang="en-US" altLang="ko-KR" sz="900" dirty="0" smtClean="0"/>
              <a:t>(1</a:t>
            </a:r>
            <a:r>
              <a:rPr lang="ko-KR" altLang="en-US" sz="900" smtClean="0"/>
              <a:t>자리</a:t>
            </a:r>
            <a:r>
              <a:rPr lang="en-US" altLang="ko-KR" sz="900" dirty="0" smtClean="0"/>
              <a:t>) : </a:t>
            </a:r>
            <a:r>
              <a:rPr lang="en-US" altLang="ko-KR" sz="900" dirty="0" smtClean="0">
                <a:sym typeface="Wingdings" panose="05000000000000000000" pitchFamily="2" charset="2"/>
              </a:rPr>
              <a:t>u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ym typeface="Wingdings" panose="05000000000000000000" pitchFamily="2" charset="2"/>
              </a:rPr>
              <a:t>일련번호 </a:t>
            </a:r>
            <a:r>
              <a:rPr lang="en-US" altLang="ko-KR" sz="900" dirty="0" smtClean="0">
                <a:sym typeface="Wingdings" panose="05000000000000000000" pitchFamily="2" charset="2"/>
              </a:rPr>
              <a:t>(2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02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ym typeface="Wingdings" panose="05000000000000000000" pitchFamily="2" charset="2"/>
              </a:rPr>
              <a:t>자료송부일 </a:t>
            </a:r>
            <a:r>
              <a:rPr lang="en-US" altLang="ko-KR" sz="900" dirty="0" smtClean="0">
                <a:sym typeface="Wingdings" panose="05000000000000000000" pitchFamily="2" charset="2"/>
              </a:rPr>
              <a:t>(6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YYMMDD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ym typeface="Wingdings" panose="05000000000000000000" pitchFamily="2" charset="2"/>
              </a:rPr>
              <a:t>기관코드</a:t>
            </a:r>
            <a:r>
              <a:rPr lang="en-US" altLang="ko-KR" sz="900" dirty="0" smtClean="0">
                <a:sym typeface="Wingdings" panose="05000000000000000000" pitchFamily="2" charset="2"/>
              </a:rPr>
              <a:t>(2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</a:t>
            </a:r>
            <a:r>
              <a:rPr lang="ko-KR" altLang="en-US" sz="900" smtClean="0">
                <a:sym typeface="Wingdings" panose="05000000000000000000" pitchFamily="2" charset="2"/>
              </a:rPr>
              <a:t>여신금융회사 코드 </a:t>
            </a:r>
            <a:r>
              <a:rPr lang="en-US" altLang="ko-KR" sz="900" dirty="0" smtClean="0">
                <a:sym typeface="Wingdings" panose="05000000000000000000" pitchFamily="2" charset="2"/>
              </a:rPr>
              <a:t>(</a:t>
            </a:r>
            <a:r>
              <a:rPr lang="ko-KR" altLang="en-US" sz="900" smtClean="0">
                <a:sym typeface="Wingdings" panose="05000000000000000000" pitchFamily="2" charset="2"/>
              </a:rPr>
              <a:t>여신금융사별 코드는 공지사항에서 확인 가능</a:t>
            </a:r>
            <a:r>
              <a:rPr lang="en-US" altLang="ko-KR" sz="900" dirty="0" smtClean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err="1" smtClean="0">
                <a:sym typeface="Wingdings" panose="05000000000000000000" pitchFamily="2" charset="2"/>
              </a:rPr>
              <a:t>확장자</a:t>
            </a:r>
            <a:r>
              <a:rPr lang="en-US" altLang="ko-KR" sz="900" dirty="0" smtClean="0">
                <a:sym typeface="Wingdings" panose="05000000000000000000" pitchFamily="2" charset="2"/>
              </a:rPr>
              <a:t>(3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zip</a:t>
            </a:r>
            <a:endParaRPr lang="ko-KR" alt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1811741" y="4223732"/>
            <a:ext cx="2584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사진 파일이름 </a:t>
            </a:r>
            <a:r>
              <a:rPr lang="en-US" altLang="ko-KR" sz="900" dirty="0" smtClean="0"/>
              <a:t>(21</a:t>
            </a:r>
            <a:r>
              <a:rPr lang="ko-KR" altLang="en-US" sz="900" smtClean="0"/>
              <a:t>자리</a:t>
            </a:r>
            <a:r>
              <a:rPr lang="en-US" altLang="ko-KR" sz="900" dirty="0" smtClean="0"/>
              <a:t>)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1846967" y="5958339"/>
            <a:ext cx="79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076752" y="6196182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06128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504024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회원사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1608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20184" y="2019607"/>
            <a:ext cx="222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■ </a:t>
            </a:r>
            <a:r>
              <a:rPr lang="en-US" altLang="ko-KR" sz="2000" spc="-150" dirty="0" smtClean="0">
                <a:latin typeface="+mn-ea"/>
              </a:rPr>
              <a:t>Login</a:t>
            </a:r>
            <a:endParaRPr lang="ko-KR" altLang="en-US" sz="2000" spc="-150" dirty="0">
              <a:latin typeface="+mn-ea"/>
            </a:endParaRPr>
          </a:p>
        </p:txBody>
      </p:sp>
      <p:sp>
        <p:nvSpPr>
          <p:cNvPr id="20" name="Rectangle 91"/>
          <p:cNvSpPr>
            <a:spLocks noChangeArrowheads="1"/>
          </p:cNvSpPr>
          <p:nvPr/>
        </p:nvSpPr>
        <p:spPr bwMode="auto">
          <a:xfrm>
            <a:off x="3005361" y="3015570"/>
            <a:ext cx="4414304" cy="165216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/>
          <a:p>
            <a:pPr fontAlgn="auto" latinLnBrk="0">
              <a:spcBef>
                <a:spcPct val="25000"/>
              </a:spcBef>
              <a:spcAft>
                <a:spcPts val="0"/>
              </a:spcAft>
              <a:defRPr/>
            </a:pPr>
            <a:endParaRPr kumimoji="0" lang="ko-KR" altLang="en-US" sz="800" kern="0" dirty="0" smtClean="0">
              <a:solidFill>
                <a:sysClr val="windowText" lastClr="000000"/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669299"/>
              </p:ext>
            </p:extLst>
          </p:nvPr>
        </p:nvGraphicFramePr>
        <p:xfrm>
          <a:off x="10046222" y="886278"/>
          <a:ext cx="2146086" cy="3606977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인풋 박스 입력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아이디 저장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체크 후 로그인 시 아이디 값 쿠키 저장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클릭 시 로그인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*action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아이디 패스워드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매칭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불일치 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Alert 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아이디 패스워드를 확인해 주세요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인풋박스가 비어있을 경우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Alert 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아이디를 입력해 주세요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or 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패스워드를 입력해 주세요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91"/>
          <p:cNvSpPr>
            <a:spLocks noChangeArrowheads="1"/>
          </p:cNvSpPr>
          <p:nvPr/>
        </p:nvSpPr>
        <p:spPr bwMode="auto">
          <a:xfrm>
            <a:off x="3443198" y="3571288"/>
            <a:ext cx="2520000" cy="288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/>
          <a:p>
            <a:pPr fontAlgn="auto" latinLnBrk="0">
              <a:spcBef>
                <a:spcPct val="25000"/>
              </a:spcBef>
              <a:spcAft>
                <a:spcPts val="0"/>
              </a:spcAft>
              <a:defRPr/>
            </a:pPr>
            <a:r>
              <a:rPr lang="ko-KR" altLang="en-US" sz="800" kern="0" dirty="0" smtClean="0">
                <a:solidFill>
                  <a:sysClr val="windowText" lastClr="000000"/>
                </a:solidFill>
                <a:latin typeface="+mn-ea"/>
              </a:rPr>
              <a:t>아이디</a:t>
            </a:r>
            <a:endParaRPr kumimoji="0" lang="ko-KR" altLang="en-US" sz="800" kern="0" dirty="0" smtClean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4" name="Rectangle 91"/>
          <p:cNvSpPr>
            <a:spLocks noChangeArrowheads="1"/>
          </p:cNvSpPr>
          <p:nvPr/>
        </p:nvSpPr>
        <p:spPr bwMode="auto">
          <a:xfrm>
            <a:off x="3443198" y="3914391"/>
            <a:ext cx="2520000" cy="288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/>
          <a:p>
            <a:pPr fontAlgn="auto" latinLnBrk="0">
              <a:spcBef>
                <a:spcPct val="2500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ysClr val="windowText" lastClr="000000"/>
                </a:solidFill>
                <a:latin typeface="+mn-ea"/>
              </a:rPr>
              <a:t>패스워드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3465599" y="4240778"/>
            <a:ext cx="937434" cy="215444"/>
            <a:chOff x="3658525" y="3627687"/>
            <a:chExt cx="937434" cy="215444"/>
          </a:xfrm>
        </p:grpSpPr>
        <p:pic>
          <p:nvPicPr>
            <p:cNvPr id="7" name="Picture 5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58525" y="3671426"/>
              <a:ext cx="142875" cy="142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3750598" y="3627687"/>
              <a:ext cx="8453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pc="-150" dirty="0" smtClean="0">
                  <a:latin typeface="+mn-ea"/>
                </a:rPr>
                <a:t>아이디 저장</a:t>
              </a:r>
              <a:endParaRPr lang="ko-KR" altLang="en-US" sz="800" spc="-150" dirty="0">
                <a:latin typeface="+mn-ea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6001353" y="3571287"/>
            <a:ext cx="980475" cy="63110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로그인</a:t>
            </a:r>
          </a:p>
        </p:txBody>
      </p:sp>
      <p:sp>
        <p:nvSpPr>
          <p:cNvPr id="31" name="Oval 63"/>
          <p:cNvSpPr>
            <a:spLocks noChangeArrowheads="1"/>
          </p:cNvSpPr>
          <p:nvPr/>
        </p:nvSpPr>
        <p:spPr bwMode="auto">
          <a:xfrm>
            <a:off x="3235158" y="3740610"/>
            <a:ext cx="180000" cy="180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Oval 63"/>
          <p:cNvSpPr>
            <a:spLocks noChangeArrowheads="1"/>
          </p:cNvSpPr>
          <p:nvPr/>
        </p:nvSpPr>
        <p:spPr bwMode="auto">
          <a:xfrm>
            <a:off x="3214918" y="4221830"/>
            <a:ext cx="180000" cy="180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Oval 63"/>
          <p:cNvSpPr>
            <a:spLocks noChangeArrowheads="1"/>
          </p:cNvSpPr>
          <p:nvPr/>
        </p:nvSpPr>
        <p:spPr bwMode="auto">
          <a:xfrm>
            <a:off x="5944148" y="3516238"/>
            <a:ext cx="180000" cy="180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25" y="886278"/>
            <a:ext cx="1503144" cy="484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05361" y="2506717"/>
            <a:ext cx="4414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리스할부모집인 등록관리 시스템입니다</a:t>
            </a:r>
            <a:r>
              <a:rPr lang="en-US" altLang="ko-KR" sz="1000" b="1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70834" y="4244959"/>
            <a:ext cx="934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회원가입</a:t>
            </a:r>
            <a:endParaRPr lang="ko-KR" alt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10143730" y="4658383"/>
            <a:ext cx="1964187" cy="76944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회원가입 버튼 클릭 시 정보입력 창 전에 개인정보 수집이용 동의 체크박스 화면 추가 필요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78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20184" y="2019607"/>
            <a:ext cx="222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■ </a:t>
            </a:r>
            <a:r>
              <a:rPr lang="en-US" altLang="ko-KR" sz="2000" spc="-150" dirty="0" smtClean="0">
                <a:latin typeface="+mn-ea"/>
              </a:rPr>
              <a:t>Login</a:t>
            </a:r>
            <a:endParaRPr lang="ko-KR" altLang="en-US" sz="2000" spc="-150" dirty="0">
              <a:latin typeface="+mn-ea"/>
            </a:endParaRPr>
          </a:p>
        </p:txBody>
      </p:sp>
      <p:sp>
        <p:nvSpPr>
          <p:cNvPr id="20" name="Rectangle 91"/>
          <p:cNvSpPr>
            <a:spLocks noChangeArrowheads="1"/>
          </p:cNvSpPr>
          <p:nvPr/>
        </p:nvSpPr>
        <p:spPr bwMode="auto">
          <a:xfrm>
            <a:off x="3005361" y="3015570"/>
            <a:ext cx="4414304" cy="165216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/>
          <a:p>
            <a:pPr fontAlgn="auto" latinLnBrk="0">
              <a:spcBef>
                <a:spcPct val="25000"/>
              </a:spcBef>
              <a:spcAft>
                <a:spcPts val="0"/>
              </a:spcAft>
              <a:defRPr/>
            </a:pPr>
            <a:endParaRPr kumimoji="0" lang="ko-KR" altLang="en-US" sz="800" kern="0" dirty="0" smtClean="0">
              <a:solidFill>
                <a:sysClr val="windowText" lastClr="000000"/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10046222" y="886278"/>
          <a:ext cx="2146086" cy="3606977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인풋 박스 입력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아이디 저장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체크 후 로그인 시 아이디 값 쿠키 저장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클릭 시 로그인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*action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아이디 패스워드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매칭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불일치 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Alert 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아이디 패스워드를 확인해 주세요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인풋박스가 비어있을 경우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Alert 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아이디를 입력해 주세요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or 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패스워드를 입력해 주세요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91"/>
          <p:cNvSpPr>
            <a:spLocks noChangeArrowheads="1"/>
          </p:cNvSpPr>
          <p:nvPr/>
        </p:nvSpPr>
        <p:spPr bwMode="auto">
          <a:xfrm>
            <a:off x="3443198" y="3571288"/>
            <a:ext cx="2520000" cy="288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/>
          <a:p>
            <a:pPr fontAlgn="auto" latinLnBrk="0">
              <a:spcBef>
                <a:spcPct val="25000"/>
              </a:spcBef>
              <a:spcAft>
                <a:spcPts val="0"/>
              </a:spcAft>
              <a:defRPr/>
            </a:pPr>
            <a:r>
              <a:rPr lang="ko-KR" altLang="en-US" sz="800" kern="0" dirty="0" smtClean="0">
                <a:solidFill>
                  <a:sysClr val="windowText" lastClr="000000"/>
                </a:solidFill>
                <a:latin typeface="+mn-ea"/>
              </a:rPr>
              <a:t>아이디</a:t>
            </a:r>
            <a:endParaRPr kumimoji="0" lang="ko-KR" altLang="en-US" sz="800" kern="0" dirty="0" smtClean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4" name="Rectangle 91"/>
          <p:cNvSpPr>
            <a:spLocks noChangeArrowheads="1"/>
          </p:cNvSpPr>
          <p:nvPr/>
        </p:nvSpPr>
        <p:spPr bwMode="auto">
          <a:xfrm>
            <a:off x="3443198" y="3914391"/>
            <a:ext cx="2520000" cy="288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/>
          <a:p>
            <a:pPr fontAlgn="auto" latinLnBrk="0">
              <a:spcBef>
                <a:spcPct val="2500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ysClr val="windowText" lastClr="000000"/>
                </a:solidFill>
                <a:latin typeface="+mn-ea"/>
              </a:rPr>
              <a:t>패스워드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3452723" y="4262246"/>
            <a:ext cx="937434" cy="215444"/>
            <a:chOff x="3658525" y="3627687"/>
            <a:chExt cx="937434" cy="215444"/>
          </a:xfrm>
        </p:grpSpPr>
        <p:pic>
          <p:nvPicPr>
            <p:cNvPr id="7" name="Picture 5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58525" y="3671426"/>
              <a:ext cx="142875" cy="142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3750598" y="3627687"/>
              <a:ext cx="8453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pc="-150" dirty="0" smtClean="0">
                  <a:latin typeface="+mn-ea"/>
                </a:rPr>
                <a:t>아이디 저장</a:t>
              </a:r>
              <a:endParaRPr lang="ko-KR" altLang="en-US" sz="800" spc="-150" dirty="0">
                <a:latin typeface="+mn-ea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6001353" y="3571287"/>
            <a:ext cx="980475" cy="63110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로그인</a:t>
            </a:r>
          </a:p>
        </p:txBody>
      </p:sp>
      <p:sp>
        <p:nvSpPr>
          <p:cNvPr id="31" name="Oval 63"/>
          <p:cNvSpPr>
            <a:spLocks noChangeArrowheads="1"/>
          </p:cNvSpPr>
          <p:nvPr/>
        </p:nvSpPr>
        <p:spPr bwMode="auto">
          <a:xfrm>
            <a:off x="3235158" y="3740610"/>
            <a:ext cx="180000" cy="180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Oval 63"/>
          <p:cNvSpPr>
            <a:spLocks noChangeArrowheads="1"/>
          </p:cNvSpPr>
          <p:nvPr/>
        </p:nvSpPr>
        <p:spPr bwMode="auto">
          <a:xfrm>
            <a:off x="3328285" y="4221830"/>
            <a:ext cx="180000" cy="180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Oval 63"/>
          <p:cNvSpPr>
            <a:spLocks noChangeArrowheads="1"/>
          </p:cNvSpPr>
          <p:nvPr/>
        </p:nvSpPr>
        <p:spPr bwMode="auto">
          <a:xfrm>
            <a:off x="5944148" y="3516238"/>
            <a:ext cx="180000" cy="180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25" y="886278"/>
            <a:ext cx="1503144" cy="484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05361" y="2506717"/>
            <a:ext cx="4414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리스할부모집인 등록관리 시스템입니다</a:t>
            </a:r>
            <a:r>
              <a:rPr lang="en-US" altLang="ko-KR" sz="10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0680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34556"/>
              </p:ext>
            </p:extLst>
          </p:nvPr>
        </p:nvGraphicFramePr>
        <p:xfrm>
          <a:off x="10046222" y="886278"/>
          <a:ext cx="2146086" cy="218800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약관 동의를 하지 않으면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회원가입은 진행되지 않습니다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5" y="886278"/>
            <a:ext cx="1503144" cy="48423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141837" y="2579663"/>
            <a:ext cx="6096000" cy="301621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ko-KR" altLang="en-US" sz="1000" dirty="0" smtClean="0"/>
              <a:t>여신금융협회</a:t>
            </a:r>
            <a:r>
              <a:rPr lang="en-US" altLang="ko-KR" sz="1000" dirty="0"/>
              <a:t>(</a:t>
            </a:r>
            <a:r>
              <a:rPr lang="ko-KR" altLang="en-US" sz="1000" dirty="0"/>
              <a:t>이하 “협회”</a:t>
            </a:r>
            <a:r>
              <a:rPr lang="en-US" altLang="ko-KR" sz="1000" dirty="0"/>
              <a:t>)</a:t>
            </a:r>
            <a:r>
              <a:rPr lang="ko-KR" altLang="en-US" sz="1000"/>
              <a:t>의 </a:t>
            </a:r>
            <a:r>
              <a:rPr lang="ko-KR" altLang="en-US" sz="1000" smtClean="0"/>
              <a:t>대출성 상품 </a:t>
            </a:r>
            <a:r>
              <a:rPr lang="ko-KR" altLang="en-US" sz="1000" dirty="0"/>
              <a:t>모집인 등록 업무와 관련하여 협회가 귀하의 개인정보를 수집</a:t>
            </a:r>
            <a:r>
              <a:rPr lang="en-US" altLang="ko-KR" sz="1000" dirty="0"/>
              <a:t>‧</a:t>
            </a:r>
            <a:r>
              <a:rPr lang="ko-KR" altLang="en-US" sz="1000" dirty="0"/>
              <a:t>이용하고자 하는 </a:t>
            </a:r>
            <a:r>
              <a:rPr lang="ko-KR" altLang="en-US" sz="1000"/>
              <a:t>경우에는 </a:t>
            </a:r>
            <a:r>
              <a:rPr lang="ko-KR" altLang="en-US" sz="1000" smtClean="0"/>
              <a:t>「</a:t>
            </a:r>
            <a:r>
              <a:rPr lang="ko-KR" altLang="en-US" sz="1000" dirty="0"/>
              <a:t>개인정보 보호법」제</a:t>
            </a:r>
            <a:r>
              <a:rPr lang="en-US" altLang="ko-KR" sz="1000" dirty="0"/>
              <a:t>15</a:t>
            </a:r>
            <a:r>
              <a:rPr lang="ko-KR" altLang="en-US" sz="1000" dirty="0"/>
              <a:t>조</a:t>
            </a:r>
            <a:r>
              <a:rPr lang="en-US" altLang="ko-KR" sz="1000" dirty="0"/>
              <a:t>, </a:t>
            </a:r>
            <a:r>
              <a:rPr lang="ko-KR" altLang="en-US" sz="1000" dirty="0"/>
              <a:t>제</a:t>
            </a:r>
            <a:r>
              <a:rPr lang="en-US" altLang="ko-KR" sz="1000" dirty="0"/>
              <a:t>22</a:t>
            </a:r>
            <a:r>
              <a:rPr lang="ko-KR" altLang="en-US" sz="1000" dirty="0" err="1"/>
              <a:t>조등에</a:t>
            </a:r>
            <a:r>
              <a:rPr lang="ko-KR" altLang="en-US" sz="1000" dirty="0"/>
              <a:t> 따라 귀하의 동의를 얻어야 합니다</a:t>
            </a:r>
            <a:r>
              <a:rPr lang="en-US" altLang="ko-KR" sz="1000" dirty="0"/>
              <a:t>. </a:t>
            </a:r>
            <a:endParaRPr lang="ko-KR" altLang="en-US" sz="1000" dirty="0"/>
          </a:p>
          <a:p>
            <a:pPr fontAlgn="base"/>
            <a:endParaRPr lang="en-US" altLang="ko-KR" sz="1000" dirty="0" smtClean="0"/>
          </a:p>
          <a:p>
            <a:pPr fontAlgn="base"/>
            <a:r>
              <a:rPr lang="ko-KR" altLang="en-US" sz="1000" dirty="0" smtClean="0"/>
              <a:t>이에 </a:t>
            </a:r>
            <a:r>
              <a:rPr lang="ko-KR" altLang="en-US" sz="1000" dirty="0"/>
              <a:t>귀하는 협회가 아래의 내용과 같이 개인정보를 수집</a:t>
            </a:r>
            <a:r>
              <a:rPr lang="en-US" altLang="ko-KR" sz="1000" dirty="0"/>
              <a:t>‧</a:t>
            </a:r>
            <a:r>
              <a:rPr lang="ko-KR" altLang="en-US" sz="1000" dirty="0"/>
              <a:t>이용하는 것에 동의합니다</a:t>
            </a:r>
            <a:r>
              <a:rPr lang="en-US" altLang="ko-KR" sz="1000" dirty="0"/>
              <a:t>. </a:t>
            </a:r>
            <a:endParaRPr lang="ko-KR" altLang="en-US" sz="1000" dirty="0"/>
          </a:p>
          <a:p>
            <a:pPr fontAlgn="base"/>
            <a:endParaRPr lang="en-US" altLang="ko-KR" sz="1000" dirty="0" smtClean="0"/>
          </a:p>
          <a:p>
            <a:pPr fontAlgn="base"/>
            <a:r>
              <a:rPr lang="en-US" altLang="ko-KR" sz="1000" dirty="0" smtClean="0"/>
              <a:t>1</a:t>
            </a:r>
            <a:r>
              <a:rPr lang="en-US" altLang="ko-KR" sz="1000" dirty="0"/>
              <a:t>. </a:t>
            </a:r>
            <a:r>
              <a:rPr lang="ko-KR" altLang="en-US" sz="1000" dirty="0"/>
              <a:t>수집</a:t>
            </a:r>
            <a:r>
              <a:rPr lang="en-US" altLang="ko-KR" sz="1000" dirty="0"/>
              <a:t>‧</a:t>
            </a:r>
            <a:r>
              <a:rPr lang="ko-KR" altLang="en-US" sz="1000" dirty="0"/>
              <a:t>이용의 목적</a:t>
            </a:r>
          </a:p>
          <a:p>
            <a:pPr fontAlgn="base"/>
            <a:r>
              <a:rPr lang="en-US" altLang="ko-KR" sz="1000" dirty="0"/>
              <a:t>- </a:t>
            </a:r>
            <a:r>
              <a:rPr lang="ko-KR" altLang="en-US" sz="1000"/>
              <a:t>협회의 </a:t>
            </a:r>
            <a:r>
              <a:rPr lang="ko-KR" altLang="en-US" sz="1000" smtClean="0"/>
              <a:t>대출성 상품 </a:t>
            </a:r>
            <a:r>
              <a:rPr lang="ko-KR" altLang="en-US" sz="1000" dirty="0"/>
              <a:t>모집인 등록 시스템 이용을 위한 담당자 등록 및 관리</a:t>
            </a:r>
          </a:p>
          <a:p>
            <a:pPr fontAlgn="base"/>
            <a:r>
              <a:rPr lang="en-US" altLang="ko-KR" sz="1000" dirty="0"/>
              <a:t>- </a:t>
            </a:r>
            <a:r>
              <a:rPr lang="ko-KR" altLang="en-US" sz="1000"/>
              <a:t>협회의 </a:t>
            </a:r>
            <a:r>
              <a:rPr lang="ko-KR" altLang="en-US" sz="1000" smtClean="0"/>
              <a:t>대출성 상품 </a:t>
            </a:r>
            <a:r>
              <a:rPr lang="ko-KR" altLang="en-US" sz="1000" dirty="0"/>
              <a:t>모집인 등록 이력 관리</a:t>
            </a:r>
          </a:p>
          <a:p>
            <a:pPr fontAlgn="base"/>
            <a:r>
              <a:rPr lang="en-US" altLang="ko-KR" sz="1000" dirty="0"/>
              <a:t>- </a:t>
            </a:r>
            <a:r>
              <a:rPr lang="ko-KR" altLang="en-US" sz="1000"/>
              <a:t>협회의 </a:t>
            </a:r>
            <a:r>
              <a:rPr lang="ko-KR" altLang="en-US" sz="1000" smtClean="0"/>
              <a:t>대출성 상품 </a:t>
            </a:r>
            <a:r>
              <a:rPr lang="ko-KR" altLang="en-US" sz="1000" dirty="0"/>
              <a:t>모집인 등록 진행경과 등 안내</a:t>
            </a:r>
          </a:p>
          <a:p>
            <a:pPr fontAlgn="base"/>
            <a:endParaRPr lang="en-US" altLang="ko-KR" sz="1000" dirty="0" smtClean="0"/>
          </a:p>
          <a:p>
            <a:pPr fontAlgn="base"/>
            <a:r>
              <a:rPr lang="en-US" altLang="ko-KR" sz="1000" dirty="0" smtClean="0"/>
              <a:t>2</a:t>
            </a:r>
            <a:r>
              <a:rPr lang="en-US" altLang="ko-KR" sz="1000" dirty="0"/>
              <a:t>. </a:t>
            </a:r>
            <a:r>
              <a:rPr lang="ko-KR" altLang="en-US" sz="1000" dirty="0"/>
              <a:t>수집</a:t>
            </a:r>
            <a:r>
              <a:rPr lang="en-US" altLang="ko-KR" sz="1000" dirty="0"/>
              <a:t>‧</a:t>
            </a:r>
            <a:r>
              <a:rPr lang="ko-KR" altLang="en-US" sz="1000" dirty="0"/>
              <a:t>이용할 항목</a:t>
            </a:r>
          </a:p>
          <a:p>
            <a:pPr fontAlgn="base"/>
            <a:r>
              <a:rPr lang="en-US" altLang="ko-KR" sz="1000" dirty="0"/>
              <a:t>- </a:t>
            </a:r>
            <a:r>
              <a:rPr lang="ko-KR" altLang="en-US" sz="1000" dirty="0"/>
              <a:t>소속 회사명</a:t>
            </a:r>
            <a:r>
              <a:rPr lang="en-US" altLang="ko-KR" sz="1000" dirty="0"/>
              <a:t>, </a:t>
            </a:r>
            <a:r>
              <a:rPr lang="ko-KR" altLang="en-US" sz="1000" dirty="0"/>
              <a:t>소속 부서명</a:t>
            </a:r>
            <a:r>
              <a:rPr lang="en-US" altLang="ko-KR" sz="1000" dirty="0"/>
              <a:t>, </a:t>
            </a:r>
            <a:r>
              <a:rPr lang="ko-KR" altLang="en-US" sz="1000" dirty="0"/>
              <a:t>성명</a:t>
            </a:r>
            <a:r>
              <a:rPr lang="en-US" altLang="ko-KR" sz="1000" dirty="0"/>
              <a:t>, </a:t>
            </a:r>
            <a:r>
              <a:rPr lang="ko-KR" altLang="en-US" sz="1000" dirty="0"/>
              <a:t>직위</a:t>
            </a:r>
            <a:r>
              <a:rPr lang="en-US" altLang="ko-KR" sz="1000" dirty="0"/>
              <a:t>, </a:t>
            </a:r>
            <a:r>
              <a:rPr lang="ko-KR" altLang="en-US" sz="1000" dirty="0"/>
              <a:t>시스템 아이디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이메일</a:t>
            </a:r>
            <a:r>
              <a:rPr lang="en-US" altLang="ko-KR" sz="1000" dirty="0"/>
              <a:t>, </a:t>
            </a:r>
            <a:r>
              <a:rPr lang="ko-KR" altLang="en-US" sz="1000" dirty="0"/>
              <a:t>회사 </a:t>
            </a:r>
            <a:r>
              <a:rPr lang="ko-KR" altLang="en-US" sz="1000" dirty="0" smtClean="0"/>
              <a:t>전화번호</a:t>
            </a:r>
            <a:r>
              <a:rPr lang="en-US" altLang="ko-KR" sz="1000" b="1" dirty="0" smtClean="0"/>
              <a:t>, </a:t>
            </a:r>
            <a:r>
              <a:rPr lang="ko-KR" altLang="en-US" sz="1000" dirty="0" smtClean="0"/>
              <a:t>휴대폰번호</a:t>
            </a:r>
            <a:endParaRPr lang="ko-KR" altLang="en-US" sz="1000" dirty="0"/>
          </a:p>
          <a:p>
            <a:pPr fontAlgn="base"/>
            <a:endParaRPr lang="en-US" altLang="ko-KR" sz="1000" dirty="0" smtClean="0"/>
          </a:p>
          <a:p>
            <a:pPr fontAlgn="base"/>
            <a:r>
              <a:rPr lang="en-US" altLang="ko-KR" sz="1000" dirty="0" smtClean="0"/>
              <a:t>3</a:t>
            </a:r>
            <a:r>
              <a:rPr lang="en-US" altLang="ko-KR" sz="1000" dirty="0"/>
              <a:t>. </a:t>
            </a:r>
            <a:r>
              <a:rPr lang="ko-KR" altLang="en-US" sz="1000" dirty="0"/>
              <a:t>보유 기간</a:t>
            </a:r>
          </a:p>
          <a:p>
            <a:pPr fontAlgn="base"/>
            <a:r>
              <a:rPr lang="en-US" altLang="ko-KR" sz="1000" dirty="0"/>
              <a:t>- </a:t>
            </a:r>
            <a:r>
              <a:rPr lang="ko-KR" altLang="en-US" sz="1000" dirty="0"/>
              <a:t>위 개인정보는 수집</a:t>
            </a:r>
            <a:r>
              <a:rPr lang="en-US" altLang="ko-KR" sz="1000" dirty="0"/>
              <a:t>‧</a:t>
            </a:r>
            <a:r>
              <a:rPr lang="ko-KR" altLang="en-US" sz="1000" dirty="0"/>
              <a:t>이용에 관한 </a:t>
            </a:r>
            <a:r>
              <a:rPr lang="ko-KR" altLang="en-US" sz="1000" dirty="0" err="1"/>
              <a:t>동의일부터</a:t>
            </a:r>
            <a:r>
              <a:rPr lang="ko-KR" altLang="en-US" sz="1000" dirty="0"/>
              <a:t> 회원 탈회일 또는 </a:t>
            </a:r>
            <a:r>
              <a:rPr lang="ko-KR" altLang="en-US" sz="1000"/>
              <a:t>동의 </a:t>
            </a:r>
            <a:r>
              <a:rPr lang="ko-KR" altLang="en-US" sz="1000" smtClean="0"/>
              <a:t>철회 시까지 </a:t>
            </a:r>
            <a:r>
              <a:rPr lang="ko-KR" altLang="en-US" sz="1000" dirty="0"/>
              <a:t>보유</a:t>
            </a:r>
            <a:r>
              <a:rPr lang="en-US" altLang="ko-KR" sz="1000" dirty="0"/>
              <a:t>‧</a:t>
            </a:r>
            <a:r>
              <a:rPr lang="ko-KR" altLang="en-US" sz="1000" dirty="0"/>
              <a:t>이용됩니다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fontAlgn="base"/>
            <a:endParaRPr lang="en-US" altLang="ko-KR" sz="1000" dirty="0" smtClean="0"/>
          </a:p>
          <a:p>
            <a:pPr fontAlgn="base"/>
            <a:r>
              <a:rPr lang="en-US" altLang="ko-KR" sz="1000" dirty="0" smtClean="0"/>
              <a:t>4</a:t>
            </a:r>
            <a:r>
              <a:rPr lang="en-US" altLang="ko-KR" sz="1000" dirty="0"/>
              <a:t>. </a:t>
            </a:r>
            <a:r>
              <a:rPr lang="ko-KR" altLang="en-US" sz="1000" dirty="0"/>
              <a:t>동의를 거부할 권리 및 동의를 거부할 경우의 불이익</a:t>
            </a:r>
          </a:p>
          <a:p>
            <a:pPr fontAlgn="base"/>
            <a:r>
              <a:rPr lang="en-US" altLang="ko-KR" sz="1000" dirty="0"/>
              <a:t>- </a:t>
            </a:r>
            <a:r>
              <a:rPr lang="ko-KR" altLang="en-US" sz="1000" dirty="0"/>
              <a:t>귀하는 협회의 개인정보 수집</a:t>
            </a:r>
            <a:r>
              <a:rPr lang="en-US" altLang="ko-KR" sz="1000" dirty="0"/>
              <a:t>‧</a:t>
            </a:r>
            <a:r>
              <a:rPr lang="ko-KR" altLang="en-US" sz="1000" dirty="0"/>
              <a:t>이용에 동의하지 않을 수 있습니다</a:t>
            </a:r>
            <a:r>
              <a:rPr lang="en-US" altLang="ko-KR" sz="1000" dirty="0"/>
              <a:t>. </a:t>
            </a:r>
            <a:endParaRPr lang="ko-KR" altLang="en-US" sz="1000" dirty="0"/>
          </a:p>
          <a:p>
            <a:pPr fontAlgn="base"/>
            <a:r>
              <a:rPr lang="ko-KR" altLang="en-US" sz="1000" dirty="0"/>
              <a:t>다만</a:t>
            </a:r>
            <a:r>
              <a:rPr lang="en-US" altLang="ko-KR" sz="1000" dirty="0"/>
              <a:t>, </a:t>
            </a:r>
            <a:r>
              <a:rPr lang="ko-KR" altLang="en-US" sz="1000" dirty="0"/>
              <a:t>동의하지 않는 경우 </a:t>
            </a:r>
            <a:r>
              <a:rPr lang="ko-KR" altLang="en-US" sz="1000"/>
              <a:t>협회의 </a:t>
            </a:r>
            <a:r>
              <a:rPr lang="ko-KR" altLang="en-US" sz="1000" smtClean="0"/>
              <a:t>대출성 상품 </a:t>
            </a:r>
            <a:r>
              <a:rPr lang="ko-KR" altLang="en-US" sz="1000" dirty="0"/>
              <a:t>모집인 등록 시스템을 이용할 수 </a:t>
            </a:r>
            <a:r>
              <a:rPr lang="ko-KR" altLang="en-US" sz="1000"/>
              <a:t>없습니다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129344" y="3112217"/>
            <a:ext cx="2094837" cy="64633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동의서 양식으로 해당 사항에 동의해야만 회원가입이 진행될 수 있도록 구현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236628" y="5992213"/>
            <a:ext cx="108000" cy="108000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134890" y="5964350"/>
            <a:ext cx="108000" cy="108000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41837" y="1952900"/>
            <a:ext cx="499305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100" b="1" dirty="0" err="1" smtClean="0"/>
              <a:t>대출성</a:t>
            </a:r>
            <a:r>
              <a:rPr lang="ko-KR" altLang="en-US" sz="1100" b="1" dirty="0" smtClean="0"/>
              <a:t> 상품 </a:t>
            </a:r>
            <a:r>
              <a:rPr lang="ko-KR" altLang="en-US" sz="1100" b="1" dirty="0"/>
              <a:t>모집인 등록 </a:t>
            </a:r>
            <a:r>
              <a:rPr lang="ko-KR" altLang="en-US" sz="1100" b="1" dirty="0" smtClean="0"/>
              <a:t>담당자 </a:t>
            </a:r>
            <a:endParaRPr lang="en-US" altLang="ko-KR" sz="1100" b="1" dirty="0" smtClean="0"/>
          </a:p>
          <a:p>
            <a:pPr fontAlgn="base"/>
            <a:r>
              <a:rPr lang="ko-KR" altLang="en-US" sz="1100" b="1" smtClean="0"/>
              <a:t>필수적 </a:t>
            </a:r>
            <a:r>
              <a:rPr lang="ko-KR" altLang="en-US" sz="1100" b="1" dirty="0"/>
              <a:t>개인정보 수집</a:t>
            </a:r>
            <a:r>
              <a:rPr lang="en-US" altLang="ko-KR" sz="1100" b="1" dirty="0"/>
              <a:t>‧</a:t>
            </a:r>
            <a:r>
              <a:rPr lang="ko-KR" altLang="en-US" sz="1100" b="1"/>
              <a:t>이용 동의서</a:t>
            </a:r>
            <a:endParaRPr lang="ko-KR" altLang="en-US" sz="11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416566" y="5919957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동의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7299434" y="5919957"/>
            <a:ext cx="1300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동의하지 않음</a:t>
            </a:r>
            <a:endParaRPr lang="ko-KR" altLang="en-US" sz="1000" dirty="0"/>
          </a:p>
        </p:txBody>
      </p:sp>
      <p:sp>
        <p:nvSpPr>
          <p:cNvPr id="16" name="Oval 63"/>
          <p:cNvSpPr>
            <a:spLocks noChangeArrowheads="1"/>
          </p:cNvSpPr>
          <p:nvPr/>
        </p:nvSpPr>
        <p:spPr bwMode="auto">
          <a:xfrm>
            <a:off x="5999154" y="589906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41837" y="1370512"/>
            <a:ext cx="2573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약관동의</a:t>
            </a:r>
            <a:endParaRPr lang="ko-KR" altLang="en-US" sz="2000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8745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5792" y="1245666"/>
            <a:ext cx="2573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회원가입</a:t>
            </a:r>
            <a:endParaRPr lang="ko-KR" altLang="en-US" sz="2000" spc="-150" dirty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656846"/>
              </p:ext>
            </p:extLst>
          </p:nvPr>
        </p:nvGraphicFramePr>
        <p:xfrm>
          <a:off x="1813771" y="1715264"/>
          <a:ext cx="7092292" cy="4016809"/>
        </p:xfrm>
        <a:graphic>
          <a:graphicData uri="http://schemas.openxmlformats.org/drawingml/2006/table">
            <a:tbl>
              <a:tblPr/>
              <a:tblGrid>
                <a:gridCol w="1503487"/>
                <a:gridCol w="5588805"/>
              </a:tblGrid>
              <a:tr h="308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 선택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8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5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8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비밀번호 확인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8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부서명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8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8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27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8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회사 전화번호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40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 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8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첨부파일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437263" y="1759501"/>
            <a:ext cx="15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" name="Drop-Down Arrow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036402" y="1759501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" name="Drop-Down Arrow"/>
          <p:cNvSpPr/>
          <p:nvPr>
            <p:custDataLst>
              <p:tags r:id="rId3"/>
            </p:custDataLst>
          </p:nvPr>
        </p:nvSpPr>
        <p:spPr>
          <a:xfrm rot="10800000">
            <a:off x="5082059" y="1830105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9" name="Drop-Down Arrow"/>
          <p:cNvSpPr/>
          <p:nvPr>
            <p:custDataLst>
              <p:tags r:id="rId4"/>
            </p:custDataLst>
          </p:nvPr>
        </p:nvSpPr>
        <p:spPr>
          <a:xfrm rot="10800000">
            <a:off x="5082059" y="1830105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1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437263" y="2051162"/>
            <a:ext cx="15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이이디 입력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(5~11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자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)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19174" y="2035402"/>
            <a:ext cx="807052" cy="21152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중복체크</a:t>
            </a:r>
            <a:endParaRPr lang="ko-KR" altLang="en-US" sz="800" dirty="0"/>
          </a:p>
        </p:txBody>
      </p:sp>
      <p:sp>
        <p:nvSpPr>
          <p:cNvPr id="13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437263" y="2374356"/>
            <a:ext cx="24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8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자리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~20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자리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(2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종류 이상의 문자구성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4" name="직사각형 64"/>
          <p:cNvSpPr/>
          <p:nvPr/>
        </p:nvSpPr>
        <p:spPr>
          <a:xfrm>
            <a:off x="3409270" y="2594254"/>
            <a:ext cx="5023985" cy="36334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알파벳 대문자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알파벳 소문자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특수문자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숫자 중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종류 이상을 선택하여 문자를 구성해야 합니다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defRPr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휴대폰 뒤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자리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생년월일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아이디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동일한 문자의 반복 및 연속된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개의 숫자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문자는 사용불가능합니다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3437263" y="3099572"/>
            <a:ext cx="24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동일한 비밀번호를 입력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6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3437263" y="3383352"/>
            <a:ext cx="24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부서명 입력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7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3437263" y="3706546"/>
            <a:ext cx="24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이름 입력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8" name="Text Box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3437263" y="4013974"/>
            <a:ext cx="24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직위 입력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9" name="Text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3437263" y="4329285"/>
            <a:ext cx="24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이메일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 입력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0" name="Text Box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3446110" y="4860968"/>
            <a:ext cx="24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전화번호 입력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82059" y="5960791"/>
            <a:ext cx="984380" cy="3180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회원가입 신청</a:t>
            </a:r>
            <a:endParaRPr lang="ko-KR" altLang="en-US" sz="8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318974"/>
              </p:ext>
            </p:extLst>
          </p:nvPr>
        </p:nvGraphicFramePr>
        <p:xfrm>
          <a:off x="10046222" y="886278"/>
          <a:ext cx="2146086" cy="300536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회원사를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셀렉트를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통해 선택해야 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 bwMode="auto">
          <a:xfrm>
            <a:off x="10116157" y="5447549"/>
            <a:ext cx="1951899" cy="94793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회원가입 신청이 완료되었습니다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>
              <a:defRPr/>
            </a:pP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승인 후에 로그인 가능합니다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  <a:endParaRPr kumimoji="0" lang="en-US" altLang="ko-KR" sz="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0116157" y="5447548"/>
            <a:ext cx="1951899" cy="163256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latin typeface="+mn-ea"/>
              </a:rPr>
              <a:t>ALERT</a:t>
            </a:r>
            <a:endParaRPr kumimoji="0" lang="ko-KR" altLang="en-US" sz="800" dirty="0">
              <a:latin typeface="+mn-ea"/>
            </a:endParaRPr>
          </a:p>
        </p:txBody>
      </p:sp>
      <p:grpSp>
        <p:nvGrpSpPr>
          <p:cNvPr id="26" name="그룹 49"/>
          <p:cNvGrpSpPr>
            <a:grpSpLocks/>
          </p:cNvGrpSpPr>
          <p:nvPr/>
        </p:nvGrpSpPr>
        <p:grpSpPr bwMode="auto">
          <a:xfrm>
            <a:off x="11904800" y="5447548"/>
            <a:ext cx="163256" cy="163256"/>
            <a:chOff x="2339223" y="5229200"/>
            <a:chExt cx="144545" cy="144469"/>
          </a:xfrm>
        </p:grpSpPr>
        <p:sp>
          <p:nvSpPr>
            <p:cNvPr id="27" name="직사각형 26"/>
            <p:cNvSpPr/>
            <p:nvPr/>
          </p:nvSpPr>
          <p:spPr>
            <a:xfrm>
              <a:off x="2339223" y="5229200"/>
              <a:ext cx="144545" cy="1444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 rot="10800000" flipV="1">
              <a:off x="2339223" y="5229200"/>
              <a:ext cx="144545" cy="13335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16200000" flipH="1">
              <a:off x="2339261" y="5229162"/>
              <a:ext cx="144469" cy="14454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모서리가 둥근 직사각형 29"/>
          <p:cNvSpPr/>
          <p:nvPr/>
        </p:nvSpPr>
        <p:spPr bwMode="auto">
          <a:xfrm>
            <a:off x="10840106" y="6131766"/>
            <a:ext cx="504000" cy="17999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latin typeface="+mn-ea"/>
              </a:rPr>
              <a:t>확인</a:t>
            </a:r>
            <a:endParaRPr kumimoji="0" lang="ko-KR" altLang="en-US" sz="800" dirty="0">
              <a:latin typeface="+mn-ea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6136374" y="6119806"/>
            <a:ext cx="3909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64"/>
          <p:cNvSpPr/>
          <p:nvPr/>
        </p:nvSpPr>
        <p:spPr>
          <a:xfrm>
            <a:off x="3409270" y="4541293"/>
            <a:ext cx="5023985" cy="1985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가입 승인여부는 입력하신 이메일로 전송됩니다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정확히 기입해 주세요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209557" y="5495075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801740" y="5495075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Text Box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3460837" y="5486918"/>
            <a:ext cx="1605456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071692" y="4755049"/>
            <a:ext cx="2094837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b="1" dirty="0">
                <a:solidFill>
                  <a:srgbClr val="FF3300"/>
                </a:solidFill>
                <a:latin typeface="+mn-ea"/>
              </a:rPr>
              <a:t>신청서</a:t>
            </a:r>
            <a:r>
              <a:rPr lang="en-US" altLang="ko-KR" sz="1200" b="1" dirty="0">
                <a:solidFill>
                  <a:srgbClr val="FF3300"/>
                </a:solidFill>
                <a:latin typeface="+mn-ea"/>
              </a:rPr>
              <a:t>(</a:t>
            </a:r>
            <a:r>
              <a:rPr lang="ko-KR" altLang="en-US" sz="1200" b="1">
                <a:solidFill>
                  <a:srgbClr val="FF3300"/>
                </a:solidFill>
                <a:latin typeface="+mn-ea"/>
              </a:rPr>
              <a:t>한글</a:t>
            </a:r>
            <a:r>
              <a:rPr lang="en-US" altLang="ko-KR" sz="1200" b="1" dirty="0">
                <a:solidFill>
                  <a:srgbClr val="FF3300"/>
                </a:solidFill>
                <a:latin typeface="+mn-ea"/>
              </a:rPr>
              <a:t>, </a:t>
            </a:r>
            <a:r>
              <a:rPr lang="ko-KR" altLang="en-US" sz="1200" b="1">
                <a:solidFill>
                  <a:srgbClr val="FF3300"/>
                </a:solidFill>
                <a:latin typeface="+mn-ea"/>
              </a:rPr>
              <a:t>워드</a:t>
            </a:r>
            <a:r>
              <a:rPr lang="en-US" altLang="ko-KR" sz="1200" b="1" dirty="0">
                <a:solidFill>
                  <a:srgbClr val="FF3300"/>
                </a:solidFill>
                <a:latin typeface="+mn-ea"/>
              </a:rPr>
              <a:t>)</a:t>
            </a:r>
            <a:r>
              <a:rPr lang="ko-KR" altLang="en-US" sz="1200" b="1">
                <a:solidFill>
                  <a:srgbClr val="FF3300"/>
                </a:solidFill>
                <a:latin typeface="+mn-ea"/>
              </a:rPr>
              <a:t> 양식 다운로드 추가</a:t>
            </a:r>
            <a:endParaRPr lang="en-US" altLang="ko-KR" sz="1200" b="1" dirty="0">
              <a:solidFill>
                <a:srgbClr val="FF3300"/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548122" y="5492059"/>
            <a:ext cx="828814" cy="17154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샘플다운로드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7392702" y="5040968"/>
            <a:ext cx="2586870" cy="44595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3446110" y="5152630"/>
            <a:ext cx="24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휴대폰 번호 입력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6066439" y="4419285"/>
            <a:ext cx="3829408" cy="79910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071692" y="4171725"/>
            <a:ext cx="2094837" cy="27699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b="1" dirty="0" smtClean="0">
                <a:solidFill>
                  <a:srgbClr val="FF3300"/>
                </a:solidFill>
                <a:latin typeface="+mn-ea"/>
              </a:rPr>
              <a:t>휴대폰 번호 추가</a:t>
            </a:r>
            <a:endParaRPr lang="en-US" altLang="ko-KR" sz="1200" b="1" dirty="0">
              <a:solidFill>
                <a:srgbClr val="FF3300"/>
              </a:solidFill>
              <a:latin typeface="+mn-ea"/>
            </a:endParaRPr>
          </a:p>
        </p:txBody>
      </p:sp>
      <p:sp>
        <p:nvSpPr>
          <p:cNvPr id="42" name="Oval 63"/>
          <p:cNvSpPr>
            <a:spLocks noChangeArrowheads="1"/>
          </p:cNvSpPr>
          <p:nvPr/>
        </p:nvSpPr>
        <p:spPr bwMode="auto">
          <a:xfrm>
            <a:off x="3302110" y="153136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9957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98660" y="1117127"/>
            <a:ext cx="2107147" cy="2938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회원가입 시 샘플 파일 다운로드 양식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58400" y="889686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FF"/>
                </a:solidFill>
              </a:rPr>
              <a:t>신청서 양식은 부서장 직인이 들어간 문서 형태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(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첨부파일 참조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)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145" y="1785578"/>
            <a:ext cx="4906853" cy="436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95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852378"/>
              </p:ext>
            </p:extLst>
          </p:nvPr>
        </p:nvGraphicFramePr>
        <p:xfrm>
          <a:off x="10046222" y="886278"/>
          <a:ext cx="2146086" cy="465672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승인완료된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모집인의 이후 처리를 하는 화면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 요청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자격취득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승인완료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변경완료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취소완료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해지완료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필드값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필드값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개인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법인소속 사용인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금융상품유형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시설대여 및 연불판매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할부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어음할인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매출채권 매입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지급보증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기타 대출성 상품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필드값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휴대폰번호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주민번호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법인번호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모집인등록번호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등록번호 인풋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-&gt; 6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번 검색어에 포함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자격취득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해지완료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승인완료일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자격취득일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취소완료일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변경완료일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결제완료일별로 조회 가능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상태는 완료된 상태만 표시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자격취득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해지완료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취급상품은 대출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리스할부를 동일인 이어도 각각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705792" y="1034289"/>
            <a:ext cx="2573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모집인 조회 및 변경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1813771" y="1488128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796569" y="2275387"/>
            <a:ext cx="657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검색어</a:t>
            </a:r>
            <a:endParaRPr lang="ko-KR" altLang="en-US" sz="800" dirty="0"/>
          </a:p>
        </p:txBody>
      </p:sp>
      <p:sp>
        <p:nvSpPr>
          <p:cNvPr id="40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785178" y="2287407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이름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1" name="Drop-Down Arrow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611803" y="2287407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2" name="Drop-Down Arrow"/>
          <p:cNvSpPr/>
          <p:nvPr>
            <p:custDataLst>
              <p:tags r:id="rId3"/>
            </p:custDataLst>
          </p:nvPr>
        </p:nvSpPr>
        <p:spPr>
          <a:xfrm rot="10800000">
            <a:off x="3657460" y="2358011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1879043" y="2857442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872791" y="2281993"/>
            <a:ext cx="104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774600"/>
              </p:ext>
            </p:extLst>
          </p:nvPr>
        </p:nvGraphicFramePr>
        <p:xfrm>
          <a:off x="1096186" y="3537418"/>
          <a:ext cx="8576274" cy="280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547"/>
                <a:gridCol w="690102"/>
                <a:gridCol w="572352"/>
                <a:gridCol w="445417"/>
                <a:gridCol w="604852"/>
                <a:gridCol w="502555"/>
                <a:gridCol w="639614"/>
                <a:gridCol w="639614"/>
                <a:gridCol w="639614"/>
                <a:gridCol w="627119"/>
                <a:gridCol w="723872"/>
                <a:gridCol w="723872"/>
                <a:gridCol w="723872"/>
                <a:gridCol w="723872"/>
              </a:tblGrid>
              <a:tr h="300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모집인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처리상태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모집인분류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금융상품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smtClean="0"/>
                        <a:t>유형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휴대폰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smtClean="0"/>
                        <a:t>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법인명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법인번호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모집인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등록번호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승인완료일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결제완료일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자격취득일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자격취득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완료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개인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대출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홍길동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800627-1496025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123A548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39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자격취득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완료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개인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대출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김길자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790401-234567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123A548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38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승인완료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변경요청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반려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개인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대출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박정자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880401-234567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123A548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37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승인완료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취소요청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법인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대출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㈜ 가나다</a:t>
                      </a:r>
                      <a:endParaRPr lang="ko-KR" altLang="en-US" sz="8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/>
                        <a:t>110111-4088260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123A548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자격취득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변경요청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법인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대출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㈜ </a:t>
                      </a:r>
                      <a:r>
                        <a:rPr lang="ko-KR" altLang="en-US" sz="800" b="1" u="sng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마바사</a:t>
                      </a:r>
                      <a:endParaRPr lang="ko-KR" altLang="en-US" sz="8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/>
                        <a:t>110222-5555123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123A548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자격취득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해지요청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반려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개인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대출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장민애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990123-1111111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123A548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해지완료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완료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개인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대출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심소연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930627-2222222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123A548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 bwMode="auto">
          <a:xfrm>
            <a:off x="4814495" y="6370372"/>
            <a:ext cx="249299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&lt;&lt;  &lt; 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ea typeface="돋움" pitchFamily="50" charset="-127"/>
              </a:rPr>
              <a:t>1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· 2 · 3 · 4 · 5 · 6 · 7 · 8 · 9 · 10  </a:t>
            </a: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&gt;  &gt;&gt; </a:t>
            </a:r>
            <a:endParaRPr lang="en-US" altLang="ko-KR" sz="800" dirty="0">
              <a:solidFill>
                <a:srgbClr val="000000">
                  <a:lumMod val="65000"/>
                  <a:lumOff val="35000"/>
                </a:srgbClr>
              </a:solidFill>
              <a:ea typeface="돋움" pitchFamily="50" charset="-127"/>
            </a:endParaRPr>
          </a:p>
        </p:txBody>
      </p:sp>
      <p:sp>
        <p:nvSpPr>
          <p:cNvPr id="109" name="Drop-Down Arrow"/>
          <p:cNvSpPr/>
          <p:nvPr>
            <p:custDataLst>
              <p:tags r:id="rId5"/>
            </p:custDataLst>
          </p:nvPr>
        </p:nvSpPr>
        <p:spPr>
          <a:xfrm rot="10800000">
            <a:off x="3657460" y="2358011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778621" y="1952436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모집인 분류</a:t>
            </a:r>
            <a:endParaRPr lang="ko-KR" altLang="en-US" sz="800" dirty="0"/>
          </a:p>
        </p:txBody>
      </p:sp>
      <p:sp>
        <p:nvSpPr>
          <p:cNvPr id="135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2775111" y="1964456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36" name="Drop-Down Arrow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3601736" y="1964456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37" name="Drop-Down Arrow"/>
          <p:cNvSpPr/>
          <p:nvPr>
            <p:custDataLst>
              <p:tags r:id="rId8"/>
            </p:custDataLst>
          </p:nvPr>
        </p:nvSpPr>
        <p:spPr>
          <a:xfrm rot="10800000">
            <a:off x="3647393" y="203506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38" name="Drop-Down Arrow"/>
          <p:cNvSpPr/>
          <p:nvPr>
            <p:custDataLst>
              <p:tags r:id="rId9"/>
            </p:custDataLst>
          </p:nvPr>
        </p:nvSpPr>
        <p:spPr>
          <a:xfrm rot="10800000">
            <a:off x="3647393" y="203506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116" y="855501"/>
            <a:ext cx="12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회원사 시스템</a:t>
            </a:r>
            <a:endParaRPr lang="ko-KR" altLang="en-US" sz="1100" b="1" spc="-150" dirty="0">
              <a:latin typeface="+mn-ea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431106"/>
              </p:ext>
            </p:extLst>
          </p:nvPr>
        </p:nvGraphicFramePr>
        <p:xfrm>
          <a:off x="99400" y="1258747"/>
          <a:ext cx="1264317" cy="1228560"/>
        </p:xfrm>
        <a:graphic>
          <a:graphicData uri="http://schemas.openxmlformats.org/drawingml/2006/table">
            <a:tbl>
              <a:tblPr/>
              <a:tblGrid>
                <a:gridCol w="1264317"/>
              </a:tblGrid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1778621" y="1605595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모집인 상태</a:t>
            </a:r>
            <a:endParaRPr lang="ko-KR" altLang="en-US" sz="800" dirty="0"/>
          </a:p>
        </p:txBody>
      </p:sp>
      <p:sp>
        <p:nvSpPr>
          <p:cNvPr id="62" name="Text Box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2775111" y="1617615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3" name="Drop-Down Arrow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3601736" y="1617615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4" name="Drop-Down Arrow"/>
          <p:cNvSpPr/>
          <p:nvPr>
            <p:custDataLst>
              <p:tags r:id="rId12"/>
            </p:custDataLst>
          </p:nvPr>
        </p:nvSpPr>
        <p:spPr>
          <a:xfrm rot="10800000">
            <a:off x="3647393" y="1688219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5" name="Drop-Down Arrow"/>
          <p:cNvSpPr/>
          <p:nvPr>
            <p:custDataLst>
              <p:tags r:id="rId13"/>
            </p:custDataLst>
          </p:nvPr>
        </p:nvSpPr>
        <p:spPr>
          <a:xfrm rot="10800000">
            <a:off x="3647393" y="1688219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8" name="Oval 63"/>
          <p:cNvSpPr>
            <a:spLocks noChangeArrowheads="1"/>
          </p:cNvSpPr>
          <p:nvPr/>
        </p:nvSpPr>
        <p:spPr bwMode="auto">
          <a:xfrm>
            <a:off x="1667673" y="153313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Oval 63"/>
          <p:cNvSpPr>
            <a:spLocks noChangeArrowheads="1"/>
          </p:cNvSpPr>
          <p:nvPr/>
        </p:nvSpPr>
        <p:spPr bwMode="auto">
          <a:xfrm>
            <a:off x="1695162" y="187874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Oval 63"/>
          <p:cNvSpPr>
            <a:spLocks noChangeArrowheads="1"/>
          </p:cNvSpPr>
          <p:nvPr/>
        </p:nvSpPr>
        <p:spPr bwMode="auto">
          <a:xfrm>
            <a:off x="5333057" y="184066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Oval 63"/>
          <p:cNvSpPr>
            <a:spLocks noChangeArrowheads="1"/>
          </p:cNvSpPr>
          <p:nvPr/>
        </p:nvSpPr>
        <p:spPr bwMode="auto">
          <a:xfrm>
            <a:off x="2439215" y="216915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35063" y="2918729"/>
            <a:ext cx="807052" cy="21152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조회</a:t>
            </a:r>
            <a:endParaRPr lang="ko-KR" altLang="en-US" sz="800"/>
          </a:p>
        </p:txBody>
      </p:sp>
      <p:sp>
        <p:nvSpPr>
          <p:cNvPr id="79" name="직사각형 78"/>
          <p:cNvSpPr/>
          <p:nvPr/>
        </p:nvSpPr>
        <p:spPr>
          <a:xfrm>
            <a:off x="8924114" y="3291983"/>
            <a:ext cx="807052" cy="21152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다운로드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231917" y="3180377"/>
            <a:ext cx="9383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총 </a:t>
            </a:r>
            <a:r>
              <a:rPr lang="en-US" altLang="ko-KR" sz="800" b="1" dirty="0" smtClean="0"/>
              <a:t>: 40</a:t>
            </a:r>
            <a:r>
              <a:rPr lang="ko-KR" altLang="en-US" sz="800" b="1" smtClean="0"/>
              <a:t>건</a:t>
            </a:r>
            <a:endParaRPr lang="ko-KR" altLang="en-US" sz="8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5428340" y="1605595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처리상태</a:t>
            </a:r>
            <a:endParaRPr lang="ko-KR" altLang="en-US" sz="800" dirty="0"/>
          </a:p>
        </p:txBody>
      </p:sp>
      <p:sp>
        <p:nvSpPr>
          <p:cNvPr id="78" name="Text Box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6306585" y="1617615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0" name="Drop-Down Arrow Box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7133210" y="1617615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1" name="Drop-Down Arrow"/>
          <p:cNvSpPr/>
          <p:nvPr>
            <p:custDataLst>
              <p:tags r:id="rId16"/>
            </p:custDataLst>
          </p:nvPr>
        </p:nvSpPr>
        <p:spPr>
          <a:xfrm rot="10800000">
            <a:off x="7178867" y="1688219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82" name="Drop-Down Arrow"/>
          <p:cNvSpPr/>
          <p:nvPr>
            <p:custDataLst>
              <p:tags r:id="rId17"/>
            </p:custDataLst>
          </p:nvPr>
        </p:nvSpPr>
        <p:spPr>
          <a:xfrm rot="10800000">
            <a:off x="7178867" y="1688219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83" name="Oval 63"/>
          <p:cNvSpPr>
            <a:spLocks noChangeArrowheads="1"/>
          </p:cNvSpPr>
          <p:nvPr/>
        </p:nvSpPr>
        <p:spPr bwMode="auto">
          <a:xfrm>
            <a:off x="5317392" y="153313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Oval 63"/>
          <p:cNvSpPr>
            <a:spLocks noChangeArrowheads="1"/>
          </p:cNvSpPr>
          <p:nvPr/>
        </p:nvSpPr>
        <p:spPr bwMode="auto">
          <a:xfrm>
            <a:off x="1618070" y="103428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428340" y="1944788"/>
            <a:ext cx="8535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금융상품유형</a:t>
            </a:r>
            <a:endParaRPr lang="ko-KR" altLang="en-US" sz="800" dirty="0"/>
          </a:p>
        </p:txBody>
      </p:sp>
      <p:sp>
        <p:nvSpPr>
          <p:cNvPr id="86" name="Text Box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6314475" y="1956808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7" name="Drop-Down Arrow Box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7141100" y="1956808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8" name="Drop-Down Arrow"/>
          <p:cNvSpPr/>
          <p:nvPr>
            <p:custDataLst>
              <p:tags r:id="rId20"/>
            </p:custDataLst>
          </p:nvPr>
        </p:nvSpPr>
        <p:spPr>
          <a:xfrm rot="10800000">
            <a:off x="7186757" y="202741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89" name="Drop-Down Arrow"/>
          <p:cNvSpPr/>
          <p:nvPr>
            <p:custDataLst>
              <p:tags r:id="rId21"/>
            </p:custDataLst>
          </p:nvPr>
        </p:nvSpPr>
        <p:spPr>
          <a:xfrm rot="10800000">
            <a:off x="7186757" y="202741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90" name="Text Box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3913309" y="2597409"/>
            <a:ext cx="997393" cy="1700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1" name="Text Box"/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5374355" y="2601956"/>
            <a:ext cx="997393" cy="1700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968605" y="2596676"/>
            <a:ext cx="181875" cy="180000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410575" y="2595760"/>
            <a:ext cx="181875" cy="1800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5174756" y="2597224"/>
            <a:ext cx="1484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95" name="직사각형 94"/>
          <p:cNvSpPr/>
          <p:nvPr/>
        </p:nvSpPr>
        <p:spPr>
          <a:xfrm>
            <a:off x="6657808" y="2620843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6617349" y="2596567"/>
            <a:ext cx="419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오늘</a:t>
            </a:r>
            <a:endParaRPr lang="ko-KR" altLang="en-US" sz="800" dirty="0"/>
          </a:p>
        </p:txBody>
      </p:sp>
      <p:sp>
        <p:nvSpPr>
          <p:cNvPr id="97" name="직사각형 96"/>
          <p:cNvSpPr/>
          <p:nvPr/>
        </p:nvSpPr>
        <p:spPr>
          <a:xfrm>
            <a:off x="7399396" y="2619495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7342753" y="2595219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</a:t>
            </a:r>
            <a:r>
              <a:rPr lang="ko-KR" altLang="en-US" sz="800" smtClean="0"/>
              <a:t>주일</a:t>
            </a:r>
            <a:endParaRPr lang="ko-KR" altLang="en-US" sz="800" dirty="0"/>
          </a:p>
        </p:txBody>
      </p:sp>
      <p:sp>
        <p:nvSpPr>
          <p:cNvPr id="99" name="직사각형 98"/>
          <p:cNvSpPr/>
          <p:nvPr/>
        </p:nvSpPr>
        <p:spPr>
          <a:xfrm>
            <a:off x="7788730" y="2617517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7732087" y="2593241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15</a:t>
            </a:r>
            <a:r>
              <a:rPr lang="ko-KR" altLang="en-US" sz="800" smtClean="0"/>
              <a:t>일</a:t>
            </a:r>
            <a:endParaRPr lang="ko-KR" altLang="en-US" sz="800" dirty="0"/>
          </a:p>
        </p:txBody>
      </p:sp>
      <p:sp>
        <p:nvSpPr>
          <p:cNvPr id="101" name="직사각형 100"/>
          <p:cNvSpPr/>
          <p:nvPr/>
        </p:nvSpPr>
        <p:spPr>
          <a:xfrm>
            <a:off x="8175333" y="2613753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8118690" y="2589477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</a:t>
            </a:r>
            <a:r>
              <a:rPr lang="ko-KR" altLang="en-US" sz="800" smtClean="0"/>
              <a:t>개월</a:t>
            </a:r>
            <a:endParaRPr lang="ko-KR" altLang="en-US" sz="800" dirty="0"/>
          </a:p>
        </p:txBody>
      </p:sp>
      <p:sp>
        <p:nvSpPr>
          <p:cNvPr id="103" name="직사각형 102"/>
          <p:cNvSpPr/>
          <p:nvPr/>
        </p:nvSpPr>
        <p:spPr>
          <a:xfrm>
            <a:off x="7015155" y="2623144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6974696" y="2598868"/>
            <a:ext cx="419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어제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786504" y="2590944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조회</a:t>
            </a:r>
            <a:endParaRPr lang="ko-KR" altLang="en-US" sz="800" dirty="0"/>
          </a:p>
        </p:txBody>
      </p:sp>
      <p:sp>
        <p:nvSpPr>
          <p:cNvPr id="108" name="Text Box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775111" y="2595082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자격취득일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10" name="Drop-Down Arrow Box"/>
          <p:cNvSpPr>
            <a:spLocks/>
          </p:cNvSpPr>
          <p:nvPr>
            <p:custDataLst>
              <p:tags r:id="rId25"/>
            </p:custDataLst>
          </p:nvPr>
        </p:nvSpPr>
        <p:spPr bwMode="auto">
          <a:xfrm>
            <a:off x="3601736" y="2595082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11" name="Drop-Down Arrow"/>
          <p:cNvSpPr/>
          <p:nvPr>
            <p:custDataLst>
              <p:tags r:id="rId26"/>
            </p:custDataLst>
          </p:nvPr>
        </p:nvSpPr>
        <p:spPr>
          <a:xfrm rot="10800000">
            <a:off x="3647393" y="2665686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12" name="Drop-Down Arrow"/>
          <p:cNvSpPr/>
          <p:nvPr>
            <p:custDataLst>
              <p:tags r:id="rId27"/>
            </p:custDataLst>
          </p:nvPr>
        </p:nvSpPr>
        <p:spPr>
          <a:xfrm rot="10800000">
            <a:off x="3647393" y="2665686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13" name="Oval 63"/>
          <p:cNvSpPr>
            <a:spLocks noChangeArrowheads="1"/>
          </p:cNvSpPr>
          <p:nvPr/>
        </p:nvSpPr>
        <p:spPr bwMode="auto">
          <a:xfrm>
            <a:off x="2632005" y="2541753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1536869" y="3398785"/>
            <a:ext cx="368046" cy="200055"/>
            <a:chOff x="1847009" y="3431288"/>
            <a:chExt cx="368046" cy="200055"/>
          </a:xfrm>
        </p:grpSpPr>
        <p:sp>
          <p:nvSpPr>
            <p:cNvPr id="115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847009" y="3431288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10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2151724" y="3398785"/>
            <a:ext cx="368046" cy="200055"/>
            <a:chOff x="1847009" y="3431288"/>
            <a:chExt cx="368046" cy="200055"/>
          </a:xfrm>
        </p:grpSpPr>
        <p:sp>
          <p:nvSpPr>
            <p:cNvPr id="119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847009" y="3431288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11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3255310" y="3398785"/>
            <a:ext cx="368046" cy="200055"/>
            <a:chOff x="1847009" y="3431288"/>
            <a:chExt cx="368046" cy="200055"/>
          </a:xfrm>
        </p:grpSpPr>
        <p:sp>
          <p:nvSpPr>
            <p:cNvPr id="122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847009" y="3431288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12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99400" y="2897021"/>
            <a:ext cx="21336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FF"/>
                </a:solidFill>
              </a:rPr>
              <a:t>모집인의 불법모집 이력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, </a:t>
            </a:r>
            <a:r>
              <a:rPr lang="ko-KR" altLang="en-US" sz="1200" b="1" smtClean="0">
                <a:solidFill>
                  <a:srgbClr val="0000FF"/>
                </a:solidFill>
              </a:rPr>
              <a:t>해지정보 등 활동경력을 조회할 수 있는 메뉴 추가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544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16" y="855501"/>
            <a:ext cx="12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회원사 시스템</a:t>
            </a:r>
            <a:endParaRPr lang="ko-KR" altLang="en-US" sz="1100" b="1" spc="-150" dirty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460260"/>
              </p:ext>
            </p:extLst>
          </p:nvPr>
        </p:nvGraphicFramePr>
        <p:xfrm>
          <a:off x="99400" y="1258747"/>
          <a:ext cx="1264317" cy="1228560"/>
        </p:xfrm>
        <a:graphic>
          <a:graphicData uri="http://schemas.openxmlformats.org/drawingml/2006/table">
            <a:tbl>
              <a:tblPr/>
              <a:tblGrid>
                <a:gridCol w="1264317"/>
              </a:tblGrid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05792" y="1034289"/>
            <a:ext cx="2573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모집인 조회 및 변경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813771" y="1488128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288254"/>
              </p:ext>
            </p:extLst>
          </p:nvPr>
        </p:nvGraphicFramePr>
        <p:xfrm>
          <a:off x="1847105" y="1920226"/>
          <a:ext cx="7092292" cy="4028304"/>
        </p:xfrm>
        <a:graphic>
          <a:graphicData uri="http://schemas.openxmlformats.org/drawingml/2006/table">
            <a:tbl>
              <a:tblPr/>
              <a:tblGrid>
                <a:gridCol w="1503487"/>
                <a:gridCol w="1827427"/>
                <a:gridCol w="43400"/>
                <a:gridCol w="1296846"/>
                <a:gridCol w="2421132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볼보파이낸셜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 담당자</a:t>
                      </a:r>
                      <a:r>
                        <a:rPr lang="en-US" altLang="ko-KR" sz="800" dirty="0" smtClean="0"/>
                        <a:t>1 (</a:t>
                      </a:r>
                      <a:r>
                        <a:rPr lang="en-US" altLang="ko-KR" sz="800" dirty="0" smtClean="0">
                          <a:hlinkClick r:id="rId2"/>
                        </a:rPr>
                        <a:t>adc@gmail.com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010-44445555)</a:t>
                      </a:r>
                      <a:endParaRPr lang="ko-KR" altLang="en-US" sz="800" smtClean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자격취득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결제여부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smtClean="0"/>
                        <a:t> 결제완료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국민카드</a:t>
                      </a:r>
                      <a:r>
                        <a:rPr lang="en-US" altLang="ko-KR" sz="800" baseline="0" dirty="0" smtClean="0"/>
                        <a:t> / </a:t>
                      </a:r>
                      <a:r>
                        <a:rPr lang="en-US" altLang="ko-KR" sz="800" dirty="0" smtClean="0"/>
                        <a:t>2021.10.20)</a:t>
                      </a:r>
                      <a:endParaRPr lang="ko-KR" altLang="en-US" sz="7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완료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분류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/>
                        <a:t>   </a:t>
                      </a:r>
                      <a:r>
                        <a:rPr lang="ko-KR" altLang="en-US" sz="800" baseline="0" smtClean="0"/>
                        <a:t>개인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신규경력구분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신규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대출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홍길동</a:t>
                      </a:r>
                      <a:r>
                        <a:rPr lang="en-US" altLang="ko-KR" sz="800" dirty="0" smtClean="0"/>
                        <a:t>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830627-1423597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 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010-4444-2233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서울시 서초구 강남대로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길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9-15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삼성아파트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1402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호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교육이수번호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20210221315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경력시작일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경력종료일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2021-05-03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계약일자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위탁예정기간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반려사유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주민등록 사본이 잘못 첨부되었습니다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다시 등록 바랍니다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Oval 63"/>
          <p:cNvSpPr>
            <a:spLocks noChangeArrowheads="1"/>
          </p:cNvSpPr>
          <p:nvPr/>
        </p:nvSpPr>
        <p:spPr bwMode="auto">
          <a:xfrm>
            <a:off x="2248019" y="196230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Oval 63"/>
          <p:cNvSpPr>
            <a:spLocks noChangeArrowheads="1"/>
          </p:cNvSpPr>
          <p:nvPr/>
        </p:nvSpPr>
        <p:spPr bwMode="auto">
          <a:xfrm>
            <a:off x="5443789" y="197070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Oval 63"/>
          <p:cNvSpPr>
            <a:spLocks noChangeArrowheads="1"/>
          </p:cNvSpPr>
          <p:nvPr/>
        </p:nvSpPr>
        <p:spPr bwMode="auto">
          <a:xfrm>
            <a:off x="2186441" y="222538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Oval 63"/>
          <p:cNvSpPr>
            <a:spLocks noChangeArrowheads="1"/>
          </p:cNvSpPr>
          <p:nvPr/>
        </p:nvSpPr>
        <p:spPr bwMode="auto">
          <a:xfrm>
            <a:off x="4333158" y="210630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Oval 63"/>
          <p:cNvSpPr>
            <a:spLocks noChangeArrowheads="1"/>
          </p:cNvSpPr>
          <p:nvPr/>
        </p:nvSpPr>
        <p:spPr bwMode="auto">
          <a:xfrm>
            <a:off x="5487566" y="221877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5459" y="2265238"/>
            <a:ext cx="684000" cy="162516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이력보기</a:t>
            </a:r>
            <a:endParaRPr lang="ko-KR" altLang="en-US" sz="800" dirty="0"/>
          </a:p>
        </p:txBody>
      </p:sp>
      <p:sp>
        <p:nvSpPr>
          <p:cNvPr id="18" name="Oval 63"/>
          <p:cNvSpPr>
            <a:spLocks noChangeArrowheads="1"/>
          </p:cNvSpPr>
          <p:nvPr/>
        </p:nvSpPr>
        <p:spPr bwMode="auto">
          <a:xfrm>
            <a:off x="2150032" y="2546454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Oval 63"/>
          <p:cNvSpPr>
            <a:spLocks noChangeArrowheads="1"/>
          </p:cNvSpPr>
          <p:nvPr/>
        </p:nvSpPr>
        <p:spPr bwMode="auto">
          <a:xfrm>
            <a:off x="2073208" y="282936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Oval 63"/>
          <p:cNvSpPr>
            <a:spLocks noChangeArrowheads="1"/>
          </p:cNvSpPr>
          <p:nvPr/>
        </p:nvSpPr>
        <p:spPr bwMode="auto">
          <a:xfrm>
            <a:off x="2038116" y="340878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47105" y="157899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등록정보</a:t>
            </a:r>
            <a:endParaRPr lang="ko-KR" altLang="en-US" sz="1200" spc="-150" dirty="0">
              <a:latin typeface="+mn-ea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150226"/>
              </p:ext>
            </p:extLst>
          </p:nvPr>
        </p:nvGraphicFramePr>
        <p:xfrm>
          <a:off x="10046222" y="886278"/>
          <a:ext cx="2146086" cy="515000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이름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보여지는 화면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회원사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해당 회원사의 등록 담당자를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모집인의 상태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이력보기를 클릭하면 아래사항을 팝업으로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승인완료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결제방식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결제완료일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처리상태 표시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모집인의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분류값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금융상품유형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시설대여 및 연불판매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할부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어음할인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매출채권 매입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지급보증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기타 대출성 상품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5" name="그룹 34"/>
          <p:cNvGrpSpPr/>
          <p:nvPr/>
        </p:nvGrpSpPr>
        <p:grpSpPr>
          <a:xfrm>
            <a:off x="5313404" y="6007033"/>
            <a:ext cx="72000" cy="333257"/>
            <a:chOff x="5313404" y="5741773"/>
            <a:chExt cx="72000" cy="333257"/>
          </a:xfrm>
        </p:grpSpPr>
        <p:sp>
          <p:nvSpPr>
            <p:cNvPr id="36" name="타원 35"/>
            <p:cNvSpPr/>
            <p:nvPr/>
          </p:nvSpPr>
          <p:spPr>
            <a:xfrm>
              <a:off x="5313404" y="5741773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5313404" y="588111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313404" y="600303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Oval 63"/>
          <p:cNvSpPr>
            <a:spLocks noChangeArrowheads="1"/>
          </p:cNvSpPr>
          <p:nvPr/>
        </p:nvSpPr>
        <p:spPr bwMode="auto">
          <a:xfrm>
            <a:off x="1703105" y="987234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512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2965" y="103016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첨부서류</a:t>
            </a:r>
            <a:endParaRPr lang="ko-KR" altLang="en-US" sz="1200" spc="-150" dirty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624517"/>
              </p:ext>
            </p:extLst>
          </p:nvPr>
        </p:nvGraphicFramePr>
        <p:xfrm>
          <a:off x="1851454" y="1413733"/>
          <a:ext cx="7080454" cy="2301888"/>
        </p:xfrm>
        <a:graphic>
          <a:graphicData uri="http://schemas.openxmlformats.org/drawingml/2006/table">
            <a:tbl>
              <a:tblPr/>
              <a:tblGrid>
                <a:gridCol w="3523965"/>
                <a:gridCol w="3556489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등록증 게시용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주민등록증사본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여권사본 및 여권정보증명서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운전면허증 사본 중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주민등록증사본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교육과정 이수확인서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1.jpg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2jpg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교육과정 인증서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3.jpg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 유형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내용에 대한 설명자료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4.jpg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결격사유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없음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피한정후견인등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5.jpg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대리인 신청 위임장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인간날인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및 위임인 인감증명서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6.jpg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671011" y="4017129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7077008" y="4021444"/>
            <a:ext cx="807052" cy="25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변경요청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7920463" y="4021444"/>
            <a:ext cx="807052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해지요청</a:t>
            </a:r>
            <a:endParaRPr lang="ko-KR" altLang="en-US" sz="8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130741"/>
              </p:ext>
            </p:extLst>
          </p:nvPr>
        </p:nvGraphicFramePr>
        <p:xfrm>
          <a:off x="10046222" y="886278"/>
          <a:ext cx="2146086" cy="3462808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취소요청 버튼 클릭 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취소요청화면으로 이동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 사유 입력 후 취소 신청이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변경요청 버튼 클릭 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변경요청화면으로 이동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 사유 및 변경된 내용 입력 후 변경요청이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해지요청 버튼 클릭 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해지요청화면으로 이동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 사유 입력 후 해지 신청이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8835281" y="4153725"/>
            <a:ext cx="12109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164463" y="3981742"/>
            <a:ext cx="1899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모집인 상태가 자격취득 </a:t>
            </a:r>
            <a:r>
              <a:rPr lang="en-US" altLang="ko-KR" sz="800" b="1" dirty="0" smtClean="0"/>
              <a:t>+ </a:t>
            </a:r>
            <a:r>
              <a:rPr lang="ko-KR" altLang="en-US" sz="800" b="1" smtClean="0"/>
              <a:t>처리상태완료 인 경우</a:t>
            </a:r>
            <a:r>
              <a:rPr lang="en-US" altLang="ko-KR" sz="800" b="1" dirty="0" smtClean="0"/>
              <a:t>, </a:t>
            </a:r>
            <a:r>
              <a:rPr lang="ko-KR" altLang="en-US" sz="800" b="1" smtClean="0"/>
              <a:t>변경요청 </a:t>
            </a:r>
            <a:r>
              <a:rPr lang="en-US" altLang="ko-KR" sz="800" b="1" dirty="0" smtClean="0"/>
              <a:t>/ </a:t>
            </a:r>
            <a:r>
              <a:rPr lang="ko-KR" altLang="en-US" sz="800" b="1" smtClean="0"/>
              <a:t>해지요청</a:t>
            </a:r>
            <a:endParaRPr lang="ko-KR" altLang="en-US" sz="800" b="1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35281" y="4618899"/>
            <a:ext cx="12109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164462" y="4428006"/>
            <a:ext cx="182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모집인 상태가 승인완료 </a:t>
            </a:r>
            <a:r>
              <a:rPr lang="en-US" altLang="ko-KR" sz="800" b="1" dirty="0" smtClean="0"/>
              <a:t>+ </a:t>
            </a:r>
            <a:r>
              <a:rPr lang="ko-KR" altLang="en-US" sz="800" b="1" smtClean="0"/>
              <a:t>처리상태 완료 인 경우</a:t>
            </a:r>
            <a:r>
              <a:rPr lang="en-US" altLang="ko-KR" sz="800" b="1" dirty="0" smtClean="0"/>
              <a:t>,</a:t>
            </a:r>
            <a:r>
              <a:rPr lang="ko-KR" altLang="en-US" sz="800" b="1" smtClean="0"/>
              <a:t> </a:t>
            </a:r>
            <a:r>
              <a:rPr lang="ko-KR" altLang="en-US" sz="800" b="1" dirty="0" smtClean="0"/>
              <a:t>변경요청 </a:t>
            </a:r>
            <a:r>
              <a:rPr lang="en-US" altLang="ko-KR" sz="800" b="1" dirty="0" smtClean="0"/>
              <a:t>/ </a:t>
            </a:r>
            <a:r>
              <a:rPr lang="ko-KR" altLang="en-US" sz="800" b="1" smtClean="0"/>
              <a:t>취소요청</a:t>
            </a:r>
            <a:endParaRPr lang="ko-KR" altLang="en-US" sz="800" b="1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35281" y="5019984"/>
            <a:ext cx="12109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64463" y="4840278"/>
            <a:ext cx="1828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모집인 상태가 해지완료 </a:t>
            </a:r>
            <a:r>
              <a:rPr lang="en-US" altLang="ko-KR" sz="800" b="1" dirty="0" smtClean="0"/>
              <a:t>+ </a:t>
            </a:r>
            <a:r>
              <a:rPr lang="ko-KR" altLang="en-US" sz="800" b="1" smtClean="0"/>
              <a:t>처리상태 완료 인 경우</a:t>
            </a:r>
            <a:r>
              <a:rPr lang="en-US" altLang="ko-KR" sz="800" b="1" dirty="0" smtClean="0"/>
              <a:t>, </a:t>
            </a:r>
            <a:r>
              <a:rPr lang="ko-KR" altLang="en-US" sz="800" b="1" smtClean="0"/>
              <a:t>버튼이 </a:t>
            </a:r>
            <a:r>
              <a:rPr lang="ko-KR" altLang="en-US" sz="800" b="1" dirty="0" smtClean="0"/>
              <a:t>보여지지 않음</a:t>
            </a:r>
            <a:endParaRPr lang="ko-KR" altLang="en-US" sz="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164463" y="5451163"/>
            <a:ext cx="1899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취소요청 버튼 필요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202022" y="4021444"/>
            <a:ext cx="807052" cy="25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취소요청</a:t>
            </a:r>
            <a:endParaRPr lang="ko-KR" altLang="en-US" sz="800" dirty="0"/>
          </a:p>
        </p:txBody>
      </p:sp>
      <p:sp>
        <p:nvSpPr>
          <p:cNvPr id="18" name="Oval 63"/>
          <p:cNvSpPr>
            <a:spLocks noChangeArrowheads="1"/>
          </p:cNvSpPr>
          <p:nvPr/>
        </p:nvSpPr>
        <p:spPr bwMode="auto">
          <a:xfrm>
            <a:off x="6070902" y="387312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Oval 63"/>
          <p:cNvSpPr>
            <a:spLocks noChangeArrowheads="1"/>
          </p:cNvSpPr>
          <p:nvPr/>
        </p:nvSpPr>
        <p:spPr bwMode="auto">
          <a:xfrm>
            <a:off x="7016833" y="387312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Oval 63"/>
          <p:cNvSpPr>
            <a:spLocks noChangeArrowheads="1"/>
          </p:cNvSpPr>
          <p:nvPr/>
        </p:nvSpPr>
        <p:spPr bwMode="auto">
          <a:xfrm>
            <a:off x="7844523" y="387312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3541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16" y="855501"/>
            <a:ext cx="12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회원사 시스템</a:t>
            </a:r>
            <a:endParaRPr lang="ko-KR" altLang="en-US" sz="1100" b="1" spc="-150" dirty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586798"/>
              </p:ext>
            </p:extLst>
          </p:nvPr>
        </p:nvGraphicFramePr>
        <p:xfrm>
          <a:off x="99400" y="1258747"/>
          <a:ext cx="1264317" cy="1228560"/>
        </p:xfrm>
        <a:graphic>
          <a:graphicData uri="http://schemas.openxmlformats.org/drawingml/2006/table">
            <a:tbl>
              <a:tblPr/>
              <a:tblGrid>
                <a:gridCol w="1264317"/>
              </a:tblGrid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05792" y="1034289"/>
            <a:ext cx="2573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모집인 변경요청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813771" y="1488128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770662"/>
              </p:ext>
            </p:extLst>
          </p:nvPr>
        </p:nvGraphicFramePr>
        <p:xfrm>
          <a:off x="1847105" y="1920226"/>
          <a:ext cx="7092292" cy="4316040"/>
        </p:xfrm>
        <a:graphic>
          <a:graphicData uri="http://schemas.openxmlformats.org/drawingml/2006/table">
            <a:tbl>
              <a:tblPr/>
              <a:tblGrid>
                <a:gridCol w="1503487"/>
                <a:gridCol w="1827427"/>
                <a:gridCol w="43400"/>
                <a:gridCol w="1296846"/>
                <a:gridCol w="2421132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볼보파이낸셜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 담당자</a:t>
                      </a:r>
                      <a:r>
                        <a:rPr lang="en-US" altLang="ko-KR" sz="800" dirty="0" smtClean="0"/>
                        <a:t>1 (</a:t>
                      </a:r>
                      <a:r>
                        <a:rPr lang="en-US" altLang="ko-KR" sz="800" dirty="0" smtClean="0">
                          <a:hlinkClick r:id="rId17"/>
                        </a:rPr>
                        <a:t>adc@gmail.com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010-44445555)</a:t>
                      </a:r>
                      <a:endParaRPr lang="ko-KR" altLang="en-US" sz="800" smtClean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자격취득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결제여부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smtClean="0"/>
                        <a:t> 결제완료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국민카드</a:t>
                      </a:r>
                      <a:r>
                        <a:rPr lang="en-US" altLang="ko-KR" sz="800" baseline="0" dirty="0" smtClean="0"/>
                        <a:t> / </a:t>
                      </a:r>
                      <a:r>
                        <a:rPr lang="en-US" altLang="ko-KR" sz="800" dirty="0" smtClean="0"/>
                        <a:t>2021.10.20)</a:t>
                      </a:r>
                      <a:endParaRPr lang="ko-KR" altLang="en-US" sz="7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완료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분류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/>
                        <a:t>   </a:t>
                      </a:r>
                      <a:r>
                        <a:rPr lang="ko-KR" altLang="en-US" sz="800" baseline="0" smtClean="0"/>
                        <a:t>개인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신규경력구분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신규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대출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 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교육이수번호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경력시작일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경력종료일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계약일자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위탁예정기간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위반이력사항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2248019" y="196230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Oval 63"/>
          <p:cNvSpPr>
            <a:spLocks noChangeArrowheads="1"/>
          </p:cNvSpPr>
          <p:nvPr/>
        </p:nvSpPr>
        <p:spPr bwMode="auto">
          <a:xfrm>
            <a:off x="5443789" y="197070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Oval 63"/>
          <p:cNvSpPr>
            <a:spLocks noChangeArrowheads="1"/>
          </p:cNvSpPr>
          <p:nvPr/>
        </p:nvSpPr>
        <p:spPr bwMode="auto">
          <a:xfrm>
            <a:off x="2186441" y="222538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Oval 63"/>
          <p:cNvSpPr>
            <a:spLocks noChangeArrowheads="1"/>
          </p:cNvSpPr>
          <p:nvPr/>
        </p:nvSpPr>
        <p:spPr bwMode="auto">
          <a:xfrm>
            <a:off x="4333158" y="210630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Oval 63"/>
          <p:cNvSpPr>
            <a:spLocks noChangeArrowheads="1"/>
          </p:cNvSpPr>
          <p:nvPr/>
        </p:nvSpPr>
        <p:spPr bwMode="auto">
          <a:xfrm>
            <a:off x="5487566" y="221877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65459" y="2265238"/>
            <a:ext cx="684000" cy="162516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이력보기</a:t>
            </a:r>
            <a:endParaRPr lang="ko-KR" altLang="en-US" sz="800" dirty="0"/>
          </a:p>
        </p:txBody>
      </p:sp>
      <p:sp>
        <p:nvSpPr>
          <p:cNvPr id="15" name="Oval 63"/>
          <p:cNvSpPr>
            <a:spLocks noChangeArrowheads="1"/>
          </p:cNvSpPr>
          <p:nvPr/>
        </p:nvSpPr>
        <p:spPr bwMode="auto">
          <a:xfrm>
            <a:off x="2150032" y="2546454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47105" y="157899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등록정보</a:t>
            </a:r>
            <a:endParaRPr lang="ko-KR" altLang="en-US" sz="1200" spc="-150" dirty="0">
              <a:latin typeface="+mn-ea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18437"/>
              </p:ext>
            </p:extLst>
          </p:nvPr>
        </p:nvGraphicFramePr>
        <p:xfrm>
          <a:off x="10046222" y="886278"/>
          <a:ext cx="2146086" cy="4404350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보여지는 화면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모집인 상태가 자격취득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처리상태 완료인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경우에만 가능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회원사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해당 회원사의 등록 담당자를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모집인의 상태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이력보기를 클릭하면 아래사항을 팝업으로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승인완료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결제완료일도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같이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처리상태 표시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변경요청사항은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필수값임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위반 이력이 있는 경우에 해당 내용을 셀렉트로 선택하고 내용을 기입합니다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이력이 다수 일 경우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선택해서 추가할 수 있습니다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13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6582396" y="369430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830627-1423597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2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454081" y="370262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홍길동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3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454081" y="3974385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010-444-2222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4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454081" y="4287423"/>
            <a:ext cx="475200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tx1"/>
                </a:solidFill>
              </a:rPr>
              <a:t>서울시 서초구 강남대로 </a:t>
            </a:r>
            <a:r>
              <a:rPr lang="en-US" altLang="ko-KR" sz="800" dirty="0">
                <a:solidFill>
                  <a:schemeClr val="tx1"/>
                </a:solidFill>
              </a:rPr>
              <a:t>55</a:t>
            </a:r>
            <a:r>
              <a:rPr lang="ko-KR" altLang="en-US" sz="800">
                <a:solidFill>
                  <a:schemeClr val="tx1"/>
                </a:solidFill>
              </a:rPr>
              <a:t>길 </a:t>
            </a:r>
            <a:r>
              <a:rPr lang="en-US" altLang="ko-KR" sz="800" dirty="0">
                <a:solidFill>
                  <a:schemeClr val="tx1"/>
                </a:solidFill>
              </a:rPr>
              <a:t>9-15 </a:t>
            </a:r>
            <a:r>
              <a:rPr lang="ko-KR" altLang="en-US" sz="800">
                <a:solidFill>
                  <a:schemeClr val="tx1"/>
                </a:solidFill>
              </a:rPr>
              <a:t>삼성아파트 </a:t>
            </a:r>
            <a:r>
              <a:rPr lang="en-US" altLang="ko-KR" sz="800" dirty="0">
                <a:solidFill>
                  <a:schemeClr val="tx1"/>
                </a:solidFill>
              </a:rPr>
              <a:t>101</a:t>
            </a:r>
            <a:r>
              <a:rPr lang="ko-KR" altLang="en-US" sz="800">
                <a:solidFill>
                  <a:schemeClr val="tx1"/>
                </a:solidFill>
              </a:rPr>
              <a:t>동 </a:t>
            </a:r>
            <a:r>
              <a:rPr lang="en-US" altLang="ko-KR" sz="800" dirty="0">
                <a:solidFill>
                  <a:schemeClr val="tx1"/>
                </a:solidFill>
              </a:rPr>
              <a:t>1402</a:t>
            </a:r>
            <a:r>
              <a:rPr lang="ko-KR" altLang="en-US" sz="800">
                <a:solidFill>
                  <a:schemeClr val="tx1"/>
                </a:solidFill>
              </a:rPr>
              <a:t>호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5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454081" y="4567510"/>
            <a:ext cx="475200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/>
                </a:solidFill>
              </a:rPr>
              <a:t>2021021315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6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454081" y="4839358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2021-01-01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7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6626985" y="484768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2021-05-03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8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3454081" y="513592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2021-01-01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9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3454081" y="544072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2021-01-01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0" name="Oval 63"/>
          <p:cNvSpPr>
            <a:spLocks noChangeArrowheads="1"/>
          </p:cNvSpPr>
          <p:nvPr/>
        </p:nvSpPr>
        <p:spPr bwMode="auto">
          <a:xfrm>
            <a:off x="1633792" y="101831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 Box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3454081" y="5728796"/>
            <a:ext cx="532800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변경된 사항을 적어주세요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.</a:t>
            </a:r>
            <a:endParaRPr lang="en-US" sz="800" dirty="0">
              <a:solidFill>
                <a:schemeClr val="bg1">
                  <a:lumMod val="50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5313404" y="6325956"/>
            <a:ext cx="72000" cy="333257"/>
            <a:chOff x="5313404" y="5741773"/>
            <a:chExt cx="72000" cy="333257"/>
          </a:xfrm>
        </p:grpSpPr>
        <p:sp>
          <p:nvSpPr>
            <p:cNvPr id="33" name="타원 32"/>
            <p:cNvSpPr/>
            <p:nvPr/>
          </p:nvSpPr>
          <p:spPr>
            <a:xfrm>
              <a:off x="5313404" y="5741773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5313404" y="588111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313404" y="600303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Oval 63"/>
          <p:cNvSpPr>
            <a:spLocks noChangeArrowheads="1"/>
          </p:cNvSpPr>
          <p:nvPr/>
        </p:nvSpPr>
        <p:spPr bwMode="auto">
          <a:xfrm>
            <a:off x="2101835" y="566029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767275" y="5411618"/>
            <a:ext cx="24250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FF3300"/>
                </a:solidFill>
              </a:rPr>
              <a:t>변경 가능한 항목은 이름</a:t>
            </a:r>
            <a:r>
              <a:rPr lang="en-US" altLang="ko-KR" sz="1000" b="1" dirty="0" smtClean="0">
                <a:solidFill>
                  <a:srgbClr val="FF3300"/>
                </a:solidFill>
              </a:rPr>
              <a:t>, </a:t>
            </a:r>
            <a:r>
              <a:rPr lang="ko-KR" altLang="en-US" sz="1000" b="1" dirty="0" smtClean="0">
                <a:solidFill>
                  <a:srgbClr val="FF3300"/>
                </a:solidFill>
              </a:rPr>
              <a:t>주민번호</a:t>
            </a:r>
            <a:r>
              <a:rPr lang="en-US" altLang="ko-KR" sz="1000" b="1" dirty="0" smtClean="0">
                <a:solidFill>
                  <a:srgbClr val="FF3300"/>
                </a:solidFill>
              </a:rPr>
              <a:t>, </a:t>
            </a:r>
            <a:r>
              <a:rPr lang="ko-KR" altLang="en-US" sz="1000" b="1" dirty="0" smtClean="0">
                <a:solidFill>
                  <a:srgbClr val="FF3300"/>
                </a:solidFill>
              </a:rPr>
              <a:t>휴대폰번호</a:t>
            </a:r>
            <a:r>
              <a:rPr lang="en-US" altLang="ko-KR" sz="1000" b="1" dirty="0" smtClean="0">
                <a:solidFill>
                  <a:srgbClr val="FF3300"/>
                </a:solidFill>
              </a:rPr>
              <a:t>, </a:t>
            </a:r>
            <a:r>
              <a:rPr lang="ko-KR" altLang="en-US" sz="1000" b="1" dirty="0" smtClean="0">
                <a:solidFill>
                  <a:srgbClr val="FF3300"/>
                </a:solidFill>
              </a:rPr>
              <a:t>주소</a:t>
            </a:r>
            <a:r>
              <a:rPr lang="en-US" altLang="ko-KR" sz="1000" b="1" dirty="0" smtClean="0">
                <a:solidFill>
                  <a:srgbClr val="FF33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3300"/>
                </a:solidFill>
              </a:rPr>
              <a:t>코드</a:t>
            </a:r>
            <a:r>
              <a:rPr lang="en-US" altLang="ko-KR" sz="1000" b="1" dirty="0" smtClean="0">
                <a:solidFill>
                  <a:srgbClr val="FF3300"/>
                </a:solidFill>
              </a:rPr>
              <a:t>)</a:t>
            </a:r>
            <a:r>
              <a:rPr lang="ko-KR" altLang="en-US" sz="1000" b="1" dirty="0" smtClean="0">
                <a:solidFill>
                  <a:srgbClr val="FF3300"/>
                </a:solidFill>
              </a:rPr>
              <a:t>로 한정</a:t>
            </a:r>
            <a:endParaRPr lang="en-US" altLang="ko-KR" sz="1000" b="1" dirty="0" smtClean="0">
              <a:solidFill>
                <a:srgbClr val="FF3300"/>
              </a:solidFill>
            </a:endParaRPr>
          </a:p>
          <a:p>
            <a:r>
              <a:rPr lang="en-US" altLang="ko-KR" sz="1000" b="1" dirty="0" smtClean="0">
                <a:solidFill>
                  <a:srgbClr val="FF3300"/>
                </a:solidFill>
              </a:rPr>
              <a:t>-&gt; </a:t>
            </a:r>
            <a:r>
              <a:rPr lang="ko-KR" altLang="en-US" sz="1000" b="1" smtClean="0">
                <a:solidFill>
                  <a:srgbClr val="FF3300"/>
                </a:solidFill>
              </a:rPr>
              <a:t>주민번호 변경 시에는 </a:t>
            </a:r>
            <a:r>
              <a:rPr lang="ko-KR" altLang="en-US" sz="1000" b="1" dirty="0" smtClean="0">
                <a:solidFill>
                  <a:srgbClr val="FF3300"/>
                </a:solidFill>
              </a:rPr>
              <a:t>기존 주민번호와 연결될 수 있도록 조치 필요</a:t>
            </a:r>
            <a:endParaRPr lang="en-US" altLang="ko-KR" sz="1000" b="1" dirty="0" smtClean="0">
              <a:solidFill>
                <a:srgbClr val="FF3300"/>
              </a:solidFill>
            </a:endParaRPr>
          </a:p>
          <a:p>
            <a:endParaRPr lang="en-US" altLang="ko-KR" sz="1000" b="1" dirty="0">
              <a:solidFill>
                <a:srgbClr val="FF3300"/>
              </a:solidFill>
            </a:endParaRPr>
          </a:p>
          <a:p>
            <a:r>
              <a:rPr lang="ko-KR" altLang="en-US" sz="1000" b="1" dirty="0" smtClean="0">
                <a:solidFill>
                  <a:srgbClr val="FF3300"/>
                </a:solidFill>
              </a:rPr>
              <a:t>위반이력 입력 항목 추가</a:t>
            </a:r>
            <a:r>
              <a:rPr lang="en-US" altLang="ko-KR" sz="1000" b="1" dirty="0" smtClean="0">
                <a:solidFill>
                  <a:srgbClr val="FF33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3300"/>
                </a:solidFill>
              </a:rPr>
              <a:t>다수일 수 있으므로 </a:t>
            </a:r>
            <a:r>
              <a:rPr lang="en-US" altLang="ko-KR" sz="1000" b="1" dirty="0" smtClean="0">
                <a:solidFill>
                  <a:srgbClr val="FF3300"/>
                </a:solidFill>
              </a:rPr>
              <a:t>‘</a:t>
            </a:r>
            <a:r>
              <a:rPr lang="ko-KR" altLang="en-US" sz="1000" b="1" dirty="0" smtClean="0">
                <a:solidFill>
                  <a:srgbClr val="FF3300"/>
                </a:solidFill>
              </a:rPr>
              <a:t>추가</a:t>
            </a:r>
            <a:r>
              <a:rPr lang="en-US" altLang="ko-KR" sz="1000" b="1" dirty="0" smtClean="0">
                <a:solidFill>
                  <a:srgbClr val="FF3300"/>
                </a:solidFill>
              </a:rPr>
              <a:t>’ </a:t>
            </a:r>
            <a:r>
              <a:rPr lang="ko-KR" altLang="en-US" sz="1000" b="1" dirty="0" smtClean="0">
                <a:solidFill>
                  <a:srgbClr val="FF3300"/>
                </a:solidFill>
              </a:rPr>
              <a:t>메뉴도 필요</a:t>
            </a:r>
            <a:r>
              <a:rPr lang="en-US" altLang="ko-KR" sz="1000" b="1" dirty="0" smtClean="0">
                <a:solidFill>
                  <a:srgbClr val="FF3300"/>
                </a:solidFill>
              </a:rPr>
              <a:t>)</a:t>
            </a:r>
          </a:p>
        </p:txBody>
      </p:sp>
      <p:sp>
        <p:nvSpPr>
          <p:cNvPr id="40" name="Text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3454081" y="6000644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위반사항 선택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2" name="Drop-Down Arrow Box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4280706" y="6000644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3" name="Drop-Down Arrow"/>
          <p:cNvSpPr/>
          <p:nvPr>
            <p:custDataLst>
              <p:tags r:id="rId13"/>
            </p:custDataLst>
          </p:nvPr>
        </p:nvSpPr>
        <p:spPr>
          <a:xfrm rot="10800000">
            <a:off x="4326363" y="6071248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44" name="Drop-Down Arrow"/>
          <p:cNvSpPr/>
          <p:nvPr>
            <p:custDataLst>
              <p:tags r:id="rId14"/>
            </p:custDataLst>
          </p:nvPr>
        </p:nvSpPr>
        <p:spPr>
          <a:xfrm rot="10800000">
            <a:off x="4326363" y="6071248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45" name="Text Box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507536" y="6000644"/>
            <a:ext cx="345600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상세내용을 기입해주세요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.</a:t>
            </a:r>
            <a:endParaRPr lang="en-US" sz="800" dirty="0">
              <a:solidFill>
                <a:schemeClr val="bg1">
                  <a:lumMod val="50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356924" y="6004632"/>
            <a:ext cx="18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+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618652" y="5996394"/>
            <a:ext cx="18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8" name="Oval 63"/>
          <p:cNvSpPr>
            <a:spLocks noChangeArrowheads="1"/>
          </p:cNvSpPr>
          <p:nvPr/>
        </p:nvSpPr>
        <p:spPr bwMode="auto">
          <a:xfrm>
            <a:off x="2112421" y="597858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11139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965" y="103016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첨부서류</a:t>
            </a:r>
            <a:endParaRPr lang="ko-KR" altLang="en-US" sz="1200" spc="-150" dirty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373294"/>
              </p:ext>
            </p:extLst>
          </p:nvPr>
        </p:nvGraphicFramePr>
        <p:xfrm>
          <a:off x="1851454" y="1413733"/>
          <a:ext cx="7080454" cy="2589624"/>
        </p:xfrm>
        <a:graphic>
          <a:graphicData uri="http://schemas.openxmlformats.org/drawingml/2006/table">
            <a:tbl>
              <a:tblPr/>
              <a:tblGrid>
                <a:gridCol w="3523965"/>
                <a:gridCol w="3556489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등록증 게시용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주민등록증사본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여권사본 및 여권정보증명서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운전면허증 사본 중 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교육과정 이수확인서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또는 인증서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 유형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내용에 대한 설명자료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계약서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결격사유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없음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피한정후견인등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대리인 신청 위임장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인간날인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및 위임인 인감증명서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주민등록증 또는 주민등록 초본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주민등록번호 변경 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 명의 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휴대폰번호 변경 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7381165" y="1749431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973348" y="1749431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381165" y="2021280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973348" y="2021280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81165" y="2317842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973348" y="2317842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81165" y="2618591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973348" y="2618591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81165" y="2906915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973348" y="2906915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81165" y="3195239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973348" y="3195239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5475923" y="1741273"/>
            <a:ext cx="1605456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주민등록사본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.jpg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9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475923" y="2029598"/>
            <a:ext cx="1605456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이미지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.jpg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0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75923" y="2334398"/>
            <a:ext cx="1605456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이미지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.jpg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2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5475923" y="2618671"/>
            <a:ext cx="1605456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이미지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.jpg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3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5475923" y="2915233"/>
            <a:ext cx="1605456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이미지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.jpg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4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5475923" y="3195320"/>
            <a:ext cx="1605456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이미지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.jpg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776042" y="4342578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이전</a:t>
            </a:r>
            <a:endParaRPr lang="ko-KR" altLang="en-US" sz="800" dirty="0"/>
          </a:p>
        </p:txBody>
      </p:sp>
      <p:sp>
        <p:nvSpPr>
          <p:cNvPr id="26" name="직사각형 25"/>
          <p:cNvSpPr/>
          <p:nvPr/>
        </p:nvSpPr>
        <p:spPr>
          <a:xfrm>
            <a:off x="8124856" y="4339787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변경요청하기</a:t>
            </a:r>
            <a:endParaRPr lang="ko-KR" altLang="en-US" sz="800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075538"/>
              </p:ext>
            </p:extLst>
          </p:nvPr>
        </p:nvGraphicFramePr>
        <p:xfrm>
          <a:off x="10046222" y="886278"/>
          <a:ext cx="2146086" cy="3030376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변경요청하기 클릭 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변경요청사항 입력 확인 필수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미 입력시 요청불가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버튼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알럿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변경사항을 요청하시겠습니까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 버튼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 시 변경요청되고 창 닫힘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Oval 63"/>
          <p:cNvSpPr>
            <a:spLocks noChangeArrowheads="1"/>
          </p:cNvSpPr>
          <p:nvPr/>
        </p:nvSpPr>
        <p:spPr bwMode="auto">
          <a:xfrm>
            <a:off x="8052856" y="423348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046222" y="3916654"/>
            <a:ext cx="214577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정보변경 첨부서류 메뉴 추가</a:t>
            </a:r>
            <a:endParaRPr lang="en-US" altLang="ko-KR" sz="1100" b="1" dirty="0" smtClean="0">
              <a:solidFill>
                <a:srgbClr val="FF0000"/>
              </a:solidFill>
            </a:endParaRPr>
          </a:p>
          <a:p>
            <a:endParaRPr lang="en-US" altLang="ko-KR" sz="1100" b="1" dirty="0" smtClean="0">
              <a:solidFill>
                <a:srgbClr val="FF0000"/>
              </a:solidFill>
            </a:endParaRPr>
          </a:p>
          <a:p>
            <a:r>
              <a:rPr lang="ko-KR" altLang="en-US" sz="1100" b="1" dirty="0" smtClean="0">
                <a:solidFill>
                  <a:srgbClr val="FF0000"/>
                </a:solidFill>
              </a:rPr>
              <a:t>성명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주민등록번호 변경인 경우 첨부서류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-&gt;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주민등록증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초본</a:t>
            </a:r>
            <a:endParaRPr lang="en-US" altLang="ko-KR" sz="1100" b="1" dirty="0" smtClean="0">
              <a:solidFill>
                <a:srgbClr val="FF0000"/>
              </a:solidFill>
            </a:endParaRPr>
          </a:p>
          <a:p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ko-KR" altLang="en-US" sz="1100" b="1" dirty="0">
                <a:solidFill>
                  <a:srgbClr val="FF0000"/>
                </a:solidFill>
              </a:rPr>
              <a:t>휴대폰번호 변경인 경우 첨부서류 </a:t>
            </a:r>
            <a:r>
              <a:rPr lang="en-US" altLang="ko-KR" sz="1100" b="1" dirty="0">
                <a:solidFill>
                  <a:srgbClr val="FF0000"/>
                </a:solidFill>
              </a:rPr>
              <a:t>-&gt; </a:t>
            </a:r>
            <a:r>
              <a:rPr lang="ko-KR" altLang="en-US" sz="1100" b="1">
                <a:solidFill>
                  <a:srgbClr val="FF0000"/>
                </a:solidFill>
              </a:rPr>
              <a:t>휴대폰명의확인서</a:t>
            </a:r>
            <a:r>
              <a:rPr lang="en-US" altLang="ko-KR" sz="1100" b="1" dirty="0">
                <a:solidFill>
                  <a:srgbClr val="0000FF"/>
                </a:solidFill>
              </a:rPr>
              <a:t>?(</a:t>
            </a:r>
            <a:r>
              <a:rPr lang="ko-KR" altLang="en-US" sz="1100" b="1">
                <a:solidFill>
                  <a:srgbClr val="0000FF"/>
                </a:solidFill>
              </a:rPr>
              <a:t>선택사항</a:t>
            </a:r>
            <a:r>
              <a:rPr lang="en-US" altLang="ko-KR" sz="1100" b="1" dirty="0">
                <a:solidFill>
                  <a:srgbClr val="0000FF"/>
                </a:solidFill>
              </a:rPr>
              <a:t>)</a:t>
            </a:r>
            <a:endParaRPr lang="ko-KR" altLang="en-US" sz="1100" b="1" dirty="0">
              <a:solidFill>
                <a:srgbClr val="0000FF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81165" y="3482356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973348" y="3482356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81165" y="3770680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73348" y="3770680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5475923" y="3490674"/>
            <a:ext cx="1605456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6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5475923" y="3770761"/>
            <a:ext cx="1605456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44455" y="3635119"/>
            <a:ext cx="1201767" cy="49544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8844455" y="3823138"/>
            <a:ext cx="1201767" cy="41034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381165" y="1473534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973348" y="1473534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5475923" y="1465376"/>
            <a:ext cx="1605456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이미지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.jpg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0527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16" y="855501"/>
            <a:ext cx="12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회원사 시스템</a:t>
            </a:r>
            <a:endParaRPr lang="ko-KR" altLang="en-US" sz="1100" b="1" spc="-150" dirty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750756"/>
              </p:ext>
            </p:extLst>
          </p:nvPr>
        </p:nvGraphicFramePr>
        <p:xfrm>
          <a:off x="99400" y="1258747"/>
          <a:ext cx="1264317" cy="1228560"/>
        </p:xfrm>
        <a:graphic>
          <a:graphicData uri="http://schemas.openxmlformats.org/drawingml/2006/table">
            <a:tbl>
              <a:tblPr/>
              <a:tblGrid>
                <a:gridCol w="1264317"/>
              </a:tblGrid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05792" y="1034289"/>
            <a:ext cx="2573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모집인 해지요청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813771" y="1488128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63"/>
          <p:cNvSpPr>
            <a:spLocks noChangeArrowheads="1"/>
          </p:cNvSpPr>
          <p:nvPr/>
        </p:nvSpPr>
        <p:spPr bwMode="auto">
          <a:xfrm>
            <a:off x="1633792" y="101831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912387"/>
              </p:ext>
            </p:extLst>
          </p:nvPr>
        </p:nvGraphicFramePr>
        <p:xfrm>
          <a:off x="10046222" y="886278"/>
          <a:ext cx="2146086" cy="4083584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보여지는 화면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모집인 상태가 자격취득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처리상태 완료인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경우에만 가능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회원사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해당 회원사의 등록 담당자를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모집인의 상태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이력보기를 클릭하면 아래사항을 팝업으로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승인완료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결제완료일도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같이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처리상태 표시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835371"/>
              </p:ext>
            </p:extLst>
          </p:nvPr>
        </p:nvGraphicFramePr>
        <p:xfrm>
          <a:off x="1847105" y="1920226"/>
          <a:ext cx="7092292" cy="4316040"/>
        </p:xfrm>
        <a:graphic>
          <a:graphicData uri="http://schemas.openxmlformats.org/drawingml/2006/table">
            <a:tbl>
              <a:tblPr/>
              <a:tblGrid>
                <a:gridCol w="1503487"/>
                <a:gridCol w="1827427"/>
                <a:gridCol w="43400"/>
                <a:gridCol w="1296846"/>
                <a:gridCol w="2421132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볼보파이낸셜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 담당자</a:t>
                      </a:r>
                      <a:r>
                        <a:rPr lang="en-US" altLang="ko-KR" sz="800" dirty="0" smtClean="0"/>
                        <a:t>1 (</a:t>
                      </a:r>
                      <a:r>
                        <a:rPr lang="en-US" altLang="ko-KR" sz="800" dirty="0" smtClean="0">
                          <a:hlinkClick r:id="rId16"/>
                        </a:rPr>
                        <a:t>adc@gmail.com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010-44445555)</a:t>
                      </a:r>
                      <a:endParaRPr lang="ko-KR" altLang="en-US" sz="800" smtClean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자격취득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결제여부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smtClean="0"/>
                        <a:t> 결제완료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국민카드</a:t>
                      </a:r>
                      <a:r>
                        <a:rPr lang="en-US" altLang="ko-KR" sz="800" baseline="0" dirty="0" smtClean="0"/>
                        <a:t> / </a:t>
                      </a:r>
                      <a:r>
                        <a:rPr lang="en-US" altLang="ko-KR" sz="800" dirty="0" smtClean="0"/>
                        <a:t>2021.10.20)</a:t>
                      </a:r>
                      <a:endParaRPr lang="ko-KR" altLang="en-US" sz="7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완료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분류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/>
                        <a:t>   </a:t>
                      </a:r>
                      <a:r>
                        <a:rPr lang="ko-KR" altLang="en-US" sz="800" baseline="0" smtClean="0"/>
                        <a:t>개인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신규경력구분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신규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대출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 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교육이수번호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경력시작일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경력종료일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계약일자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위탁예정기간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해지사유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해지일자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Oval 63"/>
          <p:cNvSpPr>
            <a:spLocks noChangeArrowheads="1"/>
          </p:cNvSpPr>
          <p:nvPr/>
        </p:nvSpPr>
        <p:spPr bwMode="auto">
          <a:xfrm>
            <a:off x="2248019" y="196230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Oval 63"/>
          <p:cNvSpPr>
            <a:spLocks noChangeArrowheads="1"/>
          </p:cNvSpPr>
          <p:nvPr/>
        </p:nvSpPr>
        <p:spPr bwMode="auto">
          <a:xfrm>
            <a:off x="5443789" y="197070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Oval 63"/>
          <p:cNvSpPr>
            <a:spLocks noChangeArrowheads="1"/>
          </p:cNvSpPr>
          <p:nvPr/>
        </p:nvSpPr>
        <p:spPr bwMode="auto">
          <a:xfrm>
            <a:off x="2186441" y="222538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Oval 63"/>
          <p:cNvSpPr>
            <a:spLocks noChangeArrowheads="1"/>
          </p:cNvSpPr>
          <p:nvPr/>
        </p:nvSpPr>
        <p:spPr bwMode="auto">
          <a:xfrm>
            <a:off x="4333158" y="210630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Oval 63"/>
          <p:cNvSpPr>
            <a:spLocks noChangeArrowheads="1"/>
          </p:cNvSpPr>
          <p:nvPr/>
        </p:nvSpPr>
        <p:spPr bwMode="auto">
          <a:xfrm>
            <a:off x="5487566" y="221877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365459" y="2265238"/>
            <a:ext cx="684000" cy="162516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이력보기</a:t>
            </a:r>
            <a:endParaRPr lang="ko-KR" altLang="en-US" sz="800" dirty="0"/>
          </a:p>
        </p:txBody>
      </p:sp>
      <p:sp>
        <p:nvSpPr>
          <p:cNvPr id="19" name="Oval 63"/>
          <p:cNvSpPr>
            <a:spLocks noChangeArrowheads="1"/>
          </p:cNvSpPr>
          <p:nvPr/>
        </p:nvSpPr>
        <p:spPr bwMode="auto">
          <a:xfrm>
            <a:off x="2150032" y="2546454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6582396" y="369430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830627-1423597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1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454081" y="370262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홍길동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2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454081" y="3974385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010-444-2222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3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454081" y="4287423"/>
            <a:ext cx="475200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tx1"/>
                </a:solidFill>
              </a:rPr>
              <a:t>서울시 서초구 강남대로 </a:t>
            </a:r>
            <a:r>
              <a:rPr lang="en-US" altLang="ko-KR" sz="800" dirty="0">
                <a:solidFill>
                  <a:schemeClr val="tx1"/>
                </a:solidFill>
              </a:rPr>
              <a:t>55</a:t>
            </a:r>
            <a:r>
              <a:rPr lang="ko-KR" altLang="en-US" sz="800">
                <a:solidFill>
                  <a:schemeClr val="tx1"/>
                </a:solidFill>
              </a:rPr>
              <a:t>길 </a:t>
            </a:r>
            <a:r>
              <a:rPr lang="en-US" altLang="ko-KR" sz="800" dirty="0">
                <a:solidFill>
                  <a:schemeClr val="tx1"/>
                </a:solidFill>
              </a:rPr>
              <a:t>9-15 </a:t>
            </a:r>
            <a:r>
              <a:rPr lang="ko-KR" altLang="en-US" sz="800">
                <a:solidFill>
                  <a:schemeClr val="tx1"/>
                </a:solidFill>
              </a:rPr>
              <a:t>삼성아파트 </a:t>
            </a:r>
            <a:r>
              <a:rPr lang="en-US" altLang="ko-KR" sz="800" dirty="0">
                <a:solidFill>
                  <a:schemeClr val="tx1"/>
                </a:solidFill>
              </a:rPr>
              <a:t>101</a:t>
            </a:r>
            <a:r>
              <a:rPr lang="ko-KR" altLang="en-US" sz="800">
                <a:solidFill>
                  <a:schemeClr val="tx1"/>
                </a:solidFill>
              </a:rPr>
              <a:t>동 </a:t>
            </a:r>
            <a:r>
              <a:rPr lang="en-US" altLang="ko-KR" sz="800" dirty="0">
                <a:solidFill>
                  <a:schemeClr val="tx1"/>
                </a:solidFill>
              </a:rPr>
              <a:t>1402</a:t>
            </a:r>
            <a:r>
              <a:rPr lang="ko-KR" altLang="en-US" sz="800">
                <a:solidFill>
                  <a:schemeClr val="tx1"/>
                </a:solidFill>
              </a:rPr>
              <a:t>호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4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454081" y="4567510"/>
            <a:ext cx="475200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/>
                </a:solidFill>
              </a:rPr>
              <a:t>2021021315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5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454081" y="4839358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2021-01-01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6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6626985" y="484768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2021-05-03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7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3454081" y="513592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2021-01-01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8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3454081" y="544072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2021-01-01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313404" y="6309067"/>
            <a:ext cx="72000" cy="333257"/>
            <a:chOff x="5313404" y="5741773"/>
            <a:chExt cx="72000" cy="333257"/>
          </a:xfrm>
        </p:grpSpPr>
        <p:sp>
          <p:nvSpPr>
            <p:cNvPr id="31" name="타원 30"/>
            <p:cNvSpPr/>
            <p:nvPr/>
          </p:nvSpPr>
          <p:spPr>
            <a:xfrm>
              <a:off x="5313404" y="5741773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5313404" y="588111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5313404" y="600303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Oval 63"/>
          <p:cNvSpPr>
            <a:spLocks noChangeArrowheads="1"/>
          </p:cNvSpPr>
          <p:nvPr/>
        </p:nvSpPr>
        <p:spPr bwMode="auto">
          <a:xfrm>
            <a:off x="2101835" y="566029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47105" y="157899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등록정보</a:t>
            </a:r>
            <a:endParaRPr lang="ko-KR" altLang="en-US" sz="1200" spc="-150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147643" y="5148047"/>
            <a:ext cx="1716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3300"/>
                </a:solidFill>
              </a:rPr>
              <a:t>해지사유는 코드로 입력</a:t>
            </a:r>
            <a:r>
              <a:rPr lang="en-US" altLang="ko-KR" sz="1200" b="1" dirty="0" smtClean="0">
                <a:solidFill>
                  <a:srgbClr val="FF3300"/>
                </a:solidFill>
              </a:rPr>
              <a:t>(</a:t>
            </a:r>
            <a:r>
              <a:rPr lang="ko-KR" altLang="en-US" sz="1200" b="1" dirty="0" err="1" smtClean="0">
                <a:solidFill>
                  <a:srgbClr val="FF3300"/>
                </a:solidFill>
              </a:rPr>
              <a:t>셀렉트박스</a:t>
            </a:r>
            <a:r>
              <a:rPr lang="en-US" altLang="ko-KR" sz="1200" b="1" dirty="0" smtClean="0">
                <a:solidFill>
                  <a:srgbClr val="FF3300"/>
                </a:solidFill>
              </a:rPr>
              <a:t>)</a:t>
            </a:r>
          </a:p>
          <a:p>
            <a:endParaRPr lang="en-US" altLang="ko-KR" sz="1200" b="1" dirty="0">
              <a:solidFill>
                <a:srgbClr val="FF3300"/>
              </a:solidFill>
            </a:endParaRPr>
          </a:p>
          <a:p>
            <a:r>
              <a:rPr lang="ko-KR" altLang="en-US" sz="1200" b="1" dirty="0" smtClean="0">
                <a:solidFill>
                  <a:srgbClr val="FF3300"/>
                </a:solidFill>
              </a:rPr>
              <a:t>해지일자 추가</a:t>
            </a:r>
            <a:endParaRPr lang="ko-KR" altLang="en-US" sz="1200" b="1" dirty="0">
              <a:solidFill>
                <a:srgbClr val="FF3300"/>
              </a:solidFill>
            </a:endParaRPr>
          </a:p>
        </p:txBody>
      </p:sp>
      <p:sp>
        <p:nvSpPr>
          <p:cNvPr id="38" name="Text Box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3454081" y="5714236"/>
            <a:ext cx="15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해지사유를 선택해 주세요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.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9" name="Drop-Down Arrow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5061109" y="5714236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0" name="Drop-Down Arrow"/>
          <p:cNvSpPr/>
          <p:nvPr>
            <p:custDataLst>
              <p:tags r:id="rId12"/>
            </p:custDataLst>
          </p:nvPr>
        </p:nvSpPr>
        <p:spPr>
          <a:xfrm rot="10800000">
            <a:off x="5106766" y="578484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41" name="Drop-Down Arrow"/>
          <p:cNvSpPr/>
          <p:nvPr>
            <p:custDataLst>
              <p:tags r:id="rId13"/>
            </p:custDataLst>
          </p:nvPr>
        </p:nvSpPr>
        <p:spPr>
          <a:xfrm rot="10800000">
            <a:off x="5106766" y="578484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42" name="Text Box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3454081" y="6003024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2021-01-01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8165856" y="5517932"/>
            <a:ext cx="1771879" cy="37630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4511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965" y="103016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첨부서류</a:t>
            </a:r>
            <a:endParaRPr lang="ko-KR" altLang="en-US" sz="1200" spc="-150" dirty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478965"/>
              </p:ext>
            </p:extLst>
          </p:nvPr>
        </p:nvGraphicFramePr>
        <p:xfrm>
          <a:off x="1851454" y="1413733"/>
          <a:ext cx="7080454" cy="2014152"/>
        </p:xfrm>
        <a:graphic>
          <a:graphicData uri="http://schemas.openxmlformats.org/drawingml/2006/table">
            <a:tbl>
              <a:tblPr/>
              <a:tblGrid>
                <a:gridCol w="3523965"/>
                <a:gridCol w="3556489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등록증 게시용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주민등록증사본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여권사본 및 여권정보증명서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운전면허증 사본 중 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주민등록증사본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교육과정 이수확인서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또는 인증서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1.jpg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2jpg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 유형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내용에 대한 설명자료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계약서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3.jpg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결격사유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없음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피한정후견인등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4.jpg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대리인 신청 위임장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인간날인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및 위임인 인감증명서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5.jpg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875404" y="3641460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이전</a:t>
            </a:r>
            <a:endParaRPr lang="ko-KR" altLang="en-US" sz="800" dirty="0"/>
          </a:p>
        </p:txBody>
      </p:sp>
      <p:sp>
        <p:nvSpPr>
          <p:cNvPr id="5" name="직사각형 4"/>
          <p:cNvSpPr/>
          <p:nvPr/>
        </p:nvSpPr>
        <p:spPr>
          <a:xfrm>
            <a:off x="8124856" y="3645775"/>
            <a:ext cx="807052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해지요청하기</a:t>
            </a:r>
            <a:endParaRPr lang="ko-KR" altLang="en-US" sz="8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581906"/>
              </p:ext>
            </p:extLst>
          </p:nvPr>
        </p:nvGraphicFramePr>
        <p:xfrm>
          <a:off x="10046222" y="886278"/>
          <a:ext cx="2146086" cy="3176680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해지요청하기 클릭 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해지요청사항 입력 확인 필수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미 입력시 요청불가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버튼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알럿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해지를 요청하시겠습니까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 버튼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 시 해지요청되고 창 닫힘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79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565863"/>
              </p:ext>
            </p:extLst>
          </p:nvPr>
        </p:nvGraphicFramePr>
        <p:xfrm>
          <a:off x="10046222" y="886278"/>
          <a:ext cx="2146086" cy="3098333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전체 승인요청 건수 중 보완 요청 중인 건수를 제외한 건수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1+2=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전체 승인요청건수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보완요청중인 건수로 승인처리기간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(2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개월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에서 보완중인 기간은 제외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이미 등록된 모집인의 정보 변경 신청에 대한 처리현황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등록 모집인 해지신청에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대한 처리현황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124760"/>
              </p:ext>
            </p:extLst>
          </p:nvPr>
        </p:nvGraphicFramePr>
        <p:xfrm>
          <a:off x="99400" y="1258737"/>
          <a:ext cx="1345828" cy="2737908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담당자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업무분장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통계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448783" y="2039837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rgbClr val="FF0000"/>
                </a:solidFill>
              </a:rPr>
              <a:t>● 등록신청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11593"/>
              </p:ext>
            </p:extLst>
          </p:nvPr>
        </p:nvGraphicFramePr>
        <p:xfrm>
          <a:off x="2511904" y="2427677"/>
          <a:ext cx="590694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735"/>
                <a:gridCol w="1476735"/>
                <a:gridCol w="1476735"/>
                <a:gridCol w="1476735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승인 요청 건수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보완 요청 건수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일 이내 처리 필요건수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rgbClr val="0000FF"/>
                          </a:solidFill>
                        </a:rPr>
                        <a:t>관리자</a:t>
                      </a:r>
                      <a:r>
                        <a:rPr lang="ko-KR" altLang="en-US" sz="900" b="0" smtClean="0">
                          <a:solidFill>
                            <a:srgbClr val="FF0000"/>
                          </a:solidFill>
                        </a:rPr>
                        <a:t> 승인대기건수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ko-KR" altLang="en-US" sz="900" b="1" u="sng" dirty="0" smtClean="0">
                          <a:solidFill>
                            <a:srgbClr val="FF0000"/>
                          </a:solidFill>
                        </a:rPr>
                        <a:t>건</a:t>
                      </a:r>
                      <a:endParaRPr lang="ko-KR" altLang="en-US" sz="9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ko-KR" altLang="en-US" sz="900" b="1" u="sng" smtClean="0">
                          <a:solidFill>
                            <a:srgbClr val="FF0000"/>
                          </a:solidFill>
                        </a:rPr>
                        <a:t>건</a:t>
                      </a:r>
                      <a:endParaRPr lang="ko-KR" altLang="en-US" sz="9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900" b="1" u="sng" dirty="0" smtClean="0">
                          <a:solidFill>
                            <a:srgbClr val="FF0000"/>
                          </a:solidFill>
                        </a:rPr>
                        <a:t>건</a:t>
                      </a:r>
                      <a:endParaRPr lang="ko-KR" altLang="en-US" sz="9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ko-KR" altLang="en-US" sz="900" b="1" u="sng" dirty="0" smtClean="0">
                          <a:solidFill>
                            <a:srgbClr val="FF0000"/>
                          </a:solidFill>
                        </a:rPr>
                        <a:t>건</a:t>
                      </a:r>
                      <a:endParaRPr lang="ko-KR" altLang="en-US" sz="9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0046222" y="31456"/>
            <a:ext cx="2145778" cy="638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대시보드 수정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567016"/>
              </p:ext>
            </p:extLst>
          </p:nvPr>
        </p:nvGraphicFramePr>
        <p:xfrm>
          <a:off x="2490744" y="3777941"/>
          <a:ext cx="590694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735"/>
                <a:gridCol w="1476735"/>
                <a:gridCol w="1476735"/>
                <a:gridCol w="1476735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변경 요청 건수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보완 요청 건수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일 이내 처리 필요건수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rgbClr val="0000FF"/>
                          </a:solidFill>
                        </a:rPr>
                        <a:t>관리자 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승인대기건수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ko-KR" altLang="en-US" sz="900" b="1" u="sng" dirty="0" smtClean="0">
                          <a:solidFill>
                            <a:srgbClr val="FF0000"/>
                          </a:solidFill>
                        </a:rPr>
                        <a:t>건</a:t>
                      </a:r>
                      <a:endParaRPr lang="ko-KR" altLang="en-US" sz="9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ko-KR" altLang="en-US" sz="900" b="1" u="sng" smtClean="0">
                          <a:solidFill>
                            <a:srgbClr val="FF0000"/>
                          </a:solidFill>
                        </a:rPr>
                        <a:t>건</a:t>
                      </a:r>
                      <a:endParaRPr lang="ko-KR" altLang="en-US" sz="9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900" b="1" u="sng" dirty="0" smtClean="0">
                          <a:solidFill>
                            <a:srgbClr val="FF0000"/>
                          </a:solidFill>
                        </a:rPr>
                        <a:t>건</a:t>
                      </a:r>
                      <a:endParaRPr lang="ko-KR" altLang="en-US" sz="9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ko-KR" altLang="en-US" sz="900" b="1" u="sng" dirty="0" smtClean="0">
                          <a:solidFill>
                            <a:srgbClr val="FF0000"/>
                          </a:solidFill>
                        </a:rPr>
                        <a:t>건</a:t>
                      </a:r>
                      <a:endParaRPr lang="ko-KR" altLang="en-US" sz="9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421573" y="336950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rgbClr val="FF0000"/>
                </a:solidFill>
              </a:rPr>
              <a:t>● 정보변경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17" name="Oval 63"/>
          <p:cNvSpPr>
            <a:spLocks noChangeArrowheads="1"/>
          </p:cNvSpPr>
          <p:nvPr/>
        </p:nvSpPr>
        <p:spPr bwMode="auto">
          <a:xfrm>
            <a:off x="3697532" y="253772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Oval 63"/>
          <p:cNvSpPr>
            <a:spLocks noChangeArrowheads="1"/>
          </p:cNvSpPr>
          <p:nvPr/>
        </p:nvSpPr>
        <p:spPr bwMode="auto">
          <a:xfrm>
            <a:off x="5128796" y="253772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Oval 63"/>
          <p:cNvSpPr>
            <a:spLocks noChangeArrowheads="1"/>
          </p:cNvSpPr>
          <p:nvPr/>
        </p:nvSpPr>
        <p:spPr bwMode="auto">
          <a:xfrm>
            <a:off x="3223174" y="341062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304369"/>
              </p:ext>
            </p:extLst>
          </p:nvPr>
        </p:nvGraphicFramePr>
        <p:xfrm>
          <a:off x="2490744" y="5247077"/>
          <a:ext cx="590694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735"/>
                <a:gridCol w="1476735"/>
                <a:gridCol w="1476735"/>
                <a:gridCol w="1476735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해지 요청 건수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보완 요청 건수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일 이내 처리 필요건수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rgbClr val="0000FF"/>
                          </a:solidFill>
                        </a:rPr>
                        <a:t>관리자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 승인대기건수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ko-KR" altLang="en-US" sz="900" b="1" u="sng" dirty="0" smtClean="0">
                          <a:solidFill>
                            <a:srgbClr val="FF0000"/>
                          </a:solidFill>
                        </a:rPr>
                        <a:t>건</a:t>
                      </a:r>
                      <a:endParaRPr lang="ko-KR" altLang="en-US" sz="9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ko-KR" altLang="en-US" sz="900" b="1" u="sng" smtClean="0">
                          <a:solidFill>
                            <a:srgbClr val="FF0000"/>
                          </a:solidFill>
                        </a:rPr>
                        <a:t>건</a:t>
                      </a:r>
                      <a:endParaRPr lang="ko-KR" altLang="en-US" sz="9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900" b="1" u="sng" dirty="0" smtClean="0">
                          <a:solidFill>
                            <a:srgbClr val="FF0000"/>
                          </a:solidFill>
                        </a:rPr>
                        <a:t>건</a:t>
                      </a:r>
                      <a:endParaRPr lang="ko-KR" altLang="en-US" sz="9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ko-KR" altLang="en-US" sz="900" b="1" u="sng" dirty="0" smtClean="0">
                          <a:solidFill>
                            <a:srgbClr val="FF0000"/>
                          </a:solidFill>
                        </a:rPr>
                        <a:t>건</a:t>
                      </a:r>
                      <a:endParaRPr lang="ko-KR" altLang="en-US" sz="9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421573" y="4838644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rgbClr val="FF0000"/>
                </a:solidFill>
              </a:rPr>
              <a:t>● 해지신청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25" name="Oval 63"/>
          <p:cNvSpPr>
            <a:spLocks noChangeArrowheads="1"/>
          </p:cNvSpPr>
          <p:nvPr/>
        </p:nvSpPr>
        <p:spPr bwMode="auto">
          <a:xfrm>
            <a:off x="3223174" y="487975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436644" y="4296187"/>
            <a:ext cx="2721170" cy="15465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b="1" smtClean="0">
                <a:solidFill>
                  <a:srgbClr val="0000FF"/>
                </a:solidFill>
              </a:rPr>
              <a:t>- </a:t>
            </a:r>
            <a:r>
              <a:rPr lang="ko-KR" altLang="en-US" sz="1050" b="1" smtClean="0">
                <a:solidFill>
                  <a:srgbClr val="0000FF"/>
                </a:solidFill>
              </a:rPr>
              <a:t>교육이수명단은 </a:t>
            </a:r>
            <a:r>
              <a:rPr lang="en-US" altLang="ko-KR" sz="1050" b="1" smtClean="0">
                <a:solidFill>
                  <a:srgbClr val="0000FF"/>
                </a:solidFill>
              </a:rPr>
              <a:t>LMS</a:t>
            </a:r>
            <a:r>
              <a:rPr lang="ko-KR" altLang="en-US" sz="1050" b="1" smtClean="0">
                <a:solidFill>
                  <a:srgbClr val="0000FF"/>
                </a:solidFill>
              </a:rPr>
              <a:t>로 받은 </a:t>
            </a:r>
            <a:endParaRPr lang="en-US" altLang="ko-KR" sz="1050" b="1" smtClean="0">
              <a:solidFill>
                <a:srgbClr val="0000FF"/>
              </a:solidFill>
            </a:endParaRPr>
          </a:p>
          <a:p>
            <a:r>
              <a:rPr lang="ko-KR" altLang="en-US" sz="1050" b="1" smtClean="0">
                <a:solidFill>
                  <a:srgbClr val="0000FF"/>
                </a:solidFill>
              </a:rPr>
              <a:t>교육이수 정보를 볼 수 있는 메뉴</a:t>
            </a:r>
            <a:endParaRPr lang="en-US" altLang="ko-KR" sz="1050" b="1" smtClean="0">
              <a:solidFill>
                <a:srgbClr val="0000FF"/>
              </a:solidFill>
            </a:endParaRPr>
          </a:p>
          <a:p>
            <a:endParaRPr lang="en-US" altLang="ko-KR" sz="1050" b="1">
              <a:solidFill>
                <a:srgbClr val="0000FF"/>
              </a:solidFill>
            </a:endParaRPr>
          </a:p>
          <a:p>
            <a:r>
              <a:rPr lang="en-US" altLang="ko-KR" sz="1050" b="1" smtClean="0">
                <a:solidFill>
                  <a:srgbClr val="0000FF"/>
                </a:solidFill>
              </a:rPr>
              <a:t>- </a:t>
            </a:r>
            <a:r>
              <a:rPr lang="ko-KR" altLang="en-US" sz="1050" b="1" smtClean="0">
                <a:solidFill>
                  <a:srgbClr val="0000FF"/>
                </a:solidFill>
              </a:rPr>
              <a:t>타협회 정보 송수신 내역 메뉴는 협회와 은행연합회의 정보 송수신 내역과 타협회에서 보낸 정보내역을 볼 수 있는 메뉴</a:t>
            </a:r>
            <a:endParaRPr lang="en-US" altLang="ko-KR" sz="1050" b="1" smtClean="0">
              <a:solidFill>
                <a:srgbClr val="0000FF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50" b="1">
              <a:solidFill>
                <a:srgbClr val="0000FF"/>
              </a:solidFill>
            </a:endParaRPr>
          </a:p>
          <a:p>
            <a:r>
              <a:rPr lang="en-US" altLang="ko-KR" sz="1050" b="1" smtClean="0">
                <a:solidFill>
                  <a:srgbClr val="0000FF"/>
                </a:solidFill>
              </a:rPr>
              <a:t>- </a:t>
            </a:r>
            <a:r>
              <a:rPr lang="ko-KR" altLang="en-US" sz="1050" b="1" smtClean="0">
                <a:solidFill>
                  <a:srgbClr val="0000FF"/>
                </a:solidFill>
              </a:rPr>
              <a:t>일단 메뉴만 만들어주시고 자세한 내용은 회의 때 설명드리겠습니다</a:t>
            </a:r>
            <a:r>
              <a:rPr lang="en-US" altLang="ko-KR" sz="1050" b="1" smtClean="0">
                <a:solidFill>
                  <a:srgbClr val="0000FF"/>
                </a:solidFill>
              </a:rPr>
              <a:t>.</a:t>
            </a:r>
            <a:endParaRPr lang="en-US" altLang="ko-KR" sz="105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1890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116" y="855501"/>
            <a:ext cx="12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회원사 시스템</a:t>
            </a:r>
            <a:endParaRPr lang="ko-KR" altLang="en-US" sz="1100" b="1" spc="-15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5792" y="1097353"/>
            <a:ext cx="222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모집인 등록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813771" y="1551192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972166"/>
              </p:ext>
            </p:extLst>
          </p:nvPr>
        </p:nvGraphicFramePr>
        <p:xfrm>
          <a:off x="10046222" y="886278"/>
          <a:ext cx="2146086" cy="376246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등록화면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등록한 담당자별로 소팅해서 확인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분류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개인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사용인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필드값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시설대여 및 연불판매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할부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어음할인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매출채권매입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지급보증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기타대출성 상품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필드값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휴대폰번호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주민번호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법인번호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셀렉트값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미완료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셀렉트값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미요청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승인반려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등록기간으로 조회가능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클릭하면 모집인 등록 팝업이 뜨고 파일 등록가능합니다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선택된 모집인을 승인 요청합니다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308729"/>
              </p:ext>
            </p:extLst>
          </p:nvPr>
        </p:nvGraphicFramePr>
        <p:xfrm>
          <a:off x="99400" y="1258747"/>
          <a:ext cx="1264317" cy="1228560"/>
        </p:xfrm>
        <a:graphic>
          <a:graphicData uri="http://schemas.openxmlformats.org/drawingml/2006/table">
            <a:tbl>
              <a:tblPr/>
              <a:tblGrid>
                <a:gridCol w="1264317"/>
              </a:tblGrid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7707658" y="3591332"/>
            <a:ext cx="996756" cy="252000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spc="-150" dirty="0" smtClean="0">
                <a:solidFill>
                  <a:schemeClr val="bg1"/>
                </a:solidFill>
                <a:latin typeface="+mn-ea"/>
              </a:rPr>
              <a:t>모집인 등록하기</a:t>
            </a:r>
            <a:endParaRPr lang="ko-KR" altLang="en-US" sz="8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4736696" y="6297752"/>
            <a:ext cx="249299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&lt;&lt;  &lt; 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ea typeface="돋움" pitchFamily="50" charset="-127"/>
              </a:rPr>
              <a:t>1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· 2 · 3 · 4 · 5 · 6 · 7 · 8 · 9 · 10  </a:t>
            </a: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&gt;  &gt;&gt; </a:t>
            </a:r>
            <a:endParaRPr lang="en-US" altLang="ko-KR" sz="800" dirty="0">
              <a:solidFill>
                <a:srgbClr val="000000">
                  <a:lumMod val="65000"/>
                  <a:lumOff val="35000"/>
                </a:srgbClr>
              </a:solidFill>
              <a:ea typeface="돋움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781884" y="1727801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담당자</a:t>
            </a:r>
            <a:endParaRPr lang="ko-KR" altLang="en-US" sz="800" dirty="0"/>
          </a:p>
        </p:txBody>
      </p:sp>
      <p:sp>
        <p:nvSpPr>
          <p:cNvPr id="60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644720" y="1739821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1" name="Drop-Down Arrow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471345" y="1739821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2" name="Drop-Down Arrow"/>
          <p:cNvSpPr/>
          <p:nvPr>
            <p:custDataLst>
              <p:tags r:id="rId3"/>
            </p:custDataLst>
          </p:nvPr>
        </p:nvSpPr>
        <p:spPr>
          <a:xfrm rot="10800000">
            <a:off x="3517002" y="1810425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3" name="Drop-Down Arrow"/>
          <p:cNvSpPr/>
          <p:nvPr>
            <p:custDataLst>
              <p:tags r:id="rId4"/>
            </p:custDataLst>
          </p:nvPr>
        </p:nvSpPr>
        <p:spPr>
          <a:xfrm rot="10800000">
            <a:off x="3517002" y="1810425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890948"/>
              </p:ext>
            </p:extLst>
          </p:nvPr>
        </p:nvGraphicFramePr>
        <p:xfrm>
          <a:off x="1771137" y="3971836"/>
          <a:ext cx="7878307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656"/>
                <a:gridCol w="332656"/>
                <a:gridCol w="586840"/>
                <a:gridCol w="535459"/>
                <a:gridCol w="749644"/>
                <a:gridCol w="527854"/>
                <a:gridCol w="832128"/>
                <a:gridCol w="788457"/>
                <a:gridCol w="788457"/>
                <a:gridCol w="683329"/>
                <a:gridCol w="652125"/>
                <a:gridCol w="534351"/>
                <a:gridCol w="534351"/>
              </a:tblGrid>
              <a:tr h="3007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모집인</a:t>
                      </a:r>
                      <a:r>
                        <a:rPr lang="ko-KR" altLang="en-US" sz="800" baseline="0" dirty="0" smtClean="0"/>
                        <a:t>분류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취급상품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휴대폰번호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법인명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법인번호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첨부서류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승인상태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 </a:t>
                      </a:r>
                      <a:r>
                        <a:rPr lang="en-US" altLang="ko-KR" sz="800" dirty="0" smtClean="0"/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개인</a:t>
                      </a:r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대출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8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800627-1496025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2021.03.12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</a:rPr>
                        <a:t>미완료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err="1" smtClean="0">
                          <a:solidFill>
                            <a:schemeClr val="tx1"/>
                          </a:solidFill>
                        </a:rPr>
                        <a:t>미요청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 </a:t>
                      </a:r>
                      <a:r>
                        <a:rPr lang="en-US" altLang="ko-KR" sz="800" dirty="0" smtClean="0"/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개인</a:t>
                      </a:r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대출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김길자</a:t>
                      </a:r>
                      <a:endParaRPr lang="ko-KR" altLang="en-US" sz="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790401-234567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2021.03.11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</a:rPr>
                        <a:t>미완료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err="1" smtClean="0">
                          <a:solidFill>
                            <a:schemeClr val="tx1"/>
                          </a:solidFill>
                        </a:rPr>
                        <a:t>미요청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 </a:t>
                      </a:r>
                      <a:r>
                        <a:rPr lang="en-US" altLang="ko-KR" sz="800" dirty="0" smtClean="0"/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법인</a:t>
                      </a:r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박정숙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880401-234567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㈜ 가나다</a:t>
                      </a:r>
                      <a:endParaRPr lang="ko-KR" altLang="en-US" sz="8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/>
                        <a:t>110111-4088260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2021.02.02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</a:rPr>
                        <a:t>승인요청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 </a:t>
                      </a:r>
                      <a:r>
                        <a:rPr lang="en-US" altLang="ko-KR" sz="800" dirty="0" smtClean="0"/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사용인</a:t>
                      </a:r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박정숙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880401-234567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㈜ 가나다</a:t>
                      </a:r>
                      <a:endParaRPr lang="ko-KR" altLang="en-US" sz="8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/>
                        <a:t>110111-4088260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2021.02.02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</a:rPr>
                        <a:t>승인요청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 </a:t>
                      </a:r>
                      <a:r>
                        <a:rPr lang="en-US" altLang="ko-KR" sz="800" dirty="0" smtClean="0"/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개인</a:t>
                      </a:r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시설대여 및 연불판매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박정숙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880401-234567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2021.02.02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</a:rPr>
                        <a:t>승인반려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1775356" y="2707281"/>
            <a:ext cx="867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등록기간 조회</a:t>
            </a:r>
            <a:endParaRPr lang="ko-KR" altLang="en-US" sz="800" dirty="0"/>
          </a:p>
        </p:txBody>
      </p:sp>
      <p:sp>
        <p:nvSpPr>
          <p:cNvPr id="79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2628404" y="2704339"/>
            <a:ext cx="997393" cy="1700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0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4089450" y="2708886"/>
            <a:ext cx="997393" cy="1700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3683700" y="2703606"/>
            <a:ext cx="181875" cy="180000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125670" y="2702690"/>
            <a:ext cx="181875" cy="180000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889851" y="2704154"/>
            <a:ext cx="1484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84" name="직사각형 83"/>
          <p:cNvSpPr/>
          <p:nvPr/>
        </p:nvSpPr>
        <p:spPr>
          <a:xfrm>
            <a:off x="5428083" y="2704572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387624" y="2680296"/>
            <a:ext cx="419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오늘</a:t>
            </a:r>
            <a:endParaRPr lang="ko-KR" altLang="en-US" sz="800" dirty="0"/>
          </a:p>
        </p:txBody>
      </p:sp>
      <p:sp>
        <p:nvSpPr>
          <p:cNvPr id="86" name="직사각형 85"/>
          <p:cNvSpPr/>
          <p:nvPr/>
        </p:nvSpPr>
        <p:spPr>
          <a:xfrm>
            <a:off x="6169671" y="2703224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6113028" y="2678948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</a:t>
            </a:r>
            <a:r>
              <a:rPr lang="ko-KR" altLang="en-US" sz="800" smtClean="0"/>
              <a:t>주일</a:t>
            </a:r>
            <a:endParaRPr lang="ko-KR" altLang="en-US" sz="800" dirty="0"/>
          </a:p>
        </p:txBody>
      </p:sp>
      <p:sp>
        <p:nvSpPr>
          <p:cNvPr id="88" name="직사각형 87"/>
          <p:cNvSpPr/>
          <p:nvPr/>
        </p:nvSpPr>
        <p:spPr>
          <a:xfrm>
            <a:off x="6559005" y="2701246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6502362" y="2676970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15</a:t>
            </a:r>
            <a:r>
              <a:rPr lang="ko-KR" altLang="en-US" sz="800" smtClean="0"/>
              <a:t>일</a:t>
            </a:r>
            <a:endParaRPr lang="ko-KR" altLang="en-US" sz="800" dirty="0"/>
          </a:p>
        </p:txBody>
      </p:sp>
      <p:sp>
        <p:nvSpPr>
          <p:cNvPr id="90" name="직사각형 89"/>
          <p:cNvSpPr/>
          <p:nvPr/>
        </p:nvSpPr>
        <p:spPr>
          <a:xfrm>
            <a:off x="6945608" y="2697482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6888965" y="2673206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</a:t>
            </a:r>
            <a:r>
              <a:rPr lang="ko-KR" altLang="en-US" sz="800" smtClean="0"/>
              <a:t>개월</a:t>
            </a:r>
            <a:endParaRPr lang="ko-KR" altLang="en-US" sz="800" dirty="0"/>
          </a:p>
        </p:txBody>
      </p:sp>
      <p:cxnSp>
        <p:nvCxnSpPr>
          <p:cNvPr id="92" name="직선 연결선 91"/>
          <p:cNvCxnSpPr/>
          <p:nvPr/>
        </p:nvCxnSpPr>
        <p:spPr>
          <a:xfrm>
            <a:off x="1868094" y="2981468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5785430" y="2706873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5744971" y="2682597"/>
            <a:ext cx="419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어제</a:t>
            </a:r>
            <a:endParaRPr lang="ko-KR" altLang="en-US" sz="800" dirty="0"/>
          </a:p>
        </p:txBody>
      </p:sp>
      <p:sp>
        <p:nvSpPr>
          <p:cNvPr id="95" name="직사각형 94"/>
          <p:cNvSpPr/>
          <p:nvPr/>
        </p:nvSpPr>
        <p:spPr>
          <a:xfrm>
            <a:off x="8767108" y="3074287"/>
            <a:ext cx="964058" cy="21152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조회</a:t>
            </a:r>
            <a:endParaRPr lang="ko-KR" altLang="en-US" sz="800"/>
          </a:p>
        </p:txBody>
      </p:sp>
      <p:sp>
        <p:nvSpPr>
          <p:cNvPr id="41" name="Oval 63"/>
          <p:cNvSpPr>
            <a:spLocks noChangeArrowheads="1"/>
          </p:cNvSpPr>
          <p:nvPr/>
        </p:nvSpPr>
        <p:spPr bwMode="auto">
          <a:xfrm>
            <a:off x="1633792" y="111711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Oval 63"/>
          <p:cNvSpPr>
            <a:spLocks noChangeArrowheads="1"/>
          </p:cNvSpPr>
          <p:nvPr/>
        </p:nvSpPr>
        <p:spPr bwMode="auto">
          <a:xfrm>
            <a:off x="2398130" y="165580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Oval 63"/>
          <p:cNvSpPr>
            <a:spLocks noChangeArrowheads="1"/>
          </p:cNvSpPr>
          <p:nvPr/>
        </p:nvSpPr>
        <p:spPr bwMode="auto">
          <a:xfrm>
            <a:off x="4736696" y="159295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767108" y="3585028"/>
            <a:ext cx="964058" cy="2480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선택 승인요청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4095042" y="1703458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모집인분류</a:t>
            </a:r>
            <a:endParaRPr lang="ko-KR" altLang="en-US" sz="800" dirty="0"/>
          </a:p>
        </p:txBody>
      </p:sp>
      <p:sp>
        <p:nvSpPr>
          <p:cNvPr id="52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925991" y="1715478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3" name="Drop-Down Arrow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5752616" y="1715478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4" name="Drop-Down Arrow"/>
          <p:cNvSpPr/>
          <p:nvPr>
            <p:custDataLst>
              <p:tags r:id="rId9"/>
            </p:custDataLst>
          </p:nvPr>
        </p:nvSpPr>
        <p:spPr>
          <a:xfrm rot="10800000">
            <a:off x="5798273" y="178608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55" name="Drop-Down Arrow"/>
          <p:cNvSpPr/>
          <p:nvPr>
            <p:custDataLst>
              <p:tags r:id="rId10"/>
            </p:custDataLst>
          </p:nvPr>
        </p:nvSpPr>
        <p:spPr>
          <a:xfrm rot="10800000">
            <a:off x="5798273" y="178608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56" name="Oval 63"/>
          <p:cNvSpPr>
            <a:spLocks noChangeArrowheads="1"/>
          </p:cNvSpPr>
          <p:nvPr/>
        </p:nvSpPr>
        <p:spPr bwMode="auto">
          <a:xfrm>
            <a:off x="4634143" y="188146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Text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1876734" y="4082228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8" name="Text Box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1884617" y="4429066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0" name="Text Box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1884617" y="4720728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1" name="Text Box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1884617" y="5075452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2" name="Text Box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1884617" y="5438060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806072" y="3668333"/>
            <a:ext cx="9383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총 </a:t>
            </a:r>
            <a:r>
              <a:rPr lang="en-US" altLang="ko-KR" sz="800" b="1" dirty="0" smtClean="0"/>
              <a:t>: 40</a:t>
            </a:r>
            <a:r>
              <a:rPr lang="ko-KR" altLang="en-US" sz="800" b="1" smtClean="0"/>
              <a:t>건</a:t>
            </a:r>
            <a:endParaRPr lang="ko-KR" altLang="en-US" sz="800" b="1" dirty="0"/>
          </a:p>
        </p:txBody>
      </p:sp>
      <p:sp>
        <p:nvSpPr>
          <p:cNvPr id="74" name="Text Box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1884617" y="5726385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089450" y="2018859"/>
            <a:ext cx="657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검색어</a:t>
            </a:r>
            <a:endParaRPr lang="ko-KR" altLang="en-US" sz="800" dirty="0"/>
          </a:p>
        </p:txBody>
      </p:sp>
      <p:sp>
        <p:nvSpPr>
          <p:cNvPr id="76" name="Text Box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4928281" y="2030879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이름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7" name="Drop-Down Arrow Box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5754906" y="2030879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8" name="Drop-Down Arrow"/>
          <p:cNvSpPr/>
          <p:nvPr>
            <p:custDataLst>
              <p:tags r:id="rId19"/>
            </p:custDataLst>
          </p:nvPr>
        </p:nvSpPr>
        <p:spPr>
          <a:xfrm rot="10800000">
            <a:off x="5800563" y="2101483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99" name="Text Box"/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6015894" y="2025465"/>
            <a:ext cx="104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0" name="Drop-Down Arrow"/>
          <p:cNvSpPr/>
          <p:nvPr>
            <p:custDataLst>
              <p:tags r:id="rId21"/>
            </p:custDataLst>
          </p:nvPr>
        </p:nvSpPr>
        <p:spPr>
          <a:xfrm rot="10800000">
            <a:off x="5800563" y="2101483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780811" y="2372199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첨부상태</a:t>
            </a:r>
            <a:endParaRPr lang="ko-KR" altLang="en-US" sz="800" dirty="0"/>
          </a:p>
        </p:txBody>
      </p:sp>
      <p:sp>
        <p:nvSpPr>
          <p:cNvPr id="103" name="Text Box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2644712" y="2384219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4" name="Drop-Down Arrow Box"/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3471337" y="2384219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5" name="Drop-Down Arrow"/>
          <p:cNvSpPr/>
          <p:nvPr>
            <p:custDataLst>
              <p:tags r:id="rId24"/>
            </p:custDataLst>
          </p:nvPr>
        </p:nvSpPr>
        <p:spPr>
          <a:xfrm rot="10800000">
            <a:off x="3516994" y="2454823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06" name="Drop-Down Arrow"/>
          <p:cNvSpPr/>
          <p:nvPr>
            <p:custDataLst>
              <p:tags r:id="rId25"/>
            </p:custDataLst>
          </p:nvPr>
        </p:nvSpPr>
        <p:spPr>
          <a:xfrm rot="10800000">
            <a:off x="3516994" y="2454823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07" name="Oval 63"/>
          <p:cNvSpPr>
            <a:spLocks noChangeArrowheads="1"/>
          </p:cNvSpPr>
          <p:nvPr/>
        </p:nvSpPr>
        <p:spPr bwMode="auto">
          <a:xfrm>
            <a:off x="2452991" y="2307368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90777" y="2365242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승인상태</a:t>
            </a:r>
            <a:endParaRPr lang="ko-KR" altLang="en-US" sz="800" dirty="0"/>
          </a:p>
        </p:txBody>
      </p:sp>
      <p:sp>
        <p:nvSpPr>
          <p:cNvPr id="96" name="Text Box"/>
          <p:cNvSpPr>
            <a:spLocks/>
          </p:cNvSpPr>
          <p:nvPr>
            <p:custDataLst>
              <p:tags r:id="rId26"/>
            </p:custDataLst>
          </p:nvPr>
        </p:nvSpPr>
        <p:spPr bwMode="auto">
          <a:xfrm>
            <a:off x="4930715" y="2384219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1" name="Drop-Down Arrow Box"/>
          <p:cNvSpPr>
            <a:spLocks/>
          </p:cNvSpPr>
          <p:nvPr>
            <p:custDataLst>
              <p:tags r:id="rId27"/>
            </p:custDataLst>
          </p:nvPr>
        </p:nvSpPr>
        <p:spPr bwMode="auto">
          <a:xfrm>
            <a:off x="5757340" y="2384219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9" name="Drop-Down Arrow"/>
          <p:cNvSpPr/>
          <p:nvPr>
            <p:custDataLst>
              <p:tags r:id="rId28"/>
            </p:custDataLst>
          </p:nvPr>
        </p:nvSpPr>
        <p:spPr>
          <a:xfrm rot="10800000">
            <a:off x="5802997" y="2454823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10" name="Drop-Down Arrow"/>
          <p:cNvSpPr/>
          <p:nvPr>
            <p:custDataLst>
              <p:tags r:id="rId29"/>
            </p:custDataLst>
          </p:nvPr>
        </p:nvSpPr>
        <p:spPr>
          <a:xfrm rot="10800000">
            <a:off x="5802997" y="2454823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11" name="Oval 63"/>
          <p:cNvSpPr>
            <a:spLocks noChangeArrowheads="1"/>
          </p:cNvSpPr>
          <p:nvPr/>
        </p:nvSpPr>
        <p:spPr bwMode="auto">
          <a:xfrm>
            <a:off x="4699581" y="2307368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Oval 63"/>
          <p:cNvSpPr>
            <a:spLocks noChangeArrowheads="1"/>
          </p:cNvSpPr>
          <p:nvPr/>
        </p:nvSpPr>
        <p:spPr bwMode="auto">
          <a:xfrm>
            <a:off x="2469297" y="2631224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781884" y="2027346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취급상품</a:t>
            </a:r>
            <a:endParaRPr lang="ko-KR" altLang="en-US" sz="800" dirty="0"/>
          </a:p>
        </p:txBody>
      </p:sp>
      <p:sp>
        <p:nvSpPr>
          <p:cNvPr id="115" name="Text Box"/>
          <p:cNvSpPr>
            <a:spLocks/>
          </p:cNvSpPr>
          <p:nvPr>
            <p:custDataLst>
              <p:tags r:id="rId30"/>
            </p:custDataLst>
          </p:nvPr>
        </p:nvSpPr>
        <p:spPr bwMode="auto">
          <a:xfrm>
            <a:off x="2644720" y="2039366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16" name="Drop-Down Arrow Box"/>
          <p:cNvSpPr>
            <a:spLocks/>
          </p:cNvSpPr>
          <p:nvPr>
            <p:custDataLst>
              <p:tags r:id="rId31"/>
            </p:custDataLst>
          </p:nvPr>
        </p:nvSpPr>
        <p:spPr bwMode="auto">
          <a:xfrm>
            <a:off x="3471345" y="2039366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17" name="Drop-Down Arrow"/>
          <p:cNvSpPr/>
          <p:nvPr>
            <p:custDataLst>
              <p:tags r:id="rId32"/>
            </p:custDataLst>
          </p:nvPr>
        </p:nvSpPr>
        <p:spPr>
          <a:xfrm rot="10800000">
            <a:off x="3517002" y="210997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18" name="Drop-Down Arrow"/>
          <p:cNvSpPr/>
          <p:nvPr>
            <p:custDataLst>
              <p:tags r:id="rId33"/>
            </p:custDataLst>
          </p:nvPr>
        </p:nvSpPr>
        <p:spPr>
          <a:xfrm rot="10800000">
            <a:off x="3517002" y="210997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19" name="Oval 63"/>
          <p:cNvSpPr>
            <a:spLocks noChangeArrowheads="1"/>
          </p:cNvSpPr>
          <p:nvPr/>
        </p:nvSpPr>
        <p:spPr bwMode="auto">
          <a:xfrm>
            <a:off x="2398130" y="195534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8603660" y="3428766"/>
            <a:ext cx="368046" cy="200055"/>
            <a:chOff x="1847009" y="3431288"/>
            <a:chExt cx="368046" cy="200055"/>
          </a:xfrm>
        </p:grpSpPr>
        <p:sp>
          <p:nvSpPr>
            <p:cNvPr id="121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847009" y="3431288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10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6" name="Oval 63"/>
          <p:cNvSpPr>
            <a:spLocks noChangeArrowheads="1"/>
          </p:cNvSpPr>
          <p:nvPr/>
        </p:nvSpPr>
        <p:spPr bwMode="auto">
          <a:xfrm>
            <a:off x="7529782" y="348482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123" name="직사각형 122"/>
          <p:cNvSpPr/>
          <p:nvPr/>
        </p:nvSpPr>
        <p:spPr>
          <a:xfrm>
            <a:off x="8907516" y="6060214"/>
            <a:ext cx="823649" cy="2480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삭제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2803071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456" y="1674210"/>
            <a:ext cx="5294676" cy="3961962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823456" y="1442563"/>
            <a:ext cx="5294675" cy="27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788158" y="1407470"/>
            <a:ext cx="2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X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17048" y="1453637"/>
            <a:ext cx="2116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모집인 등록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19656" y="4148240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취소</a:t>
            </a:r>
            <a:endParaRPr lang="ko-KR" altLang="en-US" sz="800" dirty="0"/>
          </a:p>
        </p:txBody>
      </p:sp>
      <p:sp>
        <p:nvSpPr>
          <p:cNvPr id="29" name="직사각형 28"/>
          <p:cNvSpPr/>
          <p:nvPr/>
        </p:nvSpPr>
        <p:spPr>
          <a:xfrm>
            <a:off x="4618247" y="4148240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952900"/>
              </p:ext>
            </p:extLst>
          </p:nvPr>
        </p:nvGraphicFramePr>
        <p:xfrm>
          <a:off x="10046222" y="886278"/>
          <a:ext cx="2146086" cy="417472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유형을 선택해야 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파일찾기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선택해서 업로드 후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샘플다운로드는 정해진 양식을 다운로드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모집인유형에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따라 샘플 파일은 양식이 다릅니다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.)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저장을 누르면 등록된 엑셀 파일은 저장되고 창이 닫힙니다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등록된 엑셀 내용은 모집인 등록 화면에서 확인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저장 버튼 클릭 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등록한 파일에 오류가 있는 경우에는 오류 내용을 보여주고 파일은 등록되지 않습니다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금융상품유형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– 1 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의 경우에는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사전속제로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 인해 은행 연합회에 해당 정보를 송부하여 중복여부를 확인하고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중복시에는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 중복됨을 알려주고 업로드 되지 않습니다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타원 29"/>
          <p:cNvSpPr/>
          <p:nvPr/>
        </p:nvSpPr>
        <p:spPr>
          <a:xfrm>
            <a:off x="2957027" y="2604666"/>
            <a:ext cx="108000" cy="108000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074320" y="2550944"/>
            <a:ext cx="556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개인</a:t>
            </a:r>
            <a:endParaRPr lang="ko-KR" altLang="en-US" sz="800" dirty="0"/>
          </a:p>
        </p:txBody>
      </p:sp>
      <p:sp>
        <p:nvSpPr>
          <p:cNvPr id="32" name="타원 31"/>
          <p:cNvSpPr/>
          <p:nvPr/>
        </p:nvSpPr>
        <p:spPr>
          <a:xfrm>
            <a:off x="3705889" y="2604666"/>
            <a:ext cx="108000" cy="108000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823182" y="2550944"/>
            <a:ext cx="556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법인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2081094" y="2550944"/>
            <a:ext cx="714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/>
              <a:t>모집인유형</a:t>
            </a:r>
            <a:endParaRPr lang="ko-KR" altLang="en-US" sz="800" b="1" dirty="0"/>
          </a:p>
        </p:txBody>
      </p:sp>
      <p:sp>
        <p:nvSpPr>
          <p:cNvPr id="37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957027" y="2998035"/>
            <a:ext cx="1728000" cy="252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755666" y="2998034"/>
            <a:ext cx="531887" cy="25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324201" y="2998034"/>
            <a:ext cx="601314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954819" y="2998034"/>
            <a:ext cx="828814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샘플다운로드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81095" y="3031792"/>
            <a:ext cx="827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/>
              <a:t>엑셀업로드</a:t>
            </a:r>
            <a:endParaRPr lang="ko-KR" altLang="en-US" sz="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999758" y="1827509"/>
            <a:ext cx="478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모집인 등록은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모집인 </a:t>
            </a:r>
            <a:r>
              <a:rPr lang="ko-KR" altLang="en-US" sz="800" dirty="0" smtClean="0"/>
              <a:t>유형에 따른 샘플파일을 다운로드 하시고 해당 양식에 따라 등록되어야 합니다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 smtClean="0"/>
              <a:t>엑셀 업로드 이후에는 각 </a:t>
            </a:r>
            <a:r>
              <a:rPr lang="ko-KR" altLang="en-US" sz="800" dirty="0" err="1" smtClean="0"/>
              <a:t>모집인별로</a:t>
            </a:r>
            <a:r>
              <a:rPr lang="ko-KR" altLang="en-US" sz="800" dirty="0" smtClean="0"/>
              <a:t> 첨부파일을 등록완료 후에 승인신청을 하셔야 합니다</a:t>
            </a:r>
            <a:r>
              <a:rPr lang="en-US" altLang="ko-KR" sz="800" dirty="0" smtClean="0"/>
              <a:t>.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2081095" y="3610872"/>
            <a:ext cx="47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63"/>
          <p:cNvSpPr>
            <a:spLocks noChangeArrowheads="1"/>
          </p:cNvSpPr>
          <p:nvPr/>
        </p:nvSpPr>
        <p:spPr bwMode="auto">
          <a:xfrm>
            <a:off x="1987155" y="244686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Oval 63"/>
          <p:cNvSpPr>
            <a:spLocks noChangeArrowheads="1"/>
          </p:cNvSpPr>
          <p:nvPr/>
        </p:nvSpPr>
        <p:spPr bwMode="auto">
          <a:xfrm>
            <a:off x="5215553" y="284296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Oval 63"/>
          <p:cNvSpPr>
            <a:spLocks noChangeArrowheads="1"/>
          </p:cNvSpPr>
          <p:nvPr/>
        </p:nvSpPr>
        <p:spPr bwMode="auto">
          <a:xfrm>
            <a:off x="5916257" y="284254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Oval 63"/>
          <p:cNvSpPr>
            <a:spLocks noChangeArrowheads="1"/>
          </p:cNvSpPr>
          <p:nvPr/>
        </p:nvSpPr>
        <p:spPr bwMode="auto">
          <a:xfrm>
            <a:off x="4514714" y="3978638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61603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116" y="855501"/>
            <a:ext cx="12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회원사 시스템</a:t>
            </a:r>
            <a:endParaRPr lang="ko-KR" altLang="en-US" sz="1100" b="1" spc="-150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062331"/>
              </p:ext>
            </p:extLst>
          </p:nvPr>
        </p:nvGraphicFramePr>
        <p:xfrm>
          <a:off x="99400" y="1258747"/>
          <a:ext cx="1264317" cy="1228560"/>
        </p:xfrm>
        <a:graphic>
          <a:graphicData uri="http://schemas.openxmlformats.org/drawingml/2006/table">
            <a:tbl>
              <a:tblPr/>
              <a:tblGrid>
                <a:gridCol w="1264317"/>
              </a:tblGrid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05792" y="1155019"/>
            <a:ext cx="222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smtClean="0">
                <a:latin typeface="+mn-ea"/>
              </a:rPr>
              <a:t>모집인 등록 </a:t>
            </a:r>
            <a:r>
              <a:rPr lang="en-US" altLang="ko-KR" sz="2000" spc="-150" dirty="0" smtClean="0">
                <a:latin typeface="+mn-ea"/>
              </a:rPr>
              <a:t>- </a:t>
            </a:r>
            <a:r>
              <a:rPr lang="ko-KR" altLang="en-US" sz="2000" spc="-150" smtClean="0">
                <a:latin typeface="+mn-ea"/>
              </a:rPr>
              <a:t>개인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813771" y="1608858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352636"/>
              </p:ext>
            </p:extLst>
          </p:nvPr>
        </p:nvGraphicFramePr>
        <p:xfrm>
          <a:off x="1847105" y="2126176"/>
          <a:ext cx="7092292" cy="3740568"/>
        </p:xfrm>
        <a:graphic>
          <a:graphicData uri="http://schemas.openxmlformats.org/drawingml/2006/table">
            <a:tbl>
              <a:tblPr/>
              <a:tblGrid>
                <a:gridCol w="1503487"/>
                <a:gridCol w="1827427"/>
                <a:gridCol w="43400"/>
                <a:gridCol w="1296846"/>
                <a:gridCol w="2421132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볼보파이낸셜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 담당자</a:t>
                      </a:r>
                      <a:r>
                        <a:rPr lang="en-US" altLang="ko-KR" sz="800" dirty="0" smtClean="0"/>
                        <a:t>1 (</a:t>
                      </a:r>
                      <a:r>
                        <a:rPr lang="en-US" altLang="ko-KR" sz="800" dirty="0" smtClean="0">
                          <a:hlinkClick r:id="rId11"/>
                        </a:rPr>
                        <a:t>adc@gmail.com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010-44445555)</a:t>
                      </a:r>
                      <a:endParaRPr lang="ko-KR" altLang="en-US" sz="800" smtClean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승인요청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결제여부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-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분류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/>
                        <a:t>   </a:t>
                      </a:r>
                      <a:r>
                        <a:rPr lang="ko-KR" altLang="en-US" sz="800" baseline="0" smtClean="0"/>
                        <a:t>개인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신규경력구분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신규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대출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 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교육이수번호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경력시작일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경력종료일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계약일자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위탁예정기간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반려사유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주민등록 사본이 잘못 첨부되었습니다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다시 등록 바랍니다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6582396" y="361192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830627-1423597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5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454081" y="362024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홍길동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6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454081" y="3892005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010-444-2222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3" name="Oval 63"/>
          <p:cNvSpPr>
            <a:spLocks noChangeArrowheads="1"/>
          </p:cNvSpPr>
          <p:nvPr/>
        </p:nvSpPr>
        <p:spPr bwMode="auto">
          <a:xfrm>
            <a:off x="2248019" y="216825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Oval 63"/>
          <p:cNvSpPr>
            <a:spLocks noChangeArrowheads="1"/>
          </p:cNvSpPr>
          <p:nvPr/>
        </p:nvSpPr>
        <p:spPr bwMode="auto">
          <a:xfrm>
            <a:off x="5443789" y="217665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Oval 63"/>
          <p:cNvSpPr>
            <a:spLocks noChangeArrowheads="1"/>
          </p:cNvSpPr>
          <p:nvPr/>
        </p:nvSpPr>
        <p:spPr bwMode="auto">
          <a:xfrm>
            <a:off x="2186441" y="243133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Oval 63"/>
          <p:cNvSpPr>
            <a:spLocks noChangeArrowheads="1"/>
          </p:cNvSpPr>
          <p:nvPr/>
        </p:nvSpPr>
        <p:spPr bwMode="auto">
          <a:xfrm>
            <a:off x="4197491" y="2389884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Oval 63"/>
          <p:cNvSpPr>
            <a:spLocks noChangeArrowheads="1"/>
          </p:cNvSpPr>
          <p:nvPr/>
        </p:nvSpPr>
        <p:spPr bwMode="auto">
          <a:xfrm>
            <a:off x="5487566" y="242472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365459" y="2471188"/>
            <a:ext cx="684000" cy="162516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이력보기</a:t>
            </a:r>
            <a:endParaRPr lang="ko-KR" altLang="en-US" sz="800" dirty="0"/>
          </a:p>
        </p:txBody>
      </p:sp>
      <p:sp>
        <p:nvSpPr>
          <p:cNvPr id="39" name="Oval 63"/>
          <p:cNvSpPr>
            <a:spLocks noChangeArrowheads="1"/>
          </p:cNvSpPr>
          <p:nvPr/>
        </p:nvSpPr>
        <p:spPr bwMode="auto">
          <a:xfrm>
            <a:off x="2150032" y="2752404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Oval 63"/>
          <p:cNvSpPr>
            <a:spLocks noChangeArrowheads="1"/>
          </p:cNvSpPr>
          <p:nvPr/>
        </p:nvSpPr>
        <p:spPr bwMode="auto">
          <a:xfrm>
            <a:off x="2073208" y="303531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466642"/>
              </p:ext>
            </p:extLst>
          </p:nvPr>
        </p:nvGraphicFramePr>
        <p:xfrm>
          <a:off x="10046222" y="886278"/>
          <a:ext cx="2146086" cy="4386033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개인 모집인 등록을 위한 화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면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미요청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승인요청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승인반려건을 확인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등록한 담당자 표시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상태 표시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미요청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승인반려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이력내역을 팝업으로 확인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결제여부 확인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 시점에는 공란입니다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분류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개인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법인사용인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신규경력구분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신규 또는 경력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금융상품유형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시설대여 및 연불판매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할부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어음할인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매출채권 매입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지급보증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기타 대출성 상품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금융상품 유형이 대출인 경우에는 주민등록번호는 수정 불가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엑셀 등록 시에 은행연합회에 공유 된 상태임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요청후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반려시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협회에서 작성한 사유가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보여집니다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454081" y="4205043"/>
            <a:ext cx="475200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/>
                </a:solidFill>
              </a:rPr>
              <a:t>서울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2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454081" y="4485130"/>
            <a:ext cx="475200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/>
                </a:solidFill>
              </a:rPr>
              <a:t>2021021315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3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454081" y="4756978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2021-01-01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6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6626985" y="476530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2021-05-03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7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3454081" y="505354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2021-01-01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8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3454081" y="535834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2021-01-01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9" name="Oval 63"/>
          <p:cNvSpPr>
            <a:spLocks noChangeArrowheads="1"/>
          </p:cNvSpPr>
          <p:nvPr/>
        </p:nvSpPr>
        <p:spPr bwMode="auto">
          <a:xfrm>
            <a:off x="1669771" y="110277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Oval 63"/>
          <p:cNvSpPr>
            <a:spLocks noChangeArrowheads="1"/>
          </p:cNvSpPr>
          <p:nvPr/>
        </p:nvSpPr>
        <p:spPr bwMode="auto">
          <a:xfrm>
            <a:off x="2110116" y="331822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5313404" y="6128953"/>
            <a:ext cx="72000" cy="333257"/>
            <a:chOff x="5313404" y="5741773"/>
            <a:chExt cx="72000" cy="333257"/>
          </a:xfrm>
        </p:grpSpPr>
        <p:sp>
          <p:nvSpPr>
            <p:cNvPr id="61" name="타원 60"/>
            <p:cNvSpPr/>
            <p:nvPr/>
          </p:nvSpPr>
          <p:spPr>
            <a:xfrm>
              <a:off x="5313404" y="5741773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5313404" y="588111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5313404" y="600303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847105" y="178494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등록정보</a:t>
            </a:r>
            <a:endParaRPr lang="ko-KR" altLang="en-US" sz="1200" spc="-150" dirty="0">
              <a:latin typeface="+mn-ea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2074418" y="5535301"/>
            <a:ext cx="368046" cy="200055"/>
            <a:chOff x="1838727" y="3419741"/>
            <a:chExt cx="368046" cy="200055"/>
          </a:xfrm>
        </p:grpSpPr>
        <p:sp>
          <p:nvSpPr>
            <p:cNvPr id="69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38727" y="3419741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11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5382431" y="3462226"/>
            <a:ext cx="368046" cy="200055"/>
            <a:chOff x="1838727" y="3419741"/>
            <a:chExt cx="368046" cy="200055"/>
          </a:xfrm>
        </p:grpSpPr>
        <p:sp>
          <p:nvSpPr>
            <p:cNvPr id="74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838727" y="3419741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10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4550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93995"/>
              </p:ext>
            </p:extLst>
          </p:nvPr>
        </p:nvGraphicFramePr>
        <p:xfrm>
          <a:off x="1847105" y="1516948"/>
          <a:ext cx="7080454" cy="2301888"/>
        </p:xfrm>
        <a:graphic>
          <a:graphicData uri="http://schemas.openxmlformats.org/drawingml/2006/table">
            <a:tbl>
              <a:tblPr/>
              <a:tblGrid>
                <a:gridCol w="3523965"/>
                <a:gridCol w="3556489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등록증 게시용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주민등록증사본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여권사본 및 여권정보증명서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운전면허증 사본 중 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교육과정 이수확인서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또는 인증서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 유형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내용에 대한 설명자료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계약서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결격사유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없음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피한정후견인등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대리인 신청 위임장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인간날인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인감증명서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5719467" y="157290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81165" y="1589218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973348" y="1589218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37367" y="4437568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  <p:sp>
        <p:nvSpPr>
          <p:cNvPr id="29" name="직사각형 28"/>
          <p:cNvSpPr/>
          <p:nvPr/>
        </p:nvSpPr>
        <p:spPr>
          <a:xfrm>
            <a:off x="6695115" y="4422478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382732"/>
              </p:ext>
            </p:extLst>
          </p:nvPr>
        </p:nvGraphicFramePr>
        <p:xfrm>
          <a:off x="10046222" y="886278"/>
          <a:ext cx="2146086" cy="3692817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신규로 등록된 모집인은 경력관련 첨부파일은 보여지지 않습니다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저장을 누르면 내용이 저장되고 목록화면으로 이동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삭제를 누르면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“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등록신청취소건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”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으로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은행연합회에 공유되고 해당 내용은 삭제됩니다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단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승인요청단계에 있는 경우에는 삭제되지 않습니다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7710910" y="4415915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772965" y="103016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첨부서류</a:t>
            </a:r>
            <a:endParaRPr lang="ko-KR" altLang="en-US" sz="1200" spc="-150" dirty="0">
              <a:latin typeface="+mn-ea"/>
            </a:endParaRPr>
          </a:p>
        </p:txBody>
      </p:sp>
      <p:sp>
        <p:nvSpPr>
          <p:cNvPr id="58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719467" y="1844752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81165" y="1861067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973348" y="1861067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719467" y="2141314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81165" y="2157629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973348" y="2157629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5719467" y="2429638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381165" y="2445953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973348" y="2445953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5719467" y="271796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81165" y="2734278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973348" y="2734278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5719467" y="3006287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381165" y="3022602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973348" y="3022602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5719467" y="3294611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381165" y="3310926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973348" y="3310926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Oval 63"/>
          <p:cNvSpPr>
            <a:spLocks noChangeArrowheads="1"/>
          </p:cNvSpPr>
          <p:nvPr/>
        </p:nvSpPr>
        <p:spPr bwMode="auto">
          <a:xfrm>
            <a:off x="6589239" y="431315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Oval 63"/>
          <p:cNvSpPr>
            <a:spLocks noChangeArrowheads="1"/>
          </p:cNvSpPr>
          <p:nvPr/>
        </p:nvSpPr>
        <p:spPr bwMode="auto">
          <a:xfrm>
            <a:off x="7566910" y="435638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Oval 63"/>
          <p:cNvSpPr>
            <a:spLocks noChangeArrowheads="1"/>
          </p:cNvSpPr>
          <p:nvPr/>
        </p:nvSpPr>
        <p:spPr bwMode="auto">
          <a:xfrm>
            <a:off x="1663986" y="2357638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5719467" y="358627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81165" y="3602588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73348" y="3602588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6959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16" y="855501"/>
            <a:ext cx="12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회원사 시스템</a:t>
            </a:r>
            <a:endParaRPr lang="ko-KR" altLang="en-US" sz="1100" b="1" spc="-150" dirty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583630"/>
              </p:ext>
            </p:extLst>
          </p:nvPr>
        </p:nvGraphicFramePr>
        <p:xfrm>
          <a:off x="99400" y="1258747"/>
          <a:ext cx="1264317" cy="1228560"/>
        </p:xfrm>
        <a:graphic>
          <a:graphicData uri="http://schemas.openxmlformats.org/drawingml/2006/table">
            <a:tbl>
              <a:tblPr/>
              <a:tblGrid>
                <a:gridCol w="1264317"/>
              </a:tblGrid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06321" y="720928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22198" y="717219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05792" y="775436"/>
            <a:ext cx="222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모집인 등록 </a:t>
            </a:r>
            <a:r>
              <a:rPr lang="en-US" altLang="ko-KR" sz="2000" spc="-150" dirty="0" smtClean="0">
                <a:latin typeface="+mn-ea"/>
              </a:rPr>
              <a:t>- </a:t>
            </a:r>
            <a:r>
              <a:rPr lang="ko-KR" altLang="en-US" sz="2000" spc="-150" smtClean="0">
                <a:latin typeface="+mn-ea"/>
              </a:rPr>
              <a:t>법인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813771" y="1189860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63"/>
          <p:cNvSpPr>
            <a:spLocks noChangeArrowheads="1"/>
          </p:cNvSpPr>
          <p:nvPr/>
        </p:nvSpPr>
        <p:spPr bwMode="auto">
          <a:xfrm>
            <a:off x="1436622" y="82494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068832"/>
              </p:ext>
            </p:extLst>
          </p:nvPr>
        </p:nvGraphicFramePr>
        <p:xfrm>
          <a:off x="10046222" y="886278"/>
          <a:ext cx="2146086" cy="4725061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법인 모집인 등록을 위한 화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면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미요청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승인요청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승인반려건을 확인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등록한 담당자 표시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상태 표시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미요청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승인반려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이력내역을 팝업으로 확인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결제여부 확인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 시점에는 공란입니다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분류는 법인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금융상품유형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시설대여 및 연불판매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할부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어음할인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매출채권 매입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지급보증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기타 대출성 상품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해당 파일을 업로드 하면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엑셀에 맞게 데이터가 들어온 경우에만 저장되고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아니면 에러내용 표시 후 파일등록이 되지 않습니다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등록 이후 화면은 다음 페이지에 설명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12689"/>
              </p:ext>
            </p:extLst>
          </p:nvPr>
        </p:nvGraphicFramePr>
        <p:xfrm>
          <a:off x="1696995" y="2252537"/>
          <a:ext cx="7267028" cy="3119556"/>
        </p:xfrm>
        <a:graphic>
          <a:graphicData uri="http://schemas.openxmlformats.org/drawingml/2006/table">
            <a:tbl>
              <a:tblPr/>
              <a:tblGrid>
                <a:gridCol w="1861751"/>
                <a:gridCol w="1836950"/>
                <a:gridCol w="1235676"/>
                <a:gridCol w="2332651"/>
              </a:tblGrid>
              <a:tr h="28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볼보파이낸셜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 담당자</a:t>
                      </a:r>
                      <a:r>
                        <a:rPr lang="en-US" altLang="ko-KR" sz="800" dirty="0" smtClean="0"/>
                        <a:t>1 (</a:t>
                      </a:r>
                      <a:r>
                        <a:rPr lang="en-US" altLang="ko-KR" sz="800" dirty="0" smtClean="0">
                          <a:hlinkClick r:id="rId11"/>
                        </a:rPr>
                        <a:t>adc@gmail.com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010-44445555)</a:t>
                      </a:r>
                      <a:endParaRPr lang="ko-KR" altLang="en-US" sz="800" smtClean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승인요청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결제여부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-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분류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/>
                        <a:t>   </a:t>
                      </a:r>
                      <a:r>
                        <a:rPr lang="ko-KR" altLang="en-US" sz="800" baseline="0" smtClean="0"/>
                        <a:t>법인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대출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대표이사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법인등록번호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설립년월일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본점소재지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상세주소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법인등기부본상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자본금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백만원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계약일자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위탁예정기간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Oval 63"/>
          <p:cNvSpPr>
            <a:spLocks noChangeArrowheads="1"/>
          </p:cNvSpPr>
          <p:nvPr/>
        </p:nvSpPr>
        <p:spPr bwMode="auto">
          <a:xfrm>
            <a:off x="1959691" y="2294618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Oval 63"/>
          <p:cNvSpPr>
            <a:spLocks noChangeArrowheads="1"/>
          </p:cNvSpPr>
          <p:nvPr/>
        </p:nvSpPr>
        <p:spPr bwMode="auto">
          <a:xfrm>
            <a:off x="5583835" y="2303018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Oval 63"/>
          <p:cNvSpPr>
            <a:spLocks noChangeArrowheads="1"/>
          </p:cNvSpPr>
          <p:nvPr/>
        </p:nvSpPr>
        <p:spPr bwMode="auto">
          <a:xfrm>
            <a:off x="1964017" y="259064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Oval 63"/>
          <p:cNvSpPr>
            <a:spLocks noChangeArrowheads="1"/>
          </p:cNvSpPr>
          <p:nvPr/>
        </p:nvSpPr>
        <p:spPr bwMode="auto">
          <a:xfrm>
            <a:off x="4197491" y="251624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Oval 63"/>
          <p:cNvSpPr>
            <a:spLocks noChangeArrowheads="1"/>
          </p:cNvSpPr>
          <p:nvPr/>
        </p:nvSpPr>
        <p:spPr bwMode="auto">
          <a:xfrm>
            <a:off x="5602898" y="255108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65459" y="2597549"/>
            <a:ext cx="684000" cy="162516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이력보기</a:t>
            </a:r>
            <a:endParaRPr lang="ko-KR" altLang="en-US" sz="800" dirty="0"/>
          </a:p>
        </p:txBody>
      </p:sp>
      <p:sp>
        <p:nvSpPr>
          <p:cNvPr id="20" name="Oval 63"/>
          <p:cNvSpPr>
            <a:spLocks noChangeArrowheads="1"/>
          </p:cNvSpPr>
          <p:nvPr/>
        </p:nvSpPr>
        <p:spPr bwMode="auto">
          <a:xfrm>
            <a:off x="1977036" y="287876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Oval 63"/>
          <p:cNvSpPr>
            <a:spLocks noChangeArrowheads="1"/>
          </p:cNvSpPr>
          <p:nvPr/>
        </p:nvSpPr>
        <p:spPr bwMode="auto">
          <a:xfrm>
            <a:off x="1977036" y="316708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647235" y="345116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㈜대출회사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6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6695235" y="345116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홍길동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7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647235" y="3747725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1111111-111111111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8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647235" y="401240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2021-05-31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0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647235" y="4856359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100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1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647235" y="4574866"/>
            <a:ext cx="475200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tx1"/>
                </a:solidFill>
              </a:rPr>
              <a:t>서울시 서초구 강남대로 </a:t>
            </a:r>
            <a:r>
              <a:rPr lang="en-US" altLang="ko-KR" sz="800" dirty="0">
                <a:solidFill>
                  <a:schemeClr val="tx1"/>
                </a:solidFill>
              </a:rPr>
              <a:t>55</a:t>
            </a:r>
            <a:r>
              <a:rPr lang="ko-KR" altLang="en-US" sz="800">
                <a:solidFill>
                  <a:schemeClr val="tx1"/>
                </a:solidFill>
              </a:rPr>
              <a:t>길 </a:t>
            </a:r>
            <a:r>
              <a:rPr lang="ko-KR" altLang="en-US" sz="800" smtClean="0">
                <a:solidFill>
                  <a:schemeClr val="tx1"/>
                </a:solidFill>
              </a:rPr>
              <a:t>신도빌딩 </a:t>
            </a:r>
            <a:r>
              <a:rPr lang="en-US" altLang="ko-KR" sz="800" dirty="0" smtClean="0">
                <a:solidFill>
                  <a:schemeClr val="tx1"/>
                </a:solidFill>
              </a:rPr>
              <a:t>8</a:t>
            </a:r>
            <a:r>
              <a:rPr lang="ko-KR" altLang="en-US" sz="800" smtClean="0">
                <a:solidFill>
                  <a:schemeClr val="tx1"/>
                </a:solidFill>
              </a:rPr>
              <a:t>층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085778" y="5229723"/>
            <a:ext cx="2009297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FF3300"/>
                </a:solidFill>
              </a:rPr>
              <a:t>엑셀 양식의 주소는 코드화</a:t>
            </a:r>
            <a:endParaRPr lang="en-US" altLang="ko-KR" sz="1050" b="1" dirty="0">
              <a:solidFill>
                <a:srgbClr val="FF3300"/>
              </a:solidFill>
            </a:endParaRPr>
          </a:p>
          <a:p>
            <a:r>
              <a:rPr lang="en-US" altLang="ko-KR" sz="1050" b="1" dirty="0">
                <a:solidFill>
                  <a:srgbClr val="FF33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50" b="1">
                <a:solidFill>
                  <a:srgbClr val="FF3300"/>
                </a:solidFill>
                <a:sym typeface="Wingdings" panose="05000000000000000000" pitchFamily="2" charset="2"/>
              </a:rPr>
              <a:t>이 부분 설명 필요</a:t>
            </a:r>
            <a:endParaRPr lang="en-US" altLang="ko-KR" sz="1050" b="1" dirty="0">
              <a:solidFill>
                <a:srgbClr val="FF3300"/>
              </a:solidFill>
            </a:endParaRPr>
          </a:p>
          <a:p>
            <a:endParaRPr lang="en-US" altLang="ko-KR" sz="1050" b="1" dirty="0">
              <a:solidFill>
                <a:srgbClr val="FF3300"/>
              </a:solidFill>
            </a:endParaRPr>
          </a:p>
          <a:p>
            <a:r>
              <a:rPr lang="ko-KR" altLang="en-US" sz="1050" b="1" dirty="0">
                <a:solidFill>
                  <a:srgbClr val="FF3300"/>
                </a:solidFill>
              </a:rPr>
              <a:t>본점 소재지 </a:t>
            </a:r>
            <a:r>
              <a:rPr lang="en-US" altLang="ko-KR" sz="1050" b="1" dirty="0">
                <a:solidFill>
                  <a:srgbClr val="FF3300"/>
                </a:solidFill>
              </a:rPr>
              <a:t>full </a:t>
            </a:r>
            <a:r>
              <a:rPr lang="ko-KR" altLang="en-US" sz="1050" b="1">
                <a:solidFill>
                  <a:srgbClr val="FF3300"/>
                </a:solidFill>
              </a:rPr>
              <a:t>기입란 추가</a:t>
            </a:r>
            <a:r>
              <a:rPr lang="en-US" altLang="ko-KR" sz="1050" b="1" dirty="0">
                <a:solidFill>
                  <a:srgbClr val="FF3300"/>
                </a:solidFill>
              </a:rPr>
              <a:t>(</a:t>
            </a:r>
            <a:r>
              <a:rPr lang="ko-KR" altLang="en-US" sz="1050" b="1">
                <a:solidFill>
                  <a:srgbClr val="FF3300"/>
                </a:solidFill>
              </a:rPr>
              <a:t>등록증 교부용</a:t>
            </a:r>
            <a:r>
              <a:rPr lang="en-US" altLang="ko-KR" sz="1050" b="1" dirty="0">
                <a:solidFill>
                  <a:srgbClr val="FF3300"/>
                </a:solidFill>
              </a:rPr>
              <a:t>) -&gt; </a:t>
            </a:r>
            <a:r>
              <a:rPr lang="ko-KR" altLang="en-US" sz="1050" b="1">
                <a:solidFill>
                  <a:srgbClr val="0000FF"/>
                </a:solidFill>
              </a:rPr>
              <a:t>엑셀양식에 추가</a:t>
            </a:r>
            <a:endParaRPr lang="en-US" altLang="ko-KR" sz="1050" b="1" dirty="0">
              <a:solidFill>
                <a:srgbClr val="0000FF"/>
              </a:solidFill>
            </a:endParaRPr>
          </a:p>
          <a:p>
            <a:endParaRPr lang="en-US" altLang="ko-KR" sz="1050" b="1" dirty="0">
              <a:solidFill>
                <a:srgbClr val="FF3300"/>
              </a:solidFill>
            </a:endParaRPr>
          </a:p>
          <a:p>
            <a:r>
              <a:rPr lang="ko-KR" altLang="en-US" sz="1050" b="1" dirty="0">
                <a:solidFill>
                  <a:srgbClr val="FF3300"/>
                </a:solidFill>
              </a:rPr>
              <a:t>계약일자</a:t>
            </a:r>
            <a:r>
              <a:rPr lang="en-US" altLang="ko-KR" sz="1050" b="1" dirty="0">
                <a:solidFill>
                  <a:srgbClr val="FF3300"/>
                </a:solidFill>
              </a:rPr>
              <a:t>, </a:t>
            </a:r>
            <a:r>
              <a:rPr lang="ko-KR" altLang="en-US" sz="1050" b="1">
                <a:solidFill>
                  <a:srgbClr val="FF3300"/>
                </a:solidFill>
              </a:rPr>
              <a:t>위탁예정기간 </a:t>
            </a:r>
            <a:r>
              <a:rPr lang="ko-KR" altLang="en-US" sz="1050" b="1" smtClean="0">
                <a:solidFill>
                  <a:srgbClr val="FF3300"/>
                </a:solidFill>
              </a:rPr>
              <a:t>추가</a:t>
            </a:r>
            <a:endParaRPr lang="en-US" altLang="ko-KR" sz="1050" b="1" dirty="0">
              <a:solidFill>
                <a:srgbClr val="FF3300"/>
              </a:solidFill>
            </a:endParaRPr>
          </a:p>
        </p:txBody>
      </p:sp>
      <p:sp>
        <p:nvSpPr>
          <p:cNvPr id="72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3647235" y="5140138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2021-05-05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3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6705745" y="5140138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2021-05-05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5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3647235" y="4272531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서울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705792" y="1361949"/>
            <a:ext cx="1080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등록정보</a:t>
            </a:r>
            <a:endParaRPr lang="ko-KR" altLang="en-US" sz="900" b="1" dirty="0"/>
          </a:p>
        </p:txBody>
      </p:sp>
      <p:sp>
        <p:nvSpPr>
          <p:cNvPr id="71" name="직사각형 70"/>
          <p:cNvSpPr/>
          <p:nvPr/>
        </p:nvSpPr>
        <p:spPr>
          <a:xfrm>
            <a:off x="2783455" y="1361949"/>
            <a:ext cx="1512000" cy="28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대표자 및 임원관련 사항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283781" y="1361949"/>
            <a:ext cx="1664173" cy="28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전문성 인력에 관한 사항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948129" y="1361949"/>
            <a:ext cx="1898290" cy="28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전산설비 관리 인력에 관한 사항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146090" y="1904359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grpSp>
        <p:nvGrpSpPr>
          <p:cNvPr id="86" name="그룹 85"/>
          <p:cNvGrpSpPr/>
          <p:nvPr/>
        </p:nvGrpSpPr>
        <p:grpSpPr>
          <a:xfrm>
            <a:off x="5294509" y="5689016"/>
            <a:ext cx="72000" cy="333257"/>
            <a:chOff x="5313404" y="5741773"/>
            <a:chExt cx="72000" cy="333257"/>
          </a:xfrm>
        </p:grpSpPr>
        <p:sp>
          <p:nvSpPr>
            <p:cNvPr id="87" name="타원 86"/>
            <p:cNvSpPr/>
            <p:nvPr/>
          </p:nvSpPr>
          <p:spPr>
            <a:xfrm>
              <a:off x="5313404" y="5741773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/>
            <p:cNvSpPr/>
            <p:nvPr/>
          </p:nvSpPr>
          <p:spPr>
            <a:xfrm>
              <a:off x="5313404" y="588111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/>
            <p:cNvSpPr/>
            <p:nvPr/>
          </p:nvSpPr>
          <p:spPr>
            <a:xfrm>
              <a:off x="5313404" y="600303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직사각형 89"/>
          <p:cNvSpPr/>
          <p:nvPr/>
        </p:nvSpPr>
        <p:spPr>
          <a:xfrm>
            <a:off x="7837889" y="1361949"/>
            <a:ext cx="1152000" cy="28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기타 첨부할 서류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8744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926259"/>
              </p:ext>
            </p:extLst>
          </p:nvPr>
        </p:nvGraphicFramePr>
        <p:xfrm>
          <a:off x="1654783" y="1349864"/>
          <a:ext cx="7392952" cy="1759392"/>
        </p:xfrm>
        <a:graphic>
          <a:graphicData uri="http://schemas.openxmlformats.org/drawingml/2006/table">
            <a:tbl>
              <a:tblPr/>
              <a:tblGrid>
                <a:gridCol w="3679496"/>
                <a:gridCol w="3713456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법인등기부등본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설립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 신청의 의사결정을 증명하는 서류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등록신청 관련 발기인총회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창립주주총회 또는 이사회의 공증을 받은 의사록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본점의 위치 및 명칭을 기재한 서류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법인등기부에서 확인되지 않는 경우 제출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주주명부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영위하는 다른 업종에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대한 증빙서류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5570161" y="143053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231859" y="1446848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24042" y="1446848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570161" y="1702382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31859" y="1718697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824042" y="1718697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570161" y="1998944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31859" y="2015259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24042" y="2015259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5570161" y="2287268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231859" y="2303583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24042" y="2303583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5570161" y="257559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31859" y="2591908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824042" y="2591908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5570161" y="2863917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31859" y="2880232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824042" y="2880232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47733" y="3620884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636062"/>
              </p:ext>
            </p:extLst>
          </p:nvPr>
        </p:nvGraphicFramePr>
        <p:xfrm>
          <a:off x="10046222" y="886278"/>
          <a:ext cx="2146086" cy="252118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654783" y="1008064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150" smtClean="0">
                <a:latin typeface="+mn-ea"/>
              </a:rPr>
              <a:t>신청인 관련 </a:t>
            </a:r>
            <a:r>
              <a:rPr lang="ko-KR" altLang="en-US" sz="1100" spc="-150" dirty="0" smtClean="0">
                <a:latin typeface="+mn-ea"/>
              </a:rPr>
              <a:t>서류</a:t>
            </a:r>
            <a:endParaRPr lang="ko-KR" altLang="en-US" sz="1100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76547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784173" y="1689259"/>
            <a:ext cx="493200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74962" y="1697336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67145" y="1697336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75242" y="1697336"/>
            <a:ext cx="828000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샘플다운로드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63195" y="2237626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12" name="직사각형 11"/>
          <p:cNvSpPr/>
          <p:nvPr/>
        </p:nvSpPr>
        <p:spPr>
          <a:xfrm>
            <a:off x="7296092" y="2237626"/>
            <a:ext cx="807052" cy="25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추가</a:t>
            </a:r>
            <a:endParaRPr lang="ko-KR" altLang="en-US" sz="800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760516"/>
              </p:ext>
            </p:extLst>
          </p:nvPr>
        </p:nvGraphicFramePr>
        <p:xfrm>
          <a:off x="1705792" y="2550377"/>
          <a:ext cx="7264284" cy="1414308"/>
        </p:xfrm>
        <a:graphic>
          <a:graphicData uri="http://schemas.openxmlformats.org/drawingml/2006/table">
            <a:tbl>
              <a:tblPr/>
              <a:tblGrid>
                <a:gridCol w="1845275"/>
                <a:gridCol w="1842443"/>
                <a:gridCol w="1285103"/>
                <a:gridCol w="2291463"/>
              </a:tblGrid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신규경력 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신규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911111-1234568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금융상품유형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교육이수번호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경력시작일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경력종료일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상근여부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전문인력여부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656032" y="2815502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홍길동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5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656032" y="3280889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2021021315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6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656032" y="3509428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2021-01-01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7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6794100" y="3516096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2021-05-03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8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656032" y="3744559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상근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9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6782409" y="376032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비상근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0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3656032" y="3044102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대표자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	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1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6746073" y="3044102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대출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924623"/>
              </p:ext>
            </p:extLst>
          </p:nvPr>
        </p:nvGraphicFramePr>
        <p:xfrm>
          <a:off x="1705793" y="4441541"/>
          <a:ext cx="7264284" cy="1150944"/>
        </p:xfrm>
        <a:graphic>
          <a:graphicData uri="http://schemas.openxmlformats.org/drawingml/2006/table">
            <a:tbl>
              <a:tblPr/>
              <a:tblGrid>
                <a:gridCol w="3615457"/>
                <a:gridCol w="3648827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대표자 이력서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대표자 경력증명서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임원자격에 적합함에 관한 확인서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결격사유없음 확인서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및 증빙서류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인감증명서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 Box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5621171" y="4504792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282869" y="4521107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875052" y="4521107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Text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5621171" y="4776641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282869" y="4792956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875052" y="4792956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282869" y="5074130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875052" y="5074130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Text Box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5621171" y="5066292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5239492" y="6487977"/>
            <a:ext cx="72000" cy="333257"/>
            <a:chOff x="5313404" y="5741773"/>
            <a:chExt cx="72000" cy="333257"/>
          </a:xfrm>
        </p:grpSpPr>
        <p:sp>
          <p:nvSpPr>
            <p:cNvPr id="79" name="타원 78"/>
            <p:cNvSpPr/>
            <p:nvPr/>
          </p:nvSpPr>
          <p:spPr>
            <a:xfrm>
              <a:off x="5313404" y="5741773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5313404" y="588111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>
              <a:off x="5313404" y="600303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710334"/>
              </p:ext>
            </p:extLst>
          </p:nvPr>
        </p:nvGraphicFramePr>
        <p:xfrm>
          <a:off x="10046222" y="886278"/>
          <a:ext cx="2146086" cy="252118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584357"/>
              </p:ext>
            </p:extLst>
          </p:nvPr>
        </p:nvGraphicFramePr>
        <p:xfrm>
          <a:off x="1705794" y="5953958"/>
          <a:ext cx="7272000" cy="287736"/>
        </p:xfrm>
        <a:graphic>
          <a:graphicData uri="http://schemas.openxmlformats.org/drawingml/2006/table">
            <a:tbl>
              <a:tblPr/>
              <a:tblGrid>
                <a:gridCol w="3619297"/>
                <a:gridCol w="3652703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 유형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내용에 대한 설명자료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5" name="직사각형 84"/>
          <p:cNvSpPr/>
          <p:nvPr/>
        </p:nvSpPr>
        <p:spPr>
          <a:xfrm>
            <a:off x="7282869" y="6016875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875052" y="6016875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7" name="Text Box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5621171" y="6009037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668758" y="4117021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latin typeface="+mn-ea"/>
              </a:rPr>
              <a:t>1..  </a:t>
            </a:r>
            <a:r>
              <a:rPr lang="ko-KR" altLang="en-US" sz="1100" spc="-150" smtClean="0">
                <a:latin typeface="+mn-ea"/>
              </a:rPr>
              <a:t>대표 및 임원관련 서류</a:t>
            </a:r>
            <a:endParaRPr lang="ko-KR" altLang="en-US" sz="1100" spc="-150" dirty="0">
              <a:latin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668758" y="5658444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latin typeface="+mn-ea"/>
              </a:rPr>
              <a:t>2..  </a:t>
            </a:r>
            <a:r>
              <a:rPr lang="ko-KR" altLang="en-US" sz="1100" spc="-150" smtClean="0">
                <a:latin typeface="+mn-ea"/>
              </a:rPr>
              <a:t>금융상품 관련 서류</a:t>
            </a:r>
            <a:endParaRPr lang="ko-KR" altLang="en-US" sz="1100" spc="-150" dirty="0"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282869" y="5370221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875052" y="5370221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Text Box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5621171" y="536238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046222" y="3667057"/>
            <a:ext cx="21457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3300"/>
                </a:solidFill>
              </a:rPr>
              <a:t>임원 사항에 </a:t>
            </a:r>
            <a:r>
              <a:rPr lang="ko-KR" altLang="en-US" sz="1200" b="1" dirty="0">
                <a:solidFill>
                  <a:srgbClr val="0000FF"/>
                </a:solidFill>
              </a:rPr>
              <a:t>금융상품유형</a:t>
            </a:r>
            <a:r>
              <a:rPr lang="en-US" altLang="ko-KR" sz="1200" b="1" dirty="0">
                <a:solidFill>
                  <a:srgbClr val="0000FF"/>
                </a:solidFill>
              </a:rPr>
              <a:t>,</a:t>
            </a:r>
            <a:r>
              <a:rPr lang="en-US" altLang="ko-KR" sz="1200" b="1" dirty="0">
                <a:solidFill>
                  <a:srgbClr val="FF3300"/>
                </a:solidFill>
              </a:rPr>
              <a:t> </a:t>
            </a:r>
            <a:r>
              <a:rPr lang="ko-KR" altLang="en-US" sz="1200" b="1">
                <a:solidFill>
                  <a:srgbClr val="FF3300"/>
                </a:solidFill>
              </a:rPr>
              <a:t>직위</a:t>
            </a:r>
            <a:r>
              <a:rPr lang="en-US" altLang="ko-KR" sz="1200" b="1" dirty="0">
                <a:solidFill>
                  <a:srgbClr val="FF3300"/>
                </a:solidFill>
              </a:rPr>
              <a:t> </a:t>
            </a:r>
            <a:r>
              <a:rPr lang="ko-KR" altLang="en-US" sz="1200" b="1">
                <a:solidFill>
                  <a:srgbClr val="FF3300"/>
                </a:solidFill>
              </a:rPr>
              <a:t>필요</a:t>
            </a:r>
            <a:endParaRPr lang="en-US" altLang="ko-KR" sz="1200" b="1" dirty="0">
              <a:solidFill>
                <a:srgbClr val="FF3300"/>
              </a:solidFill>
            </a:endParaRPr>
          </a:p>
          <a:p>
            <a:r>
              <a:rPr lang="en-US" altLang="ko-KR" sz="1200" b="1" dirty="0">
                <a:solidFill>
                  <a:srgbClr val="0000FF"/>
                </a:solidFill>
              </a:rPr>
              <a:t>-&gt; </a:t>
            </a:r>
            <a:r>
              <a:rPr lang="ko-KR" altLang="en-US" sz="1200" b="1">
                <a:solidFill>
                  <a:srgbClr val="0000FF"/>
                </a:solidFill>
              </a:rPr>
              <a:t>등록신청은 상품별로 분리되서 신청되나</a:t>
            </a:r>
            <a:r>
              <a:rPr lang="en-US" altLang="ko-KR" sz="1200" b="1" dirty="0">
                <a:solidFill>
                  <a:srgbClr val="0000FF"/>
                </a:solidFill>
              </a:rPr>
              <a:t>, </a:t>
            </a:r>
            <a:r>
              <a:rPr lang="ko-KR" altLang="en-US" sz="1200" b="1">
                <a:solidFill>
                  <a:srgbClr val="0000FF"/>
                </a:solidFill>
              </a:rPr>
              <a:t>교육은 대출</a:t>
            </a:r>
            <a:r>
              <a:rPr lang="en-US" altLang="ko-KR" sz="1200" b="1" dirty="0">
                <a:solidFill>
                  <a:srgbClr val="0000FF"/>
                </a:solidFill>
              </a:rPr>
              <a:t>, </a:t>
            </a:r>
            <a:r>
              <a:rPr lang="ko-KR" altLang="en-US" sz="1200" b="1">
                <a:solidFill>
                  <a:srgbClr val="0000FF"/>
                </a:solidFill>
              </a:rPr>
              <a:t>리스할부 둘다 취급할 경우 </a:t>
            </a:r>
            <a:r>
              <a:rPr lang="en-US" altLang="ko-KR" sz="1200" b="1" dirty="0">
                <a:solidFill>
                  <a:srgbClr val="0000FF"/>
                </a:solidFill>
              </a:rPr>
              <a:t>‘</a:t>
            </a:r>
            <a:r>
              <a:rPr lang="ko-KR" altLang="en-US" sz="1200" b="1">
                <a:solidFill>
                  <a:srgbClr val="0000FF"/>
                </a:solidFill>
              </a:rPr>
              <a:t>통합</a:t>
            </a:r>
            <a:r>
              <a:rPr lang="en-US" altLang="ko-KR" sz="1200" b="1" dirty="0">
                <a:solidFill>
                  <a:srgbClr val="0000FF"/>
                </a:solidFill>
              </a:rPr>
              <a:t>’ </a:t>
            </a:r>
            <a:r>
              <a:rPr lang="ko-KR" altLang="en-US" sz="1200" b="1">
                <a:solidFill>
                  <a:srgbClr val="0000FF"/>
                </a:solidFill>
              </a:rPr>
              <a:t>교육을 이수하므로 임원 사항에 금융상품유형 기재 필요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cxnSp>
        <p:nvCxnSpPr>
          <p:cNvPr id="96" name="직선 화살표 연결선 95"/>
          <p:cNvCxnSpPr>
            <a:stCxn id="21" idx="3"/>
          </p:cNvCxnSpPr>
          <p:nvPr/>
        </p:nvCxnSpPr>
        <p:spPr>
          <a:xfrm>
            <a:off x="8329533" y="3132583"/>
            <a:ext cx="1602635" cy="83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10046222" y="5530867"/>
            <a:ext cx="2076109" cy="9387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100" b="1" dirty="0">
                <a:solidFill>
                  <a:srgbClr val="0000FF"/>
                </a:solidFill>
              </a:rPr>
              <a:t>인감증명서</a:t>
            </a:r>
            <a:r>
              <a:rPr lang="en-US" altLang="ko-KR" sz="1100" b="1" dirty="0">
                <a:solidFill>
                  <a:srgbClr val="0000FF"/>
                </a:solidFill>
              </a:rPr>
              <a:t>, </a:t>
            </a:r>
            <a:r>
              <a:rPr lang="ko-KR" altLang="en-US" sz="1100" b="1">
                <a:solidFill>
                  <a:srgbClr val="0000FF"/>
                </a:solidFill>
              </a:rPr>
              <a:t>임원자격 적합함에 관한 확인서 및 증빙서류는 대표자</a:t>
            </a:r>
            <a:r>
              <a:rPr lang="en-US" altLang="ko-KR" sz="1100" b="1" dirty="0">
                <a:solidFill>
                  <a:srgbClr val="0000FF"/>
                </a:solidFill>
              </a:rPr>
              <a:t>, </a:t>
            </a:r>
            <a:r>
              <a:rPr lang="ko-KR" altLang="en-US" sz="1100" b="1">
                <a:solidFill>
                  <a:srgbClr val="0000FF"/>
                </a:solidFill>
              </a:rPr>
              <a:t>임원별로 모두 필요</a:t>
            </a:r>
            <a:r>
              <a:rPr lang="en-US" altLang="ko-KR" sz="1100" b="1" dirty="0">
                <a:solidFill>
                  <a:srgbClr val="0000FF"/>
                </a:solidFill>
              </a:rPr>
              <a:t>(</a:t>
            </a:r>
            <a:r>
              <a:rPr lang="ko-KR" altLang="en-US" sz="1100" b="1">
                <a:solidFill>
                  <a:srgbClr val="0000FF"/>
                </a:solidFill>
              </a:rPr>
              <a:t>이력서</a:t>
            </a:r>
            <a:r>
              <a:rPr lang="en-US" altLang="ko-KR" sz="1100" b="1" dirty="0">
                <a:solidFill>
                  <a:srgbClr val="0000FF"/>
                </a:solidFill>
              </a:rPr>
              <a:t>, </a:t>
            </a:r>
            <a:r>
              <a:rPr lang="ko-KR" altLang="en-US" sz="1100" b="1">
                <a:solidFill>
                  <a:srgbClr val="0000FF"/>
                </a:solidFill>
              </a:rPr>
              <a:t>경력증명서</a:t>
            </a:r>
            <a:r>
              <a:rPr lang="en-US" altLang="ko-KR" sz="1100" b="1" dirty="0">
                <a:solidFill>
                  <a:srgbClr val="0000FF"/>
                </a:solidFill>
              </a:rPr>
              <a:t>, </a:t>
            </a:r>
            <a:r>
              <a:rPr lang="ko-KR" altLang="en-US" sz="1100" b="1">
                <a:solidFill>
                  <a:srgbClr val="0000FF"/>
                </a:solidFill>
              </a:rPr>
              <a:t>인감증명서</a:t>
            </a:r>
            <a:r>
              <a:rPr lang="en-US" altLang="ko-KR" sz="1100" b="1" dirty="0">
                <a:solidFill>
                  <a:srgbClr val="0000FF"/>
                </a:solidFill>
              </a:rPr>
              <a:t>, </a:t>
            </a:r>
            <a:r>
              <a:rPr lang="ko-KR" altLang="en-US" sz="1100" b="1">
                <a:solidFill>
                  <a:srgbClr val="0000FF"/>
                </a:solidFill>
              </a:rPr>
              <a:t>확인서가 </a:t>
            </a:r>
            <a:r>
              <a:rPr lang="en-US" altLang="ko-KR" sz="1100" b="1" dirty="0">
                <a:solidFill>
                  <a:srgbClr val="0000FF"/>
                </a:solidFill>
              </a:rPr>
              <a:t>1set)</a:t>
            </a:r>
            <a:endParaRPr lang="ko-KR" altLang="en-US" sz="1100" b="1" dirty="0">
              <a:solidFill>
                <a:srgbClr val="0000FF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705794" y="1576251"/>
            <a:ext cx="7394663" cy="36576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1705792" y="1031019"/>
            <a:ext cx="1080000" cy="2880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등록정보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2783455" y="1031019"/>
            <a:ext cx="1512000" cy="288000"/>
          </a:xfrm>
          <a:prstGeom prst="rect">
            <a:avLst/>
          </a:prstGeom>
          <a:solidFill>
            <a:srgbClr val="59595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대표자 및 임원관련 사항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283781" y="1031019"/>
            <a:ext cx="1664173" cy="28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전문성 인력에 관한 사항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948129" y="1031019"/>
            <a:ext cx="1898290" cy="28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전산설비 관리 인력에 관한 사항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7837889" y="1031019"/>
            <a:ext cx="1152000" cy="28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기타 첨부할 서류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79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240684" y="2937875"/>
            <a:ext cx="807052" cy="25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22" name="직사각형 21"/>
          <p:cNvSpPr/>
          <p:nvPr/>
        </p:nvSpPr>
        <p:spPr>
          <a:xfrm>
            <a:off x="5091163" y="3538101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710334"/>
              </p:ext>
            </p:extLst>
          </p:nvPr>
        </p:nvGraphicFramePr>
        <p:xfrm>
          <a:off x="10046222" y="886278"/>
          <a:ext cx="2146086" cy="252118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618648"/>
              </p:ext>
            </p:extLst>
          </p:nvPr>
        </p:nvGraphicFramePr>
        <p:xfrm>
          <a:off x="1654783" y="1055751"/>
          <a:ext cx="7392953" cy="863208"/>
        </p:xfrm>
        <a:graphic>
          <a:graphicData uri="http://schemas.openxmlformats.org/drawingml/2006/table">
            <a:tbl>
              <a:tblPr/>
              <a:tblGrid>
                <a:gridCol w="3679496"/>
                <a:gridCol w="3713457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대표 교육과정 이수확인서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인증서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대표 경력증명서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575256" y="766079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latin typeface="+mn-ea"/>
              </a:rPr>
              <a:t>3.  </a:t>
            </a:r>
            <a:r>
              <a:rPr lang="ko-KR" altLang="en-US" sz="1100" spc="-150" smtClean="0">
                <a:latin typeface="+mn-ea"/>
              </a:rPr>
              <a:t>교육이수관련 서류</a:t>
            </a:r>
            <a:endParaRPr lang="ko-KR" altLang="en-US" sz="1100" spc="-150" dirty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31859" y="1118668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824042" y="1118668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5570161" y="111083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231859" y="1399961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824042" y="1399961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570161" y="139212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75256" y="2124623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latin typeface="+mn-ea"/>
              </a:rPr>
              <a:t>4. </a:t>
            </a:r>
            <a:r>
              <a:rPr lang="ko-KR" altLang="en-US" sz="1100" spc="-150">
                <a:solidFill>
                  <a:srgbClr val="FF0000"/>
                </a:solidFill>
                <a:latin typeface="+mn-ea"/>
              </a:rPr>
              <a:t>업무수행기준요건관련 </a:t>
            </a:r>
            <a:r>
              <a:rPr lang="ko-KR" altLang="en-US" sz="1100" spc="-150" smtClean="0">
                <a:solidFill>
                  <a:srgbClr val="FF0000"/>
                </a:solidFill>
                <a:latin typeface="+mn-ea"/>
              </a:rPr>
              <a:t>서류</a:t>
            </a:r>
            <a:endParaRPr lang="ko-KR" altLang="en-US" sz="1100" spc="-15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956049"/>
              </p:ext>
            </p:extLst>
          </p:nvPr>
        </p:nvGraphicFramePr>
        <p:xfrm>
          <a:off x="1654783" y="2505158"/>
          <a:ext cx="7392953" cy="287736"/>
        </p:xfrm>
        <a:graphic>
          <a:graphicData uri="http://schemas.openxmlformats.org/drawingml/2006/table">
            <a:tbl>
              <a:tblPr/>
              <a:tblGrid>
                <a:gridCol w="3679496"/>
                <a:gridCol w="3713457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업무수행기준요건관련 서류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7231859" y="2568075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24042" y="2568075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570161" y="2560237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231859" y="1687344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824042" y="1687344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5570161" y="1679506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814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163195" y="2237626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11" name="직사각형 10"/>
          <p:cNvSpPr/>
          <p:nvPr/>
        </p:nvSpPr>
        <p:spPr>
          <a:xfrm>
            <a:off x="7296092" y="2237626"/>
            <a:ext cx="807052" cy="25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추가</a:t>
            </a:r>
            <a:endParaRPr lang="ko-KR" altLang="en-US" sz="8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173628"/>
              </p:ext>
            </p:extLst>
          </p:nvPr>
        </p:nvGraphicFramePr>
        <p:xfrm>
          <a:off x="1696995" y="2566247"/>
          <a:ext cx="7264284" cy="1178590"/>
        </p:xfrm>
        <a:graphic>
          <a:graphicData uri="http://schemas.openxmlformats.org/drawingml/2006/table">
            <a:tbl>
              <a:tblPr/>
              <a:tblGrid>
                <a:gridCol w="1845275"/>
                <a:gridCol w="1842443"/>
                <a:gridCol w="1285103"/>
                <a:gridCol w="2291463"/>
              </a:tblGrid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신규경력 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신규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911111-1234568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교육이수번호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경력시작일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경력종료일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647235" y="2831372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홍길동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6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647235" y="3312525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2021021315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7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647235" y="3541064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2021-01-01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8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6785303" y="3524088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2021-05-03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9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647235" y="307500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대출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218895"/>
              </p:ext>
            </p:extLst>
          </p:nvPr>
        </p:nvGraphicFramePr>
        <p:xfrm>
          <a:off x="1654784" y="4227315"/>
          <a:ext cx="7306496" cy="863208"/>
        </p:xfrm>
        <a:graphic>
          <a:graphicData uri="http://schemas.openxmlformats.org/drawingml/2006/table">
            <a:tbl>
              <a:tblPr/>
              <a:tblGrid>
                <a:gridCol w="3636466"/>
                <a:gridCol w="3670030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이수확인서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인증서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경력증명서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업무인력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231859" y="4290232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824042" y="4290232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5570161" y="4282394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231859" y="4578556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824042" y="4578556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5570161" y="4570718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231859" y="4858643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824042" y="4858643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5570161" y="4850805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54783" y="3928419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150" dirty="0" smtClean="0">
                <a:latin typeface="+mn-ea"/>
              </a:rPr>
              <a:t>전문인력관련 서류</a:t>
            </a:r>
            <a:endParaRPr lang="ko-KR" altLang="en-US" sz="1100" spc="-150" dirty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004706" y="5648304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145774" y="3629544"/>
            <a:ext cx="2046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3300"/>
                </a:solidFill>
              </a:rPr>
              <a:t>전문인력에 금융상품유형 </a:t>
            </a:r>
            <a:endParaRPr lang="en-US" altLang="ko-KR" sz="1200" b="1" dirty="0">
              <a:solidFill>
                <a:srgbClr val="FF3300"/>
              </a:solidFill>
            </a:endParaRPr>
          </a:p>
          <a:p>
            <a:r>
              <a:rPr lang="ko-KR" altLang="en-US" sz="1200" b="1" dirty="0" smtClean="0">
                <a:solidFill>
                  <a:srgbClr val="FF3300"/>
                </a:solidFill>
              </a:rPr>
              <a:t>추가</a:t>
            </a:r>
            <a:endParaRPr lang="en-US" altLang="ko-KR" sz="1200" b="1" dirty="0" smtClean="0">
              <a:solidFill>
                <a:srgbClr val="FF3300"/>
              </a:solidFill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618014"/>
              </p:ext>
            </p:extLst>
          </p:nvPr>
        </p:nvGraphicFramePr>
        <p:xfrm>
          <a:off x="10046222" y="886278"/>
          <a:ext cx="2146086" cy="252118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1784173" y="1689259"/>
            <a:ext cx="493200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774962" y="1697336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367145" y="1697336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075242" y="1697336"/>
            <a:ext cx="828000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샘플다운로드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705794" y="1576251"/>
            <a:ext cx="7394663" cy="36576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163195" y="5186738"/>
            <a:ext cx="807052" cy="25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1705792" y="1031019"/>
            <a:ext cx="1080000" cy="2880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등록정보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83455" y="1031019"/>
            <a:ext cx="1512000" cy="28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대표자 및 임원관련 사항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283781" y="1031019"/>
            <a:ext cx="1664173" cy="288000"/>
          </a:xfrm>
          <a:prstGeom prst="rect">
            <a:avLst/>
          </a:prstGeom>
          <a:solidFill>
            <a:srgbClr val="59595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전문성 인력에 관한 사항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948129" y="1031019"/>
            <a:ext cx="1898290" cy="28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전산설비 관리 인력에 관한 사항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837889" y="1031019"/>
            <a:ext cx="1152000" cy="28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기타 첨부할 서류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7942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784173" y="1689259"/>
            <a:ext cx="493200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74962" y="1697336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67145" y="1697336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75242" y="1697336"/>
            <a:ext cx="828000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샘플다운로드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05794" y="1576251"/>
            <a:ext cx="7394663" cy="36576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163195" y="2237626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12" name="직사각형 11"/>
          <p:cNvSpPr/>
          <p:nvPr/>
        </p:nvSpPr>
        <p:spPr>
          <a:xfrm>
            <a:off x="7296092" y="2237626"/>
            <a:ext cx="807052" cy="25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추가</a:t>
            </a:r>
            <a:endParaRPr lang="ko-KR" altLang="en-US" sz="800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417408"/>
              </p:ext>
            </p:extLst>
          </p:nvPr>
        </p:nvGraphicFramePr>
        <p:xfrm>
          <a:off x="1705963" y="2778280"/>
          <a:ext cx="7264284" cy="235718"/>
        </p:xfrm>
        <a:graphic>
          <a:graphicData uri="http://schemas.openxmlformats.org/drawingml/2006/table">
            <a:tbl>
              <a:tblPr/>
              <a:tblGrid>
                <a:gridCol w="1845275"/>
                <a:gridCol w="1842443"/>
                <a:gridCol w="1285103"/>
                <a:gridCol w="2291463"/>
              </a:tblGrid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911111-1234568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656203" y="2792239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홍길동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54783" y="3355760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150" dirty="0" smtClean="0">
                <a:latin typeface="+mn-ea"/>
              </a:rPr>
              <a:t>전문인력관련 서류</a:t>
            </a:r>
            <a:endParaRPr lang="ko-KR" altLang="en-US" sz="1100" spc="-150" dirty="0">
              <a:latin typeface="+mn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731464"/>
              </p:ext>
            </p:extLst>
          </p:nvPr>
        </p:nvGraphicFramePr>
        <p:xfrm>
          <a:off x="1705792" y="3715348"/>
          <a:ext cx="7306496" cy="575472"/>
        </p:xfrm>
        <a:graphic>
          <a:graphicData uri="http://schemas.openxmlformats.org/drawingml/2006/table">
            <a:tbl>
              <a:tblPr/>
              <a:tblGrid>
                <a:gridCol w="3636466"/>
                <a:gridCol w="3670030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경력증명서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전산인력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자격확인 서류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전산인력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7282867" y="3778265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75050" y="3778265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621169" y="3770427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82867" y="4066589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875050" y="4066589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5621169" y="4058751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55714" y="5049250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  <p:sp>
        <p:nvSpPr>
          <p:cNvPr id="28" name="직사각형 27"/>
          <p:cNvSpPr/>
          <p:nvPr/>
        </p:nvSpPr>
        <p:spPr>
          <a:xfrm>
            <a:off x="8204437" y="4418035"/>
            <a:ext cx="807052" cy="25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36322"/>
              </p:ext>
            </p:extLst>
          </p:nvPr>
        </p:nvGraphicFramePr>
        <p:xfrm>
          <a:off x="10046222" y="886278"/>
          <a:ext cx="2146086" cy="252118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705792" y="1031019"/>
            <a:ext cx="1080000" cy="2880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등록정보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83455" y="1031019"/>
            <a:ext cx="1512000" cy="28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대표자 및 임원관련 사항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83781" y="1031019"/>
            <a:ext cx="1664173" cy="28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전문성 인력에 관한 사항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948129" y="1031019"/>
            <a:ext cx="1898290" cy="288000"/>
          </a:xfrm>
          <a:prstGeom prst="rect">
            <a:avLst/>
          </a:prstGeom>
          <a:solidFill>
            <a:srgbClr val="59595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전산설비 관리 인력에 관한 사항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837889" y="1031019"/>
            <a:ext cx="1152000" cy="28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기타 첨부할 서류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42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505634"/>
              </p:ext>
            </p:extLst>
          </p:nvPr>
        </p:nvGraphicFramePr>
        <p:xfrm>
          <a:off x="10046222" y="886278"/>
          <a:ext cx="2146086" cy="5697036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승인된 모집인의 이후 처리를 하는 화면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 처리 및 조회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각 회원사별로 모집인 조회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필드값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자격취득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해지완료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필드값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1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보완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1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1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보완</a:t>
                      </a:r>
                      <a:r>
                        <a:rPr kumimoji="0" lang="en-US" altLang="ko-KR" sz="800" b="1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보완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필드값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법인소속 사용인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금융상품유형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시설대여 및 연불판매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할부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어음할인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매출채권 매입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지급보증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기타 대출성 상품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필드값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휴대폰번호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주민번호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법인번호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등록번호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등록번호 입력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-&gt; 7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번 검색어 필드값으로 포함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승인완료일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자격취득일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해지완료일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정보변경일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결제완료일별로 조회 가능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표시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상태는 완료된 상태만 표시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자격취득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해지완료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금융상품유형에 따라 동일인 이어도 각각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r>
                        <a:rPr lang="ko-KR" altLang="en-US" sz="800" dirty="0" smtClean="0"/>
                        <a:t>금융상품유형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smtClean="0"/>
                        <a:t>대출 </a:t>
                      </a:r>
                      <a:r>
                        <a:rPr lang="en-US" altLang="ko-KR" sz="800" dirty="0" smtClean="0"/>
                        <a:t>(1</a:t>
                      </a:r>
                      <a:r>
                        <a:rPr lang="ko-KR" altLang="en-US" sz="800" smtClean="0"/>
                        <a:t>사 전속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endParaRPr lang="en-US" altLang="ko-KR" sz="800" dirty="0" smtClean="0"/>
                    </a:p>
                    <a:p>
                      <a:r>
                        <a:rPr lang="ko-KR" altLang="en-US" sz="800" dirty="0" smtClean="0"/>
                        <a:t>동일인이어도 금융상품유형에 따라 각각 구분해서 봐야 함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endParaRPr lang="en-US" altLang="ko-KR" sz="800" dirty="0" smtClean="0"/>
                    </a:p>
                    <a:p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</a:rPr>
                        <a:t>금융상품유형에 따라 동일인 이어도 승인완료 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/ 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자격취득 시점이 다름</a:t>
                      </a: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</a:rPr>
                        <a:t>리스할부는 회사가 여러 개 등록될 수 있음</a:t>
                      </a: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ko-KR" altLang="en-US" sz="800" b="0" strike="sngStrike" dirty="0" smtClean="0">
                          <a:solidFill>
                            <a:srgbClr val="0000FF"/>
                          </a:solidFill>
                        </a:rPr>
                        <a:t>취급상품별 모집인 등록번호도 다름</a:t>
                      </a:r>
                      <a:r>
                        <a:rPr lang="en-US" altLang="ko-KR" sz="800" b="0" strike="sngStrike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800" b="0" strike="sngStrike" smtClean="0">
                          <a:solidFill>
                            <a:srgbClr val="0000FF"/>
                          </a:solidFill>
                        </a:rPr>
                        <a:t>미정</a:t>
                      </a:r>
                      <a:r>
                        <a:rPr lang="en-US" altLang="ko-KR" sz="800" b="0" strike="sngStrike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  <a:p>
                      <a:r>
                        <a:rPr lang="ko-KR" altLang="en-US" sz="800" dirty="0" smtClean="0"/>
                        <a:t>또한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smtClean="0"/>
                        <a:t>상황에 따라 해지나 변경도 각각 다를 수 있음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105" name="TextBox 104"/>
          <p:cNvSpPr txBox="1"/>
          <p:nvPr/>
        </p:nvSpPr>
        <p:spPr bwMode="auto">
          <a:xfrm>
            <a:off x="4892927" y="6301778"/>
            <a:ext cx="249299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&lt;&lt;  &lt; 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ea typeface="돋움" pitchFamily="50" charset="-127"/>
              </a:rPr>
              <a:t>1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· 2 · 3 · 4 · 5 · 6 · 7 · 8 · 9 · 10  </a:t>
            </a: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&gt;  &gt;&gt; </a:t>
            </a:r>
            <a:endParaRPr lang="en-US" altLang="ko-KR" sz="800" dirty="0">
              <a:solidFill>
                <a:srgbClr val="000000">
                  <a:lumMod val="65000"/>
                  <a:lumOff val="35000"/>
                </a:srgbClr>
              </a:solidFill>
              <a:ea typeface="돋움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705792" y="1097353"/>
            <a:ext cx="2573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모집인 조회 및 변경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1813771" y="1551192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782601" y="2345160"/>
            <a:ext cx="657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검색어</a:t>
            </a:r>
            <a:endParaRPr lang="ko-KR" altLang="en-US" sz="800" dirty="0"/>
          </a:p>
        </p:txBody>
      </p:sp>
      <p:sp>
        <p:nvSpPr>
          <p:cNvPr id="66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771208" y="2357180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이름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7" name="Drop-Down Arrow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597833" y="2357180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8" name="Drop-Down Arrow"/>
          <p:cNvSpPr/>
          <p:nvPr>
            <p:custDataLst>
              <p:tags r:id="rId3"/>
            </p:custDataLst>
          </p:nvPr>
        </p:nvSpPr>
        <p:spPr>
          <a:xfrm rot="10800000">
            <a:off x="3643490" y="2427784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70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913309" y="2676239"/>
            <a:ext cx="997393" cy="1700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3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5374355" y="2680786"/>
            <a:ext cx="997393" cy="1700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68605" y="2675506"/>
            <a:ext cx="181875" cy="180000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6410575" y="2674590"/>
            <a:ext cx="181875" cy="18000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5174756" y="2676054"/>
            <a:ext cx="1484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cxnSp>
        <p:nvCxnSpPr>
          <p:cNvPr id="85" name="직선 연결선 84"/>
          <p:cNvCxnSpPr/>
          <p:nvPr/>
        </p:nvCxnSpPr>
        <p:spPr>
          <a:xfrm>
            <a:off x="1868094" y="2953368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858821" y="2351766"/>
            <a:ext cx="104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391426"/>
              </p:ext>
            </p:extLst>
          </p:nvPr>
        </p:nvGraphicFramePr>
        <p:xfrm>
          <a:off x="884126" y="3763535"/>
          <a:ext cx="8836991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411"/>
                <a:gridCol w="648940"/>
                <a:gridCol w="596655"/>
                <a:gridCol w="513415"/>
                <a:gridCol w="496057"/>
                <a:gridCol w="518621"/>
                <a:gridCol w="504165"/>
                <a:gridCol w="572413"/>
                <a:gridCol w="640504"/>
                <a:gridCol w="640504"/>
                <a:gridCol w="594374"/>
                <a:gridCol w="627066"/>
                <a:gridCol w="725048"/>
                <a:gridCol w="711693"/>
                <a:gridCol w="704125"/>
              </a:tblGrid>
              <a:tr h="300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회원사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모집인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처리상태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모집인분류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금융상품유형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휴대폰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법인명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법인번호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모집인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등록번호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승인완료일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결제완료일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자격취득일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볼보파이낸셜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자격취득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완료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개인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대출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홍길동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750627-2222222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123A548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38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승인완료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변경요청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반려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개인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리스할부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홍길동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750627-2222222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123A550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37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승인완료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취소요청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법인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대출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㈜ 가나다</a:t>
                      </a:r>
                      <a:endParaRPr lang="ko-KR" altLang="en-US" sz="8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/>
                        <a:t>110111-4088260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123A548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자격취득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변경요청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법인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리스할부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㈜ </a:t>
                      </a:r>
                      <a:r>
                        <a:rPr lang="ko-KR" altLang="en-US" sz="800" b="1" u="sng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마바사</a:t>
                      </a:r>
                      <a:endParaRPr lang="ko-KR" altLang="en-US" sz="8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/>
                        <a:t>110222-5555123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123A548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자격취득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해지요청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반려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개인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대출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장민수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900627-2222222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123A548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해지완료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완료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개인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대출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심소연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910627-2222222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123A548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4" name="Drop-Down Arrow"/>
          <p:cNvSpPr/>
          <p:nvPr>
            <p:custDataLst>
              <p:tags r:id="rId7"/>
            </p:custDataLst>
          </p:nvPr>
        </p:nvSpPr>
        <p:spPr>
          <a:xfrm rot="10800000">
            <a:off x="3643490" y="2427784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778621" y="2015500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모집인 분류</a:t>
            </a:r>
            <a:endParaRPr lang="ko-KR" altLang="en-US" sz="800" dirty="0"/>
          </a:p>
        </p:txBody>
      </p:sp>
      <p:sp>
        <p:nvSpPr>
          <p:cNvPr id="96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2775111" y="2027520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7" name="Drop-Down Arrow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3601736" y="2027520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8" name="Drop-Down Arrow"/>
          <p:cNvSpPr/>
          <p:nvPr>
            <p:custDataLst>
              <p:tags r:id="rId10"/>
            </p:custDataLst>
          </p:nvPr>
        </p:nvSpPr>
        <p:spPr>
          <a:xfrm rot="10800000">
            <a:off x="3647393" y="2098124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99" name="Drop-Down Arrow"/>
          <p:cNvSpPr/>
          <p:nvPr>
            <p:custDataLst>
              <p:tags r:id="rId11"/>
            </p:custDataLst>
          </p:nvPr>
        </p:nvSpPr>
        <p:spPr>
          <a:xfrm rot="10800000">
            <a:off x="3647393" y="2098124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778621" y="1668659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회원사 선택</a:t>
            </a:r>
            <a:endParaRPr lang="ko-KR" altLang="en-US" sz="800" dirty="0"/>
          </a:p>
        </p:txBody>
      </p:sp>
      <p:sp>
        <p:nvSpPr>
          <p:cNvPr id="106" name="Text Box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2775111" y="1680679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7" name="Drop-Down Arrow Box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3601736" y="1680679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8" name="Drop-Down Arrow"/>
          <p:cNvSpPr/>
          <p:nvPr>
            <p:custDataLst>
              <p:tags r:id="rId14"/>
            </p:custDataLst>
          </p:nvPr>
        </p:nvSpPr>
        <p:spPr>
          <a:xfrm rot="10800000">
            <a:off x="3647393" y="1751283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10" name="Drop-Down Arrow"/>
          <p:cNvSpPr/>
          <p:nvPr>
            <p:custDataLst>
              <p:tags r:id="rId15"/>
            </p:custDataLst>
          </p:nvPr>
        </p:nvSpPr>
        <p:spPr>
          <a:xfrm rot="10800000">
            <a:off x="3647393" y="1751283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11" name="Oval 63"/>
          <p:cNvSpPr>
            <a:spLocks noChangeArrowheads="1"/>
          </p:cNvSpPr>
          <p:nvPr/>
        </p:nvSpPr>
        <p:spPr bwMode="auto">
          <a:xfrm>
            <a:off x="1666142" y="159665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Oval 63"/>
          <p:cNvSpPr>
            <a:spLocks noChangeArrowheads="1"/>
          </p:cNvSpPr>
          <p:nvPr/>
        </p:nvSpPr>
        <p:spPr bwMode="auto">
          <a:xfrm>
            <a:off x="1632477" y="199371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" name="Oval 63"/>
          <p:cNvSpPr>
            <a:spLocks noChangeArrowheads="1"/>
          </p:cNvSpPr>
          <p:nvPr/>
        </p:nvSpPr>
        <p:spPr bwMode="auto">
          <a:xfrm>
            <a:off x="2614432" y="225507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8924114" y="3046187"/>
            <a:ext cx="807052" cy="21152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조회</a:t>
            </a:r>
            <a:endParaRPr lang="ko-KR" altLang="en-US" sz="800"/>
          </a:p>
        </p:txBody>
      </p:sp>
      <p:sp>
        <p:nvSpPr>
          <p:cNvPr id="133" name="직사각형 132"/>
          <p:cNvSpPr/>
          <p:nvPr/>
        </p:nvSpPr>
        <p:spPr>
          <a:xfrm>
            <a:off x="8934241" y="3515359"/>
            <a:ext cx="807052" cy="21152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다운로드</a:t>
            </a:r>
            <a:endParaRPr lang="ko-KR" altLang="en-US" sz="800" dirty="0"/>
          </a:p>
        </p:txBody>
      </p:sp>
      <p:sp>
        <p:nvSpPr>
          <p:cNvPr id="141" name="TextBox 140"/>
          <p:cNvSpPr txBox="1"/>
          <p:nvPr/>
        </p:nvSpPr>
        <p:spPr>
          <a:xfrm>
            <a:off x="4182861" y="1668659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모집인 상태</a:t>
            </a:r>
            <a:endParaRPr lang="ko-KR" altLang="en-US" sz="800" dirty="0"/>
          </a:p>
        </p:txBody>
      </p:sp>
      <p:sp>
        <p:nvSpPr>
          <p:cNvPr id="142" name="Text Box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4927102" y="1680679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43" name="Drop-Down Arrow Box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5753727" y="1680679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44" name="Drop-Down Arrow"/>
          <p:cNvSpPr/>
          <p:nvPr>
            <p:custDataLst>
              <p:tags r:id="rId18"/>
            </p:custDataLst>
          </p:nvPr>
        </p:nvSpPr>
        <p:spPr>
          <a:xfrm rot="10800000">
            <a:off x="5799384" y="1751283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45" name="Drop-Down Arrow"/>
          <p:cNvSpPr/>
          <p:nvPr>
            <p:custDataLst>
              <p:tags r:id="rId19"/>
            </p:custDataLst>
          </p:nvPr>
        </p:nvSpPr>
        <p:spPr>
          <a:xfrm rot="10800000">
            <a:off x="5799384" y="1751283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46" name="Oval 63"/>
          <p:cNvSpPr>
            <a:spLocks noChangeArrowheads="1"/>
          </p:cNvSpPr>
          <p:nvPr/>
        </p:nvSpPr>
        <p:spPr bwMode="auto">
          <a:xfrm>
            <a:off x="4772018" y="1532933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1425" y="3482115"/>
            <a:ext cx="9383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총 </a:t>
            </a:r>
            <a:r>
              <a:rPr lang="en-US" altLang="ko-KR" sz="800" b="1" dirty="0" smtClean="0"/>
              <a:t>: 150</a:t>
            </a:r>
            <a:r>
              <a:rPr lang="ko-KR" altLang="en-US" sz="800" b="1" dirty="0" smtClean="0"/>
              <a:t>건</a:t>
            </a:r>
            <a:endParaRPr lang="ko-KR" altLang="en-US" sz="800" b="1" dirty="0"/>
          </a:p>
        </p:txBody>
      </p:sp>
      <p:sp>
        <p:nvSpPr>
          <p:cNvPr id="93" name="직사각형 92"/>
          <p:cNvSpPr/>
          <p:nvPr/>
        </p:nvSpPr>
        <p:spPr>
          <a:xfrm>
            <a:off x="6657808" y="2699673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6617349" y="2675397"/>
            <a:ext cx="419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오늘</a:t>
            </a:r>
            <a:endParaRPr lang="ko-KR" altLang="en-US" sz="800" dirty="0"/>
          </a:p>
        </p:txBody>
      </p:sp>
      <p:sp>
        <p:nvSpPr>
          <p:cNvPr id="101" name="직사각형 100"/>
          <p:cNvSpPr/>
          <p:nvPr/>
        </p:nvSpPr>
        <p:spPr>
          <a:xfrm>
            <a:off x="7399396" y="2698325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7342753" y="2674049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</a:t>
            </a:r>
            <a:r>
              <a:rPr lang="ko-KR" altLang="en-US" sz="800" smtClean="0"/>
              <a:t>주일</a:t>
            </a:r>
            <a:endParaRPr lang="ko-KR" altLang="en-US" sz="800" dirty="0"/>
          </a:p>
        </p:txBody>
      </p:sp>
      <p:sp>
        <p:nvSpPr>
          <p:cNvPr id="104" name="직사각형 103"/>
          <p:cNvSpPr/>
          <p:nvPr/>
        </p:nvSpPr>
        <p:spPr>
          <a:xfrm>
            <a:off x="7788730" y="2696347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7732087" y="2672071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15</a:t>
            </a:r>
            <a:r>
              <a:rPr lang="ko-KR" altLang="en-US" sz="800" smtClean="0"/>
              <a:t>일</a:t>
            </a:r>
            <a:endParaRPr lang="ko-KR" altLang="en-US" sz="800" dirty="0"/>
          </a:p>
        </p:txBody>
      </p:sp>
      <p:sp>
        <p:nvSpPr>
          <p:cNvPr id="114" name="직사각형 113"/>
          <p:cNvSpPr/>
          <p:nvPr/>
        </p:nvSpPr>
        <p:spPr>
          <a:xfrm>
            <a:off x="8175333" y="2692583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8118690" y="2668307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</a:t>
            </a:r>
            <a:r>
              <a:rPr lang="ko-KR" altLang="en-US" sz="800" smtClean="0"/>
              <a:t>개월</a:t>
            </a:r>
            <a:endParaRPr lang="ko-KR" altLang="en-US" sz="800" dirty="0"/>
          </a:p>
        </p:txBody>
      </p:sp>
      <p:sp>
        <p:nvSpPr>
          <p:cNvPr id="116" name="직사각형 115"/>
          <p:cNvSpPr/>
          <p:nvPr/>
        </p:nvSpPr>
        <p:spPr>
          <a:xfrm>
            <a:off x="7015155" y="2701974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6974696" y="2677698"/>
            <a:ext cx="419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어제</a:t>
            </a:r>
            <a:endParaRPr lang="ko-KR" altLang="en-US" sz="800" dirty="0"/>
          </a:p>
        </p:txBody>
      </p:sp>
      <p:sp>
        <p:nvSpPr>
          <p:cNvPr id="72" name="Oval 63"/>
          <p:cNvSpPr>
            <a:spLocks noChangeArrowheads="1"/>
          </p:cNvSpPr>
          <p:nvPr/>
        </p:nvSpPr>
        <p:spPr bwMode="auto">
          <a:xfrm>
            <a:off x="1621844" y="111126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776287" y="1668659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처리 상태</a:t>
            </a:r>
            <a:endParaRPr lang="ko-KR" altLang="en-US" sz="800" dirty="0"/>
          </a:p>
        </p:txBody>
      </p:sp>
      <p:sp>
        <p:nvSpPr>
          <p:cNvPr id="78" name="Text Box"/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7559943" y="1680679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9" name="Drop-Down Arrow Box"/>
          <p:cNvSpPr>
            <a:spLocks/>
          </p:cNvSpPr>
          <p:nvPr>
            <p:custDataLst>
              <p:tags r:id="rId21"/>
            </p:custDataLst>
          </p:nvPr>
        </p:nvSpPr>
        <p:spPr bwMode="auto">
          <a:xfrm>
            <a:off x="8386568" y="1680679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0" name="Drop-Down Arrow"/>
          <p:cNvSpPr/>
          <p:nvPr>
            <p:custDataLst>
              <p:tags r:id="rId22"/>
            </p:custDataLst>
          </p:nvPr>
        </p:nvSpPr>
        <p:spPr>
          <a:xfrm rot="10800000">
            <a:off x="8432225" y="1751283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81" name="Drop-Down Arrow"/>
          <p:cNvSpPr/>
          <p:nvPr>
            <p:custDataLst>
              <p:tags r:id="rId23"/>
            </p:custDataLst>
          </p:nvPr>
        </p:nvSpPr>
        <p:spPr>
          <a:xfrm rot="10800000">
            <a:off x="8432225" y="1751283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82" name="Oval 63"/>
          <p:cNvSpPr>
            <a:spLocks noChangeArrowheads="1"/>
          </p:cNvSpPr>
          <p:nvPr/>
        </p:nvSpPr>
        <p:spPr bwMode="auto">
          <a:xfrm>
            <a:off x="7404859" y="1532933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679033" y="3602224"/>
            <a:ext cx="368046" cy="200055"/>
            <a:chOff x="1847009" y="3431288"/>
            <a:chExt cx="368046" cy="200055"/>
          </a:xfrm>
        </p:grpSpPr>
        <p:sp>
          <p:nvSpPr>
            <p:cNvPr id="71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847009" y="3431288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12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786504" y="2669774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조회</a:t>
            </a:r>
            <a:endParaRPr lang="ko-KR" altLang="en-US" sz="800" dirty="0"/>
          </a:p>
        </p:txBody>
      </p:sp>
      <p:sp>
        <p:nvSpPr>
          <p:cNvPr id="90" name="Text Box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775111" y="2673912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자격취득일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1" name="Drop-Down Arrow Box"/>
          <p:cNvSpPr>
            <a:spLocks/>
          </p:cNvSpPr>
          <p:nvPr>
            <p:custDataLst>
              <p:tags r:id="rId25"/>
            </p:custDataLst>
          </p:nvPr>
        </p:nvSpPr>
        <p:spPr bwMode="auto">
          <a:xfrm>
            <a:off x="3601736" y="2673912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20" name="Drop-Down Arrow"/>
          <p:cNvSpPr/>
          <p:nvPr>
            <p:custDataLst>
              <p:tags r:id="rId26"/>
            </p:custDataLst>
          </p:nvPr>
        </p:nvSpPr>
        <p:spPr>
          <a:xfrm rot="10800000">
            <a:off x="3647393" y="2744516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21" name="Drop-Down Arrow"/>
          <p:cNvSpPr/>
          <p:nvPr>
            <p:custDataLst>
              <p:tags r:id="rId27"/>
            </p:custDataLst>
          </p:nvPr>
        </p:nvSpPr>
        <p:spPr>
          <a:xfrm rot="10800000">
            <a:off x="3647393" y="2744516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127659" y="2039148"/>
            <a:ext cx="8064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금융상품유형</a:t>
            </a:r>
            <a:endParaRPr lang="ko-KR" altLang="en-US" sz="800" dirty="0"/>
          </a:p>
        </p:txBody>
      </p:sp>
      <p:sp>
        <p:nvSpPr>
          <p:cNvPr id="123" name="Text Box"/>
          <p:cNvSpPr>
            <a:spLocks/>
          </p:cNvSpPr>
          <p:nvPr>
            <p:custDataLst>
              <p:tags r:id="rId28"/>
            </p:custDataLst>
          </p:nvPr>
        </p:nvSpPr>
        <p:spPr bwMode="auto">
          <a:xfrm>
            <a:off x="4927102" y="2051168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25" name="Drop-Down Arrow Box"/>
          <p:cNvSpPr>
            <a:spLocks/>
          </p:cNvSpPr>
          <p:nvPr>
            <p:custDataLst>
              <p:tags r:id="rId29"/>
            </p:custDataLst>
          </p:nvPr>
        </p:nvSpPr>
        <p:spPr bwMode="auto">
          <a:xfrm>
            <a:off x="5753727" y="2051168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26" name="Drop-Down Arrow"/>
          <p:cNvSpPr/>
          <p:nvPr>
            <p:custDataLst>
              <p:tags r:id="rId30"/>
            </p:custDataLst>
          </p:nvPr>
        </p:nvSpPr>
        <p:spPr>
          <a:xfrm rot="10800000">
            <a:off x="5799384" y="212177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27" name="Drop-Down Arrow"/>
          <p:cNvSpPr/>
          <p:nvPr>
            <p:custDataLst>
              <p:tags r:id="rId31"/>
            </p:custDataLst>
          </p:nvPr>
        </p:nvSpPr>
        <p:spPr>
          <a:xfrm rot="10800000">
            <a:off x="5799384" y="212177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28" name="Oval 63"/>
          <p:cNvSpPr>
            <a:spLocks noChangeArrowheads="1"/>
          </p:cNvSpPr>
          <p:nvPr/>
        </p:nvSpPr>
        <p:spPr bwMode="auto">
          <a:xfrm>
            <a:off x="4772018" y="190342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2056295" y="3602224"/>
            <a:ext cx="368046" cy="200055"/>
            <a:chOff x="1847009" y="3431288"/>
            <a:chExt cx="368046" cy="200055"/>
          </a:xfrm>
        </p:grpSpPr>
        <p:sp>
          <p:nvSpPr>
            <p:cNvPr id="134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847009" y="3431288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11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3623717" y="3580531"/>
            <a:ext cx="368046" cy="200055"/>
            <a:chOff x="1847009" y="3431288"/>
            <a:chExt cx="368046" cy="200055"/>
          </a:xfrm>
        </p:grpSpPr>
        <p:sp>
          <p:nvSpPr>
            <p:cNvPr id="147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847009" y="3431288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13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1457205" y="3602224"/>
            <a:ext cx="368046" cy="200055"/>
            <a:chOff x="1847009" y="3431288"/>
            <a:chExt cx="368046" cy="200055"/>
          </a:xfrm>
        </p:grpSpPr>
        <p:sp>
          <p:nvSpPr>
            <p:cNvPr id="150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847009" y="3431288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10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7" name="Oval 63"/>
          <p:cNvSpPr>
            <a:spLocks noChangeArrowheads="1"/>
          </p:cNvSpPr>
          <p:nvPr/>
        </p:nvSpPr>
        <p:spPr bwMode="auto">
          <a:xfrm>
            <a:off x="2633845" y="2620583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29" name="표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110063"/>
              </p:ext>
            </p:extLst>
          </p:nvPr>
        </p:nvGraphicFramePr>
        <p:xfrm>
          <a:off x="99400" y="1258737"/>
          <a:ext cx="1345828" cy="2156625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239625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39625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9625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9625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9625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담당자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9625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9625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업무분장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9625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9625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통계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0" name="직사각형 129"/>
          <p:cNvSpPr/>
          <p:nvPr/>
        </p:nvSpPr>
        <p:spPr>
          <a:xfrm>
            <a:off x="10046222" y="31456"/>
            <a:ext cx="2145778" cy="638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사용인 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03739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01588"/>
              </p:ext>
            </p:extLst>
          </p:nvPr>
        </p:nvGraphicFramePr>
        <p:xfrm>
          <a:off x="10046222" y="886278"/>
          <a:ext cx="2146086" cy="252118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163195" y="1601898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1654783" y="1971091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latin typeface="+mn-ea"/>
              </a:rPr>
              <a:t>1. </a:t>
            </a:r>
            <a:r>
              <a:rPr lang="ko-KR" altLang="en-US" sz="1100" spc="-150" smtClean="0">
                <a:latin typeface="+mn-ea"/>
              </a:rPr>
              <a:t>물적설비관련 서류</a:t>
            </a:r>
            <a:endParaRPr lang="ko-KR" altLang="en-US" sz="1100" spc="-150" dirty="0"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250280"/>
              </p:ext>
            </p:extLst>
          </p:nvPr>
        </p:nvGraphicFramePr>
        <p:xfrm>
          <a:off x="1705792" y="2243595"/>
          <a:ext cx="7306496" cy="863208"/>
        </p:xfrm>
        <a:graphic>
          <a:graphicData uri="http://schemas.openxmlformats.org/drawingml/2006/table">
            <a:tbl>
              <a:tblPr/>
              <a:tblGrid>
                <a:gridCol w="3636466"/>
                <a:gridCol w="3670030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물적 설비내역에 대한 증빙서류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사무공간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전산설비 등의 임차계약서 사본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부동산 등기부등본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7282867" y="2306512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875050" y="2306512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5621169" y="2298674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282867" y="2594836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75050" y="2594836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621169" y="2586998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55714" y="5684979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8204437" y="5001515"/>
            <a:ext cx="807052" cy="25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22" name="직사각형 21"/>
          <p:cNvSpPr/>
          <p:nvPr/>
        </p:nvSpPr>
        <p:spPr>
          <a:xfrm>
            <a:off x="1705792" y="1031019"/>
            <a:ext cx="1080000" cy="2880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등록정보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83455" y="1031019"/>
            <a:ext cx="1512000" cy="28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대표자 및 임원관련 사항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283781" y="1031019"/>
            <a:ext cx="1664173" cy="28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전문성 인력에 관한 사항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48129" y="1031019"/>
            <a:ext cx="1898290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전산설비 관리 인력에 관한 사항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37889" y="1031019"/>
            <a:ext cx="1152000" cy="288000"/>
          </a:xfrm>
          <a:prstGeom prst="rect">
            <a:avLst/>
          </a:prstGeom>
          <a:solidFill>
            <a:srgbClr val="59595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기타 첨부할 서류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282867" y="2882219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875050" y="2882219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621169" y="2874381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54783" y="3233834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latin typeface="+mn-ea"/>
              </a:rPr>
              <a:t>2 . </a:t>
            </a:r>
            <a:r>
              <a:rPr lang="ko-KR" altLang="en-US" sz="1100" spc="-150" smtClean="0">
                <a:latin typeface="+mn-ea"/>
              </a:rPr>
              <a:t>사회적 신용</a:t>
            </a:r>
            <a:endParaRPr lang="ko-KR" altLang="en-US" sz="1100" spc="-150" dirty="0">
              <a:latin typeface="+mn-ea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585794"/>
              </p:ext>
            </p:extLst>
          </p:nvPr>
        </p:nvGraphicFramePr>
        <p:xfrm>
          <a:off x="1705792" y="3506338"/>
          <a:ext cx="7306496" cy="287736"/>
        </p:xfrm>
        <a:graphic>
          <a:graphicData uri="http://schemas.openxmlformats.org/drawingml/2006/table">
            <a:tbl>
              <a:tblPr/>
              <a:tblGrid>
                <a:gridCol w="3636466"/>
                <a:gridCol w="3670030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신청인의 사회적신용에 대한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결격사유없음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확인서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7282867" y="3569255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875050" y="3569255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5621169" y="3561417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80415"/>
              </p:ext>
            </p:extLst>
          </p:nvPr>
        </p:nvGraphicFramePr>
        <p:xfrm>
          <a:off x="1654783" y="4281857"/>
          <a:ext cx="7392953" cy="575472"/>
        </p:xfrm>
        <a:graphic>
          <a:graphicData uri="http://schemas.openxmlformats.org/drawingml/2006/table">
            <a:tbl>
              <a:tblPr/>
              <a:tblGrid>
                <a:gridCol w="3679496"/>
                <a:gridCol w="3713457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대리인 신청 위임장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인감날인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인감증명서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662346" y="3992185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>
                <a:latin typeface="+mn-ea"/>
              </a:rPr>
              <a:t>3</a:t>
            </a:r>
            <a:r>
              <a:rPr lang="en-US" altLang="ko-KR" sz="1100" spc="-150" dirty="0" smtClean="0">
                <a:latin typeface="+mn-ea"/>
              </a:rPr>
              <a:t>  </a:t>
            </a:r>
            <a:r>
              <a:rPr lang="ko-KR" altLang="en-US" sz="1100" spc="-150" smtClean="0">
                <a:latin typeface="+mn-ea"/>
              </a:rPr>
              <a:t>기타</a:t>
            </a:r>
            <a:endParaRPr lang="ko-KR" altLang="en-US" sz="1100" spc="-150" dirty="0"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231859" y="4344774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824042" y="4344774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5570161" y="4336936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231859" y="4633098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824042" y="4633098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5570161" y="462526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8285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16" y="855501"/>
            <a:ext cx="12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회원사 시스템</a:t>
            </a:r>
            <a:endParaRPr lang="ko-KR" altLang="en-US" sz="1100" b="1" spc="-150" dirty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906872"/>
              </p:ext>
            </p:extLst>
          </p:nvPr>
        </p:nvGraphicFramePr>
        <p:xfrm>
          <a:off x="99400" y="1258747"/>
          <a:ext cx="1264317" cy="1228560"/>
        </p:xfrm>
        <a:graphic>
          <a:graphicData uri="http://schemas.openxmlformats.org/drawingml/2006/table">
            <a:tbl>
              <a:tblPr/>
              <a:tblGrid>
                <a:gridCol w="1264317"/>
              </a:tblGrid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05791" y="1097353"/>
            <a:ext cx="2883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관리자 조회 및 변경</a:t>
            </a:r>
            <a:endParaRPr lang="ko-KR" altLang="en-US" sz="2000" spc="-150" dirty="0"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096869"/>
              </p:ext>
            </p:extLst>
          </p:nvPr>
        </p:nvGraphicFramePr>
        <p:xfrm>
          <a:off x="10046222" y="886278"/>
          <a:ext cx="2146086" cy="239234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부서명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담당자명 클릭 시 관리자 조회 팝업이 열림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349434"/>
              </p:ext>
            </p:extLst>
          </p:nvPr>
        </p:nvGraphicFramePr>
        <p:xfrm>
          <a:off x="1705792" y="1811038"/>
          <a:ext cx="7955980" cy="1302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909"/>
                <a:gridCol w="1045232"/>
                <a:gridCol w="1029012"/>
                <a:gridCol w="1029012"/>
                <a:gridCol w="856650"/>
                <a:gridCol w="1032641"/>
                <a:gridCol w="914400"/>
                <a:gridCol w="882128"/>
                <a:gridCol w="7549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선택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아이디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부서명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담담자명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직위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이메일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전화번호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휴대폰번호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가입일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u="sng" dirty="0" smtClean="0"/>
                        <a:t>ABC</a:t>
                      </a:r>
                      <a:r>
                        <a:rPr lang="en-US" altLang="ko-KR" sz="800" b="1" u="sng" baseline="0" dirty="0" smtClean="0"/>
                        <a:t>1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마케팅 부서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담당자</a:t>
                      </a:r>
                      <a:r>
                        <a:rPr lang="en-US" altLang="ko-KR" sz="800" b="1" u="sng" dirty="0" smtClean="0"/>
                        <a:t>1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</a:rPr>
                        <a:t>과장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abc@gmail.com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02-5014455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010-4442222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2021-05-25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u="sng" dirty="0" smtClean="0"/>
                        <a:t>ABC2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마케팅 부서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담당자</a:t>
                      </a:r>
                      <a:r>
                        <a:rPr lang="en-US" altLang="ko-KR" sz="800" b="1" u="sng" dirty="0" smtClean="0"/>
                        <a:t>2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대리</a:t>
                      </a:r>
                      <a:endParaRPr lang="en-US" altLang="ko-KR" sz="8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abc@gmail.com</a:t>
                      </a:r>
                      <a:endParaRPr lang="ko-KR" altLang="en-US" sz="80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02-5014455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010-4442222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2021-05-25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u="sng" dirty="0" smtClean="0"/>
                        <a:t>ABC3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마케팅 부서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담당자</a:t>
                      </a:r>
                      <a:r>
                        <a:rPr lang="en-US" altLang="ko-KR" sz="800" b="1" u="sng" dirty="0" smtClean="0"/>
                        <a:t>3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abc@gmail.com</a:t>
                      </a:r>
                      <a:endParaRPr lang="ko-KR" altLang="en-US" sz="80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02-5014455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010-4442222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2021-05-15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직선 연결선 12"/>
          <p:cNvCxnSpPr/>
          <p:nvPr/>
        </p:nvCxnSpPr>
        <p:spPr>
          <a:xfrm>
            <a:off x="1813771" y="1551192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63"/>
          <p:cNvSpPr>
            <a:spLocks noChangeArrowheads="1"/>
          </p:cNvSpPr>
          <p:nvPr/>
        </p:nvSpPr>
        <p:spPr bwMode="auto">
          <a:xfrm>
            <a:off x="3843827" y="169213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46222" y="3689254"/>
            <a:ext cx="1716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3300"/>
                </a:solidFill>
              </a:rPr>
              <a:t>관리자 삭제를 위한 체크박스</a:t>
            </a:r>
            <a:r>
              <a:rPr lang="en-US" altLang="ko-KR" sz="1200" b="1" dirty="0" smtClean="0">
                <a:solidFill>
                  <a:srgbClr val="FF33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3300"/>
                </a:solidFill>
              </a:rPr>
              <a:t>맨 앞</a:t>
            </a:r>
            <a:r>
              <a:rPr lang="en-US" altLang="ko-KR" sz="1200" b="1" dirty="0" smtClean="0">
                <a:solidFill>
                  <a:srgbClr val="FF3300"/>
                </a:solidFill>
              </a:rPr>
              <a:t>)</a:t>
            </a:r>
            <a:r>
              <a:rPr lang="ko-KR" altLang="en-US" sz="1200" b="1" dirty="0" smtClean="0">
                <a:solidFill>
                  <a:srgbClr val="FF3300"/>
                </a:solidFill>
              </a:rPr>
              <a:t>와 삭제메뉴</a:t>
            </a:r>
            <a:r>
              <a:rPr lang="en-US" altLang="ko-KR" sz="1200" b="1" dirty="0" smtClean="0">
                <a:solidFill>
                  <a:srgbClr val="FF3300"/>
                </a:solidFill>
              </a:rPr>
              <a:t> </a:t>
            </a:r>
            <a:r>
              <a:rPr lang="ko-KR" altLang="en-US" sz="1200" b="1" dirty="0" smtClean="0">
                <a:solidFill>
                  <a:srgbClr val="FF3300"/>
                </a:solidFill>
              </a:rPr>
              <a:t>필요</a:t>
            </a:r>
            <a:endParaRPr lang="en-US" altLang="ko-KR" sz="1200" b="1" dirty="0" smtClean="0">
              <a:solidFill>
                <a:srgbClr val="FF3300"/>
              </a:solidFill>
            </a:endParaRPr>
          </a:p>
          <a:p>
            <a:endParaRPr lang="en-US" altLang="ko-KR" sz="1200" b="1" dirty="0">
              <a:solidFill>
                <a:srgbClr val="FF3300"/>
              </a:solidFill>
            </a:endParaRPr>
          </a:p>
          <a:p>
            <a:r>
              <a:rPr lang="ko-KR" altLang="en-US" sz="1200" b="1" dirty="0" smtClean="0">
                <a:solidFill>
                  <a:srgbClr val="FF3300"/>
                </a:solidFill>
              </a:rPr>
              <a:t>휴대폰번호 추가</a:t>
            </a:r>
            <a:endParaRPr lang="en-US" altLang="ko-KR" sz="1200" b="1" dirty="0" smtClean="0">
              <a:solidFill>
                <a:srgbClr val="FF3300"/>
              </a:solidFill>
            </a:endParaRPr>
          </a:p>
        </p:txBody>
      </p:sp>
      <p:sp>
        <p:nvSpPr>
          <p:cNvPr id="14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854139" y="2267956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6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854139" y="2599801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852521" y="3310087"/>
            <a:ext cx="807052" cy="25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854139" y="2907228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2066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826" y="1855191"/>
            <a:ext cx="5052112" cy="296117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885826" y="1602589"/>
            <a:ext cx="5052112" cy="27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85033" y="1567496"/>
            <a:ext cx="2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X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587448"/>
              </p:ext>
            </p:extLst>
          </p:nvPr>
        </p:nvGraphicFramePr>
        <p:xfrm>
          <a:off x="2900637" y="1886116"/>
          <a:ext cx="5000396" cy="2372032"/>
        </p:xfrm>
        <a:graphic>
          <a:graphicData uri="http://schemas.openxmlformats.org/drawingml/2006/table">
            <a:tbl>
              <a:tblPr/>
              <a:tblGrid>
                <a:gridCol w="1074252"/>
                <a:gridCol w="3926144"/>
              </a:tblGrid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ABC1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부서명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r>
                        <a:rPr lang="ko-KR" altLang="en-US" sz="800" smtClean="0"/>
                        <a:t>마케팅부서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r>
                        <a:rPr lang="ko-KR" altLang="en-US" sz="800" smtClean="0"/>
                        <a:t>홍길동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r>
                        <a:rPr lang="ko-KR" altLang="en-US" sz="800" smtClean="0"/>
                        <a:t>과장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r>
                        <a:rPr lang="en-US" altLang="ko-KR" sz="800" dirty="0" smtClean="0">
                          <a:hlinkClick r:id="rId3"/>
                        </a:rPr>
                        <a:t>abc@gmail.com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회사 전화번호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02-44445567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010-44422222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가입일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2020.05.10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900636" y="1613663"/>
            <a:ext cx="2116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관리자 조회 및 변경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97309" y="4365737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취소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6985981" y="4369892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수정</a:t>
            </a:r>
            <a:endParaRPr lang="ko-KR" altLang="en-US" sz="8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104724"/>
              </p:ext>
            </p:extLst>
          </p:nvPr>
        </p:nvGraphicFramePr>
        <p:xfrm>
          <a:off x="10046222" y="886278"/>
          <a:ext cx="2146086" cy="246784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패스워드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 번호가 조회됩니다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수정버튼 클릭 시 수정화면으로 변경됩니다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5116" y="855501"/>
            <a:ext cx="12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회원사 시스템</a:t>
            </a:r>
            <a:endParaRPr lang="ko-KR" altLang="en-US" sz="1100" b="1" spc="-150" dirty="0">
              <a:latin typeface="+mn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051348"/>
              </p:ext>
            </p:extLst>
          </p:nvPr>
        </p:nvGraphicFramePr>
        <p:xfrm>
          <a:off x="99400" y="1258747"/>
          <a:ext cx="1264317" cy="1228560"/>
        </p:xfrm>
        <a:graphic>
          <a:graphicData uri="http://schemas.openxmlformats.org/drawingml/2006/table">
            <a:tbl>
              <a:tblPr/>
              <a:tblGrid>
                <a:gridCol w="1264317"/>
              </a:tblGrid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Oval 63"/>
          <p:cNvSpPr>
            <a:spLocks noChangeArrowheads="1"/>
          </p:cNvSpPr>
          <p:nvPr/>
        </p:nvSpPr>
        <p:spPr bwMode="auto">
          <a:xfrm>
            <a:off x="2719731" y="149549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Oval 63"/>
          <p:cNvSpPr>
            <a:spLocks noChangeArrowheads="1"/>
          </p:cNvSpPr>
          <p:nvPr/>
        </p:nvSpPr>
        <p:spPr bwMode="auto">
          <a:xfrm>
            <a:off x="6799149" y="432208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6222" y="3354127"/>
            <a:ext cx="214577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금융회사 관리자 정보수정을 담당하는 대표관리자가 있어야 </a:t>
            </a:r>
            <a:r>
              <a:rPr lang="ko-KR" altLang="en-US" sz="1200" b="1" dirty="0" err="1">
                <a:solidFill>
                  <a:srgbClr val="FF0000"/>
                </a:solidFill>
              </a:rPr>
              <a:t>하는건지</a:t>
            </a:r>
            <a:r>
              <a:rPr lang="en-US" altLang="ko-KR" sz="1200" b="1" dirty="0">
                <a:solidFill>
                  <a:srgbClr val="FF0000"/>
                </a:solidFill>
              </a:rPr>
              <a:t>? </a:t>
            </a:r>
          </a:p>
          <a:p>
            <a:r>
              <a:rPr lang="ko-KR" altLang="en-US" sz="1200" b="1">
                <a:solidFill>
                  <a:srgbClr val="FF0000"/>
                </a:solidFill>
              </a:rPr>
              <a:t>아니면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>
                <a:solidFill>
                  <a:srgbClr val="FF0000"/>
                </a:solidFill>
              </a:rPr>
              <a:t>각자 본인 정보 변경만 가능한건지</a:t>
            </a:r>
            <a:r>
              <a:rPr lang="en-US" altLang="ko-KR" sz="1200" b="1" dirty="0">
                <a:solidFill>
                  <a:srgbClr val="FF0000"/>
                </a:solidFill>
              </a:rPr>
              <a:t>?</a:t>
            </a:r>
          </a:p>
          <a:p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b="1">
                <a:solidFill>
                  <a:srgbClr val="0000FF"/>
                </a:solidFill>
                <a:sym typeface="Wingdings" panose="05000000000000000000" pitchFamily="2" charset="2"/>
              </a:rPr>
              <a:t>대표관리자 없이 각자 본인 정보 수정</a:t>
            </a:r>
            <a:endParaRPr lang="en-US" altLang="ko-KR" sz="1200" b="1" dirty="0">
              <a:solidFill>
                <a:srgbClr val="0000FF"/>
              </a:solidFill>
            </a:endParaRPr>
          </a:p>
          <a:p>
            <a:endParaRPr lang="en-US" altLang="ko-KR" sz="1200" b="1" dirty="0">
              <a:solidFill>
                <a:srgbClr val="FF0000"/>
              </a:solidFill>
            </a:endParaRPr>
          </a:p>
          <a:p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>
                <a:solidFill>
                  <a:srgbClr val="FF0000"/>
                </a:solidFill>
              </a:rPr>
              <a:t>휴대폰번호 추가</a:t>
            </a:r>
            <a:r>
              <a:rPr lang="en-US" altLang="ko-KR" sz="1200" b="1" dirty="0">
                <a:solidFill>
                  <a:srgbClr val="0000FF"/>
                </a:solidFill>
              </a:rPr>
              <a:t>(</a:t>
            </a:r>
            <a:r>
              <a:rPr lang="ko-KR" altLang="en-US" sz="1200" b="1">
                <a:solidFill>
                  <a:srgbClr val="0000FF"/>
                </a:solidFill>
              </a:rPr>
              <a:t>선택사항</a:t>
            </a:r>
            <a:r>
              <a:rPr lang="en-US" altLang="ko-KR" sz="1200" b="1" dirty="0">
                <a:solidFill>
                  <a:srgbClr val="0000FF"/>
                </a:solidFill>
              </a:rPr>
              <a:t>)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0237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46412" y="1855191"/>
            <a:ext cx="5052112" cy="336319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846412" y="1602589"/>
            <a:ext cx="5052112" cy="27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45619" y="1567496"/>
            <a:ext cx="2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X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1222" y="1613663"/>
            <a:ext cx="2116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관리자 수정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55870" y="4770727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취소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5590724" y="4774882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350845"/>
              </p:ext>
            </p:extLst>
          </p:nvPr>
        </p:nvGraphicFramePr>
        <p:xfrm>
          <a:off x="2861223" y="1886116"/>
          <a:ext cx="5000396" cy="2668536"/>
        </p:xfrm>
        <a:graphic>
          <a:graphicData uri="http://schemas.openxmlformats.org/drawingml/2006/table">
            <a:tbl>
              <a:tblPr/>
              <a:tblGrid>
                <a:gridCol w="1074252"/>
                <a:gridCol w="3926144"/>
              </a:tblGrid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ABC1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패스워드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패스워드 확인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부서명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회사 전화번호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 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4022572" y="2232242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4022572" y="2544585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5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022572" y="3108453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홍길동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6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022572" y="3712089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abe@gmail.com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7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022572" y="3987985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02-44445567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100881"/>
              </p:ext>
            </p:extLst>
          </p:nvPr>
        </p:nvGraphicFramePr>
        <p:xfrm>
          <a:off x="10046222" y="886278"/>
          <a:ext cx="2146086" cy="2736073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아이디를 제외한 모든 데이터 변경이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관리자가 변경되면 여신협회에서도 실시간으로 반영됨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저장버튼을 클릭하면 변경내용이 저장되고 창이 닫힙니다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116" y="855501"/>
            <a:ext cx="12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회원사 시스템</a:t>
            </a:r>
            <a:endParaRPr lang="ko-KR" altLang="en-US" sz="1100" b="1" spc="-150" dirty="0">
              <a:latin typeface="+mn-ea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051348"/>
              </p:ext>
            </p:extLst>
          </p:nvPr>
        </p:nvGraphicFramePr>
        <p:xfrm>
          <a:off x="99400" y="1258747"/>
          <a:ext cx="1264317" cy="1228560"/>
        </p:xfrm>
        <a:graphic>
          <a:graphicData uri="http://schemas.openxmlformats.org/drawingml/2006/table">
            <a:tbl>
              <a:tblPr/>
              <a:tblGrid>
                <a:gridCol w="1264317"/>
              </a:tblGrid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Oval 63"/>
          <p:cNvSpPr>
            <a:spLocks noChangeArrowheads="1"/>
          </p:cNvSpPr>
          <p:nvPr/>
        </p:nvSpPr>
        <p:spPr bwMode="auto">
          <a:xfrm>
            <a:off x="2637817" y="162783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Oval 63"/>
          <p:cNvSpPr>
            <a:spLocks noChangeArrowheads="1"/>
          </p:cNvSpPr>
          <p:nvPr/>
        </p:nvSpPr>
        <p:spPr bwMode="auto">
          <a:xfrm>
            <a:off x="5518724" y="465167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4022572" y="2828366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마케팅부서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4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022572" y="3396777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과장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6222" y="3576777"/>
            <a:ext cx="2145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휴대폰번호 추가</a:t>
            </a:r>
            <a:r>
              <a:rPr lang="en-US" altLang="ko-KR" sz="1200" b="1" dirty="0">
                <a:solidFill>
                  <a:srgbClr val="0000FF"/>
                </a:solidFill>
              </a:rPr>
              <a:t>(</a:t>
            </a:r>
            <a:r>
              <a:rPr lang="ko-KR" altLang="en-US" sz="1200" b="1">
                <a:solidFill>
                  <a:srgbClr val="0000FF"/>
                </a:solidFill>
              </a:rPr>
              <a:t>선택사항</a:t>
            </a:r>
            <a:r>
              <a:rPr lang="en-US" altLang="ko-KR" sz="1200" b="1" dirty="0">
                <a:solidFill>
                  <a:srgbClr val="0000FF"/>
                </a:solidFill>
              </a:rPr>
              <a:t>)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27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4022572" y="4295412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010-44445567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0152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116" y="855501"/>
            <a:ext cx="12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회원사 시스템</a:t>
            </a:r>
            <a:endParaRPr lang="ko-KR" altLang="en-US" sz="1100" b="1" spc="-15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05792" y="1097353"/>
            <a:ext cx="222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공지사항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813771" y="1551192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908615"/>
              </p:ext>
            </p:extLst>
          </p:nvPr>
        </p:nvGraphicFramePr>
        <p:xfrm>
          <a:off x="1777126" y="1825625"/>
          <a:ext cx="7884644" cy="166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60"/>
                <a:gridCol w="4864544"/>
                <a:gridCol w="1169170"/>
                <a:gridCol w="116917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No.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조회수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필독</a:t>
                      </a: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리스할부 </a:t>
                      </a:r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모집인 등록 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파일명 규칙보기</a:t>
                      </a:r>
                      <a:endParaRPr lang="ko-KR" altLang="en-US" sz="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2021-03-11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필독</a:t>
                      </a: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리스할부 </a:t>
                      </a:r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모집인 등록 </a:t>
                      </a: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엑셀 파일</a:t>
                      </a:r>
                      <a:r>
                        <a:rPr lang="ko-KR" altLang="en-US" sz="800" b="1" u="sng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작성방법</a:t>
                      </a:r>
                      <a:endParaRPr lang="ko-KR" altLang="en-US" sz="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2021-03-01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필독</a:t>
                      </a: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리스할부 </a:t>
                      </a:r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모집인 등록 </a:t>
                      </a: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이미지 파일 작성방법</a:t>
                      </a:r>
                      <a:endParaRPr lang="ko-KR" altLang="en-US" sz="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2021-03-01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여신금융사 기관별 코드번호</a:t>
                      </a:r>
                      <a:endParaRPr lang="ko-KR" altLang="en-US" sz="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2021-02-01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418477"/>
              </p:ext>
            </p:extLst>
          </p:nvPr>
        </p:nvGraphicFramePr>
        <p:xfrm>
          <a:off x="10046222" y="886278"/>
          <a:ext cx="2146086" cy="231684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4658770" y="4036787"/>
            <a:ext cx="249299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&lt;&lt;  &lt; 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ea typeface="돋움" pitchFamily="50" charset="-127"/>
              </a:rPr>
              <a:t>1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· 2 · 3 · 4 · 5 · 6 · 7 · 8 · 9 · 10  </a:t>
            </a: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&gt;  &gt;&gt; </a:t>
            </a:r>
            <a:endParaRPr lang="en-US" altLang="ko-KR" sz="800" dirty="0">
              <a:solidFill>
                <a:srgbClr val="000000">
                  <a:lumMod val="65000"/>
                  <a:lumOff val="35000"/>
                </a:srgbClr>
              </a:solidFill>
              <a:ea typeface="돋움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157038"/>
              </p:ext>
            </p:extLst>
          </p:nvPr>
        </p:nvGraphicFramePr>
        <p:xfrm>
          <a:off x="99400" y="1258747"/>
          <a:ext cx="1264317" cy="1228560"/>
        </p:xfrm>
        <a:graphic>
          <a:graphicData uri="http://schemas.openxmlformats.org/drawingml/2006/table">
            <a:tbl>
              <a:tblPr/>
              <a:tblGrid>
                <a:gridCol w="1264317"/>
              </a:tblGrid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2389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05792" y="1097353"/>
            <a:ext cx="222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공지사항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813771" y="1551192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0046222" y="886278"/>
          <a:ext cx="2146086" cy="231684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48168" y="1786144"/>
            <a:ext cx="48653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000" dirty="0" smtClean="0"/>
              <a:t>[</a:t>
            </a:r>
            <a:r>
              <a:rPr lang="ko-KR" altLang="en-US" sz="1000" smtClean="0"/>
              <a:t>필득</a:t>
            </a:r>
            <a:r>
              <a:rPr lang="en-US" altLang="ko-KR" sz="1000" dirty="0" smtClean="0"/>
              <a:t>] </a:t>
            </a:r>
            <a:r>
              <a:rPr lang="ko-KR" altLang="en-US" sz="1000" smtClean="0"/>
              <a:t>리스할부 </a:t>
            </a:r>
            <a:r>
              <a:rPr lang="ko-KR" altLang="en-US" sz="1000" dirty="0"/>
              <a:t>모집인 등록 파일명 규칙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01303" y="1807119"/>
            <a:ext cx="851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2021.03.11</a:t>
            </a:r>
            <a:endParaRPr lang="ko-KR" altLang="en-US" sz="10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748168" y="2074316"/>
            <a:ext cx="79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48168" y="2196762"/>
            <a:ext cx="1759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1. </a:t>
            </a:r>
            <a:r>
              <a:rPr lang="ko-KR" altLang="en-US" sz="1050" b="1" smtClean="0"/>
              <a:t>엑셀파일명 등록 규칙</a:t>
            </a:r>
            <a:endParaRPr lang="ko-KR" altLang="en-US" sz="105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811741" y="2482024"/>
            <a:ext cx="2584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리스할부 모집인 등록 시 파일이름 </a:t>
            </a:r>
            <a:r>
              <a:rPr lang="en-US" altLang="ko-KR" sz="900" dirty="0" smtClean="0"/>
              <a:t>(21</a:t>
            </a:r>
            <a:r>
              <a:rPr lang="ko-KR" altLang="en-US" sz="900" smtClean="0"/>
              <a:t>자리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1811740" y="2725863"/>
            <a:ext cx="7856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u="sng" dirty="0" smtClean="0"/>
              <a:t>업무구분코드</a:t>
            </a:r>
            <a:r>
              <a:rPr lang="en-US" altLang="ko-KR" sz="900" u="sng" dirty="0" smtClean="0"/>
              <a:t>(3) + </a:t>
            </a:r>
            <a:r>
              <a:rPr lang="ko-KR" altLang="en-US" sz="900" u="sng" smtClean="0"/>
              <a:t>파일특성</a:t>
            </a:r>
            <a:r>
              <a:rPr lang="en-US" altLang="ko-KR" sz="900" u="sng" dirty="0" smtClean="0"/>
              <a:t>(1) + </a:t>
            </a:r>
            <a:r>
              <a:rPr lang="ko-KR" altLang="en-US" sz="900" u="sng" smtClean="0"/>
              <a:t>일련번호</a:t>
            </a:r>
            <a:r>
              <a:rPr lang="en-US" altLang="ko-KR" sz="900" u="sng" dirty="0" smtClean="0"/>
              <a:t>(2) + “_D”(2) + </a:t>
            </a:r>
            <a:r>
              <a:rPr lang="ko-KR" altLang="en-US" sz="900" u="sng" smtClean="0"/>
              <a:t>자료송부일</a:t>
            </a:r>
            <a:r>
              <a:rPr lang="en-US" altLang="ko-KR" sz="900" u="sng" dirty="0" smtClean="0"/>
              <a:t>(6) + “_”(1) + </a:t>
            </a:r>
            <a:r>
              <a:rPr lang="ko-KR" altLang="en-US" sz="900" u="sng" smtClean="0"/>
              <a:t>기관코드</a:t>
            </a:r>
            <a:r>
              <a:rPr lang="en-US" altLang="ko-KR" sz="900" u="sng" dirty="0" smtClean="0"/>
              <a:t>(2) + “.”(1) +</a:t>
            </a:r>
            <a:r>
              <a:rPr lang="ko-KR" altLang="en-US" sz="900" u="sng"/>
              <a:t> </a:t>
            </a:r>
            <a:r>
              <a:rPr lang="ko-KR" altLang="en-US" sz="900" u="sng" smtClean="0"/>
              <a:t>확장자</a:t>
            </a:r>
            <a:r>
              <a:rPr lang="en-US" altLang="ko-KR" sz="900" u="sng" dirty="0" smtClean="0"/>
              <a:t>(3)</a:t>
            </a:r>
          </a:p>
          <a:p>
            <a:endParaRPr lang="en-US" altLang="ko-KR" sz="900" dirty="0"/>
          </a:p>
          <a:p>
            <a:pPr marL="171450" indent="-171450">
              <a:buFontTx/>
              <a:buChar char="-"/>
            </a:pPr>
            <a:r>
              <a:rPr lang="ko-KR" altLang="en-US" sz="900" dirty="0" smtClean="0"/>
              <a:t>업무구분코드</a:t>
            </a:r>
            <a:r>
              <a:rPr lang="en-US" altLang="ko-KR" sz="900" dirty="0" smtClean="0"/>
              <a:t>(3</a:t>
            </a:r>
            <a:r>
              <a:rPr lang="ko-KR" altLang="en-US" sz="900" smtClean="0"/>
              <a:t>자리</a:t>
            </a:r>
            <a:r>
              <a:rPr lang="en-US" altLang="ko-KR" sz="900" dirty="0" smtClean="0"/>
              <a:t>) : cls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/>
              <a:t>파일특성 </a:t>
            </a:r>
            <a:r>
              <a:rPr lang="en-US" altLang="ko-KR" sz="900" dirty="0" smtClean="0"/>
              <a:t>(1</a:t>
            </a:r>
            <a:r>
              <a:rPr lang="ko-KR" altLang="en-US" sz="900" smtClean="0"/>
              <a:t>자리</a:t>
            </a:r>
            <a:r>
              <a:rPr lang="en-US" altLang="ko-KR" sz="900" dirty="0" smtClean="0"/>
              <a:t>) : </a:t>
            </a:r>
            <a:r>
              <a:rPr lang="ko-KR" altLang="en-US" sz="900" smtClean="0"/>
              <a:t>여신금융사 기준 송부시 </a:t>
            </a:r>
            <a:r>
              <a:rPr lang="en-US" altLang="ko-KR" sz="900" dirty="0" smtClean="0">
                <a:sym typeface="Wingdings" panose="05000000000000000000" pitchFamily="2" charset="2"/>
              </a:rPr>
              <a:t> u, </a:t>
            </a:r>
            <a:r>
              <a:rPr lang="ko-KR" altLang="en-US" sz="900" smtClean="0">
                <a:sym typeface="Wingdings" panose="05000000000000000000" pitchFamily="2" charset="2"/>
              </a:rPr>
              <a:t>수신시 </a:t>
            </a:r>
            <a:r>
              <a:rPr lang="en-US" altLang="ko-KR" sz="900" dirty="0" smtClean="0">
                <a:sym typeface="Wingdings" panose="05000000000000000000" pitchFamily="2" charset="2"/>
              </a:rPr>
              <a:t> s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ym typeface="Wingdings" panose="05000000000000000000" pitchFamily="2" charset="2"/>
              </a:rPr>
              <a:t>일련번호 </a:t>
            </a:r>
            <a:r>
              <a:rPr lang="en-US" altLang="ko-KR" sz="900" dirty="0" smtClean="0">
                <a:sym typeface="Wingdings" panose="05000000000000000000" pitchFamily="2" charset="2"/>
              </a:rPr>
              <a:t>(2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01  </a:t>
            </a:r>
            <a:r>
              <a:rPr lang="ko-KR" altLang="en-US" sz="900" smtClean="0">
                <a:sym typeface="Wingdings" panose="05000000000000000000" pitchFamily="2" charset="2"/>
              </a:rPr>
              <a:t>등록</a:t>
            </a:r>
            <a:r>
              <a:rPr lang="en-US" altLang="ko-KR" sz="900" dirty="0" smtClean="0">
                <a:sym typeface="Wingdings" panose="05000000000000000000" pitchFamily="2" charset="2"/>
              </a:rPr>
              <a:t>/</a:t>
            </a:r>
            <a:r>
              <a:rPr lang="ko-KR" altLang="en-US" sz="900" smtClean="0">
                <a:sym typeface="Wingdings" panose="05000000000000000000" pitchFamily="2" charset="2"/>
              </a:rPr>
              <a:t>해지요청</a:t>
            </a:r>
            <a:endParaRPr lang="en-US" altLang="ko-KR" sz="900" dirty="0" smtClean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ym typeface="Wingdings" panose="05000000000000000000" pitchFamily="2" charset="2"/>
              </a:rPr>
              <a:t>자료송부일 </a:t>
            </a:r>
            <a:r>
              <a:rPr lang="en-US" altLang="ko-KR" sz="900" dirty="0" smtClean="0">
                <a:sym typeface="Wingdings" panose="05000000000000000000" pitchFamily="2" charset="2"/>
              </a:rPr>
              <a:t>(6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YYMMDD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ym typeface="Wingdings" panose="05000000000000000000" pitchFamily="2" charset="2"/>
              </a:rPr>
              <a:t>기관코드</a:t>
            </a:r>
            <a:r>
              <a:rPr lang="en-US" altLang="ko-KR" sz="900" dirty="0" smtClean="0">
                <a:sym typeface="Wingdings" panose="05000000000000000000" pitchFamily="2" charset="2"/>
              </a:rPr>
              <a:t>(2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</a:t>
            </a:r>
            <a:r>
              <a:rPr lang="ko-KR" altLang="en-US" sz="900" smtClean="0">
                <a:sym typeface="Wingdings" panose="05000000000000000000" pitchFamily="2" charset="2"/>
              </a:rPr>
              <a:t>여신금융회사 코드 </a:t>
            </a:r>
            <a:r>
              <a:rPr lang="en-US" altLang="ko-KR" sz="900" dirty="0" smtClean="0">
                <a:sym typeface="Wingdings" panose="05000000000000000000" pitchFamily="2" charset="2"/>
              </a:rPr>
              <a:t>(</a:t>
            </a:r>
            <a:r>
              <a:rPr lang="ko-KR" altLang="en-US" sz="900" smtClean="0">
                <a:sym typeface="Wingdings" panose="05000000000000000000" pitchFamily="2" charset="2"/>
              </a:rPr>
              <a:t>여신금융사별 코드는 공지사항에서 확인 가능</a:t>
            </a:r>
            <a:r>
              <a:rPr lang="en-US" altLang="ko-KR" sz="900" dirty="0" smtClean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err="1" smtClean="0">
                <a:sym typeface="Wingdings" panose="05000000000000000000" pitchFamily="2" charset="2"/>
              </a:rPr>
              <a:t>확장자</a:t>
            </a:r>
            <a:r>
              <a:rPr lang="en-US" altLang="ko-KR" sz="900" dirty="0" smtClean="0">
                <a:sym typeface="Wingdings" panose="05000000000000000000" pitchFamily="2" charset="2"/>
              </a:rPr>
              <a:t>(3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txt</a:t>
            </a:r>
            <a:endParaRPr lang="ko-KR" alt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1748168" y="3999427"/>
            <a:ext cx="1759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2. </a:t>
            </a:r>
            <a:r>
              <a:rPr lang="ko-KR" altLang="en-US" sz="1050" b="1" smtClean="0"/>
              <a:t>사진파일명 등록 규칙</a:t>
            </a:r>
            <a:endParaRPr lang="ko-KR" altLang="en-US" sz="105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811740" y="4458865"/>
            <a:ext cx="7856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u="sng" dirty="0" smtClean="0"/>
              <a:t>업무구분코드</a:t>
            </a:r>
            <a:r>
              <a:rPr lang="en-US" altLang="ko-KR" sz="900" u="sng" dirty="0" smtClean="0"/>
              <a:t>(3) + </a:t>
            </a:r>
            <a:r>
              <a:rPr lang="ko-KR" altLang="en-US" sz="900" u="sng" smtClean="0"/>
              <a:t>파일특성</a:t>
            </a:r>
            <a:r>
              <a:rPr lang="en-US" altLang="ko-KR" sz="900" u="sng" dirty="0" smtClean="0"/>
              <a:t>(1) + </a:t>
            </a:r>
            <a:r>
              <a:rPr lang="ko-KR" altLang="en-US" sz="900" u="sng" smtClean="0"/>
              <a:t>일련번호</a:t>
            </a:r>
            <a:r>
              <a:rPr lang="en-US" altLang="ko-KR" sz="900" u="sng" dirty="0" smtClean="0"/>
              <a:t>(2) + “_D”(2) + </a:t>
            </a:r>
            <a:r>
              <a:rPr lang="ko-KR" altLang="en-US" sz="900" u="sng" smtClean="0"/>
              <a:t>자료송부일</a:t>
            </a:r>
            <a:r>
              <a:rPr lang="en-US" altLang="ko-KR" sz="900" u="sng" dirty="0" smtClean="0"/>
              <a:t>(6) + “_”(1) + </a:t>
            </a:r>
            <a:r>
              <a:rPr lang="ko-KR" altLang="en-US" sz="900" u="sng" smtClean="0"/>
              <a:t>기관코드</a:t>
            </a:r>
            <a:r>
              <a:rPr lang="en-US" altLang="ko-KR" sz="900" u="sng" dirty="0" smtClean="0"/>
              <a:t>(2) + “.”(1) +</a:t>
            </a:r>
            <a:r>
              <a:rPr lang="ko-KR" altLang="en-US" sz="900" u="sng"/>
              <a:t> </a:t>
            </a:r>
            <a:r>
              <a:rPr lang="ko-KR" altLang="en-US" sz="900" u="sng" smtClean="0"/>
              <a:t>확장자</a:t>
            </a:r>
            <a:r>
              <a:rPr lang="en-US" altLang="ko-KR" sz="900" u="sng" dirty="0" smtClean="0"/>
              <a:t>(3)</a:t>
            </a:r>
          </a:p>
          <a:p>
            <a:endParaRPr lang="en-US" altLang="ko-KR" sz="900" dirty="0"/>
          </a:p>
          <a:p>
            <a:pPr marL="171450" indent="-171450">
              <a:buFontTx/>
              <a:buChar char="-"/>
            </a:pPr>
            <a:r>
              <a:rPr lang="ko-KR" altLang="en-US" sz="900" dirty="0" smtClean="0"/>
              <a:t>업무구분코드</a:t>
            </a:r>
            <a:r>
              <a:rPr lang="en-US" altLang="ko-KR" sz="900" dirty="0" smtClean="0"/>
              <a:t>(3</a:t>
            </a:r>
            <a:r>
              <a:rPr lang="ko-KR" altLang="en-US" sz="900" smtClean="0"/>
              <a:t>자리</a:t>
            </a:r>
            <a:r>
              <a:rPr lang="en-US" altLang="ko-KR" sz="900" dirty="0" smtClean="0"/>
              <a:t>) : cls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/>
              <a:t>파일특성 </a:t>
            </a:r>
            <a:r>
              <a:rPr lang="en-US" altLang="ko-KR" sz="900" dirty="0" smtClean="0"/>
              <a:t>(1</a:t>
            </a:r>
            <a:r>
              <a:rPr lang="ko-KR" altLang="en-US" sz="900" smtClean="0"/>
              <a:t>자리</a:t>
            </a:r>
            <a:r>
              <a:rPr lang="en-US" altLang="ko-KR" sz="900" dirty="0" smtClean="0"/>
              <a:t>) : </a:t>
            </a:r>
            <a:r>
              <a:rPr lang="en-US" altLang="ko-KR" sz="900" dirty="0" smtClean="0">
                <a:sym typeface="Wingdings" panose="05000000000000000000" pitchFamily="2" charset="2"/>
              </a:rPr>
              <a:t>u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ym typeface="Wingdings" panose="05000000000000000000" pitchFamily="2" charset="2"/>
              </a:rPr>
              <a:t>일련번호 </a:t>
            </a:r>
            <a:r>
              <a:rPr lang="en-US" altLang="ko-KR" sz="900" dirty="0" smtClean="0">
                <a:sym typeface="Wingdings" panose="05000000000000000000" pitchFamily="2" charset="2"/>
              </a:rPr>
              <a:t>(2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02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ym typeface="Wingdings" panose="05000000000000000000" pitchFamily="2" charset="2"/>
              </a:rPr>
              <a:t>자료송부일 </a:t>
            </a:r>
            <a:r>
              <a:rPr lang="en-US" altLang="ko-KR" sz="900" dirty="0" smtClean="0">
                <a:sym typeface="Wingdings" panose="05000000000000000000" pitchFamily="2" charset="2"/>
              </a:rPr>
              <a:t>(6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YYMMDD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ym typeface="Wingdings" panose="05000000000000000000" pitchFamily="2" charset="2"/>
              </a:rPr>
              <a:t>기관코드</a:t>
            </a:r>
            <a:r>
              <a:rPr lang="en-US" altLang="ko-KR" sz="900" dirty="0" smtClean="0">
                <a:sym typeface="Wingdings" panose="05000000000000000000" pitchFamily="2" charset="2"/>
              </a:rPr>
              <a:t>(2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</a:t>
            </a:r>
            <a:r>
              <a:rPr lang="ko-KR" altLang="en-US" sz="900" smtClean="0">
                <a:sym typeface="Wingdings" panose="05000000000000000000" pitchFamily="2" charset="2"/>
              </a:rPr>
              <a:t>여신금융회사 코드 </a:t>
            </a:r>
            <a:r>
              <a:rPr lang="en-US" altLang="ko-KR" sz="900" dirty="0" smtClean="0">
                <a:sym typeface="Wingdings" panose="05000000000000000000" pitchFamily="2" charset="2"/>
              </a:rPr>
              <a:t>(</a:t>
            </a:r>
            <a:r>
              <a:rPr lang="ko-KR" altLang="en-US" sz="900" smtClean="0">
                <a:sym typeface="Wingdings" panose="05000000000000000000" pitchFamily="2" charset="2"/>
              </a:rPr>
              <a:t>여신금융사별 코드는 공지사항에서 확인 가능</a:t>
            </a:r>
            <a:r>
              <a:rPr lang="en-US" altLang="ko-KR" sz="900" dirty="0" smtClean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err="1" smtClean="0">
                <a:sym typeface="Wingdings" panose="05000000000000000000" pitchFamily="2" charset="2"/>
              </a:rPr>
              <a:t>확장자</a:t>
            </a:r>
            <a:r>
              <a:rPr lang="en-US" altLang="ko-KR" sz="900" dirty="0" smtClean="0">
                <a:sym typeface="Wingdings" panose="05000000000000000000" pitchFamily="2" charset="2"/>
              </a:rPr>
              <a:t>(3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zip</a:t>
            </a:r>
            <a:endParaRPr lang="ko-KR" alt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1811741" y="4223732"/>
            <a:ext cx="2584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사진 파일이름 </a:t>
            </a:r>
            <a:r>
              <a:rPr lang="en-US" altLang="ko-KR" sz="900" dirty="0" smtClean="0"/>
              <a:t>(21</a:t>
            </a:r>
            <a:r>
              <a:rPr lang="ko-KR" altLang="en-US" sz="900" smtClean="0"/>
              <a:t>자리</a:t>
            </a:r>
            <a:r>
              <a:rPr lang="en-US" altLang="ko-KR" sz="900" dirty="0" smtClean="0"/>
              <a:t>)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846967" y="5958339"/>
            <a:ext cx="79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116" y="855501"/>
            <a:ext cx="12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회원사 시스템</a:t>
            </a:r>
            <a:endParaRPr lang="ko-KR" altLang="en-US" sz="1100" b="1" spc="-150" dirty="0">
              <a:latin typeface="+mn-ea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44895"/>
              </p:ext>
            </p:extLst>
          </p:nvPr>
        </p:nvGraphicFramePr>
        <p:xfrm>
          <a:off x="99400" y="1258747"/>
          <a:ext cx="1264317" cy="1228560"/>
        </p:xfrm>
        <a:graphic>
          <a:graphicData uri="http://schemas.openxmlformats.org/drawingml/2006/table">
            <a:tbl>
              <a:tblPr/>
              <a:tblGrid>
                <a:gridCol w="1264317"/>
              </a:tblGrid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5076752" y="6196182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6152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102966"/>
              </p:ext>
            </p:extLst>
          </p:nvPr>
        </p:nvGraphicFramePr>
        <p:xfrm>
          <a:off x="10046222" y="886278"/>
          <a:ext cx="2146086" cy="4614184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이름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보여지는 화면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회원사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해당 회원사의 등록 담당자를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모집인의 상태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이력보기를 클릭하면 이력내역을 팝업으로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자격취득 이전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결제완료일도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같이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처리상태 표시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모집인의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분류값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표시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개인 또는 법인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이전에 반려사유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재 승인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요청사유등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승인완료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이전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관련된 사항을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705792" y="1097353"/>
            <a:ext cx="2573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모집인 조회 및 변경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813771" y="1551192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177587"/>
              </p:ext>
            </p:extLst>
          </p:nvPr>
        </p:nvGraphicFramePr>
        <p:xfrm>
          <a:off x="99400" y="1258737"/>
          <a:ext cx="1345828" cy="2737908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담당자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업무분장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통계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84033"/>
              </p:ext>
            </p:extLst>
          </p:nvPr>
        </p:nvGraphicFramePr>
        <p:xfrm>
          <a:off x="1847105" y="2093651"/>
          <a:ext cx="7092292" cy="4028304"/>
        </p:xfrm>
        <a:graphic>
          <a:graphicData uri="http://schemas.openxmlformats.org/drawingml/2006/table">
            <a:tbl>
              <a:tblPr/>
              <a:tblGrid>
                <a:gridCol w="1503487"/>
                <a:gridCol w="1827427"/>
                <a:gridCol w="43400"/>
                <a:gridCol w="1296846"/>
                <a:gridCol w="2421132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볼보파이낸셜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 담당자</a:t>
                      </a:r>
                      <a:r>
                        <a:rPr lang="en-US" altLang="ko-KR" sz="800" dirty="0" smtClean="0"/>
                        <a:t>1 (</a:t>
                      </a:r>
                      <a:r>
                        <a:rPr lang="en-US" altLang="ko-KR" sz="800" dirty="0" smtClean="0">
                          <a:hlinkClick r:id="rId3"/>
                        </a:rPr>
                        <a:t>adc@gmail.com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010-44445555)</a:t>
                      </a:r>
                      <a:endParaRPr lang="ko-KR" altLang="en-US" sz="800" smtClean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자격취득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결제완료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결제여부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dirty="0" smtClean="0"/>
                        <a:t> </a:t>
                      </a:r>
                      <a:r>
                        <a:rPr lang="ko-KR" altLang="en-US" sz="800" smtClean="0"/>
                        <a:t>결제완료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국민카드</a:t>
                      </a:r>
                      <a:r>
                        <a:rPr lang="en-US" altLang="ko-KR" sz="800" baseline="0" dirty="0" smtClean="0"/>
                        <a:t> / </a:t>
                      </a:r>
                      <a:r>
                        <a:rPr lang="en-US" altLang="ko-KR" sz="800" dirty="0" smtClean="0"/>
                        <a:t>2021.10.20)</a:t>
                      </a:r>
                      <a:endParaRPr lang="ko-KR" altLang="en-US" sz="7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완료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분류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/>
                        <a:t>   </a:t>
                      </a:r>
                      <a:r>
                        <a:rPr lang="ko-KR" altLang="en-US" sz="800" baseline="0" smtClean="0"/>
                        <a:t>개인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신규경력구분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신규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대출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홍길동</a:t>
                      </a:r>
                      <a:r>
                        <a:rPr lang="en-US" altLang="ko-KR" sz="800" dirty="0" smtClean="0"/>
                        <a:t>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830627-1423597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 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010-4444-2233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교육이수번호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또는 인증번호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20210221315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경력시작일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경력종료일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2021-05-03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계약일자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위탁예정기간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반려사유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주민등록번호가 다릅니다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다시 첨부바랍니다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4460055" y="2438663"/>
            <a:ext cx="612000" cy="162516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이력보기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847105" y="1752424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등록정보</a:t>
            </a:r>
            <a:endParaRPr lang="ko-KR" altLang="en-US" sz="1200" spc="-150" dirty="0">
              <a:latin typeface="+mn-ea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5313404" y="6188342"/>
            <a:ext cx="72000" cy="333257"/>
            <a:chOff x="5313404" y="5741773"/>
            <a:chExt cx="72000" cy="333257"/>
          </a:xfrm>
        </p:grpSpPr>
        <p:sp>
          <p:nvSpPr>
            <p:cNvPr id="54" name="타원 53"/>
            <p:cNvSpPr/>
            <p:nvPr/>
          </p:nvSpPr>
          <p:spPr>
            <a:xfrm>
              <a:off x="5313404" y="5741773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5313404" y="588111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5313404" y="600303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Oval 63"/>
          <p:cNvSpPr>
            <a:spLocks noChangeArrowheads="1"/>
          </p:cNvSpPr>
          <p:nvPr/>
        </p:nvSpPr>
        <p:spPr bwMode="auto">
          <a:xfrm>
            <a:off x="1703105" y="1052178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Oval 63"/>
          <p:cNvSpPr>
            <a:spLocks noChangeArrowheads="1"/>
          </p:cNvSpPr>
          <p:nvPr/>
        </p:nvSpPr>
        <p:spPr bwMode="auto">
          <a:xfrm>
            <a:off x="3274401" y="206152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6106899" y="2026983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Oval 63"/>
          <p:cNvSpPr>
            <a:spLocks noChangeArrowheads="1"/>
          </p:cNvSpPr>
          <p:nvPr/>
        </p:nvSpPr>
        <p:spPr bwMode="auto">
          <a:xfrm>
            <a:off x="3251141" y="237914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Oval 63"/>
          <p:cNvSpPr>
            <a:spLocks noChangeArrowheads="1"/>
          </p:cNvSpPr>
          <p:nvPr/>
        </p:nvSpPr>
        <p:spPr bwMode="auto">
          <a:xfrm>
            <a:off x="4429966" y="229532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Oval 63"/>
          <p:cNvSpPr>
            <a:spLocks noChangeArrowheads="1"/>
          </p:cNvSpPr>
          <p:nvPr/>
        </p:nvSpPr>
        <p:spPr bwMode="auto">
          <a:xfrm>
            <a:off x="5481467" y="235904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Oval 63"/>
          <p:cNvSpPr>
            <a:spLocks noChangeArrowheads="1"/>
          </p:cNvSpPr>
          <p:nvPr/>
        </p:nvSpPr>
        <p:spPr bwMode="auto">
          <a:xfrm>
            <a:off x="2236606" y="263645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Oval 63"/>
          <p:cNvSpPr>
            <a:spLocks noChangeArrowheads="1"/>
          </p:cNvSpPr>
          <p:nvPr/>
        </p:nvSpPr>
        <p:spPr bwMode="auto">
          <a:xfrm>
            <a:off x="2133605" y="298841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Oval 63"/>
          <p:cNvSpPr>
            <a:spLocks noChangeArrowheads="1"/>
          </p:cNvSpPr>
          <p:nvPr/>
        </p:nvSpPr>
        <p:spPr bwMode="auto">
          <a:xfrm>
            <a:off x="2164606" y="584459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2062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974048" y="5855515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72965" y="103016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첨부서류</a:t>
            </a:r>
            <a:endParaRPr lang="ko-KR" altLang="en-US" sz="1200" spc="-150" dirty="0">
              <a:latin typeface="+mn-ea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953198"/>
              </p:ext>
            </p:extLst>
          </p:nvPr>
        </p:nvGraphicFramePr>
        <p:xfrm>
          <a:off x="10046222" y="886278"/>
          <a:ext cx="2146086" cy="3146448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 시 첨부했던 첨부파일을 보여줌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처리상태가 완료 일 경우에는 목록버튼만 보여지고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처리상태가 요청중일 경우네는 승인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반려버튼이 보여짐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다음페이지에 승인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반력화면 설명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" name="Oval 63"/>
          <p:cNvSpPr>
            <a:spLocks noChangeArrowheads="1"/>
          </p:cNvSpPr>
          <p:nvPr/>
        </p:nvSpPr>
        <p:spPr bwMode="auto">
          <a:xfrm>
            <a:off x="1703105" y="1052178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573600"/>
              </p:ext>
            </p:extLst>
          </p:nvPr>
        </p:nvGraphicFramePr>
        <p:xfrm>
          <a:off x="1851454" y="1413733"/>
          <a:ext cx="7080454" cy="2301888"/>
        </p:xfrm>
        <a:graphic>
          <a:graphicData uri="http://schemas.openxmlformats.org/drawingml/2006/table">
            <a:tbl>
              <a:tblPr/>
              <a:tblGrid>
                <a:gridCol w="3523965"/>
                <a:gridCol w="3556489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주민등록증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등록증 게시용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주민등록증사본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여권사본 및 여권정보증명서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운전면허증 사본 중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주민등록증사본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교육과정 이수확인서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1.jpg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2jpg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교육과정 인증서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3.jpg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 유형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내용에 대한 설명자료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4.jpg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결격사유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없음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피한정후견인등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5.jpg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대리인 신청 위임장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인간날인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및 위임인 인감증명서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6.jpg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317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9035"/>
              </p:ext>
            </p:extLst>
          </p:nvPr>
        </p:nvGraphicFramePr>
        <p:xfrm>
          <a:off x="10046222" y="886278"/>
          <a:ext cx="2146086" cy="5903036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이름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보여지는 화면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변경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해지 요청시 화면설명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회원사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해당 회원사의 등록 담당자를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모집인의 상태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이력보기를 클릭하면 이력내역을 팝업으로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승인완료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결제완료일도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같이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처리상태 표시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모집인의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분류값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표시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개인 또는 법인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변경건이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있는 경우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 건 옆에 변경사항 아이콘 생성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아이콘 클릭 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변경전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내용을 보여줍니다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변경가능한 항목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성명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주민번호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휴대폰번호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변경 첨부서류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성명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주민번호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-&gt; 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주민등록증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초본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휴대폰번호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-&gt; 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휴대폰 명의확인서류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선택사항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8" name="그림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705792" y="1097353"/>
            <a:ext cx="2573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모집인 조회 및 변경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1813771" y="1551192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256763"/>
              </p:ext>
            </p:extLst>
          </p:nvPr>
        </p:nvGraphicFramePr>
        <p:xfrm>
          <a:off x="99400" y="1258737"/>
          <a:ext cx="1345828" cy="2737908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담당자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업무분장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통계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358043"/>
              </p:ext>
            </p:extLst>
          </p:nvPr>
        </p:nvGraphicFramePr>
        <p:xfrm>
          <a:off x="1847105" y="2093651"/>
          <a:ext cx="7092292" cy="4028304"/>
        </p:xfrm>
        <a:graphic>
          <a:graphicData uri="http://schemas.openxmlformats.org/drawingml/2006/table">
            <a:tbl>
              <a:tblPr/>
              <a:tblGrid>
                <a:gridCol w="1503487"/>
                <a:gridCol w="1827427"/>
                <a:gridCol w="43400"/>
                <a:gridCol w="1296846"/>
                <a:gridCol w="2421132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볼보파이낸셜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 담당자</a:t>
                      </a:r>
                      <a:r>
                        <a:rPr lang="en-US" altLang="ko-KR" sz="800" dirty="0" smtClean="0"/>
                        <a:t>1 (</a:t>
                      </a:r>
                      <a:r>
                        <a:rPr lang="en-US" altLang="ko-KR" sz="800" dirty="0" smtClean="0">
                          <a:hlinkClick r:id="rId4"/>
                        </a:rPr>
                        <a:t>adc@gmail.com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010-44445555)</a:t>
                      </a:r>
                      <a:endParaRPr lang="ko-KR" altLang="en-US" sz="800" smtClean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변경요청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결제여부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dirty="0" smtClean="0"/>
                        <a:t> </a:t>
                      </a:r>
                      <a:r>
                        <a:rPr lang="ko-KR" altLang="en-US" sz="800" smtClean="0"/>
                        <a:t>결제완료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국민카드</a:t>
                      </a:r>
                      <a:r>
                        <a:rPr lang="en-US" altLang="ko-KR" sz="800" baseline="0" dirty="0" smtClean="0"/>
                        <a:t> / </a:t>
                      </a:r>
                      <a:r>
                        <a:rPr lang="en-US" altLang="ko-KR" sz="800" dirty="0" smtClean="0"/>
                        <a:t>2021.10.20)</a:t>
                      </a:r>
                      <a:endParaRPr lang="ko-KR" altLang="en-US" sz="7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완료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분류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/>
                        <a:t>   </a:t>
                      </a:r>
                      <a:r>
                        <a:rPr lang="ko-KR" altLang="en-US" sz="800" baseline="0" smtClean="0"/>
                        <a:t>개인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신규경력구분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신규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대출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홍길동</a:t>
                      </a:r>
                      <a:r>
                        <a:rPr lang="en-US" altLang="ko-KR" sz="800" dirty="0" smtClean="0"/>
                        <a:t>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830627-1423597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 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010-4444-2233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교육이수번호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20210221315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경력시작일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경력종료일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2021-05-03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계약일자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위탁예정기간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반려사유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4460055" y="2438663"/>
            <a:ext cx="612000" cy="162516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이력보기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1847105" y="1752424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등록정보</a:t>
            </a:r>
            <a:endParaRPr lang="ko-KR" altLang="en-US" sz="1200" spc="-150" dirty="0">
              <a:latin typeface="+mn-ea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5313404" y="6188342"/>
            <a:ext cx="72000" cy="333257"/>
            <a:chOff x="5313404" y="5741773"/>
            <a:chExt cx="72000" cy="333257"/>
          </a:xfrm>
        </p:grpSpPr>
        <p:sp>
          <p:nvSpPr>
            <p:cNvPr id="65" name="타원 64"/>
            <p:cNvSpPr/>
            <p:nvPr/>
          </p:nvSpPr>
          <p:spPr>
            <a:xfrm>
              <a:off x="5313404" y="5741773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5313404" y="588111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5313404" y="600303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Oval 63"/>
          <p:cNvSpPr>
            <a:spLocks noChangeArrowheads="1"/>
          </p:cNvSpPr>
          <p:nvPr/>
        </p:nvSpPr>
        <p:spPr bwMode="auto">
          <a:xfrm>
            <a:off x="3274401" y="206152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Oval 63"/>
          <p:cNvSpPr>
            <a:spLocks noChangeArrowheads="1"/>
          </p:cNvSpPr>
          <p:nvPr/>
        </p:nvSpPr>
        <p:spPr bwMode="auto">
          <a:xfrm>
            <a:off x="6106899" y="2026983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Oval 63"/>
          <p:cNvSpPr>
            <a:spLocks noChangeArrowheads="1"/>
          </p:cNvSpPr>
          <p:nvPr/>
        </p:nvSpPr>
        <p:spPr bwMode="auto">
          <a:xfrm>
            <a:off x="3251141" y="237914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Oval 63"/>
          <p:cNvSpPr>
            <a:spLocks noChangeArrowheads="1"/>
          </p:cNvSpPr>
          <p:nvPr/>
        </p:nvSpPr>
        <p:spPr bwMode="auto">
          <a:xfrm>
            <a:off x="4429966" y="229532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Oval 63"/>
          <p:cNvSpPr>
            <a:spLocks noChangeArrowheads="1"/>
          </p:cNvSpPr>
          <p:nvPr/>
        </p:nvSpPr>
        <p:spPr bwMode="auto">
          <a:xfrm>
            <a:off x="5481467" y="235904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Oval 63"/>
          <p:cNvSpPr>
            <a:spLocks noChangeArrowheads="1"/>
          </p:cNvSpPr>
          <p:nvPr/>
        </p:nvSpPr>
        <p:spPr bwMode="auto">
          <a:xfrm>
            <a:off x="2236606" y="263645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Oval 63"/>
          <p:cNvSpPr>
            <a:spLocks noChangeArrowheads="1"/>
          </p:cNvSpPr>
          <p:nvPr/>
        </p:nvSpPr>
        <p:spPr bwMode="auto">
          <a:xfrm>
            <a:off x="2133605" y="298841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Oval 63"/>
          <p:cNvSpPr>
            <a:spLocks noChangeArrowheads="1"/>
          </p:cNvSpPr>
          <p:nvPr/>
        </p:nvSpPr>
        <p:spPr bwMode="auto">
          <a:xfrm>
            <a:off x="4235334" y="3695738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307334" y="3890106"/>
            <a:ext cx="764721" cy="1625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변경사항</a:t>
            </a:r>
            <a:endParaRPr lang="ko-KR" altLang="en-US" sz="800" dirty="0"/>
          </a:p>
        </p:txBody>
      </p:sp>
      <p:sp>
        <p:nvSpPr>
          <p:cNvPr id="77" name="Oval 63"/>
          <p:cNvSpPr>
            <a:spLocks noChangeArrowheads="1"/>
          </p:cNvSpPr>
          <p:nvPr/>
        </p:nvSpPr>
        <p:spPr bwMode="auto">
          <a:xfrm>
            <a:off x="1679945" y="1079548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419514" y="5886860"/>
            <a:ext cx="4651340" cy="18295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반려시에는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 사유를 적어주세요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.</a:t>
            </a:r>
            <a:endParaRPr lang="en-US" sz="800" dirty="0">
              <a:solidFill>
                <a:schemeClr val="bg1">
                  <a:lumMod val="50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32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74048" y="5855515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1772965" y="103016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첨부서류</a:t>
            </a:r>
            <a:endParaRPr lang="ko-KR" altLang="en-US" sz="1200" spc="-150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008207"/>
              </p:ext>
            </p:extLst>
          </p:nvPr>
        </p:nvGraphicFramePr>
        <p:xfrm>
          <a:off x="1851454" y="1413733"/>
          <a:ext cx="7080454" cy="2014152"/>
        </p:xfrm>
        <a:graphic>
          <a:graphicData uri="http://schemas.openxmlformats.org/drawingml/2006/table">
            <a:tbl>
              <a:tblPr/>
              <a:tblGrid>
                <a:gridCol w="3523965"/>
                <a:gridCol w="3556489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등록증 게시용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주민등록증사본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여권사본 및 여권정보증명서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운전면허증 사본 중 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주민등록증사본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교육과정 이수확인서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 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또는 인증서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1.jpg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2jpg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 유형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내용에 대한 설명자료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계약서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4.jpg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결격사유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없음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피한정후견인등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5.jpg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대리인 신청 위임장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인간날인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및 위임인 인감증명서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6.jpg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Oval 63"/>
          <p:cNvSpPr>
            <a:spLocks noChangeArrowheads="1"/>
          </p:cNvSpPr>
          <p:nvPr/>
        </p:nvSpPr>
        <p:spPr bwMode="auto">
          <a:xfrm>
            <a:off x="7097510" y="171328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41510" y="5855515"/>
            <a:ext cx="807052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승인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8150956" y="5855515"/>
            <a:ext cx="807052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보완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7386235" y="1764484"/>
            <a:ext cx="764721" cy="1625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변경사항</a:t>
            </a:r>
            <a:endParaRPr lang="ko-KR" altLang="en-US" sz="800" dirty="0"/>
          </a:p>
        </p:txBody>
      </p:sp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7169510" y="569536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59017"/>
              </p:ext>
            </p:extLst>
          </p:nvPr>
        </p:nvGraphicFramePr>
        <p:xfrm>
          <a:off x="10046222" y="886278"/>
          <a:ext cx="2146086" cy="3123340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변경건이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있는 경우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 건 옆에 변경사항 아이콘 생성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아이콘 클릭 시 변경전 내용을 보여줍니다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승인시에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알럿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요청사항을 승인하시겠습니까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 버튼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 시 승인처리되고 창이 닫힘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반려시에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반려사유 입력 필수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반려시에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알럿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요청사항을 반려하시겠습니까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 버튼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 시 반려처리되고 창이 닫힘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Oval 63"/>
          <p:cNvSpPr>
            <a:spLocks noChangeArrowheads="1"/>
          </p:cNvSpPr>
          <p:nvPr/>
        </p:nvSpPr>
        <p:spPr bwMode="auto">
          <a:xfrm>
            <a:off x="8115441" y="569536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43255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0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디자인 사용자 지정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0_h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hr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800" dirty="0"/>
        </a:defPPr>
      </a:lstStyle>
    </a:txDef>
  </a:objectDefaults>
  <a:extraClrSchemeLst/>
</a:theme>
</file>

<file path=ppt/theme/theme6.xml><?xml version="1.0" encoding="utf-8"?>
<a:theme xmlns:a="http://schemas.openxmlformats.org/drawingml/2006/main" name="2.h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41566</TotalTime>
  <Words>8411</Words>
  <Application>Microsoft Office PowerPoint</Application>
  <PresentationFormat>와이드스크린</PresentationFormat>
  <Paragraphs>3227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9</vt:i4>
      </vt:variant>
      <vt:variant>
        <vt:lpstr>슬라이드 제목</vt:lpstr>
      </vt:variant>
      <vt:variant>
        <vt:i4>55</vt:i4>
      </vt:variant>
    </vt:vector>
  </HeadingPairs>
  <TitlesOfParts>
    <vt:vector size="71" baseType="lpstr">
      <vt:lpstr>맑은 고딕</vt:lpstr>
      <vt:lpstr>나눔고딕</vt:lpstr>
      <vt:lpstr>Calibri</vt:lpstr>
      <vt:lpstr>Verdana</vt:lpstr>
      <vt:lpstr>Arial</vt:lpstr>
      <vt:lpstr>Wingdings</vt:lpstr>
      <vt:lpstr>돋움</vt:lpstr>
      <vt:lpstr>1_디자인 사용자 지정</vt:lpstr>
      <vt:lpstr>Office 테마</vt:lpstr>
      <vt:lpstr>디자인 사용자 지정</vt:lpstr>
      <vt:lpstr>0_hr</vt:lpstr>
      <vt:lpstr>1_hr</vt:lpstr>
      <vt:lpstr>2.hr</vt:lpstr>
      <vt:lpstr>2_디자인 사용자 지정</vt:lpstr>
      <vt:lpstr>4_디자인 사용자 지정</vt:lpstr>
      <vt:lpstr>5_디자인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hyeri</dc:creator>
  <cp:lastModifiedBy>HUN LEE</cp:lastModifiedBy>
  <cp:revision>2144</cp:revision>
  <cp:lastPrinted>2021-03-15T04:39:35Z</cp:lastPrinted>
  <dcterms:created xsi:type="dcterms:W3CDTF">2015-11-23T00:31:57Z</dcterms:created>
  <dcterms:modified xsi:type="dcterms:W3CDTF">2021-05-04T01:09:28Z</dcterms:modified>
</cp:coreProperties>
</file>