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29" r:id="rId2"/>
    <p:sldId id="354" r:id="rId3"/>
    <p:sldId id="313" r:id="rId4"/>
    <p:sldId id="302" r:id="rId5"/>
    <p:sldId id="303" r:id="rId6"/>
    <p:sldId id="316" r:id="rId7"/>
    <p:sldId id="309" r:id="rId8"/>
    <p:sldId id="328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orient="horz" pos="436" userDrawn="1">
          <p15:clr>
            <a:srgbClr val="A4A3A4"/>
          </p15:clr>
        </p15:guide>
        <p15:guide id="5" pos="166" userDrawn="1">
          <p15:clr>
            <a:srgbClr val="A4A3A4"/>
          </p15:clr>
        </p15:guide>
        <p15:guide id="6" pos="2774" userDrawn="1">
          <p15:clr>
            <a:srgbClr val="A4A3A4"/>
          </p15:clr>
        </p15:guide>
        <p15:guide id="7" orient="horz" pos="2069" userDrawn="1">
          <p15:clr>
            <a:srgbClr val="A4A3A4"/>
          </p15:clr>
        </p15:guide>
        <p15:guide id="8" orient="horz" pos="1774" userDrawn="1">
          <p15:clr>
            <a:srgbClr val="A4A3A4"/>
          </p15:clr>
        </p15:guide>
        <p15:guide id="9" orient="horz" pos="2364" userDrawn="1">
          <p15:clr>
            <a:srgbClr val="A4A3A4"/>
          </p15:clr>
        </p15:guide>
        <p15:guide id="10" orient="horz" pos="4110" userDrawn="1">
          <p15:clr>
            <a:srgbClr val="A4A3A4"/>
          </p15:clr>
        </p15:guide>
        <p15:guide id="11" orient="horz" pos="1389" userDrawn="1">
          <p15:clr>
            <a:srgbClr val="A4A3A4"/>
          </p15:clr>
        </p15:guide>
        <p15:guide id="12" orient="horz" pos="2636" userDrawn="1">
          <p15:clr>
            <a:srgbClr val="A4A3A4"/>
          </p15:clr>
        </p15:guide>
        <p15:guide id="13" orient="horz" pos="293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80029"/>
    <a:srgbClr val="E7E7E7"/>
    <a:srgbClr val="222222"/>
    <a:srgbClr val="F47726"/>
    <a:srgbClr val="0D0D0D"/>
    <a:srgbClr val="E51937"/>
    <a:srgbClr val="F3F3F3"/>
    <a:srgbClr val="FBFBFB"/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75" autoAdjust="0"/>
    <p:restoredTop sz="96527" autoAdjust="0"/>
  </p:normalViewPr>
  <p:slideViewPr>
    <p:cSldViewPr snapToGrid="0">
      <p:cViewPr varScale="1">
        <p:scale>
          <a:sx n="82" d="100"/>
          <a:sy n="82" d="100"/>
        </p:scale>
        <p:origin x="1090" y="67"/>
      </p:cViewPr>
      <p:guideLst>
        <p:guide orient="horz" pos="436"/>
        <p:guide pos="166"/>
        <p:guide pos="2774"/>
        <p:guide orient="horz" pos="2069"/>
        <p:guide orient="horz" pos="1774"/>
        <p:guide orient="horz" pos="2364"/>
        <p:guide orient="horz" pos="4110"/>
        <p:guide orient="horz" pos="1389"/>
        <p:guide orient="horz" pos="2636"/>
        <p:guide orient="horz" pos="293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281D71-BC15-468D-B75A-4FB0D6F04799}" type="datetimeFigureOut">
              <a:rPr lang="ko-KR" altLang="en-US" smtClean="0"/>
              <a:pPr/>
              <a:t>2021-07-26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F3F1EB-C480-4DA5-B66B-AE3829D58C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841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46BEC-F3F7-4313-B045-961B6C390050}" type="datetimeFigureOut">
              <a:rPr lang="ko-KR" altLang="en-US" smtClean="0"/>
              <a:pPr/>
              <a:t>2021-07-26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81D9-D220-4F41-BA27-BC9219BDCD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757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46BEC-F3F7-4313-B045-961B6C390050}" type="datetimeFigureOut">
              <a:rPr lang="ko-KR" altLang="en-US" smtClean="0"/>
              <a:pPr/>
              <a:t>2021-07-26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81D9-D220-4F41-BA27-BC9219BDCD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835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46BEC-F3F7-4313-B045-961B6C390050}" type="datetimeFigureOut">
              <a:rPr lang="ko-KR" altLang="en-US" smtClean="0"/>
              <a:pPr/>
              <a:t>2021-07-26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81D9-D220-4F41-BA27-BC9219BDCD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918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빈 페이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>
            <a:spLocks noChangeArrowheads="1"/>
          </p:cNvSpPr>
          <p:nvPr userDrawn="1"/>
        </p:nvSpPr>
        <p:spPr bwMode="auto">
          <a:xfrm>
            <a:off x="10090791" y="6589346"/>
            <a:ext cx="1842171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 latinLnBrk="0">
              <a:lnSpc>
                <a:spcPct val="11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ICAN Management Inc 2020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585912"/>
            <a:ext cx="1017024" cy="263468"/>
          </a:xfrm>
          <a:prstGeom prst="rect">
            <a:avLst/>
          </a:prstGeom>
        </p:spPr>
      </p:pic>
      <p:sp>
        <p:nvSpPr>
          <p:cNvPr id="7" name="Rectangle 7"/>
          <p:cNvSpPr>
            <a:spLocks noChangeArrowheads="1"/>
          </p:cNvSpPr>
          <p:nvPr userDrawn="1"/>
        </p:nvSpPr>
        <p:spPr bwMode="auto">
          <a:xfrm>
            <a:off x="5888893" y="6524625"/>
            <a:ext cx="521678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F6189951-30F9-40F6-887B-430C9CDD370A}" type="slidenum">
              <a:rPr kumimoji="1" lang="ko-KR" altLang="en-GB" sz="10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sz="10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05512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46BEC-F3F7-4313-B045-961B6C390050}" type="datetimeFigureOut">
              <a:rPr lang="ko-KR" altLang="en-US" smtClean="0"/>
              <a:pPr/>
              <a:t>2021-07-26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81D9-D220-4F41-BA27-BC9219BDCD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045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46BEC-F3F7-4313-B045-961B6C390050}" type="datetimeFigureOut">
              <a:rPr lang="ko-KR" altLang="en-US" smtClean="0"/>
              <a:pPr/>
              <a:t>2021-07-26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81D9-D220-4F41-BA27-BC9219BDCD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420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46BEC-F3F7-4313-B045-961B6C390050}" type="datetimeFigureOut">
              <a:rPr lang="ko-KR" altLang="en-US" smtClean="0"/>
              <a:pPr/>
              <a:t>2021-07-26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81D9-D220-4F41-BA27-BC9219BDCD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992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46BEC-F3F7-4313-B045-961B6C390050}" type="datetimeFigureOut">
              <a:rPr lang="ko-KR" altLang="en-US" smtClean="0"/>
              <a:pPr/>
              <a:t>2021-07-26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81D9-D220-4F41-BA27-BC9219BDCD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521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46BEC-F3F7-4313-B045-961B6C390050}" type="datetimeFigureOut">
              <a:rPr lang="ko-KR" altLang="en-US" smtClean="0"/>
              <a:pPr/>
              <a:t>2021-07-26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81D9-D220-4F41-BA27-BC9219BDCD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96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46BEC-F3F7-4313-B045-961B6C390050}" type="datetimeFigureOut">
              <a:rPr lang="ko-KR" altLang="en-US" smtClean="0"/>
              <a:pPr/>
              <a:t>2021-07-26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81D9-D220-4F41-BA27-BC9219BDCD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859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46BEC-F3F7-4313-B045-961B6C390050}" type="datetimeFigureOut">
              <a:rPr lang="ko-KR" altLang="en-US" smtClean="0"/>
              <a:pPr/>
              <a:t>2021-07-26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81D9-D220-4F41-BA27-BC9219BDCD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435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46BEC-F3F7-4313-B045-961B6C390050}" type="datetimeFigureOut">
              <a:rPr lang="ko-KR" altLang="en-US" smtClean="0"/>
              <a:pPr/>
              <a:t>2021-07-26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81D9-D220-4F41-BA27-BC9219BDCD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899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46BEC-F3F7-4313-B045-961B6C390050}" type="datetimeFigureOut">
              <a:rPr lang="ko-KR" altLang="en-US" smtClean="0"/>
              <a:pPr/>
              <a:t>2021-07-26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981D9-D220-4F41-BA27-BC9219BDCD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566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3B74FEB-7CC0-48F8-92B6-BCE6F8EE8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515164" y="2956606"/>
            <a:ext cx="8300639" cy="8900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b="1" dirty="0">
                <a:solidFill>
                  <a:schemeClr val="tx1"/>
                </a:solidFill>
              </a:rPr>
              <a:t>여신금융협회 </a:t>
            </a:r>
            <a:endParaRPr lang="en-US" altLang="ko-KR" sz="2800" b="1" dirty="0">
              <a:solidFill>
                <a:schemeClr val="tx1"/>
              </a:solidFill>
            </a:endParaRPr>
          </a:p>
          <a:p>
            <a:r>
              <a:rPr lang="ko-KR" altLang="en-US" sz="2800" b="1" dirty="0" err="1">
                <a:solidFill>
                  <a:schemeClr val="tx1"/>
                </a:solidFill>
              </a:rPr>
              <a:t>대출성</a:t>
            </a:r>
            <a:r>
              <a:rPr lang="ko-KR" altLang="en-US" sz="2800" b="1" dirty="0">
                <a:solidFill>
                  <a:schemeClr val="tx1"/>
                </a:solidFill>
              </a:rPr>
              <a:t> 금융상품판매대리</a:t>
            </a:r>
            <a:r>
              <a:rPr lang="en-US" altLang="ko-KR" sz="2800" b="1" dirty="0">
                <a:solidFill>
                  <a:schemeClr val="tx1"/>
                </a:solidFill>
              </a:rPr>
              <a:t>·</a:t>
            </a:r>
            <a:r>
              <a:rPr lang="ko-KR" altLang="en-US" sz="2800" b="1" dirty="0">
                <a:solidFill>
                  <a:schemeClr val="tx1"/>
                </a:solidFill>
              </a:rPr>
              <a:t>중개업자</a:t>
            </a:r>
            <a:r>
              <a:rPr lang="en-US" altLang="ko-KR" sz="2800" b="1" dirty="0">
                <a:solidFill>
                  <a:schemeClr val="tx1"/>
                </a:solidFill>
              </a:rPr>
              <a:t> </a:t>
            </a:r>
            <a:r>
              <a:rPr lang="ko-KR" altLang="en-US" sz="2800" b="1" dirty="0">
                <a:solidFill>
                  <a:schemeClr val="tx1"/>
                </a:solidFill>
              </a:rPr>
              <a:t>관련 시스템</a:t>
            </a:r>
            <a:endParaRPr lang="en-US" altLang="ko-KR" sz="2800" b="1" dirty="0">
              <a:solidFill>
                <a:schemeClr val="tx1"/>
              </a:solidFill>
            </a:endParaRPr>
          </a:p>
          <a:p>
            <a:r>
              <a:rPr lang="ko-KR" altLang="en-US" sz="2800" b="1" dirty="0">
                <a:solidFill>
                  <a:schemeClr val="tx1"/>
                </a:solidFill>
              </a:rPr>
              <a:t>구축 완료 보고서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288115" y="6290445"/>
            <a:ext cx="6621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bg1"/>
                </a:solidFill>
              </a:rPr>
              <a:t>2021.07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pic>
        <p:nvPicPr>
          <p:cNvPr id="9" name="그림 8" descr="그림2.png">
            <a:extLst>
              <a:ext uri="{FF2B5EF4-FFF2-40B4-BE49-F238E27FC236}">
                <a16:creationId xmlns:a16="http://schemas.microsoft.com/office/drawing/2014/main" id="{2803AC65-3389-4859-8617-4A5C10F57D8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9287" y="6128445"/>
            <a:ext cx="1235999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080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255D00C5-C6EB-4D0D-A1F4-6367A8012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82956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579894" y="1554122"/>
            <a:ext cx="1485090" cy="363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chemeClr val="tx1"/>
                </a:solidFill>
              </a:rPr>
              <a:t>프로젝트 개요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579894" y="2131362"/>
            <a:ext cx="1485090" cy="363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chemeClr val="tx1"/>
                </a:solidFill>
              </a:rPr>
              <a:t>핵심구축 전략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579894" y="2701133"/>
            <a:ext cx="1485090" cy="363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chemeClr val="tx1"/>
                </a:solidFill>
              </a:rPr>
              <a:t>세부구축 전략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579894" y="3276192"/>
            <a:ext cx="1485090" cy="363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chemeClr val="tx1"/>
                </a:solidFill>
              </a:rPr>
              <a:t>프로젝트 일정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288115" y="6290445"/>
            <a:ext cx="6621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bg1"/>
                </a:solidFill>
              </a:rPr>
              <a:t>2021.07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960476" y="5502166"/>
            <a:ext cx="619418" cy="4729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 descr="그림2.png">
            <a:extLst>
              <a:ext uri="{FF2B5EF4-FFF2-40B4-BE49-F238E27FC236}">
                <a16:creationId xmlns:a16="http://schemas.microsoft.com/office/drawing/2014/main" id="{94AEB56F-6BAC-4D47-BFF2-1ABD1E384D0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9287" y="6128445"/>
            <a:ext cx="1235999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39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77155D9-EC53-453E-BB3C-8B2B167F1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AD655A-E5C0-4EF5-A18F-B85F057B0B11}"/>
              </a:ext>
            </a:extLst>
          </p:cNvPr>
          <p:cNvSpPr/>
          <p:nvPr/>
        </p:nvSpPr>
        <p:spPr>
          <a:xfrm>
            <a:off x="1867709" y="1410694"/>
            <a:ext cx="4841001" cy="3631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rgbClr val="FFFFFF"/>
                </a:solidFill>
              </a:rPr>
              <a:t>프로젝트 명        여신금융협회 </a:t>
            </a:r>
            <a:endParaRPr lang="en-US" altLang="ko-KR" sz="1200" b="1" dirty="0">
              <a:solidFill>
                <a:srgbClr val="FFFFFF"/>
              </a:solidFill>
            </a:endParaRPr>
          </a:p>
          <a:p>
            <a:r>
              <a:rPr lang="en-US" altLang="ko-KR" sz="1200" b="1" dirty="0">
                <a:solidFill>
                  <a:srgbClr val="FFFFFF"/>
                </a:solidFill>
              </a:rPr>
              <a:t>	      </a:t>
            </a:r>
            <a:r>
              <a:rPr lang="ko-KR" altLang="en-US" sz="1200" b="1" dirty="0" err="1">
                <a:solidFill>
                  <a:srgbClr val="FFFFFF"/>
                </a:solidFill>
              </a:rPr>
              <a:t>대출성</a:t>
            </a:r>
            <a:r>
              <a:rPr lang="ko-KR" altLang="en-US" sz="1200" b="1" dirty="0">
                <a:solidFill>
                  <a:srgbClr val="FFFFFF"/>
                </a:solidFill>
              </a:rPr>
              <a:t> 금융상품판매대리</a:t>
            </a:r>
            <a:r>
              <a:rPr lang="en-US" altLang="ko-KR" sz="1200" b="1" dirty="0">
                <a:solidFill>
                  <a:srgbClr val="FFFFFF"/>
                </a:solidFill>
              </a:rPr>
              <a:t>·</a:t>
            </a:r>
            <a:r>
              <a:rPr lang="ko-KR" altLang="en-US" sz="1200" b="1" dirty="0">
                <a:solidFill>
                  <a:srgbClr val="FFFFFF"/>
                </a:solidFill>
              </a:rPr>
              <a:t>중개업자 관련 시스템 </a:t>
            </a:r>
            <a:endParaRPr lang="en-US" altLang="ko-KR" sz="1200" b="1" dirty="0">
              <a:solidFill>
                <a:srgbClr val="FFFFFF"/>
              </a:solidFill>
            </a:endParaRPr>
          </a:p>
          <a:p>
            <a:endParaRPr lang="en-US" altLang="ko-KR" sz="1200" b="1" dirty="0">
              <a:solidFill>
                <a:srgbClr val="FFFFFF"/>
              </a:solidFill>
            </a:endParaRPr>
          </a:p>
          <a:p>
            <a:r>
              <a:rPr lang="ko-KR" altLang="en-US" sz="1200" b="1" dirty="0">
                <a:solidFill>
                  <a:srgbClr val="FFFFFF"/>
                </a:solidFill>
              </a:rPr>
              <a:t>프로젝트 기간     </a:t>
            </a:r>
            <a:r>
              <a:rPr lang="en-US" altLang="ko-KR" sz="1200" b="1" dirty="0">
                <a:solidFill>
                  <a:srgbClr val="FFFFFF"/>
                </a:solidFill>
              </a:rPr>
              <a:t>2021</a:t>
            </a:r>
            <a:r>
              <a:rPr lang="ko-KR" altLang="en-US" sz="1200" b="1" dirty="0">
                <a:solidFill>
                  <a:srgbClr val="FFFFFF"/>
                </a:solidFill>
              </a:rPr>
              <a:t>년 </a:t>
            </a:r>
            <a:r>
              <a:rPr lang="en-US" altLang="ko-KR" sz="1200" b="1" dirty="0">
                <a:solidFill>
                  <a:srgbClr val="FFFFFF"/>
                </a:solidFill>
              </a:rPr>
              <a:t>03</a:t>
            </a:r>
            <a:r>
              <a:rPr lang="ko-KR" altLang="en-US" sz="1200" b="1" dirty="0">
                <a:solidFill>
                  <a:srgbClr val="FFFFFF"/>
                </a:solidFill>
              </a:rPr>
              <a:t>월 </a:t>
            </a:r>
            <a:r>
              <a:rPr lang="en-US" altLang="ko-KR" sz="1200" b="1" dirty="0">
                <a:solidFill>
                  <a:srgbClr val="FFFFFF"/>
                </a:solidFill>
              </a:rPr>
              <a:t>01</a:t>
            </a:r>
            <a:r>
              <a:rPr lang="ko-KR" altLang="en-US" sz="1200" b="1" dirty="0">
                <a:solidFill>
                  <a:srgbClr val="FFFFFF"/>
                </a:solidFill>
              </a:rPr>
              <a:t>일 </a:t>
            </a:r>
            <a:r>
              <a:rPr lang="en-US" altLang="ko-KR" sz="1200" b="1" dirty="0">
                <a:solidFill>
                  <a:srgbClr val="FFFFFF"/>
                </a:solidFill>
              </a:rPr>
              <a:t>~ 2021</a:t>
            </a:r>
            <a:r>
              <a:rPr lang="ko-KR" altLang="en-US" sz="1200" b="1" dirty="0">
                <a:solidFill>
                  <a:srgbClr val="FFFFFF"/>
                </a:solidFill>
              </a:rPr>
              <a:t>년 </a:t>
            </a:r>
            <a:r>
              <a:rPr lang="en-US" altLang="ko-KR" sz="1200" b="1" dirty="0">
                <a:solidFill>
                  <a:srgbClr val="FFFFFF"/>
                </a:solidFill>
              </a:rPr>
              <a:t>07</a:t>
            </a:r>
            <a:r>
              <a:rPr lang="ko-KR" altLang="en-US" sz="1200" b="1" dirty="0">
                <a:solidFill>
                  <a:srgbClr val="FFFFFF"/>
                </a:solidFill>
              </a:rPr>
              <a:t>월 </a:t>
            </a:r>
            <a:r>
              <a:rPr lang="en-US" altLang="ko-KR" sz="1200" b="1" dirty="0">
                <a:solidFill>
                  <a:srgbClr val="FFFFFF"/>
                </a:solidFill>
              </a:rPr>
              <a:t>31</a:t>
            </a:r>
            <a:r>
              <a:rPr lang="ko-KR" altLang="en-US" sz="1200" b="1" dirty="0">
                <a:solidFill>
                  <a:srgbClr val="FFFFFF"/>
                </a:solidFill>
              </a:rPr>
              <a:t>일</a:t>
            </a:r>
            <a:endParaRPr lang="en-US" altLang="ko-KR" sz="1200" b="1" dirty="0">
              <a:solidFill>
                <a:srgbClr val="FFFFFF"/>
              </a:solidFill>
            </a:endParaRPr>
          </a:p>
          <a:p>
            <a:endParaRPr lang="en-US" altLang="ko-KR" sz="1200" b="1" dirty="0">
              <a:solidFill>
                <a:srgbClr val="FFFFFF"/>
              </a:solidFill>
            </a:endParaRPr>
          </a:p>
          <a:p>
            <a:r>
              <a:rPr lang="ko-KR" altLang="en-US" sz="1200" b="1" dirty="0">
                <a:solidFill>
                  <a:srgbClr val="FFFFFF"/>
                </a:solidFill>
              </a:rPr>
              <a:t>오픈 일정           </a:t>
            </a:r>
            <a:r>
              <a:rPr lang="en-US" altLang="ko-KR" sz="1200" b="1" dirty="0">
                <a:solidFill>
                  <a:srgbClr val="FFFFFF"/>
                </a:solidFill>
              </a:rPr>
              <a:t>2021</a:t>
            </a:r>
            <a:r>
              <a:rPr lang="ko-KR" altLang="en-US" sz="1200" b="1" dirty="0">
                <a:solidFill>
                  <a:srgbClr val="FFFFFF"/>
                </a:solidFill>
              </a:rPr>
              <a:t>년 </a:t>
            </a:r>
            <a:r>
              <a:rPr lang="en-US" altLang="ko-KR" sz="1200" b="1" dirty="0">
                <a:solidFill>
                  <a:srgbClr val="FFFFFF"/>
                </a:solidFill>
              </a:rPr>
              <a:t>07</a:t>
            </a:r>
            <a:r>
              <a:rPr lang="ko-KR" altLang="en-US" sz="1200" b="1" dirty="0">
                <a:solidFill>
                  <a:srgbClr val="FFFFFF"/>
                </a:solidFill>
              </a:rPr>
              <a:t>월 </a:t>
            </a:r>
            <a:r>
              <a:rPr lang="en-US" altLang="ko-KR" sz="1200" b="1" dirty="0">
                <a:solidFill>
                  <a:srgbClr val="FFFFFF"/>
                </a:solidFill>
              </a:rPr>
              <a:t>29</a:t>
            </a:r>
            <a:r>
              <a:rPr lang="ko-KR" altLang="en-US" sz="1200" b="1" dirty="0">
                <a:solidFill>
                  <a:srgbClr val="FFFFFF"/>
                </a:solidFill>
              </a:rPr>
              <a:t>일 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69EC664-A565-4E57-BB16-DCF08E7A27EF}"/>
              </a:ext>
            </a:extLst>
          </p:cNvPr>
          <p:cNvCxnSpPr/>
          <p:nvPr/>
        </p:nvCxnSpPr>
        <p:spPr>
          <a:xfrm>
            <a:off x="1676400" y="1111624"/>
            <a:ext cx="0" cy="1075764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8D3F767-33DE-434B-BC0B-A398950DBE7F}"/>
              </a:ext>
            </a:extLst>
          </p:cNvPr>
          <p:cNvCxnSpPr/>
          <p:nvPr/>
        </p:nvCxnSpPr>
        <p:spPr>
          <a:xfrm>
            <a:off x="7611033" y="1114851"/>
            <a:ext cx="0" cy="1075764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080ED31-A104-4888-80D8-A06E7CF72CA3}"/>
              </a:ext>
            </a:extLst>
          </p:cNvPr>
          <p:cNvSpPr/>
          <p:nvPr/>
        </p:nvSpPr>
        <p:spPr>
          <a:xfrm>
            <a:off x="1676400" y="715828"/>
            <a:ext cx="1485090" cy="3631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rgbClr val="FFFFFF"/>
                </a:solidFill>
              </a:rPr>
              <a:t>프로젝트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7E9EF8E-31F6-4718-AD55-AB4A9ED9796A}"/>
              </a:ext>
            </a:extLst>
          </p:cNvPr>
          <p:cNvSpPr/>
          <p:nvPr/>
        </p:nvSpPr>
        <p:spPr>
          <a:xfrm>
            <a:off x="7545422" y="748458"/>
            <a:ext cx="1485090" cy="3631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rgbClr val="FFFFFF"/>
                </a:solidFill>
              </a:rPr>
              <a:t>구축 사이트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0D1C710-4D8B-4784-BA02-C637E49536A0}"/>
              </a:ext>
            </a:extLst>
          </p:cNvPr>
          <p:cNvSpPr/>
          <p:nvPr/>
        </p:nvSpPr>
        <p:spPr>
          <a:xfrm>
            <a:off x="7854605" y="1500151"/>
            <a:ext cx="4093824" cy="3631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rgbClr val="FFFFFF"/>
                </a:solidFill>
              </a:rPr>
              <a:t>https://loanagent.crefia.or.kr         FO</a:t>
            </a:r>
            <a:r>
              <a:rPr lang="ko-KR" altLang="en-US" sz="1200" b="1" dirty="0">
                <a:solidFill>
                  <a:srgbClr val="FFFFFF"/>
                </a:solidFill>
              </a:rPr>
              <a:t>서비스</a:t>
            </a:r>
            <a:endParaRPr lang="en-US" altLang="ko-KR" sz="1200" b="1" dirty="0">
              <a:solidFill>
                <a:srgbClr val="FFFFFF"/>
              </a:solidFill>
            </a:endParaRPr>
          </a:p>
          <a:p>
            <a:endParaRPr lang="en-US" altLang="ko-KR" sz="1200" b="1" dirty="0">
              <a:solidFill>
                <a:srgbClr val="FFFFFF"/>
              </a:solidFill>
            </a:endParaRPr>
          </a:p>
          <a:p>
            <a:r>
              <a:rPr lang="en-US" altLang="ko-KR" sz="1200" b="1" dirty="0">
                <a:solidFill>
                  <a:srgbClr val="FFFFFF"/>
                </a:solidFill>
              </a:rPr>
              <a:t>https://loanagent.crefia.or.kr/main BO</a:t>
            </a:r>
            <a:r>
              <a:rPr lang="ko-KR" altLang="en-US" sz="1200" b="1" dirty="0">
                <a:solidFill>
                  <a:srgbClr val="FFFFFF"/>
                </a:solidFill>
              </a:rPr>
              <a:t>서비스</a:t>
            </a:r>
            <a:endParaRPr lang="en-US" altLang="ko-KR" sz="1200" b="1" dirty="0">
              <a:solidFill>
                <a:srgbClr val="FFFFFF"/>
              </a:solidFill>
            </a:endParaRPr>
          </a:p>
        </p:txBody>
      </p:sp>
      <p:sp>
        <p:nvSpPr>
          <p:cNvPr id="21" name="TextBox 11">
            <a:extLst>
              <a:ext uri="{FF2B5EF4-FFF2-40B4-BE49-F238E27FC236}">
                <a16:creationId xmlns:a16="http://schemas.microsoft.com/office/drawing/2014/main" id="{539B7931-D7F0-4D86-AC63-9AD02F65B6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9390" y="2834006"/>
            <a:ext cx="73132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5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1pPr>
            <a:lvl2pPr marL="742950" indent="-285750" eaLnBrk="0" hangingPunct="0">
              <a:defRPr sz="15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2pPr>
            <a:lvl3pPr marL="1143000" indent="-228600" eaLnBrk="0" hangingPunct="0">
              <a:defRPr sz="15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3pPr>
            <a:lvl4pPr marL="1600200" indent="-228600" eaLnBrk="0" hangingPunct="0">
              <a:defRPr sz="15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4pPr>
            <a:lvl5pPr marL="2057400" indent="-228600" eaLnBrk="0" hangingPunct="0">
              <a:defRPr sz="15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Font typeface="Times" pitchFamily="18" charset="0"/>
              <a:defRPr sz="15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Font typeface="Times" pitchFamily="18" charset="0"/>
              <a:defRPr sz="15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Font typeface="Times" pitchFamily="18" charset="0"/>
              <a:defRPr sz="15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Font typeface="Times" pitchFamily="18" charset="0"/>
              <a:defRPr sz="15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9pPr>
          </a:lstStyle>
          <a:p>
            <a:pPr algn="ctr" eaLnBrk="1" hangingPunct="1"/>
            <a:r>
              <a:rPr lang="ko-KR" altLang="en-US" sz="2400" b="1" dirty="0" err="1">
                <a:solidFill>
                  <a:srgbClr val="FFFFFF"/>
                </a:solidFill>
              </a:rPr>
              <a:t>대출성</a:t>
            </a:r>
            <a:r>
              <a:rPr lang="ko-KR" altLang="en-US" sz="2400" b="1" dirty="0">
                <a:solidFill>
                  <a:srgbClr val="FFFFFF"/>
                </a:solidFill>
              </a:rPr>
              <a:t> 금융상품판매대리</a:t>
            </a:r>
            <a:r>
              <a:rPr lang="en-US" altLang="ko-KR" sz="2400" b="1" dirty="0">
                <a:solidFill>
                  <a:srgbClr val="FFFFFF"/>
                </a:solidFill>
              </a:rPr>
              <a:t>·</a:t>
            </a:r>
            <a:r>
              <a:rPr lang="ko-KR" altLang="en-US" sz="2400" b="1" dirty="0">
                <a:solidFill>
                  <a:srgbClr val="FFFFFF"/>
                </a:solidFill>
              </a:rPr>
              <a:t>중개업자 관련 시스템 구축</a:t>
            </a:r>
            <a:endParaRPr lang="ko-KR" altLang="en-US" sz="2400" b="1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B8DF60-873E-4D1A-817A-7F427A3EB44F}"/>
              </a:ext>
            </a:extLst>
          </p:cNvPr>
          <p:cNvSpPr txBox="1"/>
          <p:nvPr/>
        </p:nvSpPr>
        <p:spPr>
          <a:xfrm>
            <a:off x="505823" y="4433771"/>
            <a:ext cx="2942146" cy="352032"/>
          </a:xfrm>
          <a:prstGeom prst="rect">
            <a:avLst/>
          </a:prstGeom>
          <a:noFill/>
        </p:spPr>
        <p:txBody>
          <a:bodyPr wrap="square" lIns="90000" tIns="41985" rIns="90000" bIns="41985" rtlCol="0" anchor="ctr"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>
            <a:defPPr>
              <a:defRPr lang="ko-KR"/>
            </a:defPPr>
            <a:lvl1pPr algn="ctr" defTabSz="1042973">
              <a:defRPr sz="1600">
                <a:solidFill>
                  <a:prstClr val="white"/>
                </a:solidFill>
                <a:latin typeface="YDIYGo540" pitchFamily="18" charset="-127"/>
                <a:ea typeface="YDIYGo540" pitchFamily="18" charset="-127"/>
              </a:defRPr>
            </a:lvl1pPr>
            <a:lvl2pPr marL="0" lvl="1" indent="-106363" algn="ctr" defTabSz="1042880">
              <a:defRPr>
                <a:ln w="6350">
                  <a:noFill/>
                </a:ln>
                <a:solidFill>
                  <a:prstClr val="white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defRPr>
            </a:lvl2pPr>
            <a:lvl3pPr marL="1090422" defTabSz="1090422">
              <a:defRPr sz="2100">
                <a:solidFill>
                  <a:schemeClr val="tx1"/>
                </a:solidFill>
              </a:defRPr>
            </a:lvl3pPr>
            <a:lvl4pPr marL="1635633" defTabSz="1090422">
              <a:defRPr sz="2100">
                <a:solidFill>
                  <a:schemeClr val="tx1"/>
                </a:solidFill>
              </a:defRPr>
            </a:lvl4pPr>
            <a:lvl5pPr marL="2180844" defTabSz="1090422">
              <a:defRPr sz="2100">
                <a:solidFill>
                  <a:schemeClr val="tx1"/>
                </a:solidFill>
              </a:defRPr>
            </a:lvl5pPr>
            <a:lvl6pPr marL="2726055" defTabSz="1090422">
              <a:defRPr sz="2100">
                <a:solidFill>
                  <a:schemeClr val="tx1"/>
                </a:solidFill>
              </a:defRPr>
            </a:lvl6pPr>
            <a:lvl7pPr marL="3271266" defTabSz="1090422">
              <a:defRPr sz="2100">
                <a:solidFill>
                  <a:schemeClr val="tx1"/>
                </a:solidFill>
              </a:defRPr>
            </a:lvl7pPr>
            <a:lvl8pPr marL="3816477" defTabSz="1090422">
              <a:defRPr sz="2100">
                <a:solidFill>
                  <a:schemeClr val="tx1"/>
                </a:solidFill>
              </a:defRPr>
            </a:lvl8pPr>
            <a:lvl9pPr marL="4361688" defTabSz="1090422">
              <a:defRPr sz="2100">
                <a:solidFill>
                  <a:schemeClr val="tx1"/>
                </a:solidFill>
              </a:defRPr>
            </a:lvl9pPr>
          </a:lstStyle>
          <a:p>
            <a:pPr lvl="1" latinLnBrk="0"/>
            <a:r>
              <a:rPr lang="ko-KR" altLang="en-US" sz="1400" b="1" dirty="0">
                <a:solidFill>
                  <a:srgbClr val="FFFFFF"/>
                </a:solidFill>
                <a:latin typeface="+mj-ea"/>
                <a:ea typeface="+mj-ea"/>
                <a:sym typeface="Monotype Sorts"/>
              </a:rPr>
              <a:t>웹 접근성 개선 및 인증 획득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B7084EA-8839-4481-B986-D7FF84911298}"/>
              </a:ext>
            </a:extLst>
          </p:cNvPr>
          <p:cNvSpPr txBox="1"/>
          <p:nvPr/>
        </p:nvSpPr>
        <p:spPr>
          <a:xfrm>
            <a:off x="4911045" y="4430013"/>
            <a:ext cx="2921249" cy="352032"/>
          </a:xfrm>
          <a:prstGeom prst="rect">
            <a:avLst/>
          </a:prstGeom>
          <a:noFill/>
        </p:spPr>
        <p:txBody>
          <a:bodyPr wrap="square" lIns="90000" tIns="41985" rIns="90000" bIns="41985" rtlCol="0" anchor="ctr"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>
            <a:defPPr>
              <a:defRPr lang="ko-KR"/>
            </a:defPPr>
            <a:lvl1pPr algn="ctr" defTabSz="1042973">
              <a:defRPr sz="1600">
                <a:solidFill>
                  <a:prstClr val="white"/>
                </a:solidFill>
                <a:latin typeface="YDIYGo540" pitchFamily="18" charset="-127"/>
                <a:ea typeface="YDIYGo540" pitchFamily="18" charset="-127"/>
              </a:defRPr>
            </a:lvl1pPr>
            <a:lvl2pPr marL="0" lvl="1" indent="-106363" algn="ctr" defTabSz="1042880">
              <a:defRPr>
                <a:ln w="6350">
                  <a:noFill/>
                </a:ln>
                <a:solidFill>
                  <a:prstClr val="white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defRPr>
            </a:lvl2pPr>
            <a:lvl3pPr marL="1090422" defTabSz="1090422">
              <a:defRPr sz="2100">
                <a:solidFill>
                  <a:schemeClr val="tx1"/>
                </a:solidFill>
              </a:defRPr>
            </a:lvl3pPr>
            <a:lvl4pPr marL="1635633" defTabSz="1090422">
              <a:defRPr sz="2100">
                <a:solidFill>
                  <a:schemeClr val="tx1"/>
                </a:solidFill>
              </a:defRPr>
            </a:lvl4pPr>
            <a:lvl5pPr marL="2180844" defTabSz="1090422">
              <a:defRPr sz="2100">
                <a:solidFill>
                  <a:schemeClr val="tx1"/>
                </a:solidFill>
              </a:defRPr>
            </a:lvl5pPr>
            <a:lvl6pPr marL="2726055" defTabSz="1090422">
              <a:defRPr sz="2100">
                <a:solidFill>
                  <a:schemeClr val="tx1"/>
                </a:solidFill>
              </a:defRPr>
            </a:lvl6pPr>
            <a:lvl7pPr marL="3271266" defTabSz="1090422">
              <a:defRPr sz="2100">
                <a:solidFill>
                  <a:schemeClr val="tx1"/>
                </a:solidFill>
              </a:defRPr>
            </a:lvl7pPr>
            <a:lvl8pPr marL="3816477" defTabSz="1090422">
              <a:defRPr sz="2100">
                <a:solidFill>
                  <a:schemeClr val="tx1"/>
                </a:solidFill>
              </a:defRPr>
            </a:lvl8pPr>
            <a:lvl9pPr marL="4361688" defTabSz="1090422">
              <a:defRPr sz="2100">
                <a:solidFill>
                  <a:schemeClr val="tx1"/>
                </a:solidFill>
              </a:defRPr>
            </a:lvl9pPr>
          </a:lstStyle>
          <a:p>
            <a:pPr lvl="1" latinLnBrk="0"/>
            <a:r>
              <a:rPr lang="ko-KR" altLang="en-US" sz="1400" b="1" dirty="0">
                <a:solidFill>
                  <a:srgbClr val="FFFFFF"/>
                </a:solidFill>
                <a:latin typeface="+mj-ea"/>
                <a:ea typeface="+mj-ea"/>
                <a:sym typeface="Monotype Sorts"/>
              </a:rPr>
              <a:t>홈페이지 분리 및 모바일 웹 구축</a:t>
            </a:r>
          </a:p>
        </p:txBody>
      </p:sp>
      <p:sp>
        <p:nvSpPr>
          <p:cNvPr id="54" name="Rectangle 514">
            <a:extLst>
              <a:ext uri="{FF2B5EF4-FFF2-40B4-BE49-F238E27FC236}">
                <a16:creationId xmlns:a16="http://schemas.microsoft.com/office/drawing/2014/main" id="{0D4E23E1-1C12-481E-AA3F-7A2F767A8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5690" y="4817415"/>
            <a:ext cx="3062898" cy="154234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342900" indent="-342900" defTabSz="762000" eaLnBrk="0" hangingPunct="0">
              <a:tabLst>
                <a:tab pos="5648325" algn="l"/>
              </a:tabLst>
              <a:defRPr kumimoji="1" sz="11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1pPr>
            <a:lvl2pPr marL="285750" indent="-285750" defTabSz="762000" eaLnBrk="0" hangingPunct="0">
              <a:tabLst>
                <a:tab pos="5648325" algn="l"/>
              </a:tabLst>
              <a:defRPr kumimoji="1" sz="11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2pPr>
            <a:lvl3pPr marL="1143000" indent="-228600" defTabSz="762000" eaLnBrk="0" hangingPunct="0">
              <a:tabLst>
                <a:tab pos="5648325" algn="l"/>
              </a:tabLst>
              <a:defRPr kumimoji="1" sz="11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3pPr>
            <a:lvl4pPr marL="1600200" indent="-228600" defTabSz="762000" eaLnBrk="0" hangingPunct="0">
              <a:tabLst>
                <a:tab pos="5648325" algn="l"/>
              </a:tabLst>
              <a:defRPr kumimoji="1" sz="11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4pPr>
            <a:lvl5pPr marL="2057400" indent="-228600" defTabSz="762000" eaLnBrk="0" hangingPunct="0">
              <a:tabLst>
                <a:tab pos="5648325" algn="l"/>
              </a:tabLst>
              <a:defRPr kumimoji="1" sz="11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 kumimoji="1" sz="11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 kumimoji="1" sz="11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 kumimoji="1" sz="11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 kumimoji="1" sz="11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9pPr>
          </a:lstStyle>
          <a:p>
            <a:pPr marL="171450" lvl="1" indent="-171450" latinLnBrk="0">
              <a:lnSpc>
                <a:spcPct val="130000"/>
              </a:lnSpc>
              <a:spcAft>
                <a:spcPts val="300"/>
              </a:spcAft>
              <a:buClr>
                <a:srgbClr val="FFFFFF"/>
              </a:buClr>
              <a:buSzPct val="80000"/>
              <a:buFont typeface="Wingdings" panose="05000000000000000000" pitchFamily="2" charset="2"/>
              <a:buChar char="Ø"/>
            </a:pPr>
            <a:r>
              <a:rPr lang="ko-KR" altLang="en-US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시스템 전반적인 디자인 개선</a:t>
            </a:r>
            <a:r>
              <a:rPr lang="en-US" altLang="ko-KR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(UX/UI</a:t>
            </a:r>
            <a:r>
              <a:rPr lang="ko-KR" altLang="en-US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고려</a:t>
            </a:r>
            <a:r>
              <a:rPr lang="en-US" altLang="ko-KR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)</a:t>
            </a:r>
          </a:p>
          <a:p>
            <a:pPr marL="171450" lvl="1" indent="-171450" latinLnBrk="0">
              <a:lnSpc>
                <a:spcPct val="130000"/>
              </a:lnSpc>
              <a:spcAft>
                <a:spcPts val="300"/>
              </a:spcAft>
              <a:buClr>
                <a:srgbClr val="FFFFFF"/>
              </a:buClr>
              <a:buSzPct val="80000"/>
              <a:buFont typeface="Wingdings" panose="05000000000000000000" pitchFamily="2" charset="2"/>
              <a:buChar char="Ø"/>
            </a:pPr>
            <a:r>
              <a:rPr lang="ko-KR" altLang="en-US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사용자 편의를 위한 기능 개선</a:t>
            </a:r>
          </a:p>
          <a:p>
            <a:pPr marL="171450" lvl="1" indent="-171450" latinLnBrk="0">
              <a:lnSpc>
                <a:spcPct val="130000"/>
              </a:lnSpc>
              <a:spcAft>
                <a:spcPts val="300"/>
              </a:spcAft>
              <a:buClr>
                <a:srgbClr val="FFFFFF"/>
              </a:buClr>
              <a:buSzPct val="80000"/>
              <a:buFont typeface="Wingdings" panose="05000000000000000000" pitchFamily="2" charset="2"/>
              <a:buChar char="Ø"/>
            </a:pPr>
            <a:r>
              <a:rPr lang="ko-KR" altLang="en-US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시스템 관리를 위한 로그 조회</a:t>
            </a:r>
            <a:r>
              <a:rPr lang="en-US" altLang="ko-KR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, </a:t>
            </a:r>
            <a:r>
              <a:rPr lang="ko-KR" altLang="en-US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통계 등 기능 추가</a:t>
            </a:r>
          </a:p>
          <a:p>
            <a:pPr marL="171450" lvl="1" indent="-171450" latinLnBrk="0">
              <a:lnSpc>
                <a:spcPct val="130000"/>
              </a:lnSpc>
              <a:spcAft>
                <a:spcPts val="300"/>
              </a:spcAft>
              <a:buClr>
                <a:srgbClr val="FFFFFF"/>
              </a:buClr>
              <a:buSzPct val="80000"/>
              <a:buFont typeface="Wingdings" panose="05000000000000000000" pitchFamily="2" charset="2"/>
              <a:buChar char="Ø"/>
            </a:pPr>
            <a:r>
              <a:rPr lang="ko-KR" altLang="en-US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회원가입 및 탈퇴 절차 개선</a:t>
            </a:r>
          </a:p>
          <a:p>
            <a:pPr marL="171450" lvl="1" indent="-171450" latinLnBrk="0">
              <a:lnSpc>
                <a:spcPct val="130000"/>
              </a:lnSpc>
              <a:spcAft>
                <a:spcPts val="300"/>
              </a:spcAft>
              <a:buClr>
                <a:srgbClr val="FFFFFF"/>
              </a:buClr>
              <a:buSzPct val="80000"/>
              <a:buFont typeface="Wingdings" panose="05000000000000000000" pitchFamily="2" charset="2"/>
              <a:buChar char="Ø"/>
            </a:pPr>
            <a:r>
              <a:rPr lang="ko-KR" altLang="en-US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소스코드 정비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240970B-4AE7-4855-84A3-A43A64F5F973}"/>
              </a:ext>
            </a:extLst>
          </p:cNvPr>
          <p:cNvSpPr txBox="1"/>
          <p:nvPr/>
        </p:nvSpPr>
        <p:spPr>
          <a:xfrm>
            <a:off x="8725689" y="4439833"/>
            <a:ext cx="2942146" cy="352032"/>
          </a:xfrm>
          <a:prstGeom prst="rect">
            <a:avLst/>
          </a:prstGeom>
          <a:noFill/>
        </p:spPr>
        <p:txBody>
          <a:bodyPr wrap="square" lIns="90000" tIns="41985" rIns="90000" bIns="41985" rtlCol="0" anchor="ctr"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>
            <a:defPPr>
              <a:defRPr lang="ko-KR"/>
            </a:defPPr>
            <a:lvl1pPr algn="ctr" defTabSz="1042973">
              <a:defRPr sz="1600">
                <a:solidFill>
                  <a:prstClr val="white"/>
                </a:solidFill>
                <a:latin typeface="YDIYGo540" pitchFamily="18" charset="-127"/>
                <a:ea typeface="YDIYGo540" pitchFamily="18" charset="-127"/>
              </a:defRPr>
            </a:lvl1pPr>
            <a:lvl2pPr marL="0" lvl="1" indent="-106363" algn="ctr" defTabSz="1042880">
              <a:defRPr>
                <a:ln w="6350">
                  <a:noFill/>
                </a:ln>
                <a:solidFill>
                  <a:prstClr val="white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defRPr>
            </a:lvl2pPr>
            <a:lvl3pPr marL="1090422" defTabSz="1090422">
              <a:defRPr sz="2100">
                <a:solidFill>
                  <a:schemeClr val="tx1"/>
                </a:solidFill>
              </a:defRPr>
            </a:lvl3pPr>
            <a:lvl4pPr marL="1635633" defTabSz="1090422">
              <a:defRPr sz="2100">
                <a:solidFill>
                  <a:schemeClr val="tx1"/>
                </a:solidFill>
              </a:defRPr>
            </a:lvl4pPr>
            <a:lvl5pPr marL="2180844" defTabSz="1090422">
              <a:defRPr sz="2100">
                <a:solidFill>
                  <a:schemeClr val="tx1"/>
                </a:solidFill>
              </a:defRPr>
            </a:lvl5pPr>
            <a:lvl6pPr marL="2726055" defTabSz="1090422">
              <a:defRPr sz="2100">
                <a:solidFill>
                  <a:schemeClr val="tx1"/>
                </a:solidFill>
              </a:defRPr>
            </a:lvl6pPr>
            <a:lvl7pPr marL="3271266" defTabSz="1090422">
              <a:defRPr sz="2100">
                <a:solidFill>
                  <a:schemeClr val="tx1"/>
                </a:solidFill>
              </a:defRPr>
            </a:lvl7pPr>
            <a:lvl8pPr marL="3816477" defTabSz="1090422">
              <a:defRPr sz="2100">
                <a:solidFill>
                  <a:schemeClr val="tx1"/>
                </a:solidFill>
              </a:defRPr>
            </a:lvl8pPr>
            <a:lvl9pPr marL="4361688" defTabSz="1090422">
              <a:defRPr sz="2100">
                <a:solidFill>
                  <a:schemeClr val="tx1"/>
                </a:solidFill>
              </a:defRPr>
            </a:lvl9pPr>
          </a:lstStyle>
          <a:p>
            <a:pPr lvl="1" latinLnBrk="0"/>
            <a:r>
              <a:rPr lang="ko-KR" altLang="en-US" sz="1400" b="1" dirty="0">
                <a:solidFill>
                  <a:srgbClr val="FFFFFF"/>
                </a:solidFill>
                <a:latin typeface="+mj-ea"/>
                <a:ea typeface="+mj-ea"/>
                <a:sym typeface="Monotype Sorts"/>
              </a:rPr>
              <a:t>사용자 편의기능 개선 및 정비</a:t>
            </a:r>
          </a:p>
        </p:txBody>
      </p:sp>
      <p:sp>
        <p:nvSpPr>
          <p:cNvPr id="56" name="Rectangle 514">
            <a:extLst>
              <a:ext uri="{FF2B5EF4-FFF2-40B4-BE49-F238E27FC236}">
                <a16:creationId xmlns:a16="http://schemas.microsoft.com/office/drawing/2014/main" id="{6515E6EE-D5F6-45F9-93D8-E2A7AC68D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759" y="4817415"/>
            <a:ext cx="2921249" cy="14269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342900" indent="-342900" defTabSz="762000" eaLnBrk="0" hangingPunct="0">
              <a:tabLst>
                <a:tab pos="5648325" algn="l"/>
              </a:tabLst>
              <a:defRPr kumimoji="1" sz="11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1pPr>
            <a:lvl2pPr marL="285750" indent="-285750" defTabSz="762000" eaLnBrk="0" hangingPunct="0">
              <a:tabLst>
                <a:tab pos="5648325" algn="l"/>
              </a:tabLst>
              <a:defRPr kumimoji="1" sz="11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2pPr>
            <a:lvl3pPr marL="1143000" indent="-228600" defTabSz="762000" eaLnBrk="0" hangingPunct="0">
              <a:tabLst>
                <a:tab pos="5648325" algn="l"/>
              </a:tabLst>
              <a:defRPr kumimoji="1" sz="11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3pPr>
            <a:lvl4pPr marL="1600200" indent="-228600" defTabSz="762000" eaLnBrk="0" hangingPunct="0">
              <a:tabLst>
                <a:tab pos="5648325" algn="l"/>
              </a:tabLst>
              <a:defRPr kumimoji="1" sz="11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4pPr>
            <a:lvl5pPr marL="2057400" indent="-228600" defTabSz="762000" eaLnBrk="0" hangingPunct="0">
              <a:tabLst>
                <a:tab pos="5648325" algn="l"/>
              </a:tabLst>
              <a:defRPr kumimoji="1" sz="11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 kumimoji="1" sz="11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 kumimoji="1" sz="11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 kumimoji="1" sz="11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 kumimoji="1" sz="11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9pPr>
          </a:lstStyle>
          <a:p>
            <a:pPr marL="171450" lvl="1" indent="-171450" latinLnBrk="0">
              <a:lnSpc>
                <a:spcPct val="130000"/>
              </a:lnSpc>
              <a:spcAft>
                <a:spcPts val="300"/>
              </a:spcAft>
              <a:buClr>
                <a:srgbClr val="FFFFFF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(</a:t>
            </a:r>
            <a:r>
              <a:rPr lang="ko-KR" altLang="en-US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미래창조과학부</a:t>
            </a:r>
            <a:r>
              <a:rPr lang="en-US" altLang="ko-KR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)</a:t>
            </a:r>
            <a:r>
              <a:rPr lang="ko-KR" altLang="en-US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국가 표준 </a:t>
            </a:r>
            <a:r>
              <a:rPr lang="en-US" altLang="ko-KR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[</a:t>
            </a:r>
            <a:r>
              <a:rPr lang="ko-KR" altLang="en-US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한국형 웹 콘텐츠 접근성 지침</a:t>
            </a:r>
            <a:r>
              <a:rPr lang="en-US" altLang="ko-KR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2.1]</a:t>
            </a:r>
            <a:r>
              <a:rPr lang="ko-KR" altLang="en-US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을 기준으로 웹 접근성 품질 개선</a:t>
            </a:r>
          </a:p>
          <a:p>
            <a:pPr marL="171450" lvl="1" indent="-171450" latinLnBrk="0">
              <a:lnSpc>
                <a:spcPct val="130000"/>
              </a:lnSpc>
              <a:spcAft>
                <a:spcPts val="300"/>
              </a:spcAft>
              <a:buClr>
                <a:srgbClr val="FFFFFF"/>
              </a:buClr>
              <a:buSzPct val="80000"/>
              <a:buFont typeface="Wingdings" panose="05000000000000000000" pitchFamily="2" charset="2"/>
              <a:buChar char="Ø"/>
            </a:pPr>
            <a:r>
              <a:rPr lang="ko-KR" altLang="en-US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국가정보화기본법 제</a:t>
            </a:r>
            <a:r>
              <a:rPr lang="en-US" altLang="ko-KR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32</a:t>
            </a:r>
            <a:r>
              <a:rPr lang="ko-KR" altLang="en-US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조의</a:t>
            </a:r>
            <a:r>
              <a:rPr lang="en-US" altLang="ko-KR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2</a:t>
            </a:r>
            <a:r>
              <a:rPr lang="ko-KR" altLang="en-US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에 의거한 웹 접근성 품질인증기관으로부터 웹 접근성 인증 획득</a:t>
            </a:r>
            <a:endParaRPr lang="en-US" altLang="ko-KR" dirty="0">
              <a:solidFill>
                <a:srgbClr val="FFFFFF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57" name="Rectangle 514">
            <a:extLst>
              <a:ext uri="{FF2B5EF4-FFF2-40B4-BE49-F238E27FC236}">
                <a16:creationId xmlns:a16="http://schemas.microsoft.com/office/drawing/2014/main" id="{61021400-810C-445C-9BE4-D2AA1C735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9718" y="4813163"/>
            <a:ext cx="3692282" cy="150387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342900" indent="-342900" defTabSz="762000" eaLnBrk="0" hangingPunct="0">
              <a:tabLst>
                <a:tab pos="5648325" algn="l"/>
              </a:tabLst>
              <a:defRPr kumimoji="1" sz="11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1pPr>
            <a:lvl2pPr marL="285750" indent="-285750" defTabSz="762000" eaLnBrk="0" hangingPunct="0">
              <a:tabLst>
                <a:tab pos="5648325" algn="l"/>
              </a:tabLst>
              <a:defRPr kumimoji="1" sz="11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2pPr>
            <a:lvl3pPr marL="1143000" indent="-228600" defTabSz="762000" eaLnBrk="0" hangingPunct="0">
              <a:tabLst>
                <a:tab pos="5648325" algn="l"/>
              </a:tabLst>
              <a:defRPr kumimoji="1" sz="11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3pPr>
            <a:lvl4pPr marL="1600200" indent="-228600" defTabSz="762000" eaLnBrk="0" hangingPunct="0">
              <a:tabLst>
                <a:tab pos="5648325" algn="l"/>
              </a:tabLst>
              <a:defRPr kumimoji="1" sz="11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4pPr>
            <a:lvl5pPr marL="2057400" indent="-228600" defTabSz="762000" eaLnBrk="0" hangingPunct="0">
              <a:tabLst>
                <a:tab pos="5648325" algn="l"/>
              </a:tabLst>
              <a:defRPr kumimoji="1" sz="11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 kumimoji="1" sz="11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 kumimoji="1" sz="11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 kumimoji="1" sz="11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 kumimoji="1" sz="11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9pPr>
          </a:lstStyle>
          <a:p>
            <a:pPr marL="171450" lvl="1" indent="-171450" latinLnBrk="0">
              <a:lnSpc>
                <a:spcPct val="130000"/>
              </a:lnSpc>
              <a:spcAft>
                <a:spcPts val="300"/>
              </a:spcAft>
              <a:buClr>
                <a:srgbClr val="FFFFFF"/>
              </a:buClr>
              <a:buSzPct val="80000"/>
              <a:buFont typeface="Wingdings" panose="05000000000000000000" pitchFamily="2" charset="2"/>
              <a:buChar char="Ø"/>
            </a:pPr>
            <a:r>
              <a:rPr lang="ko-KR" altLang="en-US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업무별 홈페이지 분리 구축</a:t>
            </a:r>
          </a:p>
          <a:p>
            <a:pPr marL="171450" lvl="1" indent="-171450" latinLnBrk="0">
              <a:lnSpc>
                <a:spcPct val="130000"/>
              </a:lnSpc>
              <a:spcAft>
                <a:spcPts val="300"/>
              </a:spcAft>
              <a:buClr>
                <a:srgbClr val="FFFFFF"/>
              </a:buClr>
              <a:buSzPct val="80000"/>
              <a:buFontTx/>
              <a:buChar char="-"/>
            </a:pPr>
            <a:r>
              <a:rPr lang="en-US" altLang="ko-KR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‘</a:t>
            </a:r>
            <a:r>
              <a:rPr lang="ko-KR" altLang="en-US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협회 홈페이지</a:t>
            </a:r>
            <a:r>
              <a:rPr lang="en-US" altLang="ko-KR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(</a:t>
            </a:r>
            <a:r>
              <a:rPr lang="ko-KR" altLang="en-US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포털</a:t>
            </a:r>
            <a:r>
              <a:rPr lang="en-US" altLang="ko-KR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)/</a:t>
            </a:r>
            <a:r>
              <a:rPr lang="ko-KR" altLang="en-US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소비자지원센터</a:t>
            </a:r>
            <a:r>
              <a:rPr lang="en-US" altLang="ko-KR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/</a:t>
            </a:r>
            <a:r>
              <a:rPr lang="ko-KR" altLang="en-US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회원사업무’ 도메인 분리</a:t>
            </a:r>
          </a:p>
          <a:p>
            <a:pPr marL="171450" lvl="1" indent="-171450" latinLnBrk="0">
              <a:lnSpc>
                <a:spcPct val="130000"/>
              </a:lnSpc>
              <a:spcAft>
                <a:spcPts val="300"/>
              </a:spcAft>
              <a:buClr>
                <a:srgbClr val="FFFFFF"/>
              </a:buClr>
              <a:buSzPct val="80000"/>
              <a:buFont typeface="Wingdings" panose="05000000000000000000" pitchFamily="2" charset="2"/>
              <a:buChar char="Ø"/>
            </a:pPr>
            <a:r>
              <a:rPr lang="ko-KR" altLang="en-US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협회홈페이지</a:t>
            </a:r>
            <a:r>
              <a:rPr lang="en-US" altLang="ko-KR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(</a:t>
            </a:r>
            <a:r>
              <a:rPr lang="ko-KR" altLang="en-US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포털</a:t>
            </a:r>
            <a:r>
              <a:rPr lang="en-US" altLang="ko-KR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) </a:t>
            </a:r>
            <a:r>
              <a:rPr lang="ko-KR" altLang="en-US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모바일 웹 구축</a:t>
            </a:r>
          </a:p>
          <a:p>
            <a:pPr marL="171450" lvl="1" indent="-171450" latinLnBrk="0">
              <a:lnSpc>
                <a:spcPct val="130000"/>
              </a:lnSpc>
              <a:spcAft>
                <a:spcPts val="300"/>
              </a:spcAft>
              <a:buClr>
                <a:srgbClr val="FFFFFF"/>
              </a:buClr>
              <a:buSzPct val="80000"/>
              <a:buFontTx/>
              <a:buChar char="-"/>
            </a:pPr>
            <a:r>
              <a:rPr lang="ko-KR" altLang="en-US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모바일 브라우저 접근 시 기기에 적합한 인터페이스 출력</a:t>
            </a:r>
          </a:p>
        </p:txBody>
      </p:sp>
    </p:spTree>
    <p:extLst>
      <p:ext uri="{BB962C8B-B14F-4D97-AF65-F5344CB8AC3E}">
        <p14:creationId xmlns:p14="http://schemas.microsoft.com/office/powerpoint/2010/main" val="47795804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/>
          <p:cNvSpPr/>
          <p:nvPr/>
        </p:nvSpPr>
        <p:spPr>
          <a:xfrm>
            <a:off x="0" y="0"/>
            <a:ext cx="4032000" cy="68580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88264" y="130629"/>
            <a:ext cx="2653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세부 구축 전략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r>
              <a:rPr lang="en-US" altLang="ko-KR" sz="1200" b="1" dirty="0">
                <a:solidFill>
                  <a:schemeClr val="bg1"/>
                </a:solidFill>
              </a:rPr>
              <a:t>STRATEGY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2891" y="1844773"/>
            <a:ext cx="36098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은행연합회 </a:t>
            </a:r>
            <a:r>
              <a:rPr lang="en-US" altLang="ko-KR" sz="2400" b="1" dirty="0">
                <a:solidFill>
                  <a:schemeClr val="bg1"/>
                </a:solidFill>
              </a:rPr>
              <a:t>API</a:t>
            </a:r>
            <a:r>
              <a:rPr lang="ko-KR" altLang="en-US" sz="2400" b="1" dirty="0">
                <a:solidFill>
                  <a:schemeClr val="bg1"/>
                </a:solidFill>
              </a:rPr>
              <a:t>를 통한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r>
              <a:rPr lang="ko-KR" altLang="en-US" sz="2400" b="1" dirty="0">
                <a:solidFill>
                  <a:schemeClr val="bg1"/>
                </a:solidFill>
              </a:rPr>
              <a:t>정보조회 기능 제공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3055" y="3909387"/>
            <a:ext cx="35961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85000"/>
                  </a:schemeClr>
                </a:solidFill>
              </a:rPr>
              <a:t>개인</a:t>
            </a:r>
            <a:r>
              <a:rPr lang="en-US" altLang="ko-KR" sz="1050" dirty="0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ko-KR" altLang="en-US" sz="1050" dirty="0" err="1">
                <a:solidFill>
                  <a:schemeClr val="bg1">
                    <a:lumMod val="85000"/>
                  </a:schemeClr>
                </a:solidFill>
              </a:rPr>
              <a:t>법인등</a:t>
            </a:r>
            <a:r>
              <a:rPr lang="ko-KR" altLang="en-US" sz="1050" dirty="0">
                <a:solidFill>
                  <a:schemeClr val="bg1">
                    <a:lumMod val="85000"/>
                  </a:schemeClr>
                </a:solidFill>
              </a:rPr>
              <a:t> 은행연합회 </a:t>
            </a:r>
            <a:r>
              <a:rPr lang="en-US" altLang="ko-KR" sz="1050" dirty="0">
                <a:solidFill>
                  <a:schemeClr val="bg1">
                    <a:lumMod val="85000"/>
                  </a:schemeClr>
                </a:solidFill>
              </a:rPr>
              <a:t>API</a:t>
            </a:r>
            <a:r>
              <a:rPr lang="ko-KR" altLang="en-US" sz="1050" dirty="0">
                <a:solidFill>
                  <a:schemeClr val="bg1">
                    <a:lumMod val="85000"/>
                  </a:schemeClr>
                </a:solidFill>
              </a:rPr>
              <a:t>를 통해 정보조회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75676" y="715576"/>
            <a:ext cx="136651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b="1" dirty="0"/>
              <a:t>FO</a:t>
            </a:r>
            <a:r>
              <a:rPr lang="ko-KR" altLang="en-US" sz="1200" b="1" dirty="0"/>
              <a:t> 화면</a:t>
            </a:r>
            <a:endParaRPr lang="en-US" altLang="ko-KR" sz="1200" b="1" dirty="0"/>
          </a:p>
        </p:txBody>
      </p:sp>
      <p:sp>
        <p:nvSpPr>
          <p:cNvPr id="89" name="직사각형 88"/>
          <p:cNvSpPr/>
          <p:nvPr/>
        </p:nvSpPr>
        <p:spPr>
          <a:xfrm>
            <a:off x="4420713" y="698136"/>
            <a:ext cx="3939706" cy="394727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FO</a:t>
            </a:r>
            <a:r>
              <a:rPr lang="ko-KR" altLang="en-US" sz="1200" dirty="0"/>
              <a:t> 홈페이지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8749133" y="698136"/>
            <a:ext cx="3243478" cy="394727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FO </a:t>
            </a:r>
            <a:r>
              <a:rPr lang="ko-KR" altLang="en-US" sz="1200" dirty="0"/>
              <a:t>홈페이지</a:t>
            </a:r>
            <a:r>
              <a:rPr lang="en-US" altLang="ko-KR" sz="1200" dirty="0"/>
              <a:t>(</a:t>
            </a:r>
            <a:r>
              <a:rPr lang="ko-KR" altLang="en-US" sz="1200" dirty="0"/>
              <a:t>정보조회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pic>
        <p:nvPicPr>
          <p:cNvPr id="4" name="그림 3" descr="텍스트, 스크린샷, 검은색이(가) 표시된 사진&#10;&#10;자동 생성된 설명">
            <a:extLst>
              <a:ext uri="{FF2B5EF4-FFF2-40B4-BE49-F238E27FC236}">
                <a16:creationId xmlns:a16="http://schemas.microsoft.com/office/drawing/2014/main" id="{1406C6BD-93BC-4835-8287-DFE6A2B1D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862" y="1233977"/>
            <a:ext cx="3179407" cy="507538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F4D2297-DB37-45FE-9EFF-762AEAD1061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5680" y="1267606"/>
            <a:ext cx="3354079" cy="201280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F6889F8-C09E-4AC0-B6A9-5CCB222C6F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5680" y="5143656"/>
            <a:ext cx="3496320" cy="134615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7D30A4F-7B9F-4E4B-8A6E-B2CD5A9542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9132" y="3392435"/>
            <a:ext cx="3300628" cy="172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082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9728119-A0AF-43B1-B806-60FA4433E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5400" y="1255058"/>
            <a:ext cx="2652571" cy="4697506"/>
          </a:xfrm>
          <a:prstGeom prst="rect">
            <a:avLst/>
          </a:prstGeom>
        </p:spPr>
      </p:pic>
      <p:sp>
        <p:nvSpPr>
          <p:cNvPr id="52" name="직사각형 51"/>
          <p:cNvSpPr/>
          <p:nvPr/>
        </p:nvSpPr>
        <p:spPr>
          <a:xfrm>
            <a:off x="0" y="0"/>
            <a:ext cx="4032000" cy="68580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88264" y="130629"/>
            <a:ext cx="2653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세부 구축 전략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r>
              <a:rPr lang="en-US" altLang="ko-KR" sz="1200" b="1" dirty="0">
                <a:solidFill>
                  <a:schemeClr val="bg1"/>
                </a:solidFill>
              </a:rPr>
              <a:t>STRATEGY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52891" y="1844773"/>
            <a:ext cx="36098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</a:rPr>
              <a:t>엑셀업로드를</a:t>
            </a:r>
            <a:r>
              <a:rPr lang="ko-KR" altLang="en-US" sz="2400" b="1" dirty="0">
                <a:solidFill>
                  <a:schemeClr val="bg1"/>
                </a:solidFill>
              </a:rPr>
              <a:t> 활용한 일괄등록 서비스 제공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73055" y="3909387"/>
            <a:ext cx="35961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>
                <a:solidFill>
                  <a:schemeClr val="bg1">
                    <a:lumMod val="85000"/>
                  </a:schemeClr>
                </a:solidFill>
              </a:rPr>
              <a:t>엑셀업로드를</a:t>
            </a:r>
            <a:r>
              <a:rPr lang="ko-KR" altLang="en-US" sz="1050" dirty="0">
                <a:solidFill>
                  <a:schemeClr val="bg1">
                    <a:lumMod val="85000"/>
                  </a:schemeClr>
                </a:solidFill>
              </a:rPr>
              <a:t> 활용한 일괄등록 서비스 제공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73055" y="4442041"/>
            <a:ext cx="35961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85000"/>
                  </a:schemeClr>
                </a:solidFill>
              </a:rPr>
              <a:t>업무 편의성을 위한 시스템 기능 구축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75676" y="715576"/>
            <a:ext cx="1848960" cy="27950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02. (BO) </a:t>
            </a:r>
            <a:r>
              <a:rPr lang="ko-KR" altLang="en-US" sz="1200" b="1" dirty="0"/>
              <a:t>회원사</a:t>
            </a:r>
            <a:endParaRPr lang="en-US" altLang="ko-KR" sz="1200" b="1" dirty="0"/>
          </a:p>
        </p:txBody>
      </p:sp>
      <p:sp>
        <p:nvSpPr>
          <p:cNvPr id="109" name="직사각형 108"/>
          <p:cNvSpPr/>
          <p:nvPr/>
        </p:nvSpPr>
        <p:spPr>
          <a:xfrm>
            <a:off x="4420713" y="698136"/>
            <a:ext cx="7495612" cy="394727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BO </a:t>
            </a:r>
            <a:r>
              <a:rPr lang="ko-KR" altLang="en-US" sz="1200" dirty="0"/>
              <a:t>회원사 등록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7F158F9-7B12-41C8-A1AE-BF7D2D330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7257" y="1255058"/>
            <a:ext cx="2652571" cy="469750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AD1E4D6-BAE7-4663-92A9-F138607458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1184" y="1258955"/>
            <a:ext cx="2644175" cy="469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950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/>
          <p:cNvSpPr/>
          <p:nvPr/>
        </p:nvSpPr>
        <p:spPr>
          <a:xfrm>
            <a:off x="0" y="0"/>
            <a:ext cx="4032000" cy="68580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88264" y="130629"/>
            <a:ext cx="2653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세부 구축 전략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r>
              <a:rPr lang="en-US" altLang="ko-KR" sz="1200" b="1" dirty="0">
                <a:solidFill>
                  <a:schemeClr val="bg1"/>
                </a:solidFill>
              </a:rPr>
              <a:t>STRATEGY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52891" y="1844773"/>
            <a:ext cx="3770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회원사 전용 인트라넷 서비스 분리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73055" y="3909387"/>
            <a:ext cx="359618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85000"/>
                  </a:schemeClr>
                </a:solidFill>
              </a:rPr>
              <a:t>비즈니스 변화 요구 대응에 용이한 기술구조를 채택하여 적시성을 보장하도록 구축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73055" y="4442041"/>
            <a:ext cx="35961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85000"/>
                  </a:schemeClr>
                </a:solidFill>
              </a:rPr>
              <a:t>여신금융협회 업무 담당자</a:t>
            </a:r>
            <a:r>
              <a:rPr lang="en-US" altLang="ko-KR" sz="1050" dirty="0">
                <a:solidFill>
                  <a:schemeClr val="bg1">
                    <a:lumMod val="85000"/>
                  </a:schemeClr>
                </a:solidFill>
              </a:rPr>
              <a:t>,</a:t>
            </a:r>
            <a:r>
              <a:rPr lang="ko-KR" altLang="en-US" sz="1050" dirty="0">
                <a:solidFill>
                  <a:schemeClr val="bg1">
                    <a:lumMod val="85000"/>
                  </a:schemeClr>
                </a:solidFill>
              </a:rPr>
              <a:t>협회 관리자 기능으로 구성되며</a:t>
            </a:r>
            <a:r>
              <a:rPr lang="en-US" altLang="ko-KR" sz="105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z="1050" dirty="0">
                <a:solidFill>
                  <a:schemeClr val="bg1">
                    <a:lumMod val="85000"/>
                  </a:schemeClr>
                </a:solidFill>
              </a:rPr>
              <a:t>사용자권한 그룹별 차별화된 메뉴를 제공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75675" y="715576"/>
            <a:ext cx="183999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03. (BO) </a:t>
            </a:r>
            <a:r>
              <a:rPr lang="ko-KR" altLang="en-US" sz="1200" b="1" dirty="0"/>
              <a:t>여신금융협회</a:t>
            </a:r>
            <a:endParaRPr lang="en-US" altLang="ko-KR" sz="1200" b="1" dirty="0"/>
          </a:p>
        </p:txBody>
      </p:sp>
      <p:sp>
        <p:nvSpPr>
          <p:cNvPr id="167" name="직사각형 166"/>
          <p:cNvSpPr/>
          <p:nvPr/>
        </p:nvSpPr>
        <p:spPr>
          <a:xfrm>
            <a:off x="4420713" y="698136"/>
            <a:ext cx="3609497" cy="394727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회원사 등록 업무</a:t>
            </a:r>
          </a:p>
        </p:txBody>
      </p:sp>
      <p:sp>
        <p:nvSpPr>
          <p:cNvPr id="225" name="직사각형 224"/>
          <p:cNvSpPr/>
          <p:nvPr/>
        </p:nvSpPr>
        <p:spPr>
          <a:xfrm>
            <a:off x="8291673" y="698136"/>
            <a:ext cx="3609497" cy="394727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업무 담당자 게시판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D48AFDE-066A-4990-9E64-D34DFF9C11A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305055" y="1288405"/>
            <a:ext cx="3854947" cy="247442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BA11528-2986-47F7-828C-3578DAA1B09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420713" y="4117136"/>
            <a:ext cx="3739289" cy="230159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DE0078D-9ABC-4F48-845E-C779143A865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433057" y="1382444"/>
            <a:ext cx="3439683" cy="212498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A788F0C-F2D5-4896-BBDA-0C1EAB287E52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8296529" y="4313793"/>
            <a:ext cx="3712738" cy="114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455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1" y="596348"/>
            <a:ext cx="12192001" cy="1060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72859F-DA58-4689-BE9B-2855F7B3B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6" name="Group 565">
            <a:extLst>
              <a:ext uri="{FF2B5EF4-FFF2-40B4-BE49-F238E27FC236}">
                <a16:creationId xmlns:a16="http://schemas.microsoft.com/office/drawing/2014/main" id="{1718D01E-5F48-49CF-AC6D-D0E6CE998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572748"/>
              </p:ext>
            </p:extLst>
          </p:nvPr>
        </p:nvGraphicFramePr>
        <p:xfrm>
          <a:off x="452443" y="1340768"/>
          <a:ext cx="11173497" cy="4918981"/>
        </p:xfrm>
        <a:graphic>
          <a:graphicData uri="http://schemas.openxmlformats.org/drawingml/2006/table">
            <a:tbl>
              <a:tblPr/>
              <a:tblGrid>
                <a:gridCol w="116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8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39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39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339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39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33935">
                  <a:extLst>
                    <a:ext uri="{9D8B030D-6E8A-4147-A177-3AD203B41FA5}">
                      <a16:colId xmlns:a16="http://schemas.microsoft.com/office/drawing/2014/main" val="21946390"/>
                    </a:ext>
                  </a:extLst>
                </a:gridCol>
                <a:gridCol w="1133935">
                  <a:extLst>
                    <a:ext uri="{9D8B030D-6E8A-4147-A177-3AD203B41FA5}">
                      <a16:colId xmlns:a16="http://schemas.microsoft.com/office/drawing/2014/main" val="1809466109"/>
                    </a:ext>
                  </a:extLst>
                </a:gridCol>
              </a:tblGrid>
              <a:tr h="342146">
                <a:tc rowSpan="2" gridSpan="2">
                  <a:txBody>
                    <a:bodyPr/>
                    <a:lstStyle/>
                    <a:p>
                      <a:pPr marL="0" marR="0" lvl="0" indent="0" algn="ctr" defTabSz="13954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고딕 M" panose="02020603020101020101" pitchFamily="18" charset="-127"/>
                          <a:ea typeface="Rix고딕 M" panose="02020603020101020101" pitchFamily="18" charset="-127"/>
                        </a:rPr>
                        <a:t>작업 내용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고딕 M" panose="02020603020101020101" pitchFamily="18" charset="-127"/>
                        <a:ea typeface="Rix고딕 M" panose="02020603020101020101" pitchFamily="18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13954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고딕 M" panose="02020603020101020101" pitchFamily="18" charset="-127"/>
                          <a:ea typeface="Rix고딕 M" panose="02020603020101020101" pitchFamily="18" charset="-127"/>
                        </a:rPr>
                        <a:t>2021</a:t>
                      </a: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고딕 M" panose="02020603020101020101" pitchFamily="18" charset="-127"/>
                          <a:ea typeface="Rix고딕 M" panose="02020603020101020101" pitchFamily="18" charset="-127"/>
                        </a:rPr>
                        <a:t>년</a:t>
                      </a:r>
                      <a:endParaRPr kumimoji="0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고딕 M" panose="02020603020101020101" pitchFamily="18" charset="-127"/>
                        <a:ea typeface="Rix고딕 M" panose="02020603020101020101" pitchFamily="18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3954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산돌고딕B" pitchFamily="50" charset="-127"/>
                        <a:ea typeface="산돌고딕B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3954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산돌고딕B" pitchFamily="50" charset="-127"/>
                        <a:ea typeface="산돌고딕B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3954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고딕 M" panose="02020603020101020101" pitchFamily="18" charset="-127"/>
                        <a:ea typeface="Rix고딕 M" panose="02020603020101020101" pitchFamily="18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3954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고딕 M" panose="02020603020101020101" pitchFamily="18" charset="-127"/>
                        <a:ea typeface="Rix고딕 M" panose="02020603020101020101" pitchFamily="18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954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고딕 M" panose="02020603020101020101" pitchFamily="18" charset="-127"/>
                        <a:ea typeface="Rix고딕 M" panose="02020603020101020101" pitchFamily="18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146">
                <a:tc gridSpan="2" v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9pPr>
                    </a:lstStyle>
                    <a:p>
                      <a:pPr marL="0" marR="0" lvl="0" indent="0" algn="ctr" defTabSz="13954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산돌고딕B" pitchFamily="50" charset="-127"/>
                        <a:ea typeface="산돌고딕B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9pPr>
                    </a:lstStyle>
                    <a:p>
                      <a:pPr marL="0" marR="0" lvl="0" indent="0" algn="ctr" defTabSz="13954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고딕 M" panose="02020603020101020101" pitchFamily="18" charset="-127"/>
                          <a:ea typeface="Rix고딕 M" panose="02020603020101020101" pitchFamily="18" charset="-127"/>
                        </a:rPr>
                        <a:t>03</a:t>
                      </a: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고딕 M" panose="02020603020101020101" pitchFamily="18" charset="-127"/>
                          <a:ea typeface="Rix고딕 M" panose="02020603020101020101" pitchFamily="18" charset="-127"/>
                        </a:rPr>
                        <a:t>월</a:t>
                      </a:r>
                      <a:endParaRPr kumimoji="0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고딕 M" panose="02020603020101020101" pitchFamily="18" charset="-127"/>
                        <a:ea typeface="Rix고딕 M" panose="02020603020101020101" pitchFamily="18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9pPr>
                    </a:lstStyle>
                    <a:p>
                      <a:pPr marL="0" marR="0" lvl="0" indent="0" algn="ctr" defTabSz="13954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고딕 M" panose="02020603020101020101" pitchFamily="18" charset="-127"/>
                          <a:ea typeface="Rix고딕 M" panose="02020603020101020101" pitchFamily="18" charset="-127"/>
                        </a:rPr>
                        <a:t>04</a:t>
                      </a: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고딕 M" panose="02020603020101020101" pitchFamily="18" charset="-127"/>
                          <a:ea typeface="Rix고딕 M" panose="02020603020101020101" pitchFamily="18" charset="-127"/>
                        </a:rPr>
                        <a:t>월</a:t>
                      </a:r>
                      <a:endParaRPr kumimoji="0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고딕 M" panose="02020603020101020101" pitchFamily="18" charset="-127"/>
                        <a:ea typeface="Rix고딕 M" panose="02020603020101020101" pitchFamily="18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9pPr>
                    </a:lstStyle>
                    <a:p>
                      <a:pPr marL="0" marR="0" lvl="0" indent="0" algn="ctr" defTabSz="13954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고딕 M" panose="02020603020101020101" pitchFamily="18" charset="-127"/>
                          <a:ea typeface="Rix고딕 M" panose="02020603020101020101" pitchFamily="18" charset="-127"/>
                        </a:rPr>
                        <a:t>05</a:t>
                      </a: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고딕 M" panose="02020603020101020101" pitchFamily="18" charset="-127"/>
                          <a:ea typeface="Rix고딕 M" panose="02020603020101020101" pitchFamily="18" charset="-127"/>
                        </a:rPr>
                        <a:t>월</a:t>
                      </a:r>
                      <a:endParaRPr kumimoji="0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고딕 M" panose="02020603020101020101" pitchFamily="18" charset="-127"/>
                        <a:ea typeface="Rix고딕 M" panose="02020603020101020101" pitchFamily="18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9pPr>
                    </a:lstStyle>
                    <a:p>
                      <a:pPr marL="0" marR="0" lvl="0" indent="0" algn="ctr" defTabSz="13954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고딕 M" panose="02020603020101020101" pitchFamily="18" charset="-127"/>
                          <a:ea typeface="Rix고딕 M" panose="02020603020101020101" pitchFamily="18" charset="-127"/>
                        </a:rPr>
                        <a:t>06</a:t>
                      </a: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고딕 M" panose="02020603020101020101" pitchFamily="18" charset="-127"/>
                          <a:ea typeface="Rix고딕 M" panose="02020603020101020101" pitchFamily="18" charset="-127"/>
                        </a:rPr>
                        <a:t>월</a:t>
                      </a:r>
                      <a:endParaRPr kumimoji="0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고딕 M" panose="02020603020101020101" pitchFamily="18" charset="-127"/>
                        <a:ea typeface="Rix고딕 M" panose="02020603020101020101" pitchFamily="18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954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고딕 M" panose="02020603020101020101" pitchFamily="18" charset="-127"/>
                          <a:ea typeface="Rix고딕 M" panose="02020603020101020101" pitchFamily="18" charset="-127"/>
                        </a:rPr>
                        <a:t>07</a:t>
                      </a: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고딕 M" panose="02020603020101020101" pitchFamily="18" charset="-127"/>
                          <a:ea typeface="Rix고딕 M" panose="02020603020101020101" pitchFamily="18" charset="-127"/>
                        </a:rPr>
                        <a:t>월</a:t>
                      </a:r>
                      <a:endParaRPr kumimoji="0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고딕 M" panose="02020603020101020101" pitchFamily="18" charset="-127"/>
                        <a:ea typeface="Rix고딕 M" panose="02020603020101020101" pitchFamily="18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954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고딕 M" panose="02020603020101020101" pitchFamily="18" charset="-127"/>
                          <a:ea typeface="Rix고딕 M" panose="02020603020101020101" pitchFamily="18" charset="-127"/>
                        </a:rPr>
                        <a:t>08</a:t>
                      </a: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고딕 M" panose="02020603020101020101" pitchFamily="18" charset="-127"/>
                          <a:ea typeface="Rix고딕 M" panose="02020603020101020101" pitchFamily="18" charset="-127"/>
                        </a:rPr>
                        <a:t>월</a:t>
                      </a:r>
                      <a:endParaRPr kumimoji="0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고딕 M" panose="02020603020101020101" pitchFamily="18" charset="-127"/>
                        <a:ea typeface="Rix고딕 M" panose="02020603020101020101" pitchFamily="18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39">
                <a:tc rowSpan="3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9pPr>
                    </a:lstStyle>
                    <a:p>
                      <a:pPr marL="0" marR="0" lvl="0" indent="0" algn="ctr" defTabSz="1395413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고딕 M" panose="02020603020101020101" pitchFamily="18" charset="-127"/>
                          <a:ea typeface="Rix고딕 M" panose="02020603020101020101" pitchFamily="18" charset="-127"/>
                        </a:rPr>
                        <a:t>사업 관리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고딕 M" panose="02020603020101020101" pitchFamily="18" charset="-127"/>
                        <a:ea typeface="Rix고딕 M" panose="02020603020101020101" pitchFamily="18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9pPr>
                    </a:lstStyle>
                    <a:p>
                      <a:pPr marL="0" marR="0" lvl="0" indent="0" algn="ctr" defTabSz="13954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고딕 M" panose="02020603020101020101" pitchFamily="18" charset="-127"/>
                          <a:ea typeface="Rix고딕 M" panose="02020603020101020101" pitchFamily="18" charset="-127"/>
                        </a:rPr>
                        <a:t>착수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고딕 M" panose="02020603020101020101" pitchFamily="18" charset="-127"/>
                          <a:ea typeface="Rix고딕 M" panose="02020603020101020101" pitchFamily="18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고딕 M" panose="02020603020101020101" pitchFamily="18" charset="-127"/>
                          <a:ea typeface="Rix고딕 M" panose="02020603020101020101" pitchFamily="18" charset="-127"/>
                        </a:rPr>
                        <a:t>종료 보고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고딕 M" panose="02020603020101020101" pitchFamily="18" charset="-127"/>
                        <a:ea typeface="Rix고딕 M" panose="02020603020101020101" pitchFamily="18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UpDiag">
                      <a:fgClr>
                        <a:srgbClr val="EAEAEA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9pPr>
                    </a:lstStyle>
                    <a:p>
                      <a:pPr marL="0" marR="0" lvl="0" indent="0" algn="ctr" defTabSz="13954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고딕 M" panose="02020603020101020101" pitchFamily="18" charset="-127"/>
                          <a:ea typeface="Rix고딕 M" panose="02020603020101020101" pitchFamily="18" charset="-127"/>
                        </a:rPr>
                        <a:t>      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9pPr>
                    </a:lstStyle>
                    <a:p>
                      <a:pPr marL="0" marR="0" lvl="0" indent="0" algn="ctr" defTabSz="13954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고딕 M" panose="02020603020101020101" pitchFamily="18" charset="-127"/>
                        <a:ea typeface="Rix고딕 M" panose="02020603020101020101" pitchFamily="18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9pPr>
                    </a:lstStyle>
                    <a:p>
                      <a:pPr marL="0" marR="0" lvl="0" indent="0" algn="ctr" defTabSz="13954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고딕 M" panose="02020603020101020101" pitchFamily="18" charset="-127"/>
                        <a:ea typeface="Rix고딕 M" panose="02020603020101020101" pitchFamily="18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9pPr>
                    </a:lstStyle>
                    <a:p>
                      <a:pPr marL="0" marR="0" lvl="0" indent="0" algn="l" defTabSz="13954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고딕 M" panose="02020603020101020101" pitchFamily="18" charset="-127"/>
                        <a:ea typeface="Rix고딕 M" panose="02020603020101020101" pitchFamily="18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954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고딕 M" panose="02020603020101020101" pitchFamily="18" charset="-127"/>
                        <a:ea typeface="Rix고딕 M" panose="02020603020101020101" pitchFamily="18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954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고딕 M" panose="02020603020101020101" pitchFamily="18" charset="-127"/>
                        <a:ea typeface="Rix고딕 M" panose="02020603020101020101" pitchFamily="18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239">
                <a:tc vMerge="1">
                  <a:txBody>
                    <a:bodyPr/>
                    <a:lstStyle/>
                    <a:p>
                      <a:pPr marL="0" marR="0" lvl="0" indent="0" algn="ctr" defTabSz="13954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9pPr>
                    </a:lstStyle>
                    <a:p>
                      <a:pPr marL="0" marR="0" lvl="0" indent="0" algn="ctr" defTabSz="13954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고딕 M" panose="02020603020101020101" pitchFamily="18" charset="-127"/>
                          <a:ea typeface="Rix고딕 M" panose="02020603020101020101" pitchFamily="18" charset="-127"/>
                        </a:rPr>
                        <a:t>업무 보고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고딕 M" panose="02020603020101020101" pitchFamily="18" charset="-127"/>
                          <a:ea typeface="Rix고딕 M" panose="02020603020101020101" pitchFamily="18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고딕 M" panose="02020603020101020101" pitchFamily="18" charset="-127"/>
                          <a:ea typeface="Rix고딕 M" panose="02020603020101020101" pitchFamily="18" charset="-127"/>
                        </a:rPr>
                        <a:t>주간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고딕 M" panose="02020603020101020101" pitchFamily="18" charset="-127"/>
                          <a:ea typeface="Rix고딕 M" panose="02020603020101020101" pitchFamily="18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고딕 M" panose="02020603020101020101" pitchFamily="18" charset="-127"/>
                          <a:ea typeface="Rix고딕 M" panose="02020603020101020101" pitchFamily="18" charset="-127"/>
                        </a:rPr>
                        <a:t>월간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고딕 M" panose="02020603020101020101" pitchFamily="18" charset="-127"/>
                          <a:ea typeface="Rix고딕 M" panose="02020603020101020101" pitchFamily="18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고딕 M" panose="02020603020101020101" pitchFamily="18" charset="-127"/>
                          <a:ea typeface="Rix고딕 M" panose="02020603020101020101" pitchFamily="18" charset="-127"/>
                        </a:rPr>
                        <a:t>수시 보고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고딕 M" panose="02020603020101020101" pitchFamily="18" charset="-127"/>
                          <a:ea typeface="Rix고딕 M" panose="02020603020101020101" pitchFamily="18" charset="-127"/>
                        </a:rPr>
                        <a:t>)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UpDiag">
                      <a:fgClr>
                        <a:srgbClr val="EAEAEA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9pPr>
                    </a:lstStyle>
                    <a:p>
                      <a:pPr marL="0" marR="0" lvl="0" indent="0" algn="ctr" defTabSz="13954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고딕 M" panose="02020603020101020101" pitchFamily="18" charset="-127"/>
                        <a:ea typeface="Rix고딕 M" panose="02020603020101020101" pitchFamily="18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9pPr>
                    </a:lstStyle>
                    <a:p>
                      <a:pPr marL="0" marR="0" lvl="0" indent="0" algn="ctr" defTabSz="13954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고딕 M" panose="02020603020101020101" pitchFamily="18" charset="-127"/>
                        <a:ea typeface="Rix고딕 M" panose="02020603020101020101" pitchFamily="18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9pPr>
                    </a:lstStyle>
                    <a:p>
                      <a:pPr marL="0" marR="0" lvl="0" indent="0" algn="ctr" defTabSz="13954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고딕 M" panose="02020603020101020101" pitchFamily="18" charset="-127"/>
                        <a:ea typeface="Rix고딕 M" panose="02020603020101020101" pitchFamily="18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9pPr>
                    </a:lstStyle>
                    <a:p>
                      <a:pPr marL="0" marR="0" lvl="0" indent="0" algn="ctr" defTabSz="13954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고딕 M" panose="02020603020101020101" pitchFamily="18" charset="-127"/>
                        <a:ea typeface="Rix고딕 M" panose="02020603020101020101" pitchFamily="18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954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고딕 M" panose="02020603020101020101" pitchFamily="18" charset="-127"/>
                        <a:ea typeface="Rix고딕 M" panose="02020603020101020101" pitchFamily="18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954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고딕 M" panose="02020603020101020101" pitchFamily="18" charset="-127"/>
                        <a:ea typeface="Rix고딕 M" panose="02020603020101020101" pitchFamily="18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239">
                <a:tc vMerge="1">
                  <a:txBody>
                    <a:bodyPr/>
                    <a:lstStyle/>
                    <a:p>
                      <a:pPr marL="0" marR="0" lvl="0" indent="0" algn="ctr" defTabSz="1395413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고딕 L" panose="02020603020101020101" pitchFamily="18" charset="-127"/>
                        <a:ea typeface="Rix고딕 L" panose="02020603020101020101" pitchFamily="18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954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고딕 M" panose="02020603020101020101" pitchFamily="18" charset="-127"/>
                          <a:ea typeface="Rix고딕 M" panose="02020603020101020101" pitchFamily="18" charset="-127"/>
                        </a:rPr>
                        <a:t>사업수행 계획 수립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고딕 M" panose="02020603020101020101" pitchFamily="18" charset="-127"/>
                        <a:ea typeface="Rix고딕 M" panose="02020603020101020101" pitchFamily="18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UpDiag">
                      <a:fgClr>
                        <a:srgbClr val="EAEAEA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954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고딕 M" panose="02020603020101020101" pitchFamily="18" charset="-127"/>
                        <a:ea typeface="Rix고딕 M" panose="02020603020101020101" pitchFamily="18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954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고딕 M" panose="02020603020101020101" pitchFamily="18" charset="-127"/>
                        <a:ea typeface="Rix고딕 M" panose="02020603020101020101" pitchFamily="18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954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고딕 M" panose="02020603020101020101" pitchFamily="18" charset="-127"/>
                        <a:ea typeface="Rix고딕 M" panose="02020603020101020101" pitchFamily="18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954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고딕 M" panose="02020603020101020101" pitchFamily="18" charset="-127"/>
                        <a:ea typeface="Rix고딕 M" panose="02020603020101020101" pitchFamily="18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954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고딕 M" panose="02020603020101020101" pitchFamily="18" charset="-127"/>
                        <a:ea typeface="Rix고딕 M" panose="02020603020101020101" pitchFamily="18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954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고딕 M" panose="02020603020101020101" pitchFamily="18" charset="-127"/>
                        <a:ea typeface="Rix고딕 M" panose="02020603020101020101" pitchFamily="18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5081">
                <a:tc rowSpan="4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9pPr>
                    </a:lstStyle>
                    <a:p>
                      <a:pPr marL="0" marR="0" lvl="0" indent="0" algn="ctr" defTabSz="1395413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분석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/</a:t>
                      </a:r>
                      <a:r>
                        <a:rPr kumimoji="1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설계</a:t>
                      </a: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9pPr>
                    </a:lstStyle>
                    <a:p>
                      <a:pPr marL="0" marR="0" lvl="0" indent="0" algn="ctr" defTabSz="13954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요구사항 분석</a:t>
                      </a:r>
                    </a:p>
                  </a:txBody>
                  <a:tcPr marL="18000" marR="18000" marT="10800" marB="108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UpDiag">
                      <a:fgClr>
                        <a:srgbClr val="EAEAEA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9pPr>
                    </a:lstStyle>
                    <a:p>
                      <a:pPr marL="0" marR="0" lvl="0" indent="0" algn="ctr" defTabSz="13954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9pPr>
                    </a:lstStyle>
                    <a:p>
                      <a:pPr marL="0" marR="0" lvl="0" indent="0" algn="ctr" defTabSz="13954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9pPr>
                    </a:lstStyle>
                    <a:p>
                      <a:pPr marL="0" marR="0" lvl="0" indent="0" algn="ctr" defTabSz="13954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9pPr>
                    </a:lstStyle>
                    <a:p>
                      <a:pPr marL="0" marR="0" lvl="0" indent="0" algn="ctr" defTabSz="13954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954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954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081">
                <a:tc vMerge="1">
                  <a:txBody>
                    <a:bodyPr/>
                    <a:lstStyle/>
                    <a:p>
                      <a:pPr marL="0" marR="0" lvl="0" indent="0" algn="ctr" defTabSz="13954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9pPr>
                    </a:lstStyle>
                    <a:p>
                      <a:pPr marL="0" marR="0" lvl="0" indent="0" algn="ctr" defTabSz="13954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업무</a:t>
                      </a: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/</a:t>
                      </a:r>
                      <a:r>
                        <a:rPr kumimoji="1" lang="ko-KR" altLang="en-U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화면</a:t>
                      </a: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/</a:t>
                      </a:r>
                      <a:r>
                        <a:rPr kumimoji="1" lang="ko-KR" altLang="en-U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데이터 분석</a:t>
                      </a:r>
                      <a:endParaRPr kumimoji="1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marL="18000" marR="18000" marT="10800" marB="108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UpDiag">
                      <a:fgClr>
                        <a:srgbClr val="EAEAEA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9pPr>
                    </a:lstStyle>
                    <a:p>
                      <a:pPr marL="0" marR="0" lvl="0" indent="0" algn="ctr" defTabSz="13954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9pPr>
                    </a:lstStyle>
                    <a:p>
                      <a:pPr marL="0" marR="0" lvl="0" indent="0" algn="ctr" defTabSz="13954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9pPr>
                    </a:lstStyle>
                    <a:p>
                      <a:pPr marL="0" marR="0" lvl="0" indent="0" algn="ctr" defTabSz="13954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9pPr>
                    </a:lstStyle>
                    <a:p>
                      <a:pPr marL="0" marR="0" lvl="0" indent="0" algn="ctr" defTabSz="13954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954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954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081">
                <a:tc vMerge="1">
                  <a:txBody>
                    <a:bodyPr/>
                    <a:lstStyle/>
                    <a:p>
                      <a:pPr marL="0" marR="0" lvl="0" indent="0" algn="ctr" defTabSz="13954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9pPr>
                    </a:lstStyle>
                    <a:p>
                      <a:pPr marL="0" marR="0" lvl="0" indent="0" algn="ctr" defTabSz="13954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업무 및 화면 설계</a:t>
                      </a:r>
                    </a:p>
                  </a:txBody>
                  <a:tcPr marL="18000" marR="18000" marT="10800" marB="108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UpDiag">
                      <a:fgClr>
                        <a:srgbClr val="EAEAEA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9pPr>
                    </a:lstStyle>
                    <a:p>
                      <a:pPr marL="0" marR="0" lvl="0" indent="0" algn="ctr" defTabSz="13954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9pPr>
                    </a:lstStyle>
                    <a:p>
                      <a:pPr marL="0" marR="0" lvl="0" indent="0" algn="ctr" defTabSz="13954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9pPr>
                    </a:lstStyle>
                    <a:p>
                      <a:pPr marL="0" marR="0" lvl="0" indent="0" algn="ctr" defTabSz="13954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9pPr>
                    </a:lstStyle>
                    <a:p>
                      <a:pPr marL="0" marR="0" lvl="0" indent="0" algn="ctr" defTabSz="13954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954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954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5081">
                <a:tc vMerge="1">
                  <a:txBody>
                    <a:bodyPr/>
                    <a:lstStyle/>
                    <a:p>
                      <a:pPr marL="0" marR="0" lvl="0" indent="0" algn="ctr" defTabSz="13954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9pPr>
                    </a:lstStyle>
                    <a:p>
                      <a:pPr marL="0" marR="0" lvl="0" indent="0" algn="ctr" defTabSz="13954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데이터베이스 설계</a:t>
                      </a:r>
                    </a:p>
                  </a:txBody>
                  <a:tcPr marL="18000" marR="18000" marT="10800" marB="108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UpDiag">
                      <a:fgClr>
                        <a:srgbClr val="EAEAEA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9pPr>
                    </a:lstStyle>
                    <a:p>
                      <a:pPr marL="0" marR="0" lvl="0" indent="0" algn="ctr" defTabSz="13954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9pPr>
                    </a:lstStyle>
                    <a:p>
                      <a:pPr marL="0" marR="0" lvl="0" indent="0" algn="ctr" defTabSz="13954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9pPr>
                    </a:lstStyle>
                    <a:p>
                      <a:pPr marL="0" marR="0" lvl="0" indent="0" algn="ctr" defTabSz="13954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9pPr>
                    </a:lstStyle>
                    <a:p>
                      <a:pPr marL="0" marR="0" lvl="0" indent="0" algn="ctr" defTabSz="13954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954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954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5081">
                <a:tc rowSpan="5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9pPr>
                    </a:lstStyle>
                    <a:p>
                      <a:pPr marL="0" marR="0" lvl="0" indent="0" algn="ctr" defTabSz="1395413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개발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/</a:t>
                      </a:r>
                      <a:r>
                        <a:rPr kumimoji="1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테스트</a:t>
                      </a: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9pPr>
                    </a:lstStyle>
                    <a:p>
                      <a:pPr marL="0" marR="0" indent="0" algn="ctr" rtl="0" eaLnBrk="1" fontAlgn="base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00" b="0" i="0" u="none" strike="noStrik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</a:rPr>
                        <a:t>개발환경 구축</a:t>
                      </a:r>
                    </a:p>
                  </a:txBody>
                  <a:tcPr marL="18000" marR="18000" marT="10800" marB="108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UpDiag">
                      <a:fgClr>
                        <a:srgbClr val="EAEAEA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9pPr>
                    </a:lstStyle>
                    <a:p>
                      <a:pPr marL="0" marR="0" lvl="0" indent="0" algn="ctr" defTabSz="13954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9pPr>
                    </a:lstStyle>
                    <a:p>
                      <a:pPr marL="0" marR="0" lvl="0" indent="0" algn="ctr" defTabSz="13954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9pPr>
                    </a:lstStyle>
                    <a:p>
                      <a:pPr marL="0" marR="0" lvl="0" indent="0" algn="ctr" defTabSz="13954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9pPr>
                    </a:lstStyle>
                    <a:p>
                      <a:pPr marL="0" marR="0" lvl="0" indent="0" algn="ctr" defTabSz="13954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954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954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5081">
                <a:tc vMerge="1">
                  <a:txBody>
                    <a:bodyPr/>
                    <a:lstStyle/>
                    <a:p>
                      <a:pPr marL="0" marR="0" lvl="0" indent="0" algn="ctr" defTabSz="13954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9pPr>
                    </a:lstStyle>
                    <a:p>
                      <a:pPr marL="0" marR="0" indent="0" algn="ctr" rtl="0" eaLnBrk="1" fontAlgn="base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00" b="0" i="0" u="none" strike="noStrik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</a:rPr>
                        <a:t>시스템 개발</a:t>
                      </a:r>
                    </a:p>
                  </a:txBody>
                  <a:tcPr marL="18000" marR="18000" marT="10800" marB="108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UpDiag">
                      <a:fgClr>
                        <a:srgbClr val="EAEAEA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9pPr>
                    </a:lstStyle>
                    <a:p>
                      <a:pPr marL="0" marR="0" lvl="0" indent="0" algn="ctr" defTabSz="13954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9pPr>
                    </a:lstStyle>
                    <a:p>
                      <a:pPr marL="0" marR="0" lvl="0" indent="0" algn="ctr" defTabSz="13954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9pPr>
                    </a:lstStyle>
                    <a:p>
                      <a:pPr marL="0" marR="0" lvl="0" indent="0" algn="ctr" defTabSz="13954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9pPr>
                    </a:lstStyle>
                    <a:p>
                      <a:pPr marL="0" marR="0" lvl="0" indent="0" algn="ctr" defTabSz="13954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954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954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5081">
                <a:tc vMerge="1">
                  <a:txBody>
                    <a:bodyPr/>
                    <a:lstStyle/>
                    <a:p>
                      <a:pPr marL="0" marR="0" lvl="0" indent="0" algn="ctr" defTabSz="13954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9pPr>
                    </a:lstStyle>
                    <a:p>
                      <a:pPr marL="0" marR="0" indent="0" algn="ctr" rtl="0" eaLnBrk="1" fontAlgn="base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00" b="0" i="0" u="none" strike="noStrik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</a:rPr>
                        <a:t>단위 테스트</a:t>
                      </a:r>
                    </a:p>
                  </a:txBody>
                  <a:tcPr marL="18000" marR="18000" marT="10800" marB="108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UpDiag">
                      <a:fgClr>
                        <a:srgbClr val="EAEAEA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9pPr>
                    </a:lstStyle>
                    <a:p>
                      <a:pPr marL="0" marR="0" lvl="0" indent="0" algn="ctr" defTabSz="13954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9pPr>
                    </a:lstStyle>
                    <a:p>
                      <a:pPr marL="0" marR="0" lvl="0" indent="0" algn="ctr" defTabSz="13954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9pPr>
                    </a:lstStyle>
                    <a:p>
                      <a:pPr marL="0" marR="0" lvl="0" indent="0" algn="ctr" defTabSz="13954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9pPr>
                    </a:lstStyle>
                    <a:p>
                      <a:pPr marL="0" marR="0" lvl="0" indent="0" algn="ctr" defTabSz="13954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954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954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5081">
                <a:tc vMerge="1">
                  <a:txBody>
                    <a:bodyPr/>
                    <a:lstStyle/>
                    <a:p>
                      <a:pPr marL="0" marR="0" lvl="0" indent="0" algn="ctr" defTabSz="13954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9pPr>
                    </a:lstStyle>
                    <a:p>
                      <a:pPr marL="0" marR="0" indent="0" algn="ctr" rtl="0" eaLnBrk="1" fontAlgn="base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00" b="0" i="0" u="none" strike="noStrik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</a:rPr>
                        <a:t>최종 테스트</a:t>
                      </a:r>
                    </a:p>
                  </a:txBody>
                  <a:tcPr marL="18000" marR="18000" marT="10800" marB="108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UpDiag">
                      <a:fgClr>
                        <a:srgbClr val="EAEAEA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9pPr>
                    </a:lstStyle>
                    <a:p>
                      <a:pPr marL="0" marR="0" lvl="0" indent="0" algn="ctr" defTabSz="13954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9pPr>
                    </a:lstStyle>
                    <a:p>
                      <a:pPr marL="0" marR="0" lvl="0" indent="0" algn="ctr" defTabSz="13954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9pPr>
                    </a:lstStyle>
                    <a:p>
                      <a:pPr marL="0" marR="0" lvl="0" indent="0" algn="ctr" defTabSz="13954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9pPr>
                    </a:lstStyle>
                    <a:p>
                      <a:pPr marL="0" marR="0" lvl="0" indent="0" algn="ctr" defTabSz="13954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954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954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5081">
                <a:tc vMerge="1">
                  <a:txBody>
                    <a:bodyPr/>
                    <a:lstStyle/>
                    <a:p>
                      <a:pPr marL="0" marR="0" lvl="0" indent="0" algn="ctr" defTabSz="13954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9pPr>
                    </a:lstStyle>
                    <a:p>
                      <a:pPr marL="0" marR="0" indent="0" algn="ctr" rtl="0" eaLnBrk="1" fontAlgn="base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00" b="0" i="0" u="none" strike="noStrik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</a:rPr>
                        <a:t>성능 테스트 및 개선</a:t>
                      </a:r>
                    </a:p>
                  </a:txBody>
                  <a:tcPr marL="18000" marR="18000" marT="10800" marB="108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UpDiag">
                      <a:fgClr>
                        <a:srgbClr val="EAEAEA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9pPr>
                    </a:lstStyle>
                    <a:p>
                      <a:pPr marL="0" marR="0" lvl="0" indent="0" algn="ctr" defTabSz="13954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9pPr>
                    </a:lstStyle>
                    <a:p>
                      <a:pPr marL="0" marR="0" lvl="0" indent="0" algn="ctr" defTabSz="13954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9pPr>
                    </a:lstStyle>
                    <a:p>
                      <a:pPr marL="0" marR="0" lvl="0" indent="0" algn="ctr" defTabSz="13954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9pPr>
                    </a:lstStyle>
                    <a:p>
                      <a:pPr marL="0" marR="0" lvl="0" indent="0" algn="ctr" defTabSz="13954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954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954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5081">
                <a:tc rowSpan="3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9pPr>
                    </a:lstStyle>
                    <a:p>
                      <a:pPr marL="0" marR="0" lvl="0" indent="0" algn="ctr" defTabSz="1395413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사업 종료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/</a:t>
                      </a:r>
                      <a:r>
                        <a:rPr kumimoji="1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안정화</a:t>
                      </a: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고딕 M" panose="02020603020101020101" pitchFamily="18" charset="-127"/>
                          <a:ea typeface="Rix고딕 M" panose="02020603020101020101" pitchFamily="18" charset="-127"/>
                        </a:rPr>
                        <a:t>매뉴얼 작성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UpDiag">
                      <a:fgClr>
                        <a:srgbClr val="EAEAEA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9pPr>
                    </a:lstStyle>
                    <a:p>
                      <a:pPr marL="0" marR="0" lvl="0" indent="0" algn="ctr" defTabSz="13954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9pPr>
                    </a:lstStyle>
                    <a:p>
                      <a:pPr marL="0" marR="0" lvl="0" indent="0" algn="ctr" defTabSz="13954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9pPr>
                    </a:lstStyle>
                    <a:p>
                      <a:pPr marL="0" marR="0" lvl="0" indent="0" algn="ctr" defTabSz="13954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9pPr>
                    </a:lstStyle>
                    <a:p>
                      <a:pPr marL="0" marR="0" lvl="0" indent="0" algn="ctr" defTabSz="13954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954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954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85081">
                <a:tc vMerge="1">
                  <a:txBody>
                    <a:bodyPr/>
                    <a:lstStyle/>
                    <a:p>
                      <a:pPr marL="0" marR="0" lvl="0" indent="0" algn="ctr" defTabSz="13954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고딕 M" panose="02020603020101020101" pitchFamily="18" charset="-127"/>
                          <a:ea typeface="Rix고딕 M" panose="02020603020101020101" pitchFamily="18" charset="-127"/>
                        </a:rPr>
                        <a:t>사용자 교육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UpDiag">
                      <a:fgClr>
                        <a:srgbClr val="EAEAEA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9pPr>
                    </a:lstStyle>
                    <a:p>
                      <a:pPr marL="0" marR="0" lvl="0" indent="0" algn="ctr" defTabSz="13954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9pPr>
                    </a:lstStyle>
                    <a:p>
                      <a:pPr marL="0" marR="0" lvl="0" indent="0" algn="ctr" defTabSz="13954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9pPr>
                    </a:lstStyle>
                    <a:p>
                      <a:pPr marL="0" marR="0" lvl="0" indent="0" algn="ctr" defTabSz="13954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9pPr>
                    </a:lstStyle>
                    <a:p>
                      <a:pPr marL="0" marR="0" lvl="0" indent="0" algn="ctr" defTabSz="13954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954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954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85081">
                <a:tc vMerge="1">
                  <a:txBody>
                    <a:bodyPr/>
                    <a:lstStyle/>
                    <a:p>
                      <a:pPr marL="0" marR="0" lvl="0" indent="0" algn="ctr" defTabSz="13954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고딕 M" panose="02020603020101020101" pitchFamily="18" charset="-127"/>
                          <a:ea typeface="Rix고딕 M" panose="02020603020101020101" pitchFamily="18" charset="-127"/>
                        </a:rPr>
                        <a:t>시스템 개발 완료 및  운영 지원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UpDiag">
                      <a:fgClr>
                        <a:srgbClr val="EAEAEA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9pPr>
                    </a:lstStyle>
                    <a:p>
                      <a:pPr marL="0" marR="0" lvl="0" indent="0" algn="ctr" defTabSz="13954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9pPr>
                    </a:lstStyle>
                    <a:p>
                      <a:pPr marL="0" marR="0" lvl="0" indent="0" algn="ctr" defTabSz="13954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9pPr>
                    </a:lstStyle>
                    <a:p>
                      <a:pPr marL="0" marR="0" lvl="0" indent="0" algn="ctr" defTabSz="13954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 고딕"/>
                          <a:ea typeface="나눔 고딕"/>
                        </a:defRPr>
                      </a:lvl9pPr>
                    </a:lstStyle>
                    <a:p>
                      <a:pPr marL="0" marR="0" lvl="0" indent="0" algn="ctr" defTabSz="13954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954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954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  <p:sp>
        <p:nvSpPr>
          <p:cNvPr id="7" name="오각형 35">
            <a:extLst>
              <a:ext uri="{FF2B5EF4-FFF2-40B4-BE49-F238E27FC236}">
                <a16:creationId xmlns:a16="http://schemas.microsoft.com/office/drawing/2014/main" id="{54B7E0EF-1382-4CC4-95A6-7AD053D07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6151" y="2629941"/>
            <a:ext cx="1033052" cy="121967"/>
          </a:xfrm>
          <a:prstGeom prst="homePlate">
            <a:avLst>
              <a:gd name="adj" fmla="val 50012"/>
            </a:avLst>
          </a:prstGeom>
          <a:solidFill>
            <a:schemeClr val="tx2"/>
          </a:solidFill>
          <a:ln w="6350" algn="ctr">
            <a:solidFill>
              <a:srgbClr val="FFFFFF"/>
            </a:solidFill>
            <a:miter lim="800000"/>
            <a:headEnd/>
            <a:tailEnd/>
          </a:ln>
          <a:effectLst>
            <a:outerShdw dist="12700" dir="5400000" algn="ctr" rotWithShape="0">
              <a:srgbClr val="518BC9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3B7B"/>
              </a:buClr>
              <a:buSzPct val="90000"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Rix고딕 M" panose="02020603020101020101" pitchFamily="18" charset="-127"/>
              <a:ea typeface="Rix고딕 M" panose="02020603020101020101" pitchFamily="18" charset="-127"/>
              <a:cs typeface="Arial" charset="0"/>
            </a:endParaRPr>
          </a:p>
        </p:txBody>
      </p:sp>
      <p:sp>
        <p:nvSpPr>
          <p:cNvPr id="8" name="오각형 38">
            <a:extLst>
              <a:ext uri="{FF2B5EF4-FFF2-40B4-BE49-F238E27FC236}">
                <a16:creationId xmlns:a16="http://schemas.microsoft.com/office/drawing/2014/main" id="{B23A1B5E-F871-4D23-BD21-1FD79F4A8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6150" y="2360025"/>
            <a:ext cx="5141019" cy="107032"/>
          </a:xfrm>
          <a:prstGeom prst="homePlate">
            <a:avLst>
              <a:gd name="adj" fmla="val 50012"/>
            </a:avLst>
          </a:prstGeom>
          <a:solidFill>
            <a:schemeClr val="tx2"/>
          </a:solidFill>
          <a:ln w="6350" algn="ctr">
            <a:solidFill>
              <a:srgbClr val="FFFFFF"/>
            </a:solidFill>
            <a:miter lim="800000"/>
            <a:headEnd/>
            <a:tailEnd/>
          </a:ln>
          <a:effectLst>
            <a:outerShdw dist="12700" dir="5400000" algn="ctr" rotWithShape="0">
              <a:srgbClr val="518BC9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3B7B"/>
              </a:buClr>
              <a:buSzPct val="90000"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Rix고딕 M" panose="02020603020101020101" pitchFamily="18" charset="-127"/>
              <a:ea typeface="Rix고딕 M" panose="02020603020101020101" pitchFamily="18" charset="-127"/>
              <a:cs typeface="Arial" charset="0"/>
            </a:endParaRPr>
          </a:p>
        </p:txBody>
      </p:sp>
      <p:sp>
        <p:nvSpPr>
          <p:cNvPr id="9" name="오각형 43">
            <a:extLst>
              <a:ext uri="{FF2B5EF4-FFF2-40B4-BE49-F238E27FC236}">
                <a16:creationId xmlns:a16="http://schemas.microsoft.com/office/drawing/2014/main" id="{AE4CE955-5615-4FA9-8989-8480F77E3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9075" y="4325074"/>
            <a:ext cx="4108094" cy="137847"/>
          </a:xfrm>
          <a:prstGeom prst="homePlate">
            <a:avLst>
              <a:gd name="adj" fmla="val 50012"/>
            </a:avLst>
          </a:prstGeom>
          <a:solidFill>
            <a:schemeClr val="tx2"/>
          </a:solidFill>
          <a:ln w="6350" algn="ctr">
            <a:solidFill>
              <a:srgbClr val="FFFFFF"/>
            </a:solidFill>
            <a:miter lim="800000"/>
            <a:headEnd/>
            <a:tailEnd/>
          </a:ln>
          <a:effectLst>
            <a:outerShdw dist="12700" dir="5400000" algn="ctr" rotWithShape="0">
              <a:srgbClr val="518BC9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3B7B"/>
              </a:buClr>
              <a:buSzPct val="90000"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Rix고딕 M" panose="02020603020101020101" pitchFamily="18" charset="-127"/>
              <a:ea typeface="Rix고딕 M" panose="02020603020101020101" pitchFamily="18" charset="-127"/>
              <a:cs typeface="Arial" charset="0"/>
            </a:endParaRPr>
          </a:p>
        </p:txBody>
      </p:sp>
      <p:sp>
        <p:nvSpPr>
          <p:cNvPr id="10" name="오각형 51">
            <a:extLst>
              <a:ext uri="{FF2B5EF4-FFF2-40B4-BE49-F238E27FC236}">
                <a16:creationId xmlns:a16="http://schemas.microsoft.com/office/drawing/2014/main" id="{BF7FB932-1721-4946-B324-C94981799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8037" y="6117767"/>
            <a:ext cx="504000" cy="105504"/>
          </a:xfrm>
          <a:prstGeom prst="homePlate">
            <a:avLst>
              <a:gd name="adj" fmla="val 50012"/>
            </a:avLst>
          </a:prstGeom>
          <a:solidFill>
            <a:schemeClr val="tx2"/>
          </a:solidFill>
          <a:ln w="6350" algn="ctr">
            <a:solidFill>
              <a:srgbClr val="FFFFFF"/>
            </a:solidFill>
            <a:miter lim="800000"/>
            <a:headEnd/>
            <a:tailEnd/>
          </a:ln>
          <a:effectLst>
            <a:outerShdw dist="12700" dir="5400000" algn="ctr" rotWithShape="0">
              <a:srgbClr val="518BC9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3B7B"/>
              </a:buClr>
              <a:buSzPct val="90000"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Rix고딕 M" panose="02020603020101020101" pitchFamily="18" charset="-127"/>
              <a:ea typeface="Rix고딕 M" panose="02020603020101020101" pitchFamily="18" charset="-127"/>
              <a:cs typeface="Arial" charset="0"/>
            </a:endParaRPr>
          </a:p>
        </p:txBody>
      </p:sp>
      <p:pic>
        <p:nvPicPr>
          <p:cNvPr id="11" name="Picture 842">
            <a:extLst>
              <a:ext uri="{FF2B5EF4-FFF2-40B4-BE49-F238E27FC236}">
                <a16:creationId xmlns:a16="http://schemas.microsoft.com/office/drawing/2014/main" id="{A6EA29D8-63F6-4D02-8EB6-4156D2FB8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4827838" y="2133317"/>
            <a:ext cx="266700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842">
            <a:extLst>
              <a:ext uri="{FF2B5EF4-FFF2-40B4-BE49-F238E27FC236}">
                <a16:creationId xmlns:a16="http://schemas.microsoft.com/office/drawing/2014/main" id="{5D5B6D32-7606-4793-B0C5-31AE0D5CE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9908217" y="2131049"/>
            <a:ext cx="266700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842">
            <a:extLst>
              <a:ext uri="{FF2B5EF4-FFF2-40B4-BE49-F238E27FC236}">
                <a16:creationId xmlns:a16="http://schemas.microsoft.com/office/drawing/2014/main" id="{2E1B592B-1F4A-4E9E-BFA5-CAC4C8FF3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9130717" y="4644561"/>
            <a:ext cx="266700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842">
            <a:extLst>
              <a:ext uri="{FF2B5EF4-FFF2-40B4-BE49-F238E27FC236}">
                <a16:creationId xmlns:a16="http://schemas.microsoft.com/office/drawing/2014/main" id="{64DF0976-8C31-48BF-9083-EFEEC872A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704500" y="4647966"/>
            <a:ext cx="266700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842">
            <a:extLst>
              <a:ext uri="{FF2B5EF4-FFF2-40B4-BE49-F238E27FC236}">
                <a16:creationId xmlns:a16="http://schemas.microsoft.com/office/drawing/2014/main" id="{71F688DB-0A0E-4D69-BF63-AC2F29643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9830380" y="5960852"/>
            <a:ext cx="266700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400C042-59FD-46D1-BFCB-FF8426C2C953}"/>
              </a:ext>
            </a:extLst>
          </p:cNvPr>
          <p:cNvSpPr txBox="1"/>
          <p:nvPr/>
        </p:nvSpPr>
        <p:spPr>
          <a:xfrm>
            <a:off x="9990455" y="5931588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Rix고딕 M" panose="02020603020101020101" pitchFamily="18" charset="-127"/>
                <a:ea typeface="Rix고딕 M" panose="02020603020101020101" pitchFamily="18" charset="-127"/>
              </a:rPr>
              <a:t>최종 검수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66291A-FB01-4E89-B20C-2C114275101F}"/>
              </a:ext>
            </a:extLst>
          </p:cNvPr>
          <p:cNvSpPr txBox="1"/>
          <p:nvPr/>
        </p:nvSpPr>
        <p:spPr>
          <a:xfrm>
            <a:off x="5004731" y="2078867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Rix고딕 M" panose="02020603020101020101" pitchFamily="18" charset="-127"/>
                <a:ea typeface="Rix고딕 M" panose="02020603020101020101" pitchFamily="18" charset="-127"/>
              </a:rPr>
              <a:t>착수 보고</a:t>
            </a:r>
          </a:p>
        </p:txBody>
      </p:sp>
      <p:sp>
        <p:nvSpPr>
          <p:cNvPr id="18" name="오각형 25">
            <a:extLst>
              <a:ext uri="{FF2B5EF4-FFF2-40B4-BE49-F238E27FC236}">
                <a16:creationId xmlns:a16="http://schemas.microsoft.com/office/drawing/2014/main" id="{B6DACB92-7141-4FFE-AC59-CEA2C0ABC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8182" y="2909556"/>
            <a:ext cx="1033052" cy="121967"/>
          </a:xfrm>
          <a:prstGeom prst="homePlate">
            <a:avLst>
              <a:gd name="adj" fmla="val 50012"/>
            </a:avLst>
          </a:prstGeom>
          <a:solidFill>
            <a:schemeClr val="tx2"/>
          </a:solidFill>
          <a:ln w="6350" algn="ctr">
            <a:solidFill>
              <a:srgbClr val="FFFFFF"/>
            </a:solidFill>
            <a:miter lim="800000"/>
            <a:headEnd/>
            <a:tailEnd/>
          </a:ln>
          <a:effectLst>
            <a:outerShdw dist="12700" dir="5400000" algn="ctr" rotWithShape="0">
              <a:srgbClr val="518BC9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3B7B"/>
              </a:buClr>
              <a:buSzPct val="90000"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Rix고딕 M" panose="02020603020101020101" pitchFamily="18" charset="-127"/>
              <a:ea typeface="Rix고딕 M" panose="02020603020101020101" pitchFamily="18" charset="-127"/>
              <a:cs typeface="Arial" charset="0"/>
            </a:endParaRPr>
          </a:p>
        </p:txBody>
      </p:sp>
      <p:sp>
        <p:nvSpPr>
          <p:cNvPr id="19" name="오각형 26">
            <a:extLst>
              <a:ext uri="{FF2B5EF4-FFF2-40B4-BE49-F238E27FC236}">
                <a16:creationId xmlns:a16="http://schemas.microsoft.com/office/drawing/2014/main" id="{C8CC1F8E-0C39-440B-BCCC-A14F8F1B9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6024" y="3193134"/>
            <a:ext cx="1033052" cy="121967"/>
          </a:xfrm>
          <a:prstGeom prst="homePlate">
            <a:avLst>
              <a:gd name="adj" fmla="val 50012"/>
            </a:avLst>
          </a:prstGeom>
          <a:solidFill>
            <a:schemeClr val="tx2"/>
          </a:solidFill>
          <a:ln w="6350" algn="ctr">
            <a:solidFill>
              <a:srgbClr val="FFFFFF"/>
            </a:solidFill>
            <a:miter lim="800000"/>
            <a:headEnd/>
            <a:tailEnd/>
          </a:ln>
          <a:effectLst>
            <a:outerShdw dist="12700" dir="5400000" algn="ctr" rotWithShape="0">
              <a:srgbClr val="518BC9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3B7B"/>
              </a:buClr>
              <a:buSzPct val="90000"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Rix고딕 M" panose="02020603020101020101" pitchFamily="18" charset="-127"/>
              <a:ea typeface="Rix고딕 M" panose="02020603020101020101" pitchFamily="18" charset="-127"/>
              <a:cs typeface="Arial" charset="0"/>
            </a:endParaRPr>
          </a:p>
        </p:txBody>
      </p:sp>
      <p:sp>
        <p:nvSpPr>
          <p:cNvPr id="20" name="오각형 28">
            <a:extLst>
              <a:ext uri="{FF2B5EF4-FFF2-40B4-BE49-F238E27FC236}">
                <a16:creationId xmlns:a16="http://schemas.microsoft.com/office/drawing/2014/main" id="{7475D20F-CE2B-463D-BB31-6D4E83420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9380" y="3518795"/>
            <a:ext cx="1033052" cy="121967"/>
          </a:xfrm>
          <a:prstGeom prst="homePlate">
            <a:avLst>
              <a:gd name="adj" fmla="val 50012"/>
            </a:avLst>
          </a:prstGeom>
          <a:solidFill>
            <a:schemeClr val="tx2"/>
          </a:solidFill>
          <a:ln w="6350" algn="ctr">
            <a:solidFill>
              <a:srgbClr val="FFFFFF"/>
            </a:solidFill>
            <a:miter lim="800000"/>
            <a:headEnd/>
            <a:tailEnd/>
          </a:ln>
          <a:effectLst>
            <a:outerShdw dist="12700" dir="5400000" algn="ctr" rotWithShape="0">
              <a:srgbClr val="518BC9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3B7B"/>
              </a:buClr>
              <a:buSzPct val="90000"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Rix고딕 M" panose="02020603020101020101" pitchFamily="18" charset="-127"/>
              <a:ea typeface="Rix고딕 M" panose="02020603020101020101" pitchFamily="18" charset="-127"/>
              <a:cs typeface="Arial" charset="0"/>
            </a:endParaRPr>
          </a:p>
        </p:txBody>
      </p:sp>
      <p:sp>
        <p:nvSpPr>
          <p:cNvPr id="21" name="오각형 29">
            <a:extLst>
              <a:ext uri="{FF2B5EF4-FFF2-40B4-BE49-F238E27FC236}">
                <a16:creationId xmlns:a16="http://schemas.microsoft.com/office/drawing/2014/main" id="{73B5118A-06D0-4568-8CEC-8F8DF0E29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9380" y="3777420"/>
            <a:ext cx="1033052" cy="121967"/>
          </a:xfrm>
          <a:prstGeom prst="homePlate">
            <a:avLst>
              <a:gd name="adj" fmla="val 50012"/>
            </a:avLst>
          </a:prstGeom>
          <a:solidFill>
            <a:schemeClr val="tx2"/>
          </a:solidFill>
          <a:ln w="6350" algn="ctr">
            <a:solidFill>
              <a:srgbClr val="FFFFFF"/>
            </a:solidFill>
            <a:miter lim="800000"/>
            <a:headEnd/>
            <a:tailEnd/>
          </a:ln>
          <a:effectLst>
            <a:outerShdw dist="12700" dir="5400000" algn="ctr" rotWithShape="0">
              <a:srgbClr val="518BC9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3B7B"/>
              </a:buClr>
              <a:buSzPct val="90000"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Rix고딕 M" panose="02020603020101020101" pitchFamily="18" charset="-127"/>
              <a:ea typeface="Rix고딕 M" panose="02020603020101020101" pitchFamily="18" charset="-127"/>
              <a:cs typeface="Arial" charset="0"/>
            </a:endParaRPr>
          </a:p>
        </p:txBody>
      </p:sp>
      <p:sp>
        <p:nvSpPr>
          <p:cNvPr id="22" name="오각형 30">
            <a:extLst>
              <a:ext uri="{FF2B5EF4-FFF2-40B4-BE49-F238E27FC236}">
                <a16:creationId xmlns:a16="http://schemas.microsoft.com/office/drawing/2014/main" id="{D0FD23E2-1252-486C-B158-1814A3814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9380" y="4062271"/>
            <a:ext cx="1033052" cy="121967"/>
          </a:xfrm>
          <a:prstGeom prst="homePlate">
            <a:avLst>
              <a:gd name="adj" fmla="val 50012"/>
            </a:avLst>
          </a:prstGeom>
          <a:solidFill>
            <a:schemeClr val="tx2"/>
          </a:solidFill>
          <a:ln w="6350" algn="ctr">
            <a:solidFill>
              <a:srgbClr val="FFFFFF"/>
            </a:solidFill>
            <a:miter lim="800000"/>
            <a:headEnd/>
            <a:tailEnd/>
          </a:ln>
          <a:effectLst>
            <a:outerShdw dist="12700" dir="5400000" algn="ctr" rotWithShape="0">
              <a:srgbClr val="518BC9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3B7B"/>
              </a:buClr>
              <a:buSzPct val="90000"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Rix고딕 M" panose="02020603020101020101" pitchFamily="18" charset="-127"/>
              <a:ea typeface="Rix고딕 M" panose="02020603020101020101" pitchFamily="18" charset="-127"/>
              <a:cs typeface="Arial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5574F6-958E-4E86-9FCF-D932D36BD072}"/>
              </a:ext>
            </a:extLst>
          </p:cNvPr>
          <p:cNvSpPr txBox="1"/>
          <p:nvPr/>
        </p:nvSpPr>
        <p:spPr>
          <a:xfrm>
            <a:off x="9375986" y="2084167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Rix고딕 M" panose="02020603020101020101" pitchFamily="18" charset="-127"/>
                <a:ea typeface="Rix고딕 M" panose="02020603020101020101" pitchFamily="18" charset="-127"/>
              </a:rPr>
              <a:t>종료 보고</a:t>
            </a:r>
          </a:p>
        </p:txBody>
      </p:sp>
      <p:sp>
        <p:nvSpPr>
          <p:cNvPr id="24" name="오각형 36">
            <a:extLst>
              <a:ext uri="{FF2B5EF4-FFF2-40B4-BE49-F238E27FC236}">
                <a16:creationId xmlns:a16="http://schemas.microsoft.com/office/drawing/2014/main" id="{4B833833-FB82-4419-8C29-A57825F46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9585" y="4904842"/>
            <a:ext cx="1427584" cy="95410"/>
          </a:xfrm>
          <a:prstGeom prst="homePlate">
            <a:avLst>
              <a:gd name="adj" fmla="val 50012"/>
            </a:avLst>
          </a:prstGeom>
          <a:solidFill>
            <a:schemeClr val="tx2"/>
          </a:solidFill>
          <a:ln w="6350" algn="ctr">
            <a:solidFill>
              <a:srgbClr val="FFFFFF"/>
            </a:solidFill>
            <a:miter lim="800000"/>
            <a:headEnd/>
            <a:tailEnd/>
          </a:ln>
          <a:effectLst>
            <a:outerShdw dist="12700" dir="5400000" algn="ctr" rotWithShape="0">
              <a:srgbClr val="518BC9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3B7B"/>
              </a:buClr>
              <a:buSzPct val="90000"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Rix고딕 M" panose="02020603020101020101" pitchFamily="18" charset="-127"/>
              <a:ea typeface="Rix고딕 M" panose="02020603020101020101" pitchFamily="18" charset="-127"/>
              <a:cs typeface="Arial" charset="0"/>
            </a:endParaRPr>
          </a:p>
        </p:txBody>
      </p:sp>
      <p:sp>
        <p:nvSpPr>
          <p:cNvPr id="25" name="오각형 37">
            <a:extLst>
              <a:ext uri="{FF2B5EF4-FFF2-40B4-BE49-F238E27FC236}">
                <a16:creationId xmlns:a16="http://schemas.microsoft.com/office/drawing/2014/main" id="{9DAB6AA3-344F-48BC-A761-BD3F861B1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3846" y="5136040"/>
            <a:ext cx="1500003" cy="137847"/>
          </a:xfrm>
          <a:prstGeom prst="homePlate">
            <a:avLst>
              <a:gd name="adj" fmla="val 50012"/>
            </a:avLst>
          </a:prstGeom>
          <a:solidFill>
            <a:schemeClr val="tx2"/>
          </a:solidFill>
          <a:ln w="6350" algn="ctr">
            <a:solidFill>
              <a:srgbClr val="FFFFFF"/>
            </a:solidFill>
            <a:miter lim="800000"/>
            <a:headEnd/>
            <a:tailEnd/>
          </a:ln>
          <a:effectLst>
            <a:outerShdw dist="12700" dir="5400000" algn="ctr" rotWithShape="0">
              <a:srgbClr val="518BC9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3B7B"/>
              </a:buClr>
              <a:buSzPct val="90000"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Rix고딕 M" panose="02020603020101020101" pitchFamily="18" charset="-127"/>
              <a:ea typeface="Rix고딕 M" panose="02020603020101020101" pitchFamily="18" charset="-127"/>
              <a:cs typeface="Arial" charset="0"/>
            </a:endParaRPr>
          </a:p>
        </p:txBody>
      </p:sp>
      <p:sp>
        <p:nvSpPr>
          <p:cNvPr id="26" name="오각형 39">
            <a:extLst>
              <a:ext uri="{FF2B5EF4-FFF2-40B4-BE49-F238E27FC236}">
                <a16:creationId xmlns:a16="http://schemas.microsoft.com/office/drawing/2014/main" id="{E668185D-96BE-44AC-973A-C974E3575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5916" y="5467187"/>
            <a:ext cx="1166042" cy="141312"/>
          </a:xfrm>
          <a:prstGeom prst="homePlate">
            <a:avLst>
              <a:gd name="adj" fmla="val 50012"/>
            </a:avLst>
          </a:prstGeom>
          <a:solidFill>
            <a:schemeClr val="tx2"/>
          </a:solidFill>
          <a:ln w="6350" algn="ctr">
            <a:solidFill>
              <a:srgbClr val="FFFFFF"/>
            </a:solidFill>
            <a:miter lim="800000"/>
            <a:headEnd/>
            <a:tailEnd/>
          </a:ln>
          <a:effectLst>
            <a:outerShdw dist="12700" dir="5400000" algn="ctr" rotWithShape="0">
              <a:srgbClr val="518BC9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3B7B"/>
              </a:buClr>
              <a:buSzPct val="90000"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Rix고딕 M" panose="02020603020101020101" pitchFamily="18" charset="-127"/>
              <a:ea typeface="Rix고딕 M" panose="02020603020101020101" pitchFamily="18" charset="-127"/>
              <a:cs typeface="Arial" charset="0"/>
            </a:endParaRPr>
          </a:p>
        </p:txBody>
      </p:sp>
      <p:sp>
        <p:nvSpPr>
          <p:cNvPr id="27" name="오각형 41">
            <a:extLst>
              <a:ext uri="{FF2B5EF4-FFF2-40B4-BE49-F238E27FC236}">
                <a16:creationId xmlns:a16="http://schemas.microsoft.com/office/drawing/2014/main" id="{265150DD-6F4B-4E3B-98E6-B7E45D189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7321" y="5744288"/>
            <a:ext cx="1033052" cy="121967"/>
          </a:xfrm>
          <a:prstGeom prst="homePlate">
            <a:avLst>
              <a:gd name="adj" fmla="val 50012"/>
            </a:avLst>
          </a:prstGeom>
          <a:solidFill>
            <a:schemeClr val="tx2"/>
          </a:solidFill>
          <a:ln w="6350" algn="ctr">
            <a:solidFill>
              <a:srgbClr val="FFFFFF"/>
            </a:solidFill>
            <a:miter lim="800000"/>
            <a:headEnd/>
            <a:tailEnd/>
          </a:ln>
          <a:effectLst>
            <a:outerShdw dist="12700" dir="5400000" algn="ctr" rotWithShape="0">
              <a:srgbClr val="518BC9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3B7B"/>
              </a:buClr>
              <a:buSzPct val="90000"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Rix고딕 M" panose="02020603020101020101" pitchFamily="18" charset="-127"/>
              <a:ea typeface="Rix고딕 M" panose="02020603020101020101" pitchFamily="18" charset="-127"/>
              <a:cs typeface="Arial" charset="0"/>
            </a:endParaRPr>
          </a:p>
        </p:txBody>
      </p:sp>
      <p:sp>
        <p:nvSpPr>
          <p:cNvPr id="28" name="오각형 42">
            <a:extLst>
              <a:ext uri="{FF2B5EF4-FFF2-40B4-BE49-F238E27FC236}">
                <a16:creationId xmlns:a16="http://schemas.microsoft.com/office/drawing/2014/main" id="{6172D8F4-9EA4-4910-8779-81A5BA698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3848" y="6117767"/>
            <a:ext cx="1020277" cy="113894"/>
          </a:xfrm>
          <a:prstGeom prst="homePlate">
            <a:avLst>
              <a:gd name="adj" fmla="val 50012"/>
            </a:avLst>
          </a:prstGeom>
          <a:solidFill>
            <a:srgbClr val="FF0000"/>
          </a:solidFill>
          <a:ln w="6350" algn="ctr">
            <a:solidFill>
              <a:srgbClr val="FFFFFF"/>
            </a:solidFill>
            <a:miter lim="800000"/>
            <a:headEnd/>
            <a:tailEnd/>
          </a:ln>
          <a:effectLst>
            <a:outerShdw dist="12700" dir="5400000" algn="ctr" rotWithShape="0">
              <a:srgbClr val="518BC9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3B7B"/>
              </a:buClr>
              <a:buSzPct val="90000"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Rix고딕 L" panose="02020603020101020101" pitchFamily="18" charset="-127"/>
              <a:ea typeface="Rix고딕 L" panose="02020603020101020101" pitchFamily="18" charset="-127"/>
              <a:cs typeface="Arial" charset="0"/>
            </a:endParaRPr>
          </a:p>
        </p:txBody>
      </p:sp>
      <p:sp>
        <p:nvSpPr>
          <p:cNvPr id="29" name="AutoShape 69">
            <a:extLst>
              <a:ext uri="{FF2B5EF4-FFF2-40B4-BE49-F238E27FC236}">
                <a16:creationId xmlns:a16="http://schemas.microsoft.com/office/drawing/2014/main" id="{15CFAC46-A5F3-4A75-84EC-D1A375A8F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6979" y="5185257"/>
            <a:ext cx="949844" cy="562161"/>
          </a:xfrm>
          <a:prstGeom prst="wedgeRoundRectCallout">
            <a:avLst>
              <a:gd name="adj1" fmla="val -71820"/>
              <a:gd name="adj2" fmla="val 109154"/>
              <a:gd name="adj3" fmla="val 16667"/>
            </a:avLst>
          </a:prstGeom>
          <a:solidFill>
            <a:schemeClr val="tx2">
              <a:lumMod val="60000"/>
              <a:lumOff val="40000"/>
              <a:alpha val="60000"/>
            </a:schemeClr>
          </a:solidFill>
          <a:ln w="952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auto" latinLnBrk="1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>
                <a:solidFill>
                  <a:srgbClr val="FF0000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안정화 지원</a:t>
            </a:r>
            <a:r>
              <a:rPr lang="en-US" altLang="ko-KR" sz="800" dirty="0">
                <a:solidFill>
                  <a:srgbClr val="FF0000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(1M/M)</a:t>
            </a:r>
            <a:endParaRPr kumimoji="0" lang="ko-KR" altLang="en-US" sz="80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0622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670313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감사합니다</a:t>
            </a:r>
            <a:r>
              <a:rPr lang="en-US" altLang="ko-KR" sz="5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ko-KR" altLang="en-US" sz="5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232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rgbClr val="22222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6025</TotalTime>
  <Words>400</Words>
  <Application>Microsoft Office PowerPoint</Application>
  <PresentationFormat>와이드스크린</PresentationFormat>
  <Paragraphs>91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Optima</vt:lpstr>
      <vt:lpstr>Rix고딕 L</vt:lpstr>
      <vt:lpstr>Rix고딕 M</vt:lpstr>
      <vt:lpstr>맑은 고딕</vt:lpstr>
      <vt:lpstr>Arial</vt:lpstr>
      <vt:lpstr>Calibri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</dc:creator>
  <cp:lastModifiedBy>a</cp:lastModifiedBy>
  <cp:revision>680</cp:revision>
  <dcterms:created xsi:type="dcterms:W3CDTF">2020-06-09T10:07:12Z</dcterms:created>
  <dcterms:modified xsi:type="dcterms:W3CDTF">2021-07-26T03:45:20Z</dcterms:modified>
</cp:coreProperties>
</file>