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  <p:sldMasterId id="2147483648" r:id="rId2"/>
    <p:sldMasterId id="2147483660" r:id="rId3"/>
    <p:sldMasterId id="2147483672" r:id="rId4"/>
    <p:sldMasterId id="2147483681" r:id="rId5"/>
    <p:sldMasterId id="2147483676" r:id="rId6"/>
    <p:sldMasterId id="2147483674" r:id="rId7"/>
    <p:sldMasterId id="2147483678" r:id="rId8"/>
    <p:sldMasterId id="2147483679" r:id="rId9"/>
  </p:sldMasterIdLst>
  <p:notesMasterIdLst>
    <p:notesMasterId r:id="rId68"/>
  </p:notesMasterIdLst>
  <p:handoutMasterIdLst>
    <p:handoutMasterId r:id="rId69"/>
  </p:handoutMasterIdLst>
  <p:sldIdLst>
    <p:sldId id="264" r:id="rId10"/>
    <p:sldId id="591" r:id="rId11"/>
    <p:sldId id="642" r:id="rId12"/>
    <p:sldId id="654" r:id="rId13"/>
    <p:sldId id="563" r:id="rId14"/>
    <p:sldId id="644" r:id="rId15"/>
    <p:sldId id="681" r:id="rId16"/>
    <p:sldId id="627" r:id="rId17"/>
    <p:sldId id="682" r:id="rId18"/>
    <p:sldId id="655" r:id="rId19"/>
    <p:sldId id="613" r:id="rId20"/>
    <p:sldId id="675" r:id="rId21"/>
    <p:sldId id="676" r:id="rId22"/>
    <p:sldId id="698" r:id="rId23"/>
    <p:sldId id="699" r:id="rId24"/>
    <p:sldId id="700" r:id="rId25"/>
    <p:sldId id="677" r:id="rId26"/>
    <p:sldId id="701" r:id="rId27"/>
    <p:sldId id="678" r:id="rId28"/>
    <p:sldId id="679" r:id="rId29"/>
    <p:sldId id="652" r:id="rId30"/>
    <p:sldId id="649" r:id="rId31"/>
    <p:sldId id="686" r:id="rId32"/>
    <p:sldId id="673" r:id="rId33"/>
    <p:sldId id="657" r:id="rId34"/>
    <p:sldId id="659" r:id="rId35"/>
    <p:sldId id="689" r:id="rId36"/>
    <p:sldId id="690" r:id="rId37"/>
    <p:sldId id="691" r:id="rId38"/>
    <p:sldId id="702" r:id="rId39"/>
    <p:sldId id="592" r:id="rId40"/>
    <p:sldId id="458" r:id="rId41"/>
    <p:sldId id="684" r:id="rId42"/>
    <p:sldId id="674" r:id="rId43"/>
    <p:sldId id="687" r:id="rId44"/>
    <p:sldId id="593" r:id="rId45"/>
    <p:sldId id="665" r:id="rId46"/>
    <p:sldId id="666" r:id="rId47"/>
    <p:sldId id="667" r:id="rId48"/>
    <p:sldId id="668" r:id="rId49"/>
    <p:sldId id="669" r:id="rId50"/>
    <p:sldId id="670" r:id="rId51"/>
    <p:sldId id="632" r:id="rId52"/>
    <p:sldId id="634" r:id="rId53"/>
    <p:sldId id="661" r:id="rId54"/>
    <p:sldId id="633" r:id="rId55"/>
    <p:sldId id="662" r:id="rId56"/>
    <p:sldId id="692" r:id="rId57"/>
    <p:sldId id="693" r:id="rId58"/>
    <p:sldId id="694" r:id="rId59"/>
    <p:sldId id="695" r:id="rId60"/>
    <p:sldId id="696" r:id="rId61"/>
    <p:sldId id="697" r:id="rId62"/>
    <p:sldId id="609" r:id="rId63"/>
    <p:sldId id="650" r:id="rId64"/>
    <p:sldId id="651" r:id="rId65"/>
    <p:sldId id="597" r:id="rId66"/>
    <p:sldId id="598" r:id="rId67"/>
  </p:sldIdLst>
  <p:sldSz cx="12192000" cy="6858000"/>
  <p:notesSz cx="6797675" cy="9926638"/>
  <p:embeddedFontLs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Verdana" panose="020B0604030504040204" pitchFamily="34" charset="0"/>
      <p:regular r:id="rId74"/>
      <p:bold r:id="rId75"/>
      <p:italic r:id="rId76"/>
      <p:boldItalic r:id="rId77"/>
    </p:embeddedFont>
    <p:embeddedFont>
      <p:font typeface="맑은 고딕" panose="020B0503020000020004" pitchFamily="50" charset="-127"/>
      <p:regular r:id="rId78"/>
      <p:bold r:id="rId79"/>
    </p:embeddedFont>
    <p:embeddedFont>
      <p:font typeface="나눔고딕" panose="020B0600000101010101" charset="-127"/>
      <p:regular r:id="rId80"/>
      <p:bold r:id="rId8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160">
          <p15:clr>
            <a:srgbClr val="A4A3A4"/>
          </p15:clr>
        </p15:guide>
        <p15:guide id="7" orient="horz" pos="572" userDrawn="1">
          <p15:clr>
            <a:srgbClr val="A4A3A4"/>
          </p15:clr>
        </p15:guide>
        <p15:guide id="9" orient="horz" pos="971">
          <p15:clr>
            <a:srgbClr val="A4A3A4"/>
          </p15:clr>
        </p15:guide>
        <p15:guide id="11" userDrawn="1">
          <p15:clr>
            <a:srgbClr val="A4A3A4"/>
          </p15:clr>
        </p15:guide>
        <p15:guide id="12" pos="483" userDrawn="1">
          <p15:clr>
            <a:srgbClr val="A4A3A4"/>
          </p15:clr>
        </p15:guide>
        <p15:guide id="13" pos="5813" userDrawn="1">
          <p15:clr>
            <a:srgbClr val="A4A3A4"/>
          </p15:clr>
        </p15:guide>
        <p15:guide id="14" pos="3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0000FF"/>
    <a:srgbClr val="A6A6A6"/>
    <a:srgbClr val="BFBFBF"/>
    <a:srgbClr val="FFFFFF"/>
    <a:srgbClr val="969696"/>
    <a:srgbClr val="8FC31F"/>
    <a:srgbClr val="FF3300"/>
    <a:srgbClr val="273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60" autoAdjust="0"/>
    <p:restoredTop sz="96408" autoAdjust="0"/>
  </p:normalViewPr>
  <p:slideViewPr>
    <p:cSldViewPr snapToGrid="0" snapToObjects="1">
      <p:cViewPr varScale="1">
        <p:scale>
          <a:sx n="116" d="100"/>
          <a:sy n="116" d="100"/>
        </p:scale>
        <p:origin x="660" y="108"/>
      </p:cViewPr>
      <p:guideLst>
        <p:guide orient="horz" pos="2160"/>
        <p:guide orient="horz" pos="572"/>
        <p:guide orient="horz" pos="971"/>
        <p:guide/>
        <p:guide pos="483"/>
        <p:guide pos="5813"/>
        <p:guide pos="316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notesMaster" Target="notesMasters/notesMaster1.xml"/><Relationship Id="rId76" Type="http://schemas.openxmlformats.org/officeDocument/2006/relationships/font" Target="fonts/font7.fntdata"/><Relationship Id="rId8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71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font" Target="fonts/font5.fntdata"/><Relationship Id="rId79" Type="http://schemas.openxmlformats.org/officeDocument/2006/relationships/font" Target="fonts/font10.fntdata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presProps" Target="presProps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handoutMaster" Target="handoutMasters/handoutMaster1.xml"/><Relationship Id="rId77" Type="http://schemas.openxmlformats.org/officeDocument/2006/relationships/font" Target="fonts/font8.fntdata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font" Target="fonts/font3.fntdata"/><Relationship Id="rId80" Type="http://schemas.openxmlformats.org/officeDocument/2006/relationships/font" Target="fonts/font11.fntdata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font" Target="fonts/font4.fntdata"/><Relationship Id="rId78" Type="http://schemas.openxmlformats.org/officeDocument/2006/relationships/font" Target="fonts/font9.fntdata"/><Relationship Id="rId81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643" y="0"/>
            <a:ext cx="2945448" cy="496253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BAD12F6-03B9-4D3D-A2F3-0463A803B51A}" type="datetimeFigureOut">
              <a:rPr lang="ko-KR" altLang="en-US" smtClean="0"/>
              <a:pPr/>
              <a:t>2021-05-07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643" y="9428800"/>
            <a:ext cx="2945448" cy="496252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32C9AAE1-1663-4C3A-9BFD-B9BA7B42347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517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F4F7-B328-415F-A5D7-90D232281CDE}" type="datetimeFigureOut">
              <a:rPr lang="ko-KR" altLang="en-US" smtClean="0"/>
              <a:t>2021-05-07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E4F2B-06F2-4DC8-8271-0DD0D49839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999404" y="3019472"/>
            <a:ext cx="6339444" cy="21602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999404" y="3007500"/>
            <a:ext cx="6339444" cy="2501420"/>
            <a:chOff x="1785706" y="3007500"/>
            <a:chExt cx="6339444" cy="2501420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785706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1785706" y="55089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8125150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H="1">
              <a:off x="1785706" y="3015812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H="1">
              <a:off x="1785706" y="3235495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>
              <a:off x="2581127" y="3690988"/>
              <a:ext cx="554402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2588942" y="4148154"/>
              <a:ext cx="553620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1785706" y="4605320"/>
              <a:ext cx="633944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3356598" y="5062486"/>
              <a:ext cx="476855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372228" y="3015812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4947613" y="3011656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6538628" y="3007500"/>
              <a:ext cx="0" cy="249310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580534" y="3235495"/>
              <a:ext cx="0" cy="135902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37" y="3004767"/>
            <a:ext cx="547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10283220" y="1890543"/>
            <a:ext cx="1743175" cy="315219"/>
          </a:xfrm>
          <a:prstGeom prst="rect">
            <a:avLst/>
          </a:prstGeom>
        </p:spPr>
        <p:txBody>
          <a:bodyPr anchor="ctr"/>
          <a:lstStyle>
            <a:lvl1pPr marL="0" marR="0" indent="0" algn="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9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최초 작성일 </a:t>
            </a:r>
            <a:r>
              <a:rPr lang="en-US" altLang="ko-KR" dirty="0" smtClean="0"/>
              <a:t>2015-09-01</a:t>
            </a:r>
            <a:endParaRPr lang="ko-KR" altLang="en-US" dirty="0" smtClean="0"/>
          </a:p>
        </p:txBody>
      </p:sp>
      <p:sp>
        <p:nvSpPr>
          <p:cNvPr id="24" name="텍스트 개체 틀 7"/>
          <p:cNvSpPr>
            <a:spLocks noGrp="1"/>
          </p:cNvSpPr>
          <p:nvPr>
            <p:ph type="body" sz="quarter" idx="12" hasCustomPrompt="1"/>
          </p:nvPr>
        </p:nvSpPr>
        <p:spPr>
          <a:xfrm>
            <a:off x="2999404" y="2437415"/>
            <a:ext cx="6339444" cy="31521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000" b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 smtClean="0"/>
              <a:t>메뉴명</a:t>
            </a:r>
            <a:r>
              <a:rPr lang="en-US" altLang="ko-KR" dirty="0" smtClean="0"/>
              <a:t>_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20pt)</a:t>
            </a:r>
            <a:endParaRPr lang="ko-KR" altLang="en-US" dirty="0" smtClean="0"/>
          </a:p>
        </p:txBody>
      </p:sp>
      <p:sp>
        <p:nvSpPr>
          <p:cNvPr id="2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4582522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7750874" y="3245541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90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4582522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8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7750874" y="3686396"/>
            <a:ext cx="1584176" cy="4617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29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4582522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0" name="텍스트 개체 틀 9"/>
          <p:cNvSpPr>
            <a:spLocks noGrp="1"/>
          </p:cNvSpPr>
          <p:nvPr>
            <p:ph type="body" sz="quarter" idx="18" hasCustomPrompt="1"/>
          </p:nvPr>
        </p:nvSpPr>
        <p:spPr>
          <a:xfrm>
            <a:off x="7750874" y="4149976"/>
            <a:ext cx="1584176" cy="4553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1" name="텍스트 개체 틀 9"/>
          <p:cNvSpPr>
            <a:spLocks noGrp="1"/>
          </p:cNvSpPr>
          <p:nvPr>
            <p:ph type="body" sz="quarter" idx="19" hasCustomPrompt="1"/>
          </p:nvPr>
        </p:nvSpPr>
        <p:spPr>
          <a:xfrm>
            <a:off x="4582522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2" name="텍스트 개체 틀 9"/>
          <p:cNvSpPr>
            <a:spLocks noGrp="1"/>
          </p:cNvSpPr>
          <p:nvPr>
            <p:ph type="body" sz="quarter" idx="20" hasCustomPrompt="1"/>
          </p:nvPr>
        </p:nvSpPr>
        <p:spPr>
          <a:xfrm>
            <a:off x="7750874" y="4613692"/>
            <a:ext cx="1584176" cy="4487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21" hasCustomPrompt="1"/>
          </p:nvPr>
        </p:nvSpPr>
        <p:spPr>
          <a:xfrm>
            <a:off x="4582522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담당자 명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4" name="텍스트 개체 틀 9"/>
          <p:cNvSpPr>
            <a:spLocks noGrp="1"/>
          </p:cNvSpPr>
          <p:nvPr>
            <p:ph type="body" sz="quarter" idx="22" hasCustomPrompt="1"/>
          </p:nvPr>
        </p:nvSpPr>
        <p:spPr>
          <a:xfrm>
            <a:off x="7750874" y="5069907"/>
            <a:ext cx="1584176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en-US" altLang="ko-KR" sz="9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smtClean="0"/>
              <a:t>작성일</a:t>
            </a:r>
            <a:r>
              <a:rPr lang="en-US" altLang="ko-KR" dirty="0" smtClean="0"/>
              <a:t> 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9pt)</a:t>
            </a:r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23" hasCustomPrompt="1"/>
          </p:nvPr>
        </p:nvSpPr>
        <p:spPr>
          <a:xfrm>
            <a:off x="2998346" y="4605320"/>
            <a:ext cx="1584176" cy="903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1" baseline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 고객 사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맑은 고딕 </a:t>
            </a:r>
            <a:r>
              <a:rPr lang="en-US" altLang="ko-KR" dirty="0" smtClean="0"/>
              <a:t>10pt)</a:t>
            </a: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116" y="1451348"/>
            <a:ext cx="2440884" cy="430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그룹 36"/>
          <p:cNvGrpSpPr/>
          <p:nvPr userDrawn="1"/>
        </p:nvGrpSpPr>
        <p:grpSpPr>
          <a:xfrm>
            <a:off x="128464" y="1844824"/>
            <a:ext cx="12063535" cy="45719"/>
            <a:chOff x="3935015" y="2516036"/>
            <a:chExt cx="4190940" cy="293294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3935015" y="2516036"/>
              <a:ext cx="4190940" cy="2897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3935015" y="2519625"/>
              <a:ext cx="1711548" cy="289705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 userDrawn="1"/>
        </p:nvSpPr>
        <p:spPr>
          <a:xfrm>
            <a:off x="3802640" y="334136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작성자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3793838" y="425405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3802640" y="380096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PM</a:t>
            </a:r>
            <a:endParaRPr lang="ko-KR" altLang="en-US" sz="1000" b="1" kern="1200" dirty="0" smtClean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4" name="Picture 2" descr="C:\Users\santel\Documents\네이트온 받은 파일\santel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780" y="3888258"/>
            <a:ext cx="731180" cy="73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39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9" name="직선 연결선 28"/>
          <p:cNvCxnSpPr/>
          <p:nvPr userDrawn="1"/>
        </p:nvCxnSpPr>
        <p:spPr>
          <a:xfrm>
            <a:off x="7813" y="0"/>
            <a:ext cx="9902095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224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77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8238" y="681887"/>
            <a:ext cx="10027607" cy="353284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45490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2837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57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975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1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079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 userDrawn="1"/>
        </p:nvSpPr>
        <p:spPr>
          <a:xfrm>
            <a:off x="-8696" y="681886"/>
            <a:ext cx="10051200" cy="51486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0090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+mn-ea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+mn-ea"/>
              <a:ea typeface="+mn-ea"/>
            </a:endParaRPr>
          </a:p>
        </p:txBody>
      </p:sp>
      <p:sp>
        <p:nvSpPr>
          <p:cNvPr id="32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33" name="텍스트 개체 틀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페이지 명</a:t>
            </a:r>
            <a:endParaRPr lang="ko-KR" altLang="en-US" dirty="0"/>
          </a:p>
        </p:txBody>
      </p:sp>
      <p:sp>
        <p:nvSpPr>
          <p:cNvPr id="34" name="텍스트 개체 틀 11"/>
          <p:cNvSpPr>
            <a:spLocks noGrp="1"/>
          </p:cNvSpPr>
          <p:nvPr>
            <p:ph type="body" sz="quarter" idx="12" hasCustomPrompt="1"/>
          </p:nvPr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화면경로</a:t>
            </a:r>
            <a:endParaRPr lang="ko-KR" altLang="en-US" dirty="0"/>
          </a:p>
        </p:txBody>
      </p:sp>
      <p:sp>
        <p:nvSpPr>
          <p:cNvPr id="35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담당자</a:t>
            </a:r>
            <a:endParaRPr lang="ko-KR" altLang="en-US" dirty="0"/>
          </a:p>
        </p:txBody>
      </p:sp>
      <p:sp>
        <p:nvSpPr>
          <p:cNvPr id="36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연월일</a:t>
            </a:r>
            <a:endParaRPr lang="ko-KR" altLang="en-US" dirty="0"/>
          </a:p>
        </p:txBody>
      </p:sp>
      <p:sp>
        <p:nvSpPr>
          <p:cNvPr id="37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61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모서리가 둥근 직사각형 3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44" name="모서리가 둥근 직사각형 4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46" name="모서리가 둥근 직사각형 4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48" name="모서리가 둥근 직사각형 4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50" name="모서리가 둥근 직사각형 4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5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3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54" name="직선 연결선 53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5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57" name="직선 연결선 56"/>
          <p:cNvCxnSpPr/>
          <p:nvPr userDrawn="1"/>
        </p:nvCxnSpPr>
        <p:spPr>
          <a:xfrm>
            <a:off x="0" y="687754"/>
            <a:ext cx="121896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58" name="Line 38"/>
          <p:cNvSpPr>
            <a:spLocks noChangeShapeType="1"/>
          </p:cNvSpPr>
          <p:nvPr userDrawn="1"/>
        </p:nvSpPr>
        <p:spPr bwMode="auto">
          <a:xfrm flipV="1">
            <a:off x="16279" y="6615235"/>
            <a:ext cx="12132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59" name="텍스트 개체 틀 7"/>
          <p:cNvSpPr txBox="1">
            <a:spLocks/>
          </p:cNvSpPr>
          <p:nvPr userDrawn="1"/>
        </p:nvSpPr>
        <p:spPr>
          <a:xfrm>
            <a:off x="704528" y="109166"/>
            <a:ext cx="1843287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화면코드 명</a:t>
            </a:r>
            <a:endParaRPr lang="ko-KR" altLang="en-US" dirty="0"/>
          </a:p>
        </p:txBody>
      </p:sp>
      <p:sp>
        <p:nvSpPr>
          <p:cNvPr id="60" name="텍스트 개체 틀 9"/>
          <p:cNvSpPr txBox="1">
            <a:spLocks/>
          </p:cNvSpPr>
          <p:nvPr userDrawn="1"/>
        </p:nvSpPr>
        <p:spPr>
          <a:xfrm>
            <a:off x="3201363" y="101351"/>
            <a:ext cx="5800152" cy="21907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</a:t>
            </a:r>
            <a:endParaRPr lang="ko-KR" altLang="en-US" dirty="0"/>
          </a:p>
        </p:txBody>
      </p:sp>
      <p:sp>
        <p:nvSpPr>
          <p:cNvPr id="61" name="텍스트 개체 틀 11"/>
          <p:cNvSpPr txBox="1">
            <a:spLocks/>
          </p:cNvSpPr>
          <p:nvPr userDrawn="1"/>
        </p:nvSpPr>
        <p:spPr>
          <a:xfrm>
            <a:off x="706201" y="365589"/>
            <a:ext cx="8293640" cy="20506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화면경로</a:t>
            </a:r>
            <a:endParaRPr lang="ko-KR" altLang="en-US" dirty="0"/>
          </a:p>
        </p:txBody>
      </p:sp>
      <p:sp>
        <p:nvSpPr>
          <p:cNvPr id="62" name="텍스트 개체 틀 9"/>
          <p:cNvSpPr txBox="1">
            <a:spLocks/>
          </p:cNvSpPr>
          <p:nvPr userDrawn="1"/>
        </p:nvSpPr>
        <p:spPr>
          <a:xfrm>
            <a:off x="9665217" y="99550"/>
            <a:ext cx="864096" cy="2194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담당자</a:t>
            </a:r>
            <a:endParaRPr lang="ko-KR" altLang="en-US" dirty="0"/>
          </a:p>
        </p:txBody>
      </p:sp>
      <p:sp>
        <p:nvSpPr>
          <p:cNvPr id="63" name="텍스트 개체 틀 9"/>
          <p:cNvSpPr txBox="1">
            <a:spLocks/>
          </p:cNvSpPr>
          <p:nvPr userDrawn="1"/>
        </p:nvSpPr>
        <p:spPr>
          <a:xfrm>
            <a:off x="11177385" y="107365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연월일</a:t>
            </a:r>
            <a:endParaRPr lang="ko-KR" altLang="en-US" dirty="0"/>
          </a:p>
        </p:txBody>
      </p:sp>
      <p:sp>
        <p:nvSpPr>
          <p:cNvPr id="64" name="텍스트 개체 틀 9"/>
          <p:cNvSpPr txBox="1">
            <a:spLocks/>
          </p:cNvSpPr>
          <p:nvPr userDrawn="1"/>
        </p:nvSpPr>
        <p:spPr>
          <a:xfrm>
            <a:off x="9665217" y="356322"/>
            <a:ext cx="864096" cy="2190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691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34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959594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05336" y="6239354"/>
            <a:ext cx="4381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COPYRIGHT 2021 SANTEL.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ALL RIGHTS RESERVED</a:t>
            </a:r>
          </a:p>
          <a:p>
            <a:pPr algn="ctr"/>
            <a:r>
              <a:rPr lang="ko-KR" altLang="en-US" sz="800" b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샌텔의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사전 승인 없이 본 내용의 전부 또는 일부에 대한 복사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배포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사용을 금합니다</a:t>
            </a:r>
            <a:r>
              <a:rPr lang="en-US" altLang="ko-KR" sz="800" b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193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9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87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2021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33214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26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58615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1968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6962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6" r:id="rId3"/>
    <p:sldLayoutId id="214748368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394839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4"/>
          <p:cNvSpPr txBox="1">
            <a:spLocks noChangeArrowheads="1"/>
          </p:cNvSpPr>
          <p:nvPr userDrawn="1"/>
        </p:nvSpPr>
        <p:spPr bwMode="auto">
          <a:xfrm>
            <a:off x="4416097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</a:t>
            </a:r>
            <a:r>
              <a:rPr kumimoji="0" lang="en-US" altLang="ko-KR" sz="700" kern="1200" baseline="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4667250" y="3089674"/>
            <a:ext cx="2857500" cy="678652"/>
            <a:chOff x="4938412" y="3236853"/>
            <a:chExt cx="2857500" cy="678652"/>
          </a:xfrm>
        </p:grpSpPr>
        <p:sp>
          <p:nvSpPr>
            <p:cNvPr id="7" name="제목 1"/>
            <p:cNvSpPr txBox="1">
              <a:spLocks/>
            </p:cNvSpPr>
            <p:nvPr userDrawn="1"/>
          </p:nvSpPr>
          <p:spPr>
            <a:xfrm>
              <a:off x="6005845" y="3236853"/>
              <a:ext cx="722634" cy="2330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lvl1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algn="ctr" rtl="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0" lang="en-US" altLang="ko-KR" sz="1400" b="1" spc="-150" dirty="0" smtClean="0">
                  <a:ln>
                    <a:solidFill>
                      <a:schemeClr val="tx1">
                        <a:lumMod val="95000"/>
                        <a:lumOff val="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Thank you</a:t>
              </a:r>
              <a:endParaRPr kumimoji="0" lang="en-US" altLang="ko-KR" sz="1400" b="1" spc="-150" dirty="0">
                <a:ln>
                  <a:solidFill>
                    <a:schemeClr val="tx1">
                      <a:lumMod val="95000"/>
                      <a:lumOff val="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pic>
          <p:nvPicPr>
            <p:cNvPr id="1026" name="Picture 2" descr="C:\Users\santel\Documents\네이트온 받은 파일\santel.png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938412" y="3629755"/>
              <a:ext cx="2857500" cy="2857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125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45634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2728" y="0"/>
            <a:ext cx="12194647" cy="6877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 fontAlgn="auto" latinLnBrk="0">
              <a:spcBef>
                <a:spcPts val="0"/>
              </a:spcBef>
              <a:spcAft>
                <a:spcPts val="0"/>
              </a:spcAft>
            </a:pPr>
            <a:endParaRPr kumimoji="0" lang="ko-KR" altLang="en-US" sz="900" b="0" ker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704529" y="113299"/>
            <a:ext cx="183937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704526" y="367350"/>
            <a:ext cx="8295315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 userDrawn="1"/>
        </p:nvSpPr>
        <p:spPr>
          <a:xfrm>
            <a:off x="3199791" y="108660"/>
            <a:ext cx="5801724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6456" y="15363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화면코드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6456" y="418813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화면 경로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543904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페이지 명</a:t>
            </a:r>
          </a:p>
        </p:txBody>
      </p:sp>
      <p:sp>
        <p:nvSpPr>
          <p:cNvPr id="14" name="모서리가 둥근 직사각형 13"/>
          <p:cNvSpPr/>
          <p:nvPr userDrawn="1"/>
        </p:nvSpPr>
        <p:spPr>
          <a:xfrm>
            <a:off x="9655729" y="10866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999842" y="15026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작성자</a:t>
            </a:r>
          </a:p>
        </p:txBody>
      </p:sp>
      <p:sp>
        <p:nvSpPr>
          <p:cNvPr id="16" name="모서리가 둥근 직사각형 15"/>
          <p:cNvSpPr/>
          <p:nvPr userDrawn="1"/>
        </p:nvSpPr>
        <p:spPr>
          <a:xfrm>
            <a:off x="11169022" y="110164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513135" y="151765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작성일</a:t>
            </a:r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657402" y="375465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9001515" y="417066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버전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1169570" y="378310"/>
            <a:ext cx="871911" cy="2033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513683" y="419911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Verdana" pitchFamily="34" charset="0"/>
              </a:rPr>
              <a:t>P.NO</a:t>
            </a:r>
            <a:endParaRPr kumimoji="1" lang="ko-KR" altLang="en-US" sz="800" b="1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Verdana" pitchFamily="34" charset="0"/>
            </a:endParaRPr>
          </a:p>
        </p:txBody>
      </p:sp>
      <p:sp>
        <p:nvSpPr>
          <p:cNvPr id="22" name="Rectangle 750"/>
          <p:cNvSpPr>
            <a:spLocks noChangeArrowheads="1"/>
          </p:cNvSpPr>
          <p:nvPr userDrawn="1"/>
        </p:nvSpPr>
        <p:spPr bwMode="auto">
          <a:xfrm>
            <a:off x="10037326" y="692696"/>
            <a:ext cx="2154594" cy="20159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Description</a:t>
            </a:r>
            <a:endParaRPr kumimoji="0" lang="ko-KR" altLang="ko-KR" sz="900" b="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3" name="Line 38"/>
          <p:cNvSpPr>
            <a:spLocks noChangeShapeType="1"/>
          </p:cNvSpPr>
          <p:nvPr userDrawn="1"/>
        </p:nvSpPr>
        <p:spPr bwMode="auto">
          <a:xfrm flipV="1">
            <a:off x="7813" y="6615235"/>
            <a:ext cx="12064851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cxnSp>
        <p:nvCxnSpPr>
          <p:cNvPr id="27" name="직선 연결선 26"/>
          <p:cNvCxnSpPr/>
          <p:nvPr userDrawn="1"/>
        </p:nvCxnSpPr>
        <p:spPr>
          <a:xfrm>
            <a:off x="10037326" y="885275"/>
            <a:ext cx="2154594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8" name="직선 연결선 27"/>
          <p:cNvCxnSpPr/>
          <p:nvPr userDrawn="1"/>
        </p:nvCxnSpPr>
        <p:spPr>
          <a:xfrm>
            <a:off x="-2728" y="0"/>
            <a:ext cx="0" cy="6612362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30" name="Text Box 8"/>
          <p:cNvSpPr txBox="1">
            <a:spLocks noChangeArrowheads="1"/>
          </p:cNvSpPr>
          <p:nvPr userDrawn="1"/>
        </p:nvSpPr>
        <p:spPr bwMode="auto">
          <a:xfrm>
            <a:off x="11177385" y="380000"/>
            <a:ext cx="864096" cy="2016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95C22FB1-9964-4BFB-A0F7-104B1268D904}" type="slidenum">
              <a:rPr kumimoji="0" lang="en-US" altLang="ko-KR" sz="800" b="1">
                <a:latin typeface="Verdana" pitchFamily="34" charset="0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800" b="1" dirty="0">
              <a:latin typeface="Verdana" pitchFamily="34" charset="0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37326" y="695569"/>
            <a:ext cx="0" cy="5919666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sp>
        <p:nvSpPr>
          <p:cNvPr id="26" name="Text Box 44"/>
          <p:cNvSpPr txBox="1">
            <a:spLocks noChangeArrowheads="1"/>
          </p:cNvSpPr>
          <p:nvPr userDrawn="1"/>
        </p:nvSpPr>
        <p:spPr bwMode="auto">
          <a:xfrm>
            <a:off x="105713" y="6690633"/>
            <a:ext cx="3335119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kumimoji="0" lang="en-US" altLang="ko-KR" sz="700" kern="1200" dirty="0" smtClean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</a:rPr>
              <a:t>COPYRIGHT 2019 SANTEL. All rights reserved  </a:t>
            </a:r>
            <a:endParaRPr kumimoji="0" lang="en-US" altLang="ko-KR" sz="700" kern="12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32" name="직선 연결선 31"/>
          <p:cNvCxnSpPr/>
          <p:nvPr userDrawn="1"/>
        </p:nvCxnSpPr>
        <p:spPr>
          <a:xfrm>
            <a:off x="7812" y="0"/>
            <a:ext cx="1220400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  <p:cxnSp>
        <p:nvCxnSpPr>
          <p:cNvPr id="25" name="직선 연결선 24"/>
          <p:cNvCxnSpPr/>
          <p:nvPr userDrawn="1"/>
        </p:nvCxnSpPr>
        <p:spPr>
          <a:xfrm>
            <a:off x="0" y="687754"/>
            <a:ext cx="12216680" cy="0"/>
          </a:xfrm>
          <a:prstGeom prst="line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4032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7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image" Target="../media/image6.png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35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8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hyperlink" Target="mailto:adc@gmail.com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slideLayout" Target="../slideLayouts/slideLayout8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tags" Target="../tags/tag96.xml"/><Relationship Id="rId7" Type="http://schemas.openxmlformats.org/officeDocument/2006/relationships/tags" Target="../tags/tag100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8.xml"/><Relationship Id="rId3" Type="http://schemas.openxmlformats.org/officeDocument/2006/relationships/tags" Target="../tags/tag113.xml"/><Relationship Id="rId7" Type="http://schemas.openxmlformats.org/officeDocument/2006/relationships/tags" Target="../tags/tag11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9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image" Target="../media/image7.png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image" Target="../media/image6.png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slideLayout" Target="../slideLayouts/slideLayout8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4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2" Type="http://schemas.openxmlformats.org/officeDocument/2006/relationships/tags" Target="../tags/tag147.xml"/><Relationship Id="rId16" Type="http://schemas.openxmlformats.org/officeDocument/2006/relationships/image" Target="../media/image6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69.xml"/><Relationship Id="rId13" Type="http://schemas.openxmlformats.org/officeDocument/2006/relationships/tags" Target="../tags/tag174.xml"/><Relationship Id="rId18" Type="http://schemas.openxmlformats.org/officeDocument/2006/relationships/image" Target="../media/image8.png"/><Relationship Id="rId3" Type="http://schemas.openxmlformats.org/officeDocument/2006/relationships/tags" Target="../tags/tag164.xml"/><Relationship Id="rId7" Type="http://schemas.openxmlformats.org/officeDocument/2006/relationships/tags" Target="../tags/tag168.xml"/><Relationship Id="rId12" Type="http://schemas.openxmlformats.org/officeDocument/2006/relationships/tags" Target="../tags/tag173.xml"/><Relationship Id="rId17" Type="http://schemas.openxmlformats.org/officeDocument/2006/relationships/slideLayout" Target="../slideLayouts/slideLayout8.xml"/><Relationship Id="rId2" Type="http://schemas.openxmlformats.org/officeDocument/2006/relationships/tags" Target="../tags/tag163.xml"/><Relationship Id="rId16" Type="http://schemas.openxmlformats.org/officeDocument/2006/relationships/tags" Target="../tags/tag177.xml"/><Relationship Id="rId1" Type="http://schemas.openxmlformats.org/officeDocument/2006/relationships/tags" Target="../tags/tag162.xml"/><Relationship Id="rId6" Type="http://schemas.openxmlformats.org/officeDocument/2006/relationships/tags" Target="../tags/tag167.xml"/><Relationship Id="rId11" Type="http://schemas.openxmlformats.org/officeDocument/2006/relationships/tags" Target="../tags/tag172.xml"/><Relationship Id="rId5" Type="http://schemas.openxmlformats.org/officeDocument/2006/relationships/tags" Target="../tags/tag166.xml"/><Relationship Id="rId15" Type="http://schemas.openxmlformats.org/officeDocument/2006/relationships/tags" Target="../tags/tag176.xml"/><Relationship Id="rId10" Type="http://schemas.openxmlformats.org/officeDocument/2006/relationships/tags" Target="../tags/tag171.xml"/><Relationship Id="rId4" Type="http://schemas.openxmlformats.org/officeDocument/2006/relationships/tags" Target="../tags/tag165.xml"/><Relationship Id="rId9" Type="http://schemas.openxmlformats.org/officeDocument/2006/relationships/tags" Target="../tags/tag170.xml"/><Relationship Id="rId14" Type="http://schemas.openxmlformats.org/officeDocument/2006/relationships/tags" Target="../tags/tag17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" Type="http://schemas.openxmlformats.org/officeDocument/2006/relationships/tags" Target="../tags/tag180.xml"/><Relationship Id="rId21" Type="http://schemas.openxmlformats.org/officeDocument/2006/relationships/tags" Target="../tags/tag198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slideLayout" Target="../slideLayouts/slideLayout8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tags" Target="../tags/tag232.xml"/><Relationship Id="rId18" Type="http://schemas.openxmlformats.org/officeDocument/2006/relationships/tags" Target="../tags/tag237.xml"/><Relationship Id="rId26" Type="http://schemas.openxmlformats.org/officeDocument/2006/relationships/tags" Target="../tags/tag245.xml"/><Relationship Id="rId3" Type="http://schemas.openxmlformats.org/officeDocument/2006/relationships/tags" Target="../tags/tag222.xml"/><Relationship Id="rId21" Type="http://schemas.openxmlformats.org/officeDocument/2006/relationships/tags" Target="../tags/tag240.xml"/><Relationship Id="rId7" Type="http://schemas.openxmlformats.org/officeDocument/2006/relationships/tags" Target="../tags/tag226.xml"/><Relationship Id="rId12" Type="http://schemas.openxmlformats.org/officeDocument/2006/relationships/tags" Target="../tags/tag231.xml"/><Relationship Id="rId17" Type="http://schemas.openxmlformats.org/officeDocument/2006/relationships/tags" Target="../tags/tag236.xml"/><Relationship Id="rId25" Type="http://schemas.openxmlformats.org/officeDocument/2006/relationships/tags" Target="../tags/tag244.xml"/><Relationship Id="rId2" Type="http://schemas.openxmlformats.org/officeDocument/2006/relationships/tags" Target="../tags/tag221.xml"/><Relationship Id="rId16" Type="http://schemas.openxmlformats.org/officeDocument/2006/relationships/tags" Target="../tags/tag235.xml"/><Relationship Id="rId20" Type="http://schemas.openxmlformats.org/officeDocument/2006/relationships/tags" Target="../tags/tag239.xml"/><Relationship Id="rId29" Type="http://schemas.openxmlformats.org/officeDocument/2006/relationships/image" Target="../media/image7.png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24" Type="http://schemas.openxmlformats.org/officeDocument/2006/relationships/tags" Target="../tags/tag243.xml"/><Relationship Id="rId5" Type="http://schemas.openxmlformats.org/officeDocument/2006/relationships/tags" Target="../tags/tag224.xml"/><Relationship Id="rId15" Type="http://schemas.openxmlformats.org/officeDocument/2006/relationships/tags" Target="../tags/tag234.xml"/><Relationship Id="rId23" Type="http://schemas.openxmlformats.org/officeDocument/2006/relationships/tags" Target="../tags/tag242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229.xml"/><Relationship Id="rId19" Type="http://schemas.openxmlformats.org/officeDocument/2006/relationships/tags" Target="../tags/tag238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tags" Target="../tags/tag233.xml"/><Relationship Id="rId22" Type="http://schemas.openxmlformats.org/officeDocument/2006/relationships/tags" Target="../tags/tag241.xml"/><Relationship Id="rId27" Type="http://schemas.openxmlformats.org/officeDocument/2006/relationships/tags" Target="../tags/tag2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mailto:adc@gmail.com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tags" Target="../tags/tag259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17" Type="http://schemas.openxmlformats.org/officeDocument/2006/relationships/hyperlink" Target="mailto:adc@gmail.com" TargetMode="External"/><Relationship Id="rId2" Type="http://schemas.openxmlformats.org/officeDocument/2006/relationships/tags" Target="../tags/tag248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5" Type="http://schemas.openxmlformats.org/officeDocument/2006/relationships/tags" Target="../tags/tag251.xml"/><Relationship Id="rId15" Type="http://schemas.openxmlformats.org/officeDocument/2006/relationships/tags" Target="../tags/tag261.xml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tags" Target="../tags/tag26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269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11" Type="http://schemas.openxmlformats.org/officeDocument/2006/relationships/tags" Target="../tags/tag272.xml"/><Relationship Id="rId5" Type="http://schemas.openxmlformats.org/officeDocument/2006/relationships/tags" Target="../tags/tag266.xml"/><Relationship Id="rId10" Type="http://schemas.openxmlformats.org/officeDocument/2006/relationships/tags" Target="../tags/tag271.xml"/><Relationship Id="rId4" Type="http://schemas.openxmlformats.org/officeDocument/2006/relationships/tags" Target="../tags/tag265.xml"/><Relationship Id="rId9" Type="http://schemas.openxmlformats.org/officeDocument/2006/relationships/tags" Target="../tags/tag27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2" Type="http://schemas.openxmlformats.org/officeDocument/2006/relationships/tags" Target="../tags/tag274.xml"/><Relationship Id="rId16" Type="http://schemas.openxmlformats.org/officeDocument/2006/relationships/hyperlink" Target="mailto:adc@gmail.com" TargetMode="Externa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282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294.xml"/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tags" Target="../tags/tag312.xml"/><Relationship Id="rId3" Type="http://schemas.openxmlformats.org/officeDocument/2006/relationships/tags" Target="../tags/tag289.xml"/><Relationship Id="rId21" Type="http://schemas.openxmlformats.org/officeDocument/2006/relationships/tags" Target="../tags/tag307.xml"/><Relationship Id="rId34" Type="http://schemas.openxmlformats.org/officeDocument/2006/relationships/slideLayout" Target="../slideLayouts/slideLayout8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0" Type="http://schemas.openxmlformats.org/officeDocument/2006/relationships/tags" Target="../tags/tag306.xml"/><Relationship Id="rId29" Type="http://schemas.openxmlformats.org/officeDocument/2006/relationships/tags" Target="../tags/tag315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tags" Target="../tags/tag310.xml"/><Relationship Id="rId32" Type="http://schemas.openxmlformats.org/officeDocument/2006/relationships/tags" Target="../tags/tag318.xml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31" Type="http://schemas.openxmlformats.org/officeDocument/2006/relationships/tags" Target="../tags/tag317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30" Type="http://schemas.openxmlformats.org/officeDocument/2006/relationships/tags" Target="../tags/tag316.xml"/><Relationship Id="rId35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328.xml"/><Relationship Id="rId3" Type="http://schemas.openxmlformats.org/officeDocument/2006/relationships/tags" Target="../tags/tag323.xml"/><Relationship Id="rId7" Type="http://schemas.openxmlformats.org/officeDocument/2006/relationships/tags" Target="../tags/tag327.xml"/><Relationship Id="rId2" Type="http://schemas.openxmlformats.org/officeDocument/2006/relationships/tags" Target="../tags/tag322.xml"/><Relationship Id="rId1" Type="http://schemas.openxmlformats.org/officeDocument/2006/relationships/tags" Target="../tags/tag321.xml"/><Relationship Id="rId6" Type="http://schemas.openxmlformats.org/officeDocument/2006/relationships/tags" Target="../tags/tag326.xml"/><Relationship Id="rId11" Type="http://schemas.openxmlformats.org/officeDocument/2006/relationships/hyperlink" Target="mailto:adc@gmail.com" TargetMode="External"/><Relationship Id="rId5" Type="http://schemas.openxmlformats.org/officeDocument/2006/relationships/tags" Target="../tags/tag325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24.xml"/><Relationship Id="rId9" Type="http://schemas.openxmlformats.org/officeDocument/2006/relationships/tags" Target="../tags/tag329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337.xml"/><Relationship Id="rId3" Type="http://schemas.openxmlformats.org/officeDocument/2006/relationships/tags" Target="../tags/tag332.xml"/><Relationship Id="rId7" Type="http://schemas.openxmlformats.org/officeDocument/2006/relationships/tags" Target="../tags/tag336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33.xml"/><Relationship Id="rId9" Type="http://schemas.openxmlformats.org/officeDocument/2006/relationships/tags" Target="../tags/tag33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346.xml"/><Relationship Id="rId3" Type="http://schemas.openxmlformats.org/officeDocument/2006/relationships/tags" Target="../tags/tag341.xml"/><Relationship Id="rId7" Type="http://schemas.openxmlformats.org/officeDocument/2006/relationships/tags" Target="../tags/tag345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6" Type="http://schemas.openxmlformats.org/officeDocument/2006/relationships/tags" Target="../tags/tag344.xml"/><Relationship Id="rId11" Type="http://schemas.openxmlformats.org/officeDocument/2006/relationships/hyperlink" Target="mailto:adc@gmail.com" TargetMode="External"/><Relationship Id="rId5" Type="http://schemas.openxmlformats.org/officeDocument/2006/relationships/tags" Target="../tags/tag343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42.xml"/><Relationship Id="rId9" Type="http://schemas.openxmlformats.org/officeDocument/2006/relationships/tags" Target="../tags/tag3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350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49.xml"/><Relationship Id="rId1" Type="http://schemas.openxmlformats.org/officeDocument/2006/relationships/tags" Target="../tags/tag348.xml"/><Relationship Id="rId6" Type="http://schemas.openxmlformats.org/officeDocument/2006/relationships/tags" Target="../tags/tag353.xml"/><Relationship Id="rId5" Type="http://schemas.openxmlformats.org/officeDocument/2006/relationships/tags" Target="../tags/tag352.xml"/><Relationship Id="rId4" Type="http://schemas.openxmlformats.org/officeDocument/2006/relationships/tags" Target="../tags/tag35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13" Type="http://schemas.openxmlformats.org/officeDocument/2006/relationships/tags" Target="../tags/tag366.xml"/><Relationship Id="rId3" Type="http://schemas.openxmlformats.org/officeDocument/2006/relationships/tags" Target="../tags/tag356.xml"/><Relationship Id="rId7" Type="http://schemas.openxmlformats.org/officeDocument/2006/relationships/tags" Target="../tags/tag360.xml"/><Relationship Id="rId12" Type="http://schemas.openxmlformats.org/officeDocument/2006/relationships/tags" Target="../tags/tag365.xml"/><Relationship Id="rId2" Type="http://schemas.openxmlformats.org/officeDocument/2006/relationships/tags" Target="../tags/tag355.xml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tags" Target="../tags/tag364.xml"/><Relationship Id="rId5" Type="http://schemas.openxmlformats.org/officeDocument/2006/relationships/tags" Target="../tags/tag358.xml"/><Relationship Id="rId15" Type="http://schemas.openxmlformats.org/officeDocument/2006/relationships/slideLayout" Target="../slideLayouts/slideLayout8.xml"/><Relationship Id="rId10" Type="http://schemas.openxmlformats.org/officeDocument/2006/relationships/tags" Target="../tags/tag363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4" Type="http://schemas.openxmlformats.org/officeDocument/2006/relationships/tags" Target="../tags/tag36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" Type="http://schemas.openxmlformats.org/officeDocument/2006/relationships/tags" Target="../tags/tag36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7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10" Type="http://schemas.openxmlformats.org/officeDocument/2006/relationships/slideLayout" Target="../slideLayouts/slideLayout8.xml"/><Relationship Id="rId4" Type="http://schemas.openxmlformats.org/officeDocument/2006/relationships/tags" Target="../tags/tag375.xml"/><Relationship Id="rId9" Type="http://schemas.openxmlformats.org/officeDocument/2006/relationships/tags" Target="../tags/tag38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8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393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4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mailto:abc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401.xml"/><Relationship Id="rId3" Type="http://schemas.openxmlformats.org/officeDocument/2006/relationships/tags" Target="../tags/tag396.xml"/><Relationship Id="rId7" Type="http://schemas.openxmlformats.org/officeDocument/2006/relationships/tags" Target="../tags/tag400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10" Type="http://schemas.openxmlformats.org/officeDocument/2006/relationships/image" Target="../media/image8.png"/><Relationship Id="rId4" Type="http://schemas.openxmlformats.org/officeDocument/2006/relationships/tags" Target="../tags/tag397.xml"/><Relationship Id="rId9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adc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4" Type="http://schemas.openxmlformats.org/officeDocument/2006/relationships/hyperlink" Target="mailto:adc@gmail.co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2021-04-30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리스할부모집인 관리시스템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>
                <a:latin typeface="+mn-ea"/>
              </a:rPr>
              <a:t>샌텔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08" y="2260145"/>
            <a:ext cx="2631973" cy="1754354"/>
          </a:xfrm>
          <a:prstGeom prst="rect">
            <a:avLst/>
          </a:prstGeom>
        </p:spPr>
      </p:pic>
      <p:sp>
        <p:nvSpPr>
          <p:cNvPr id="50" name="직사각형 49"/>
          <p:cNvSpPr/>
          <p:nvPr/>
        </p:nvSpPr>
        <p:spPr>
          <a:xfrm>
            <a:off x="1900609" y="2004728"/>
            <a:ext cx="263197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059799" y="2015802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이력보기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064328" y="19706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25013"/>
              </p:ext>
            </p:extLst>
          </p:nvPr>
        </p:nvGraphicFramePr>
        <p:xfrm>
          <a:off x="1916374" y="2296215"/>
          <a:ext cx="2592558" cy="1350385"/>
        </p:xfrm>
        <a:graphic>
          <a:graphicData uri="http://schemas.openxmlformats.org/drawingml/2006/table">
            <a:tbl>
              <a:tblPr/>
              <a:tblGrid>
                <a:gridCol w="705951"/>
                <a:gridCol w="595097"/>
                <a:gridCol w="461709"/>
                <a:gridCol w="829801"/>
              </a:tblGrid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en-US" altLang="ko-KR" sz="800" baseline="0" dirty="0" smtClean="0"/>
                        <a:t>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2021.05.02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0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변경승인일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2021.06.05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2885078" y="3698217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51" y="2270256"/>
            <a:ext cx="3223177" cy="222476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5517051" y="2014840"/>
            <a:ext cx="3223177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676242" y="2025914"/>
            <a:ext cx="1589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변경사항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524228" y="1980782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809345" y="3949632"/>
            <a:ext cx="68774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pSp>
        <p:nvGrpSpPr>
          <p:cNvPr id="64" name="그룹 63"/>
          <p:cNvGrpSpPr/>
          <p:nvPr/>
        </p:nvGrpSpPr>
        <p:grpSpPr>
          <a:xfrm>
            <a:off x="5779440" y="2455564"/>
            <a:ext cx="2803134" cy="1089301"/>
            <a:chOff x="537672" y="3510272"/>
            <a:chExt cx="1098550" cy="921321"/>
          </a:xfrm>
        </p:grpSpPr>
        <p:sp>
          <p:nvSpPr>
            <p:cNvPr id="65" name="직사각형 64"/>
            <p:cNvSpPr/>
            <p:nvPr/>
          </p:nvSpPr>
          <p:spPr bwMode="auto">
            <a:xfrm>
              <a:off x="537672" y="3510272"/>
              <a:ext cx="1098550" cy="904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ko-KR">
                <a:solidFill>
                  <a:srgbClr val="996633"/>
                </a:solidFill>
                <a:latin typeface="+mn-ea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>
              <a:off x="537672" y="3510272"/>
              <a:ext cx="1098550" cy="921321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 bwMode="auto">
            <a:xfrm rot="10800000" flipV="1">
              <a:off x="537672" y="3510272"/>
              <a:ext cx="1087438" cy="904100"/>
            </a:xfrm>
            <a:prstGeom prst="line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 bwMode="auto">
            <a:xfrm>
              <a:off x="999989" y="3881620"/>
              <a:ext cx="184193" cy="182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ko-KR" sz="800" dirty="0" smtClean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image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81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01142"/>
              </p:ext>
            </p:extLst>
          </p:nvPr>
        </p:nvGraphicFramePr>
        <p:xfrm>
          <a:off x="10046222" y="886278"/>
          <a:ext cx="2146086" cy="404123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회원사에서 모집인 승인 요청한 사항을 처리하는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승인완료된 모집인은 모집인조회 및 변경메뉴에서 확인 가능합니다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반려된 건을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다시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상태값이 승인요청으로 변경됨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승인요청일 기준으로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디폴트 승인남은일수 적은순으로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버튼을 다시 누르면 최근 요청일 순으로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실무자가 해당 모집인의 내용을 확인 하였음을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5032232" y="6139513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29511"/>
              </p:ext>
            </p:extLst>
          </p:nvPr>
        </p:nvGraphicFramePr>
        <p:xfrm>
          <a:off x="1471814" y="4023816"/>
          <a:ext cx="824428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82"/>
                <a:gridCol w="647366"/>
                <a:gridCol w="559565"/>
                <a:gridCol w="559565"/>
                <a:gridCol w="706039"/>
                <a:gridCol w="767308"/>
                <a:gridCol w="736654"/>
                <a:gridCol w="725157"/>
                <a:gridCol w="708511"/>
                <a:gridCol w="696420"/>
                <a:gridCol w="629701"/>
                <a:gridCol w="559307"/>
                <a:gridCol w="559307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요청일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남은일수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실무자확인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r>
                        <a:rPr lang="ko-KR" altLang="en-US" sz="800" smtClean="0"/>
                        <a:t>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확인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반려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471814" y="3758060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467908" y="211167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298857" y="212369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승인요청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125482" y="212369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9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10"/>
            </p:custDataLst>
          </p:nvPr>
        </p:nvSpPr>
        <p:spPr>
          <a:xfrm rot="10800000">
            <a:off x="8171139" y="219429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7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Drop-Down Arrow"/>
          <p:cNvSpPr/>
          <p:nvPr>
            <p:custDataLst>
              <p:tags r:id="rId13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5" name="Drop-Down Arrow"/>
          <p:cNvSpPr/>
          <p:nvPr>
            <p:custDataLst>
              <p:tags r:id="rId14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0996" y="1779018"/>
            <a:ext cx="958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 담당자명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17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8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15264" y="2118226"/>
            <a:ext cx="885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65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"/>
          <p:cNvSpPr/>
          <p:nvPr>
            <p:custDataLst>
              <p:tags r:id="rId21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22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0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4" name="Drop-Down Arrow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5" name="Drop-Down Arrow"/>
          <p:cNvSpPr/>
          <p:nvPr>
            <p:custDataLst>
              <p:tags r:id="rId25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"/>
          <p:cNvSpPr/>
          <p:nvPr>
            <p:custDataLst>
              <p:tags r:id="rId27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8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</a:p>
        </p:txBody>
      </p:sp>
      <p:sp>
        <p:nvSpPr>
          <p:cNvPr id="89" name="Oval 63"/>
          <p:cNvSpPr>
            <a:spLocks noChangeArrowheads="1"/>
          </p:cNvSpPr>
          <p:nvPr/>
        </p:nvSpPr>
        <p:spPr bwMode="auto">
          <a:xfrm>
            <a:off x="7125708" y="20275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618626" y="3692442"/>
            <a:ext cx="1097468" cy="24810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 dirty="0" smtClean="0">
                <a:solidFill>
                  <a:schemeClr val="tx1"/>
                </a:solidFill>
              </a:rPr>
              <a:t>승인 남은일 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699940" y="3714264"/>
            <a:ext cx="171450" cy="209550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8902249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91" name="TextBox 90"/>
          <p:cNvSpPr txBox="1"/>
          <p:nvPr/>
        </p:nvSpPr>
        <p:spPr>
          <a:xfrm>
            <a:off x="6467908" y="178059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실무자 확인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2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7298857" y="179261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3" name="Drop-Down Arrow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8125482" y="179261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6" name="Drop-Down Arrow"/>
          <p:cNvSpPr/>
          <p:nvPr>
            <p:custDataLst>
              <p:tags r:id="rId30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7" name="Drop-Down Arrow"/>
          <p:cNvSpPr/>
          <p:nvPr>
            <p:custDataLst>
              <p:tags r:id="rId31"/>
            </p:custDataLst>
          </p:nvPr>
        </p:nvSpPr>
        <p:spPr>
          <a:xfrm rot="10800000">
            <a:off x="8171139" y="186322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7115019" y="16376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8402090" y="3563923"/>
            <a:ext cx="368046" cy="200055"/>
            <a:chOff x="1847009" y="3431288"/>
            <a:chExt cx="368046" cy="200055"/>
          </a:xfrm>
        </p:grpSpPr>
        <p:sp>
          <p:nvSpPr>
            <p:cNvPr id="10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58583"/>
              </p:ext>
            </p:extLst>
          </p:nvPr>
        </p:nvGraphicFramePr>
        <p:xfrm>
          <a:off x="99400" y="1258737"/>
          <a:ext cx="1345828" cy="2505240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836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102"/>
          <p:cNvGrpSpPr/>
          <p:nvPr/>
        </p:nvGrpSpPr>
        <p:grpSpPr>
          <a:xfrm>
            <a:off x="8448678" y="3973504"/>
            <a:ext cx="368046" cy="200055"/>
            <a:chOff x="1847009" y="3431288"/>
            <a:chExt cx="368046" cy="200055"/>
          </a:xfrm>
        </p:grpSpPr>
        <p:sp>
          <p:nvSpPr>
            <p:cNvPr id="10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46222" y="4929890"/>
            <a:ext cx="2106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실무자 확인여부 표시</a:t>
            </a:r>
            <a:r>
              <a:rPr lang="en-US" altLang="ko-KR" sz="1000" dirty="0" smtClean="0">
                <a:solidFill>
                  <a:srgbClr val="FF0000"/>
                </a:solidFill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</a:rPr>
              <a:t>승인상태란 앞이나 뒤</a:t>
            </a:r>
            <a:r>
              <a:rPr lang="en-US" altLang="ko-KR" sz="1000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>
                <a:solidFill>
                  <a:srgbClr val="FF0000"/>
                </a:solidFill>
              </a:rPr>
              <a:t>관리자가 실무자 확인 건에 대해 확인 후 승인버튼 클릭 시 모집인 조회 및 변경 페이지로 이동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42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5821"/>
              </p:ext>
            </p:extLst>
          </p:nvPr>
        </p:nvGraphicFramePr>
        <p:xfrm>
          <a:off x="10046222" y="886278"/>
          <a:ext cx="2146086" cy="3490825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개인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실무자 확인버튼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 또는 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재승인 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결제완료일은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처리상태는 공란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828679" y="152613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9556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 </a:t>
                      </a:r>
                      <a:r>
                        <a:rPr lang="en-US" altLang="ko-KR" sz="800" dirty="0" smtClean="0"/>
                        <a:t>-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-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2135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21441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3988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2797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3921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438663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7198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300279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1643580" y="1134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26" name="타원 2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976557" y="3495625"/>
            <a:ext cx="368046" cy="200055"/>
            <a:chOff x="1847009" y="3431288"/>
            <a:chExt cx="368046" cy="200055"/>
          </a:xfrm>
        </p:grpSpPr>
        <p:sp>
          <p:nvSpPr>
            <p:cNvPr id="3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02970" y="5878633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69108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37358" y="184553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41373" y="1798591"/>
            <a:ext cx="723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smtClean="0">
                <a:latin typeface="+mn-ea"/>
              </a:rPr>
              <a:t>실무자 확인</a:t>
            </a:r>
            <a:endParaRPr lang="ko-KR" altLang="en-US" sz="900" spc="-150" dirty="0">
              <a:latin typeface="+mn-ea"/>
            </a:endParaRPr>
          </a:p>
        </p:txBody>
      </p:sp>
      <p:sp>
        <p:nvSpPr>
          <p:cNvPr id="38" name="Oval 63"/>
          <p:cNvSpPr>
            <a:spLocks noChangeArrowheads="1"/>
          </p:cNvSpPr>
          <p:nvPr/>
        </p:nvSpPr>
        <p:spPr bwMode="auto">
          <a:xfrm>
            <a:off x="8057746" y="170153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73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10036"/>
              </p:ext>
            </p:extLst>
          </p:nvPr>
        </p:nvGraphicFramePr>
        <p:xfrm>
          <a:off x="10046222" y="886278"/>
          <a:ext cx="2146086" cy="36835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첨부파일별로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체크할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모집인 승인을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등록신청일로부터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개월 이내 발급 증명서인지 여부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5164"/>
              </p:ext>
            </p:extLst>
          </p:nvPr>
        </p:nvGraphicFramePr>
        <p:xfrm>
          <a:off x="1851453" y="1413733"/>
          <a:ext cx="7867312" cy="2877360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   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7.jpg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320149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8182297" y="586107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989349" y="5974043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18531" y="5782389"/>
            <a:ext cx="175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반려인 경우</a:t>
            </a:r>
            <a:r>
              <a:rPr lang="en-US" altLang="ko-KR" sz="800" b="1" dirty="0" smtClean="0"/>
              <a:t>,</a:t>
            </a:r>
          </a:p>
          <a:p>
            <a:r>
              <a:rPr lang="ko-KR" altLang="en-US" sz="800" b="1" dirty="0" smtClean="0"/>
              <a:t>승인</a:t>
            </a:r>
            <a:r>
              <a:rPr lang="en-US" altLang="ko-KR" sz="800" b="1" dirty="0" smtClean="0"/>
              <a:t>/</a:t>
            </a:r>
            <a:r>
              <a:rPr lang="ko-KR" altLang="en-US" sz="800" b="1" smtClean="0"/>
              <a:t>반려 버튼은 보여지지 않음</a:t>
            </a:r>
            <a:endParaRPr lang="ko-KR" altLang="en-US" sz="800" b="1" dirty="0"/>
          </a:p>
        </p:txBody>
      </p:sp>
      <p:sp>
        <p:nvSpPr>
          <p:cNvPr id="12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604339" y="205296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08354" y="2006021"/>
            <a:ext cx="111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</a:t>
            </a:r>
            <a:r>
              <a:rPr lang="ko-KR" altLang="en-US" sz="800" spc="-150" dirty="0" smtClean="0">
                <a:latin typeface="+mn-ea"/>
              </a:rPr>
              <a:t>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04339" y="234905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08353" y="2302113"/>
            <a:ext cx="1280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4339" y="294552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8354" y="2898578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04339" y="321908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08354" y="3172143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 일치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604339" y="351518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08354" y="3468235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79705" y="351518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3720" y="3468235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서명 누락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4339" y="379385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8354" y="3746909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608324" y="409372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12339" y="4046783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유효 증명서여부 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0" name="Oval 63"/>
          <p:cNvSpPr>
            <a:spLocks noChangeArrowheads="1"/>
          </p:cNvSpPr>
          <p:nvPr/>
        </p:nvSpPr>
        <p:spPr bwMode="auto">
          <a:xfrm>
            <a:off x="8239673" y="13417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7296910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8124599" y="56383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8551438" y="408580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</p:txBody>
      </p:sp>
      <p:sp>
        <p:nvSpPr>
          <p:cNvPr id="44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604339" y="176918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08354" y="1722242"/>
            <a:ext cx="1115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이미지 사이즈 확인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TextBox 10"/>
          <p:cNvSpPr txBox="1"/>
          <p:nvPr/>
        </p:nvSpPr>
        <p:spPr>
          <a:xfrm>
            <a:off x="10124415" y="4754845"/>
            <a:ext cx="214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b="1" dirty="0" smtClean="0">
                <a:solidFill>
                  <a:srgbClr val="0000FF"/>
                </a:solidFill>
              </a:rPr>
              <a:t>위임장과 인감증명서 란 분리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5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604339" y="26643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08353" y="2617423"/>
            <a:ext cx="12809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375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1026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713041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09332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82933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승인처리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21081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1643580" y="8191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06656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법인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승인처리시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화면설명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705792" y="1771856"/>
            <a:ext cx="108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등록정보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2783455" y="1771856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83781" y="1771856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8129" y="1771856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37889" y="1771856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52474"/>
              </p:ext>
            </p:extLst>
          </p:nvPr>
        </p:nvGraphicFramePr>
        <p:xfrm>
          <a:off x="1728527" y="2252362"/>
          <a:ext cx="7267028" cy="3360864"/>
        </p:xfrm>
        <a:graphic>
          <a:graphicData uri="http://schemas.openxmlformats.org/drawingml/2006/table">
            <a:tbl>
              <a:tblPr/>
              <a:tblGrid>
                <a:gridCol w="1861751"/>
                <a:gridCol w="1836950"/>
                <a:gridCol w="1235676"/>
                <a:gridCol w="2332651"/>
              </a:tblGrid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5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㈜ 대출회사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111111-111111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상세주소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법인등기부본상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신도빌딩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층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100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위탁예정기간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2021-05-05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4396991" y="2597374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50778" y="5380800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265176" y="145275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69191" y="1405804"/>
            <a:ext cx="723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50" dirty="0" smtClean="0">
                <a:latin typeface="+mn-ea"/>
              </a:rPr>
              <a:t>실무자 확인</a:t>
            </a:r>
            <a:endParaRPr lang="ko-KR" altLang="en-US" sz="900" spc="-150" dirty="0"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5294509" y="5799377"/>
            <a:ext cx="72000" cy="333257"/>
            <a:chOff x="5313404" y="5741773"/>
            <a:chExt cx="72000" cy="333257"/>
          </a:xfrm>
        </p:grpSpPr>
        <p:sp>
          <p:nvSpPr>
            <p:cNvPr id="21" name="타원 2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640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53920"/>
              </p:ext>
            </p:extLst>
          </p:nvPr>
        </p:nvGraphicFramePr>
        <p:xfrm>
          <a:off x="1591318" y="1327020"/>
          <a:ext cx="7867312" cy="2047128"/>
        </p:xfrm>
        <a:graphic>
          <a:graphicData uri="http://schemas.openxmlformats.org/drawingml/2006/table">
            <a:tbl>
              <a:tblPr/>
              <a:tblGrid>
                <a:gridCol w="4082695"/>
                <a:gridCol w="1563932"/>
                <a:gridCol w="2220685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344204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48219" y="1643408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공증 유무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319570" y="169035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3585" y="1643408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중개업무 포함여부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344204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8219" y="1939500"/>
            <a:ext cx="975366" cy="21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말소사항 포함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319570" y="19864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3585" y="1939500"/>
            <a:ext cx="1148258" cy="219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 일치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344204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48219" y="224430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319570" y="229124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3585" y="224430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344204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48219" y="2505557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319570" y="255250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3585" y="2505557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344204" y="284859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8219" y="2801648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7344204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48219" y="3097740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8319570" y="314468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3585" y="3097740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12830" y="1026158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+mn-ea"/>
              </a:rPr>
              <a:t>신청인 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34338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27" name="직사각형 26"/>
          <p:cNvSpPr/>
          <p:nvPr/>
        </p:nvSpPr>
        <p:spPr>
          <a:xfrm>
            <a:off x="8196486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4988237" y="406977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27867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4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대표자 및 임원관련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00562"/>
              </p:ext>
            </p:extLst>
          </p:nvPr>
        </p:nvGraphicFramePr>
        <p:xfrm>
          <a:off x="1681262" y="1565032"/>
          <a:ext cx="7264284" cy="141430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대표자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2012011111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2021-02-02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상근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전문인력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46384"/>
              </p:ext>
            </p:extLst>
          </p:nvPr>
        </p:nvGraphicFramePr>
        <p:xfrm>
          <a:off x="1685322" y="3422424"/>
          <a:ext cx="7245844" cy="1438680"/>
        </p:xfrm>
        <a:graphic>
          <a:graphicData uri="http://schemas.openxmlformats.org/drawingml/2006/table">
            <a:tbl>
              <a:tblPr/>
              <a:tblGrid>
                <a:gridCol w="3840492"/>
                <a:gridCol w="1103586"/>
                <a:gridCol w="2301766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결격사유없음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768171" y="3783002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6171" y="3745042"/>
            <a:ext cx="11704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인감도장 날인여부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768171" y="4087802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72186" y="4040856"/>
            <a:ext cx="10881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768171" y="436579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782952" y="436579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86967" y="431885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smtClean="0">
                <a:solidFill>
                  <a:srgbClr val="FF0000"/>
                </a:solidFill>
                <a:latin typeface="+mn-ea"/>
              </a:rPr>
              <a:t>서명누락여부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76171" y="4323694"/>
            <a:ext cx="9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207399" y="3594580"/>
            <a:ext cx="1751621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임원자격 적합함에 관한 확인서 및 증빙서류는 대표자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임원별로 모두 필요</a:t>
            </a:r>
            <a:r>
              <a:rPr lang="en-US" altLang="ko-KR" sz="1100" b="1" dirty="0">
                <a:solidFill>
                  <a:srgbClr val="0000FF"/>
                </a:solidFill>
              </a:rPr>
              <a:t>(</a:t>
            </a:r>
            <a:r>
              <a:rPr lang="ko-KR" altLang="en-US" sz="1100" b="1">
                <a:solidFill>
                  <a:srgbClr val="0000FF"/>
                </a:solidFill>
              </a:rPr>
              <a:t>이력서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경력증명서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확인서가 </a:t>
            </a:r>
            <a:r>
              <a:rPr lang="en-US" altLang="ko-KR" sz="1100" b="1" dirty="0">
                <a:solidFill>
                  <a:srgbClr val="0000FF"/>
                </a:solidFill>
              </a:rPr>
              <a:t>1set)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97813" y="3155152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28550" y="503331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12992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42418"/>
              </p:ext>
            </p:extLst>
          </p:nvPr>
        </p:nvGraphicFramePr>
        <p:xfrm>
          <a:off x="1705792" y="5317370"/>
          <a:ext cx="7239754" cy="575472"/>
        </p:xfrm>
        <a:graphic>
          <a:graphicData uri="http://schemas.openxmlformats.org/drawingml/2006/table">
            <a:tbl>
              <a:tblPr/>
              <a:tblGrid>
                <a:gridCol w="3551577"/>
                <a:gridCol w="1030063"/>
                <a:gridCol w="2658114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458678" y="568253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62693" y="5635588"/>
            <a:ext cx="1243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기재사항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97147" y="6078074"/>
            <a:ext cx="72000" cy="333257"/>
            <a:chOff x="5313404" y="5741773"/>
            <a:chExt cx="72000" cy="333257"/>
          </a:xfrm>
        </p:grpSpPr>
        <p:sp>
          <p:nvSpPr>
            <p:cNvPr id="35" name="타원 34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721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44929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78716"/>
              </p:ext>
            </p:extLst>
          </p:nvPr>
        </p:nvGraphicFramePr>
        <p:xfrm>
          <a:off x="1567672" y="1145714"/>
          <a:ext cx="7867312" cy="987869"/>
        </p:xfrm>
        <a:graphic>
          <a:graphicData uri="http://schemas.openxmlformats.org/drawingml/2006/table">
            <a:tbl>
              <a:tblPr/>
              <a:tblGrid>
                <a:gridCol w="4082695"/>
                <a:gridCol w="1412585"/>
                <a:gridCol w="2372032"/>
              </a:tblGrid>
              <a:tr h="1875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대표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대표 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6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대표 경력증명서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162901" y="140656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2540" y="1354901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458192" y="141293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162901" y="193914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38267" y="193914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242282" y="1892201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89184" y="844852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3.  </a:t>
            </a:r>
            <a:r>
              <a:rPr lang="ko-KR" altLang="en-US" sz="1100" spc="-150" dirty="0">
                <a:latin typeface="+mn-ea"/>
              </a:rPr>
              <a:t>교육이수관련 서류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22133" y="1367489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55259" y="1886234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9184" y="251453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solidFill>
                  <a:srgbClr val="FF0000"/>
                </a:solidFill>
                <a:latin typeface="+mn-ea"/>
              </a:rPr>
              <a:t>4. </a:t>
            </a:r>
            <a:r>
              <a:rPr lang="ko-KR" altLang="en-US" sz="1100" spc="-150" smtClean="0">
                <a:solidFill>
                  <a:srgbClr val="FF0000"/>
                </a:solidFill>
                <a:latin typeface="+mn-ea"/>
              </a:rPr>
              <a:t>업무수행기준요건관련 </a:t>
            </a:r>
            <a:r>
              <a:rPr lang="ko-KR" altLang="en-US" sz="1100" spc="-150" dirty="0" smtClean="0">
                <a:solidFill>
                  <a:srgbClr val="FF0000"/>
                </a:solidFill>
                <a:latin typeface="+mn-ea"/>
              </a:rPr>
              <a:t>서류</a:t>
            </a:r>
            <a:endParaRPr lang="ko-KR" altLang="en-US" sz="11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39154"/>
              </p:ext>
            </p:extLst>
          </p:nvPr>
        </p:nvGraphicFramePr>
        <p:xfrm>
          <a:off x="1567364" y="2787579"/>
          <a:ext cx="7867312" cy="499615"/>
        </p:xfrm>
        <a:graphic>
          <a:graphicData uri="http://schemas.openxmlformats.org/drawingml/2006/table">
            <a:tbl>
              <a:tblPr/>
              <a:tblGrid>
                <a:gridCol w="4082695"/>
                <a:gridCol w="1428658"/>
                <a:gridCol w="2355959"/>
              </a:tblGrid>
              <a:tr h="2073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22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업무수행기준요건관련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324543" y="3070212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28557" y="3023266"/>
            <a:ext cx="1349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금소법상 필요사항 포함여부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162901" y="1650935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42540" y="1599267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0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458192" y="165729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222133" y="1611855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34338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63" name="직사각형 62"/>
          <p:cNvSpPr/>
          <p:nvPr/>
        </p:nvSpPr>
        <p:spPr>
          <a:xfrm>
            <a:off x="8196486" y="407533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64" name="직사각형 63"/>
          <p:cNvSpPr/>
          <p:nvPr/>
        </p:nvSpPr>
        <p:spPr>
          <a:xfrm>
            <a:off x="4988237" y="406977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32168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전문성 인력에 관한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83840"/>
              </p:ext>
            </p:extLst>
          </p:nvPr>
        </p:nvGraphicFramePr>
        <p:xfrm>
          <a:off x="1725605" y="1518452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 또는 인증번호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202111111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2021-05-01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53073"/>
              </p:ext>
            </p:extLst>
          </p:nvPr>
        </p:nvGraphicFramePr>
        <p:xfrm>
          <a:off x="1725605" y="3156984"/>
          <a:ext cx="7690884" cy="933756"/>
        </p:xfrm>
        <a:graphic>
          <a:graphicData uri="http://schemas.openxmlformats.org/drawingml/2006/table">
            <a:tbl>
              <a:tblPr/>
              <a:tblGrid>
                <a:gridCol w="3445485"/>
                <a:gridCol w="1440812"/>
                <a:gridCol w="2804587"/>
              </a:tblGrid>
              <a:tr h="18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25605" y="286303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+mn-ea"/>
              </a:rPr>
              <a:t>전문인력관련 </a:t>
            </a:r>
            <a:r>
              <a:rPr lang="ko-KR" altLang="en-US" sz="1100" spc="-150" dirty="0">
                <a:latin typeface="+mn-ea"/>
              </a:rPr>
              <a:t>서류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27435" y="3351510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8019435" y="3409539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46440" y="3356215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763865" y="3398883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753025" y="390344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70133" y="3896321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6074" y="3828726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4220" y="3842599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경력 인정여부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27435" y="3611641"/>
            <a:ext cx="1031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교육기관 직인 날인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8019435" y="366967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6440" y="3616346"/>
            <a:ext cx="1210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교육 이수 및 인증내역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763865" y="365901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334338" y="454830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8196486" y="454830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32" name="직사각형 31"/>
          <p:cNvSpPr/>
          <p:nvPr/>
        </p:nvSpPr>
        <p:spPr>
          <a:xfrm>
            <a:off x="4988237" y="454274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3276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47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34123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30365"/>
              </p:ext>
            </p:extLst>
          </p:nvPr>
        </p:nvGraphicFramePr>
        <p:xfrm>
          <a:off x="1725605" y="1868986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705792" y="2335755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49923"/>
              </p:ext>
            </p:extLst>
          </p:nvPr>
        </p:nvGraphicFramePr>
        <p:xfrm>
          <a:off x="1741091" y="2626020"/>
          <a:ext cx="7867312" cy="683600"/>
        </p:xfrm>
        <a:graphic>
          <a:graphicData uri="http://schemas.openxmlformats.org/drawingml/2006/table">
            <a:tbl>
              <a:tblPr/>
              <a:tblGrid>
                <a:gridCol w="3437881"/>
                <a:gridCol w="1686911"/>
                <a:gridCol w="2742520"/>
              </a:tblGrid>
              <a:tr h="183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501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965827" y="285784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33934" y="2887648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83085" y="2822414"/>
            <a:ext cx="14223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근로계약서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, 4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대보험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 가입증명서류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65827" y="311909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69842" y="307215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941193" y="311909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45208" y="307215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019827" y="2832206"/>
            <a:ext cx="1139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최근</a:t>
            </a:r>
            <a:r>
              <a:rPr lang="en-US" altLang="ko-KR" sz="800" spc="-15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년간 업무 기재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334338" y="454830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8196486" y="454830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85" name="직사각형 84"/>
          <p:cNvSpPr/>
          <p:nvPr/>
        </p:nvSpPr>
        <p:spPr>
          <a:xfrm>
            <a:off x="4988237" y="454274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4737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여신금융협회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50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79165"/>
              </p:ext>
            </p:extLst>
          </p:nvPr>
        </p:nvGraphicFramePr>
        <p:xfrm>
          <a:off x="10046222" y="886278"/>
          <a:ext cx="2146086" cy="27255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기타 첨부할 서류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54783" y="1840286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</a:t>
            </a:r>
            <a:r>
              <a:rPr lang="ko-KR" altLang="en-US" sz="1100" spc="-150" smtClean="0">
                <a:latin typeface="+mn-ea"/>
              </a:rPr>
              <a:t>물적설비관련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42365"/>
              </p:ext>
            </p:extLst>
          </p:nvPr>
        </p:nvGraphicFramePr>
        <p:xfrm>
          <a:off x="1705792" y="2160934"/>
          <a:ext cx="7517036" cy="943920"/>
        </p:xfrm>
        <a:graphic>
          <a:graphicData uri="http://schemas.openxmlformats.org/drawingml/2006/table">
            <a:tbl>
              <a:tblPr/>
              <a:tblGrid>
                <a:gridCol w="3599305"/>
                <a:gridCol w="1411013"/>
                <a:gridCol w="2506718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962059" y="244613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66074" y="239919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1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937425" y="244613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41440" y="2399191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latin typeface="+mn-ea"/>
              </a:rPr>
              <a:t>체크할 사항</a:t>
            </a:r>
            <a:r>
              <a:rPr lang="en-US" altLang="ko-KR" sz="800" spc="-150" dirty="0" smtClean="0">
                <a:latin typeface="+mn-ea"/>
              </a:rPr>
              <a:t>2</a:t>
            </a:r>
            <a:endParaRPr lang="ko-KR" altLang="en-US" sz="800" spc="-150" dirty="0">
              <a:latin typeface="+mn-ea"/>
            </a:endParaRPr>
          </a:p>
        </p:txBody>
      </p:sp>
      <p:sp>
        <p:nvSpPr>
          <p:cNvPr id="3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62059" y="2702814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66074" y="2655868"/>
            <a:ext cx="1089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사무공간 자료 유무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962059" y="2960316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066073" y="2913370"/>
            <a:ext cx="933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기재내용</a:t>
            </a:r>
            <a:r>
              <a:rPr lang="ko-KR" altLang="en-US" sz="800" spc="-150" dirty="0" smtClean="0">
                <a:latin typeface="+mn-ea"/>
              </a:rPr>
              <a:t> </a:t>
            </a:r>
            <a:r>
              <a:rPr lang="ko-KR" altLang="en-US" sz="800" spc="-150" dirty="0" err="1" smtClean="0">
                <a:solidFill>
                  <a:srgbClr val="FF0000"/>
                </a:solidFill>
                <a:latin typeface="+mn-ea"/>
              </a:rPr>
              <a:t>일치여부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09573"/>
              </p:ext>
            </p:extLst>
          </p:nvPr>
        </p:nvGraphicFramePr>
        <p:xfrm>
          <a:off x="1707991" y="3672639"/>
          <a:ext cx="7514837" cy="508702"/>
        </p:xfrm>
        <a:graphic>
          <a:graphicData uri="http://schemas.openxmlformats.org/drawingml/2006/table">
            <a:tbl>
              <a:tblPr/>
              <a:tblGrid>
                <a:gridCol w="3473864"/>
                <a:gridCol w="1570403"/>
                <a:gridCol w="2470570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27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692225" y="336147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 </a:t>
            </a:r>
            <a:r>
              <a:rPr lang="ko-KR" altLang="en-US" sz="1100" spc="-150" dirty="0">
                <a:latin typeface="+mn-ea"/>
              </a:rPr>
              <a:t>사회적 신용</a:t>
            </a:r>
          </a:p>
        </p:txBody>
      </p:sp>
      <p:sp>
        <p:nvSpPr>
          <p:cNvPr id="36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995791" y="396427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391781" y="3964270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95796" y="3917324"/>
            <a:ext cx="782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smtClean="0">
                <a:solidFill>
                  <a:srgbClr val="FF0000"/>
                </a:solidFill>
                <a:latin typeface="+mn-ea"/>
              </a:rPr>
              <a:t>서명누락여부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41517"/>
              </p:ext>
            </p:extLst>
          </p:nvPr>
        </p:nvGraphicFramePr>
        <p:xfrm>
          <a:off x="1706670" y="4607053"/>
          <a:ext cx="7531923" cy="686197"/>
        </p:xfrm>
        <a:graphic>
          <a:graphicData uri="http://schemas.openxmlformats.org/drawingml/2006/table">
            <a:tbl>
              <a:tblPr/>
              <a:tblGrid>
                <a:gridCol w="3645723"/>
                <a:gridCol w="1434662"/>
                <a:gridCol w="2451538"/>
              </a:tblGrid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첨부이미지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체크사항</a:t>
                      </a:r>
                      <a:endParaRPr lang="en-US" altLang="ko-KR" sz="800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4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714553" y="431310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3. </a:t>
            </a:r>
            <a:r>
              <a:rPr lang="ko-KR" altLang="en-US" sz="1100" spc="-150" dirty="0" smtClean="0">
                <a:latin typeface="+mn-ea"/>
              </a:rPr>
              <a:t>기타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047073" y="489203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1088" y="4845091"/>
            <a:ext cx="758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인감 날인 여부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3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051058" y="5133387"/>
            <a:ext cx="108000" cy="108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55073" y="5086441"/>
            <a:ext cx="1035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유효 증명서여부 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15223" y="3926990"/>
            <a:ext cx="12070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pc="-150" dirty="0" smtClean="0">
                <a:solidFill>
                  <a:srgbClr val="FF0000"/>
                </a:solidFill>
                <a:latin typeface="+mn-ea"/>
              </a:rPr>
              <a:t>결격사유 유무  검증</a:t>
            </a:r>
            <a:endParaRPr lang="ko-KR" altLang="en-US" sz="8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34338" y="576225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8196486" y="5762250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48" name="직사각형 47"/>
          <p:cNvSpPr/>
          <p:nvPr/>
        </p:nvSpPr>
        <p:spPr>
          <a:xfrm>
            <a:off x="4988237" y="575669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48707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89303"/>
              </p:ext>
            </p:extLst>
          </p:nvPr>
        </p:nvGraphicFramePr>
        <p:xfrm>
          <a:off x="10046222" y="886278"/>
          <a:ext cx="2146086" cy="250841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모집인의 결제내역을 확인 하는 페이지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결제처 확인이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선택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담담자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회원사별 담담자별로 소팅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리스할부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기간은 결제일 기준으로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해당 모집인을 클릭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팝업으로 모집인 정보가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05792" y="1144651"/>
            <a:ext cx="1889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결제내역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775356" y="2804860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기간</a:t>
            </a:r>
            <a:endParaRPr lang="ko-KR" altLang="en-US" sz="800" dirty="0"/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12638" y="2801918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73684" y="2806465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7934" y="2801185"/>
            <a:ext cx="181875" cy="18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09904" y="2800269"/>
            <a:ext cx="181875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874085" y="2801733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5412317" y="280215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371858" y="2777875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6153905" y="280080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97262" y="277652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6543239" y="27988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486596" y="27745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25" name="직사각형 24"/>
          <p:cNvSpPr/>
          <p:nvPr/>
        </p:nvSpPr>
        <p:spPr>
          <a:xfrm>
            <a:off x="6929842" y="2795061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73199" y="2770785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1868094" y="307904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69664" y="280445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729205" y="278017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3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Drop-Down Arrow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Drop-Down Arrow"/>
          <p:cNvSpPr/>
          <p:nvPr>
            <p:custDataLst>
              <p:tags r:id="rId5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6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4720064" y="2056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63416" y="211769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4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618014" y="212971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5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44639" y="212971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Drop-Down Arrow"/>
          <p:cNvSpPr/>
          <p:nvPr>
            <p:custDataLst>
              <p:tags r:id="rId9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7" name="Drop-Down Arrow"/>
          <p:cNvSpPr/>
          <p:nvPr>
            <p:custDataLst>
              <p:tags r:id="rId10"/>
            </p:custDataLst>
          </p:nvPr>
        </p:nvSpPr>
        <p:spPr>
          <a:xfrm rot="10800000">
            <a:off x="3490296" y="220031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2434176" y="203698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88269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50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919218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745843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Drop-Down Arrow"/>
          <p:cNvSpPr/>
          <p:nvPr>
            <p:custDataLst>
              <p:tags r:id="rId13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3" name="Drop-Down Arrow"/>
          <p:cNvSpPr/>
          <p:nvPr>
            <p:custDataLst>
              <p:tags r:id="rId14"/>
            </p:custDataLst>
          </p:nvPr>
        </p:nvSpPr>
        <p:spPr>
          <a:xfrm rot="10800000">
            <a:off x="5791500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4721393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1688560" y="110515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96148" y="211822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57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927102" y="213024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Drop-Down Arrow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53727" y="213024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Drop-Down Arrow"/>
          <p:cNvSpPr/>
          <p:nvPr>
            <p:custDataLst>
              <p:tags r:id="rId17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0" name="Drop-Down Arrow"/>
          <p:cNvSpPr/>
          <p:nvPr>
            <p:custDataLst>
              <p:tags r:id="rId18"/>
            </p:custDataLst>
          </p:nvPr>
        </p:nvSpPr>
        <p:spPr>
          <a:xfrm rot="10800000">
            <a:off x="5799384" y="220085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76953" y="243906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623094" y="24358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449719" y="24358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21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710707" y="24304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6" name="Drop-Down Arrow"/>
          <p:cNvSpPr/>
          <p:nvPr>
            <p:custDataLst>
              <p:tags r:id="rId23"/>
            </p:custDataLst>
          </p:nvPr>
        </p:nvSpPr>
        <p:spPr>
          <a:xfrm rot="10800000">
            <a:off x="3495376" y="25064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2466318" y="23337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397030" y="273015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59915" y="313421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1" name="TextBox 70"/>
          <p:cNvSpPr txBox="1"/>
          <p:nvPr/>
        </p:nvSpPr>
        <p:spPr bwMode="auto">
          <a:xfrm>
            <a:off x="5073419" y="6106561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2666"/>
              </p:ext>
            </p:extLst>
          </p:nvPr>
        </p:nvGraphicFramePr>
        <p:xfrm>
          <a:off x="1513001" y="3990864"/>
          <a:ext cx="8219689" cy="19603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554"/>
                <a:gridCol w="696888"/>
                <a:gridCol w="602372"/>
                <a:gridCol w="703894"/>
                <a:gridCol w="772510"/>
                <a:gridCol w="712024"/>
                <a:gridCol w="793007"/>
                <a:gridCol w="780630"/>
                <a:gridCol w="762711"/>
                <a:gridCol w="756745"/>
                <a:gridCol w="667261"/>
                <a:gridCol w="602093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결제방식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결제처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IBK</a:t>
                      </a:r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개인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국민은행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담당자</a:t>
                      </a:r>
                      <a:r>
                        <a:rPr lang="en-US" altLang="ko-KR" sz="800" smtClean="0"/>
                        <a:t>2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법인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실시간 계좌이체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신한은행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u="sng" dirty="0" smtClean="0"/>
                        <a:t>사용인</a:t>
                      </a:r>
                      <a:endParaRPr lang="en-US" altLang="ko-KR" sz="800" u="sng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삼성카드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513001" y="3725108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5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3243563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4709757" y="432197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494409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3394690"/>
            <a:ext cx="2145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최초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등록시에만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등록수수료를 부과하고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이후 취급상품을 추가하거나 회사를 이직하더라도 등록수수료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미부과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모든 금융회사의 등록이 해지된 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년이 경과한 경우에는 등록수수료 부과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금융협회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협의중으로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변경 가능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94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36275"/>
              </p:ext>
            </p:extLst>
          </p:nvPr>
        </p:nvGraphicFramePr>
        <p:xfrm>
          <a:off x="10046222" y="886278"/>
          <a:ext cx="2146086" cy="164450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회원사별로 조회가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solidFill>
                  <a:srgbClr val="FF0000"/>
                </a:solidFill>
                <a:latin typeface="+mn-ea"/>
              </a:rPr>
              <a:t>회원사 관리</a:t>
            </a:r>
            <a:endParaRPr lang="ko-KR" altLang="en-US" sz="2000" b="1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Drop-Down Arrow"/>
          <p:cNvSpPr/>
          <p:nvPr>
            <p:custDataLst>
              <p:tags r:id="rId3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Drop-Down Arrow"/>
          <p:cNvSpPr/>
          <p:nvPr>
            <p:custDataLst>
              <p:tags r:id="rId4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85531" y="2254705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28679" y="2133106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95875"/>
              </p:ext>
            </p:extLst>
          </p:nvPr>
        </p:nvGraphicFramePr>
        <p:xfrm>
          <a:off x="1828679" y="2796276"/>
          <a:ext cx="7848000" cy="1249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514"/>
                <a:gridCol w="1860331"/>
                <a:gridCol w="1679028"/>
                <a:gridCol w="1718441"/>
                <a:gridCol w="1809686"/>
              </a:tblGrid>
              <a:tr h="416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회원사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상호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법인등록번호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사업자등록번호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회사대표번호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6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111111-111111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123-45-67890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1544-1677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rgbClr val="FF0000"/>
                          </a:solidFill>
                        </a:rPr>
                        <a:t>111111-111111</a:t>
                      </a:r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123-45-67890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1544-1677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4793393" y="5254709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3564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2728206"/>
            <a:ext cx="214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등록조회 조회화면에 회사대표번호 필요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50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18419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회원사별로 조회가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승인 요청한 사항을 확인 가능하고 해당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담당자별로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승인이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회원사 </a:t>
            </a:r>
            <a:r>
              <a:rPr lang="ko-KR" altLang="en-US" sz="2000" b="1" spc="-150" dirty="0" smtClean="0">
                <a:solidFill>
                  <a:srgbClr val="FF0000"/>
                </a:solidFill>
                <a:latin typeface="+mn-ea"/>
              </a:rPr>
              <a:t>담당자</a:t>
            </a:r>
            <a:r>
              <a:rPr lang="ko-KR" altLang="en-US" sz="2000" spc="-150" dirty="0" smtClean="0">
                <a:latin typeface="+mn-ea"/>
              </a:rPr>
              <a:t>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78621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</a:t>
            </a:r>
            <a:endParaRPr lang="ko-KR" altLang="en-US" sz="800" dirty="0"/>
          </a:p>
        </p:txBody>
      </p:sp>
      <p:sp>
        <p:nvSpPr>
          <p:cNvPr id="2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09570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36195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Drop-Down Arrow"/>
          <p:cNvSpPr/>
          <p:nvPr>
            <p:custDataLst>
              <p:tags r:id="rId3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0" name="Drop-Down Arrow"/>
          <p:cNvSpPr/>
          <p:nvPr>
            <p:custDataLst>
              <p:tags r:id="rId4"/>
            </p:custDataLst>
          </p:nvPr>
        </p:nvSpPr>
        <p:spPr>
          <a:xfrm rot="10800000">
            <a:off x="3481852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85531" y="2254705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2427511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직선 연결선 50"/>
          <p:cNvCxnSpPr/>
          <p:nvPr/>
        </p:nvCxnSpPr>
        <p:spPr>
          <a:xfrm>
            <a:off x="1828679" y="2133106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8580"/>
              </p:ext>
            </p:extLst>
          </p:nvPr>
        </p:nvGraphicFramePr>
        <p:xfrm>
          <a:off x="1828679" y="2930286"/>
          <a:ext cx="7847999" cy="2154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328"/>
                <a:gridCol w="1130652"/>
                <a:gridCol w="837464"/>
                <a:gridCol w="970475"/>
                <a:gridCol w="1303342"/>
                <a:gridCol w="1040264"/>
                <a:gridCol w="987237"/>
                <a:gridCol w="98723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회원사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승인상태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</a:t>
                      </a:r>
                      <a:r>
                        <a:rPr lang="en-US" altLang="ko-KR" sz="800" baseline="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볼보파이낸셜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하나캐피탈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영업부서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과장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4793393" y="5388719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7000" y="177901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승인여부</a:t>
            </a:r>
            <a:endParaRPr lang="ko-KR" altLang="en-US" sz="800" dirty="0"/>
          </a:p>
        </p:txBody>
      </p:sp>
      <p:sp>
        <p:nvSpPr>
          <p:cNvPr id="2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07949" y="179103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Drop-Down Arrow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234574" y="179103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Drop-Down Arrow"/>
          <p:cNvSpPr/>
          <p:nvPr>
            <p:custDataLst>
              <p:tags r:id="rId7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5" name="Drop-Down Arrow"/>
          <p:cNvSpPr/>
          <p:nvPr>
            <p:custDataLst>
              <p:tags r:id="rId8"/>
            </p:custDataLst>
          </p:nvPr>
        </p:nvSpPr>
        <p:spPr>
          <a:xfrm rot="10800000">
            <a:off x="6280231" y="186164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5281069" y="167764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48101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222" y="2728206"/>
            <a:ext cx="2145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담당자 명단 엑셀 다운로드 기능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다운로드에는 전화번호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이메일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주소도 </a:t>
            </a:r>
            <a:r>
              <a:rPr lang="ko-KR" altLang="en-US" sz="1200" b="1" smtClean="0">
                <a:solidFill>
                  <a:srgbClr val="FF0000"/>
                </a:solidFill>
              </a:rPr>
              <a:t>포함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협회 담당자가 </a:t>
            </a:r>
            <a:r>
              <a:rPr lang="ko-KR" altLang="en-US" sz="1200" b="1" dirty="0" err="1">
                <a:solidFill>
                  <a:srgbClr val="0000FF"/>
                </a:solidFill>
              </a:rPr>
              <a:t>회원사</a:t>
            </a:r>
            <a:r>
              <a:rPr lang="ko-KR" altLang="en-US" sz="1200" b="1" dirty="0">
                <a:solidFill>
                  <a:srgbClr val="0000FF"/>
                </a:solidFill>
              </a:rPr>
              <a:t> 담당자 아이디 삭제 권한 필요</a:t>
            </a:r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>
                <a:solidFill>
                  <a:srgbClr val="0000FF"/>
                </a:solidFill>
              </a:rPr>
              <a:t>회원사 목록 앞에 셀렉트박스 삭제 버튼 필요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885531" y="2683511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37" name="직사각형 36"/>
          <p:cNvSpPr/>
          <p:nvPr/>
        </p:nvSpPr>
        <p:spPr>
          <a:xfrm>
            <a:off x="8795242" y="5300309"/>
            <a:ext cx="881436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rgbClr val="0000FF"/>
                </a:solidFill>
              </a:rPr>
              <a:t>삭제</a:t>
            </a:r>
            <a:endParaRPr lang="ko-KR" altLang="en-US" sz="800" b="1" dirty="0">
              <a:solidFill>
                <a:srgbClr val="0000FF"/>
              </a:solidFill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028617" y="3388221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028617" y="367889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028617" y="401884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028617" y="4309514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028617" y="457851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4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028617" y="486919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9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2" y="1144651"/>
            <a:ext cx="32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회원사 담당자 관리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880796"/>
              </p:ext>
            </p:extLst>
          </p:nvPr>
        </p:nvGraphicFramePr>
        <p:xfrm>
          <a:off x="1828679" y="2102990"/>
          <a:ext cx="7092292" cy="258962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13402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abc</a:t>
                      </a:r>
                      <a:r>
                        <a:rPr lang="en-US" altLang="ko-KR" sz="800" baseline="0" dirty="0" smtClean="0"/>
                        <a:t>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마케팅 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이메일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en-US" altLang="ko-KR" sz="800" dirty="0" smtClean="0">
                          <a:hlinkClick r:id="rId3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직장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02-501-1111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회원가입일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2021-05-22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010-44444444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18000" marR="18000" marT="18000" marB="18000" anchor="ctr" horzOverflow="overflow"/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r>
                        <a:rPr lang="ko-KR" altLang="en-US" sz="800" u="sng" smtClean="0"/>
                        <a:t>회원가입</a:t>
                      </a:r>
                      <a:r>
                        <a:rPr lang="ko-KR" altLang="en-US" sz="800" u="sng" baseline="0" smtClean="0"/>
                        <a:t>파일</a:t>
                      </a:r>
                      <a:r>
                        <a:rPr lang="en-US" altLang="ko-KR" sz="800" u="sng" baseline="0" dirty="0" smtClean="0"/>
                        <a:t>.</a:t>
                      </a:r>
                      <a:r>
                        <a:rPr lang="en-US" altLang="ko-KR" sz="800" u="sng" baseline="0" dirty="0" err="1" smtClean="0"/>
                        <a:t>xlsx</a:t>
                      </a:r>
                      <a:endParaRPr lang="ko-KR" altLang="en-US" sz="800" u="sng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741956" y="487104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57317"/>
              </p:ext>
            </p:extLst>
          </p:nvPr>
        </p:nvGraphicFramePr>
        <p:xfrm>
          <a:off x="10046222" y="886278"/>
          <a:ext cx="2146086" cy="2705912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회원가입 시 첨부했던 엑셀파일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클릭해서 다운로드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승인을 누르면 승인 처리되고 목록 페이지로 이동됩니다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서류가 누락이나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오작성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시에는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가승인을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누르게 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가 승인된 회원은 로그인 시에 자동으로 회원정보 수정페이지로 이동하게 되고 정보를 다시 재 등록해야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이후 협회에서 다시 승인 완료해야 로그인 해서 사용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8041919" y="470982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1405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46530" y="4086211"/>
            <a:ext cx="21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반려 버튼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첨부서류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오작성이나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누락 </a:t>
            </a:r>
            <a:r>
              <a:rPr lang="ko-KR" altLang="en-US" sz="1200" b="1" smtClean="0">
                <a:solidFill>
                  <a:srgbClr val="FF0000"/>
                </a:solidFill>
              </a:rPr>
              <a:t>등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b="1" smtClean="0">
                <a:solidFill>
                  <a:srgbClr val="0000FF"/>
                </a:solidFill>
                <a:sym typeface="Wingdings" panose="05000000000000000000" pitchFamily="2" charset="2"/>
              </a:rPr>
              <a:t>가승인으로 변경하고 가승인된 회원이 로그인하면 회원정보 수정 후 재요청 하는 프로세스로 진행함</a:t>
            </a:r>
            <a:endParaRPr lang="en-US" altLang="ko-KR" sz="1100" b="1" dirty="0" smtClean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휴대폰번호 추가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51771" y="487104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19" name="직사각형 18"/>
          <p:cNvSpPr/>
          <p:nvPr/>
        </p:nvSpPr>
        <p:spPr>
          <a:xfrm>
            <a:off x="8113919" y="4871041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가승인</a:t>
            </a:r>
            <a:endParaRPr lang="ko-KR" altLang="en-US" sz="800" dirty="0"/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2072787" y="44050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Oval 63"/>
          <p:cNvSpPr>
            <a:spLocks noChangeArrowheads="1"/>
          </p:cNvSpPr>
          <p:nvPr/>
        </p:nvSpPr>
        <p:spPr bwMode="auto">
          <a:xfrm>
            <a:off x="7161311" y="470982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770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5791" y="1144651"/>
            <a:ext cx="2125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협회 관리자 </a:t>
            </a:r>
            <a:r>
              <a:rPr lang="ko-KR" altLang="en-US" sz="2000" spc="-150" dirty="0" smtClean="0">
                <a:latin typeface="+mn-ea"/>
              </a:rPr>
              <a:t>관리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0430"/>
              </p:ext>
            </p:extLst>
          </p:nvPr>
        </p:nvGraphicFramePr>
        <p:xfrm>
          <a:off x="1804189" y="2420683"/>
          <a:ext cx="7872491" cy="10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73"/>
                <a:gridCol w="1710559"/>
                <a:gridCol w="2112625"/>
                <a:gridCol w="1783878"/>
                <a:gridCol w="172055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그룹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이름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등록일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관리자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ABC1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실무자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ABC2</a:t>
                      </a: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861040" y="2022011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406523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58400" y="886968"/>
            <a:ext cx="2084832" cy="177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10076849" y="3712195"/>
            <a:ext cx="2084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 삭제를 위한 체크박스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맨 앞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와 삭제 버튼 필요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그룹란을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앞으로 이동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028617" y="289666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028617" y="3187334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69628" y="3586195"/>
            <a:ext cx="807052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52613"/>
              </p:ext>
            </p:extLst>
          </p:nvPr>
        </p:nvGraphicFramePr>
        <p:xfrm>
          <a:off x="10046222" y="886278"/>
          <a:ext cx="2146086" cy="13868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등록하기 버튼을 누르면 팝업을 통해 관리자 등록이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선택된 관리자 또는 실무자는 삭제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8642452" y="19107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8651671" y="351419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55247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005" y="1732080"/>
            <a:ext cx="4035236" cy="300545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55005" y="1479478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56028" y="1444385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9815" y="1490552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39048" y="4053263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2873902" y="405741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41120"/>
              </p:ext>
            </p:extLst>
          </p:nvPr>
        </p:nvGraphicFramePr>
        <p:xfrm>
          <a:off x="740764" y="1928542"/>
          <a:ext cx="3807590" cy="1482520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736569" y="2566331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736569" y="2878674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736569" y="3162454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736569" y="2251657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67852" y="3071356"/>
            <a:ext cx="212445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그룹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>
                <a:solidFill>
                  <a:srgbClr val="FF0000"/>
                </a:solidFill>
              </a:rPr>
              <a:t>실무자</a:t>
            </a:r>
            <a:r>
              <a:rPr lang="en-US" altLang="ko-KR" sz="1100" b="1" dirty="0">
                <a:solidFill>
                  <a:srgbClr val="FF0000"/>
                </a:solidFill>
              </a:rPr>
              <a:t>/</a:t>
            </a:r>
            <a:r>
              <a:rPr lang="ko-KR" altLang="en-US" sz="1100" b="1">
                <a:solidFill>
                  <a:srgbClr val="FF0000"/>
                </a:solidFill>
              </a:rPr>
              <a:t>관리자</a:t>
            </a:r>
            <a:r>
              <a:rPr lang="en-US" altLang="ko-KR" sz="1100" b="1" dirty="0">
                <a:solidFill>
                  <a:srgbClr val="FF0000"/>
                </a:solidFill>
              </a:rPr>
              <a:t>) </a:t>
            </a:r>
            <a:r>
              <a:rPr lang="ko-KR" altLang="en-US" sz="1100" b="1">
                <a:solidFill>
                  <a:srgbClr val="FF0000"/>
                </a:solidFill>
              </a:rPr>
              <a:t>구분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정보수정 버튼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관리자는 실무자 등록정보에서 담당 금융회사 지정 </a:t>
            </a:r>
            <a:r>
              <a:rPr lang="ko-KR" altLang="en-US" sz="1100" b="1" strike="sngStrike" dirty="0">
                <a:solidFill>
                  <a:srgbClr val="0000FF"/>
                </a:solidFill>
              </a:rPr>
              <a:t>기능과 개별 </a:t>
            </a:r>
            <a:r>
              <a:rPr lang="ko-KR" altLang="en-US" sz="1100" b="1" strike="sngStrike" dirty="0" err="1">
                <a:solidFill>
                  <a:srgbClr val="0000FF"/>
                </a:solidFill>
              </a:rPr>
              <a:t>승인요청건에</a:t>
            </a:r>
            <a:r>
              <a:rPr lang="ko-KR" altLang="en-US" sz="1100" b="1" strike="sngStrike" dirty="0">
                <a:solidFill>
                  <a:srgbClr val="0000FF"/>
                </a:solidFill>
              </a:rPr>
              <a:t> 대한 실무자 변경 기능</a:t>
            </a:r>
            <a:r>
              <a:rPr lang="ko-KR" altLang="en-US" sz="1100" b="1" dirty="0">
                <a:solidFill>
                  <a:srgbClr val="FF0000"/>
                </a:solidFill>
              </a:rPr>
              <a:t> 필요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>
                <a:solidFill>
                  <a:srgbClr val="FF0000"/>
                </a:solidFill>
              </a:rPr>
              <a:t>실무자가 다수인경우 실무자간 처리속도를 감안하여 심사건수 배정을 위한 기능으로 회원사 목록에서 셀렉트박스로 선택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>
                <a:solidFill>
                  <a:srgbClr val="FF0000"/>
                </a:solidFill>
              </a:rPr>
              <a:t>단 실무자간 중복되지 중복선택시 에러메세지 표시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-&gt; </a:t>
            </a:r>
            <a:r>
              <a:rPr lang="ko-KR" altLang="en-US" sz="1100" b="1">
                <a:solidFill>
                  <a:srgbClr val="FF0000"/>
                </a:solidFill>
              </a:rPr>
              <a:t>실무자는 배정된 금융회사의 승인요청건만 보이도록 구현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736487" y="1974536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실무자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Drop-Down Arrow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335626" y="197453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Drop-Down Arrow"/>
          <p:cNvSpPr/>
          <p:nvPr>
            <p:custDataLst>
              <p:tags r:id="rId7"/>
            </p:custDataLst>
          </p:nvPr>
        </p:nvSpPr>
        <p:spPr>
          <a:xfrm rot="10800000">
            <a:off x="3381283" y="20451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8" name="Drop-Down Arrow"/>
          <p:cNvSpPr/>
          <p:nvPr>
            <p:custDataLst>
              <p:tags r:id="rId8"/>
            </p:custDataLst>
          </p:nvPr>
        </p:nvSpPr>
        <p:spPr>
          <a:xfrm rot="10800000">
            <a:off x="3381283" y="20451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66419" y="1038390"/>
            <a:ext cx="4035236" cy="2278449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266419" y="785787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867442" y="750694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81229" y="796861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조회 및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74111" y="287872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4" name="직사각형 23"/>
          <p:cNvSpPr/>
          <p:nvPr/>
        </p:nvSpPr>
        <p:spPr>
          <a:xfrm>
            <a:off x="7508965" y="2882875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72793"/>
              </p:ext>
            </p:extLst>
          </p:nvPr>
        </p:nvGraphicFramePr>
        <p:xfrm>
          <a:off x="5352178" y="1234851"/>
          <a:ext cx="3807590" cy="889512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실무자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홍길동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ABC1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66419" y="3923480"/>
            <a:ext cx="4035236" cy="25118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5266419" y="3670877"/>
            <a:ext cx="4035236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867442" y="3635784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81229" y="3681951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91154" y="592265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7626008" y="592681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</a:t>
            </a:r>
            <a:endParaRPr lang="ko-KR" altLang="en-US" sz="800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49023"/>
              </p:ext>
            </p:extLst>
          </p:nvPr>
        </p:nvGraphicFramePr>
        <p:xfrm>
          <a:off x="5400657" y="4053263"/>
          <a:ext cx="3807590" cy="1482520"/>
        </p:xfrm>
        <a:graphic>
          <a:graphicData uri="http://schemas.openxmlformats.org/drawingml/2006/table">
            <a:tbl>
              <a:tblPr/>
              <a:tblGrid>
                <a:gridCol w="817997"/>
                <a:gridCol w="2989593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그룹선택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396462" y="469105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ABC 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396462" y="500339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396462" y="528717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396462" y="4376378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396380" y="4099257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실무자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5" name="Drop-Down Arrow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995519" y="4099257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Drop-Down Arrow"/>
          <p:cNvSpPr/>
          <p:nvPr>
            <p:custDataLst>
              <p:tags r:id="rId15"/>
            </p:custDataLst>
          </p:nvPr>
        </p:nvSpPr>
        <p:spPr>
          <a:xfrm rot="10800000">
            <a:off x="8041176" y="416986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7" name="Drop-Down Arrow"/>
          <p:cNvSpPr/>
          <p:nvPr>
            <p:custDataLst>
              <p:tags r:id="rId16"/>
            </p:custDataLst>
          </p:nvPr>
        </p:nvSpPr>
        <p:spPr>
          <a:xfrm rot="10800000">
            <a:off x="8041176" y="416986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11596"/>
              </p:ext>
            </p:extLst>
          </p:nvPr>
        </p:nvGraphicFramePr>
        <p:xfrm>
          <a:off x="10046222" y="886278"/>
          <a:ext cx="2146086" cy="138682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등록시에는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실무자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관리자로 구분해서 등록합니다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수정 버튼을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누르면 관리자 정보를 수정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766778" y="188237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7482008" y="276718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90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34547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5791" y="1144651"/>
            <a:ext cx="275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협회 </a:t>
            </a:r>
            <a:r>
              <a:rPr lang="ko-KR" altLang="en-US" sz="2000" spc="-150" smtClean="0">
                <a:latin typeface="+mn-ea"/>
              </a:rPr>
              <a:t>관리자 업무분장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38482"/>
              </p:ext>
            </p:extLst>
          </p:nvPr>
        </p:nvGraphicFramePr>
        <p:xfrm>
          <a:off x="1825210" y="1912336"/>
          <a:ext cx="7327618" cy="2155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831"/>
                <a:gridCol w="1206062"/>
                <a:gridCol w="1387366"/>
                <a:gridCol w="1174531"/>
                <a:gridCol w="1151828"/>
              </a:tblGrid>
              <a:tr h="3028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회원사명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2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실무자이름 </a:t>
                      </a:r>
                      <a:r>
                        <a:rPr lang="en-US" altLang="ko-KR" sz="900" dirty="0" smtClean="0"/>
                        <a:t>3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/>
                        <a:t>실무자 이름 </a:t>
                      </a:r>
                      <a:r>
                        <a:rPr lang="en-US" altLang="ko-KR" sz="900" dirty="0" smtClean="0"/>
                        <a:t>4</a:t>
                      </a:r>
                      <a:endParaRPr lang="ko-KR" altLang="en-US" sz="9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롯데카드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비씨카드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삼성카드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신한카드</a:t>
                      </a:r>
                      <a:endParaRPr lang="ko-KR" altLang="en-US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우리카드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6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현대카드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748176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748176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96124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96124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613573" y="4226824"/>
            <a:ext cx="72000" cy="333257"/>
            <a:chOff x="5313404" y="5741773"/>
            <a:chExt cx="72000" cy="333257"/>
          </a:xfrm>
        </p:grpSpPr>
        <p:sp>
          <p:nvSpPr>
            <p:cNvPr id="13" name="타원 12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7286425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286425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8516128" y="225815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516128" y="254883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748176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748176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096124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96124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286425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286425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516128" y="278630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516128" y="307697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748176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748176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Text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6096124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1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096124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7286425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7286425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8516128" y="3330213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8516128" y="36208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4748176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7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6096124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7286425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8516128" y="385736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316017" y="530288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88119"/>
              </p:ext>
            </p:extLst>
          </p:nvPr>
        </p:nvGraphicFramePr>
        <p:xfrm>
          <a:off x="10046222" y="886278"/>
          <a:ext cx="2146086" cy="15087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협회 관리자의 업무를 회원사별로 권한을 부여해 주는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 회원사명을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등록된 실무자 이름을 표시합니다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선택 버튼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 버튼을 누르면 해당 실무자에게는 선택된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회원사와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관련된 내용만 관리자에서 보여지고 처리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1589259" y="103715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auto">
          <a:xfrm>
            <a:off x="2663942" y="18500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4389641" y="185848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Oval 63"/>
          <p:cNvSpPr>
            <a:spLocks noChangeArrowheads="1"/>
          </p:cNvSpPr>
          <p:nvPr/>
        </p:nvSpPr>
        <p:spPr bwMode="auto">
          <a:xfrm>
            <a:off x="8172017" y="516072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4533641" y="246839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50581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9349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5791" y="1144651"/>
            <a:ext cx="2755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28679" y="1652257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69541"/>
              </p:ext>
            </p:extLst>
          </p:nvPr>
        </p:nvGraphicFramePr>
        <p:xfrm>
          <a:off x="1777126" y="1865039"/>
          <a:ext cx="7884644" cy="16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60"/>
                <a:gridCol w="4864544"/>
                <a:gridCol w="1169170"/>
                <a:gridCol w="1169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파일명 규칙보기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파일</a:t>
                      </a:r>
                      <a:r>
                        <a:rPr lang="ko-KR" altLang="en-US" sz="800" b="1" u="sng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여신금융사 기관별 코드번호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2021-02-01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658770" y="4036787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058400" y="3636677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공지사항 글쓰기 메뉴 필요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46131" y="3636677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1576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65768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48168" y="1786144"/>
            <a:ext cx="4865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00" dirty="0" smtClean="0"/>
              <a:t>[</a:t>
            </a:r>
            <a:r>
              <a:rPr lang="ko-KR" altLang="en-US" sz="1000" smtClean="0"/>
              <a:t>필득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리스할부 </a:t>
            </a:r>
            <a:r>
              <a:rPr lang="ko-KR" altLang="en-US" sz="1000" dirty="0"/>
              <a:t>모집인 등록 파일명 규칙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01303" y="1807119"/>
            <a:ext cx="85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2021.03.11</a:t>
            </a:r>
            <a:endParaRPr lang="ko-KR" altLang="en-US" sz="10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748168" y="2074316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48168" y="2196762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b="1" smtClean="0"/>
              <a:t>엑셀파일명 등록 규칙</a:t>
            </a:r>
            <a:endParaRPr lang="ko-KR" altLang="en-US" sz="105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811741" y="2482024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리스할부 모집인 등록 시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1811740" y="2725863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ko-KR" altLang="en-US" sz="900" smtClean="0"/>
              <a:t>여신금융사 기준 송부시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u, </a:t>
            </a:r>
            <a:r>
              <a:rPr lang="ko-KR" altLang="en-US" sz="900" smtClean="0">
                <a:sym typeface="Wingdings" panose="05000000000000000000" pitchFamily="2" charset="2"/>
              </a:rPr>
              <a:t>수신시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01  </a:t>
            </a:r>
            <a:r>
              <a:rPr lang="ko-KR" altLang="en-US" sz="900" smtClean="0">
                <a:sym typeface="Wingdings" panose="05000000000000000000" pitchFamily="2" charset="2"/>
              </a:rPr>
              <a:t>등록</a:t>
            </a:r>
            <a:r>
              <a:rPr lang="en-US" altLang="ko-KR" sz="900" dirty="0" smtClean="0">
                <a:sym typeface="Wingdings" panose="05000000000000000000" pitchFamily="2" charset="2"/>
              </a:rPr>
              <a:t>/</a:t>
            </a:r>
            <a:r>
              <a:rPr lang="ko-KR" altLang="en-US" sz="900" smtClean="0">
                <a:sym typeface="Wingdings" panose="05000000000000000000" pitchFamily="2" charset="2"/>
              </a:rPr>
              <a:t>해지요청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txt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748168" y="3999427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2. </a:t>
            </a:r>
            <a:r>
              <a:rPr lang="ko-KR" altLang="en-US" sz="1050" b="1" smtClean="0"/>
              <a:t>사진파일명 등록 규칙</a:t>
            </a:r>
            <a:endParaRPr lang="ko-KR" altLang="en-US" sz="105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811740" y="4458865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en-US" altLang="ko-KR" sz="900" dirty="0" smtClean="0">
                <a:sym typeface="Wingdings" panose="05000000000000000000" pitchFamily="2" charset="2"/>
              </a:rPr>
              <a:t>u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zip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811741" y="4223732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사진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1846967" y="5958339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076752" y="619618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8951328" y="6196182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수정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612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52723" y="4262246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328285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068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06963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 </a:t>
            </a:r>
            <a:r>
              <a:rPr lang="en-US" altLang="ko-KR" sz="2000" spc="-150" dirty="0" smtClean="0">
                <a:latin typeface="+mn-ea"/>
              </a:rPr>
              <a:t>&gt; </a:t>
            </a:r>
            <a:r>
              <a:rPr lang="ko-KR" altLang="en-US" sz="2000" spc="-150" smtClean="0">
                <a:latin typeface="+mn-ea"/>
              </a:rPr>
              <a:t>등록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548"/>
              </p:ext>
            </p:extLst>
          </p:nvPr>
        </p:nvGraphicFramePr>
        <p:xfrm>
          <a:off x="1827046" y="2008357"/>
          <a:ext cx="7771663" cy="287736"/>
        </p:xfrm>
        <a:graphic>
          <a:graphicData uri="http://schemas.openxmlformats.org/drawingml/2006/table">
            <a:tbl>
              <a:tblPr/>
              <a:tblGrid>
                <a:gridCol w="7771663"/>
              </a:tblGrid>
              <a:tr h="28773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1783773" y="2831879"/>
            <a:ext cx="7776316" cy="1849716"/>
            <a:chOff x="1760973" y="3109805"/>
            <a:chExt cx="7676846" cy="1470078"/>
          </a:xfrm>
        </p:grpSpPr>
        <p:sp>
          <p:nvSpPr>
            <p:cNvPr id="10" name="직사각형 9"/>
            <p:cNvSpPr/>
            <p:nvPr/>
          </p:nvSpPr>
          <p:spPr>
            <a:xfrm>
              <a:off x="1809117" y="3619593"/>
              <a:ext cx="7608757" cy="96029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3"/>
            <a:srcRect r="385"/>
            <a:stretch/>
          </p:blipFill>
          <p:spPr>
            <a:xfrm>
              <a:off x="1760973" y="3109805"/>
              <a:ext cx="7676846" cy="509788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45008" y="3637029"/>
              <a:ext cx="67792" cy="936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832541" y="2592664"/>
            <a:ext cx="760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내용</a:t>
            </a:r>
            <a:endParaRPr lang="ko-KR" altLang="en-US" sz="900" b="1" dirty="0"/>
          </a:p>
        </p:txBody>
      </p:sp>
      <p:sp>
        <p:nvSpPr>
          <p:cNvPr id="14" name="직사각형 13"/>
          <p:cNvSpPr/>
          <p:nvPr/>
        </p:nvSpPr>
        <p:spPr>
          <a:xfrm>
            <a:off x="4971556" y="503195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15" name="직사각형 14"/>
          <p:cNvSpPr/>
          <p:nvPr/>
        </p:nvSpPr>
        <p:spPr>
          <a:xfrm>
            <a:off x="7805608" y="5031952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저장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783070" y="5031952"/>
            <a:ext cx="815639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취소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32541" y="1713774"/>
            <a:ext cx="7608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제목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68637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0402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회원사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608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0184" y="2019607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■ </a:t>
            </a:r>
            <a:r>
              <a:rPr lang="en-US" altLang="ko-KR" sz="2000" spc="-150" dirty="0" smtClean="0">
                <a:latin typeface="+mn-ea"/>
              </a:rPr>
              <a:t>Login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20" name="Rectangle 91"/>
          <p:cNvSpPr>
            <a:spLocks noChangeArrowheads="1"/>
          </p:cNvSpPr>
          <p:nvPr/>
        </p:nvSpPr>
        <p:spPr bwMode="auto">
          <a:xfrm>
            <a:off x="3005361" y="3015570"/>
            <a:ext cx="4414304" cy="165216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69299"/>
              </p:ext>
            </p:extLst>
          </p:nvPr>
        </p:nvGraphicFramePr>
        <p:xfrm>
          <a:off x="10046222" y="886278"/>
          <a:ext cx="2146086" cy="360697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 박스 입력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체크 후 로그인 시 아이디 값 쿠키 저장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 시 로그인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*action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불일치 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 패스워드를 확인해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인풋박스가 비어있을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Alert 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or 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패스워드를 입력해 주세요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3443198" y="3571288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아이디</a:t>
            </a:r>
            <a:endParaRPr kumimoji="0" lang="ko-KR" altLang="en-US" sz="800" kern="0" dirty="0" smtClean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3443198" y="3914391"/>
            <a:ext cx="2520000" cy="288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36000" tIns="0" rIns="36000" bIns="0" anchor="ctr"/>
          <a:lstStyle/>
          <a:p>
            <a:pPr fontAlgn="auto" latinLnBrk="0">
              <a:spcBef>
                <a:spcPct val="2500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ysClr val="windowText" lastClr="000000"/>
                </a:solidFill>
                <a:latin typeface="+mn-ea"/>
              </a:rPr>
              <a:t>패스워드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3465599" y="4240778"/>
            <a:ext cx="937434" cy="215444"/>
            <a:chOff x="3658525" y="3627687"/>
            <a:chExt cx="937434" cy="215444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58525" y="3671426"/>
              <a:ext cx="142875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50598" y="3627687"/>
              <a:ext cx="8453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spc="-150" dirty="0" smtClean="0">
                  <a:latin typeface="+mn-ea"/>
                </a:rPr>
                <a:t>아이디 저장</a:t>
              </a:r>
              <a:endParaRPr lang="ko-KR" altLang="en-US" sz="800" spc="-150" dirty="0">
                <a:latin typeface="+mn-ea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001353" y="3571287"/>
            <a:ext cx="980475" cy="6311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9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</a:p>
        </p:txBody>
      </p:sp>
      <p:sp>
        <p:nvSpPr>
          <p:cNvPr id="31" name="Oval 63"/>
          <p:cNvSpPr>
            <a:spLocks noChangeArrowheads="1"/>
          </p:cNvSpPr>
          <p:nvPr/>
        </p:nvSpPr>
        <p:spPr bwMode="auto">
          <a:xfrm>
            <a:off x="3235158" y="374061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Oval 63"/>
          <p:cNvSpPr>
            <a:spLocks noChangeArrowheads="1"/>
          </p:cNvSpPr>
          <p:nvPr/>
        </p:nvSpPr>
        <p:spPr bwMode="auto">
          <a:xfrm>
            <a:off x="3214918" y="4221830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5944148" y="3516238"/>
            <a:ext cx="180000" cy="180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9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25" y="886278"/>
            <a:ext cx="1503144" cy="484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05361" y="2506717"/>
            <a:ext cx="4414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리스할부모집인 등록관리 시스템입니다</a:t>
            </a:r>
            <a:r>
              <a:rPr lang="en-US" altLang="ko-KR" sz="1000" b="1" dirty="0" smtClean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0834" y="4244959"/>
            <a:ext cx="934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회원가입</a:t>
            </a:r>
            <a:endParaRPr lang="ko-KR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0143730" y="4658383"/>
            <a:ext cx="1964187" cy="76944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회원가입 버튼 클릭 시 정보입력 창 전에 개인정보 수집이용 동의 체크박스 화면 추가 필요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788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4556"/>
              </p:ext>
            </p:extLst>
          </p:nvPr>
        </p:nvGraphicFramePr>
        <p:xfrm>
          <a:off x="10046222" y="886278"/>
          <a:ext cx="2146086" cy="218800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약관 동의를 하지 않으면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회원가입은 진행되지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98" y="849918"/>
            <a:ext cx="1503144" cy="48423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115369" y="16609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ko-KR" altLang="en-US" sz="900" dirty="0"/>
              <a:t>여신금융협회</a:t>
            </a:r>
            <a:r>
              <a:rPr lang="en-US" altLang="ko-KR" sz="900" dirty="0"/>
              <a:t>(</a:t>
            </a:r>
            <a:r>
              <a:rPr lang="ko-KR" altLang="en-US" sz="900"/>
              <a:t>이하 “협회”</a:t>
            </a:r>
            <a:r>
              <a:rPr lang="en-US" altLang="ko-KR" sz="900" dirty="0"/>
              <a:t>)</a:t>
            </a:r>
            <a:r>
              <a:rPr lang="ko-KR" altLang="en-US" sz="900"/>
              <a:t>의 대출성상품 모집인 등록 업무와 관련하여 협회가 귀하의 개인정보를 수집</a:t>
            </a:r>
            <a:r>
              <a:rPr lang="en-US" altLang="ko-KR" sz="900" dirty="0"/>
              <a:t>‧</a:t>
            </a:r>
            <a:r>
              <a:rPr lang="ko-KR" altLang="en-US" sz="900"/>
              <a:t>이용하고자 하는 경우에는 </a:t>
            </a:r>
          </a:p>
          <a:p>
            <a:pPr fontAlgn="base"/>
            <a:r>
              <a:rPr lang="ko-KR" altLang="en-US" sz="900" dirty="0"/>
              <a:t>「개인정보 보호법」제</a:t>
            </a:r>
            <a:r>
              <a:rPr lang="en-US" altLang="ko-KR" sz="900" dirty="0"/>
              <a:t>15</a:t>
            </a:r>
            <a:r>
              <a:rPr lang="ko-KR" altLang="en-US" sz="900"/>
              <a:t>조</a:t>
            </a:r>
            <a:r>
              <a:rPr lang="en-US" altLang="ko-KR" sz="900" dirty="0"/>
              <a:t>, </a:t>
            </a:r>
            <a:r>
              <a:rPr lang="ko-KR" altLang="en-US" sz="900"/>
              <a:t>제</a:t>
            </a:r>
            <a:r>
              <a:rPr lang="en-US" altLang="ko-KR" sz="900" dirty="0"/>
              <a:t>22</a:t>
            </a:r>
            <a:r>
              <a:rPr lang="ko-KR" altLang="en-US" sz="900"/>
              <a:t>조등에 따라 귀하의 동의를 얻어야 합니다</a:t>
            </a:r>
            <a:r>
              <a:rPr lang="en-US" altLang="ko-KR" sz="900" dirty="0"/>
              <a:t>. </a:t>
            </a:r>
            <a:endParaRPr lang="ko-KR" altLang="en-US" sz="900"/>
          </a:p>
          <a:p>
            <a:pPr fontAlgn="base"/>
            <a:r>
              <a:rPr lang="ko-KR" altLang="en-US" sz="900" dirty="0"/>
              <a:t>이에 귀하는 협회가 아래의 내용과 같이 개인정보를 수집</a:t>
            </a:r>
            <a:r>
              <a:rPr lang="en-US" altLang="ko-KR" sz="900" dirty="0"/>
              <a:t>‧</a:t>
            </a:r>
            <a:r>
              <a:rPr lang="ko-KR" altLang="en-US" sz="900"/>
              <a:t>이용하는 것에 동의합니다</a:t>
            </a:r>
            <a:r>
              <a:rPr lang="en-US" altLang="ko-KR" sz="900" dirty="0"/>
              <a:t>. </a:t>
            </a:r>
            <a:endParaRPr lang="ko-KR" altLang="en-US" sz="900"/>
          </a:p>
          <a:p>
            <a:pPr fontAlgn="base"/>
            <a:r>
              <a:rPr lang="en-US" altLang="ko-KR" sz="900" dirty="0"/>
              <a:t>1. </a:t>
            </a:r>
            <a:r>
              <a:rPr lang="ko-KR" altLang="en-US" sz="900"/>
              <a:t>수집</a:t>
            </a:r>
            <a:r>
              <a:rPr lang="en-US" altLang="ko-KR" sz="900" dirty="0"/>
              <a:t>‧</a:t>
            </a:r>
            <a:r>
              <a:rPr lang="ko-KR" altLang="en-US" sz="900"/>
              <a:t>이용의 목적</a:t>
            </a:r>
          </a:p>
          <a:p>
            <a:pPr fontAlgn="base"/>
            <a:r>
              <a:rPr lang="en-US" altLang="ko-KR" sz="900" dirty="0"/>
              <a:t>- </a:t>
            </a:r>
            <a:r>
              <a:rPr lang="ko-KR" altLang="en-US" sz="900" b="1"/>
              <a:t>협회의 대출성상품 모집인 등록 시스템 이용을 위한 담당자 등록 및 관리</a:t>
            </a:r>
          </a:p>
          <a:p>
            <a:pPr fontAlgn="base"/>
            <a:r>
              <a:rPr lang="en-US" altLang="ko-KR" sz="900" dirty="0"/>
              <a:t>- </a:t>
            </a:r>
            <a:r>
              <a:rPr lang="ko-KR" altLang="en-US" sz="900" b="1"/>
              <a:t>협회의 대출성상품 모집인 등록 진행경과 등 안내</a:t>
            </a:r>
          </a:p>
          <a:p>
            <a:pPr fontAlgn="base"/>
            <a:r>
              <a:rPr lang="en-US" altLang="ko-KR" sz="900" dirty="0"/>
              <a:t>2. </a:t>
            </a:r>
            <a:r>
              <a:rPr lang="ko-KR" altLang="en-US" sz="900"/>
              <a:t>수집</a:t>
            </a:r>
            <a:r>
              <a:rPr lang="en-US" altLang="ko-KR" sz="900" dirty="0"/>
              <a:t>‧</a:t>
            </a:r>
            <a:r>
              <a:rPr lang="ko-KR" altLang="en-US" sz="900"/>
              <a:t>이용할 항목</a:t>
            </a:r>
          </a:p>
          <a:p>
            <a:pPr fontAlgn="base"/>
            <a:r>
              <a:rPr lang="en-US" altLang="ko-KR" sz="900" dirty="0"/>
              <a:t>- </a:t>
            </a:r>
            <a:r>
              <a:rPr lang="ko-KR" altLang="en-US" sz="900" b="1"/>
              <a:t>소속 회사명</a:t>
            </a:r>
            <a:r>
              <a:rPr lang="en-US" altLang="ko-KR" sz="900" b="1" dirty="0"/>
              <a:t>, </a:t>
            </a:r>
            <a:r>
              <a:rPr lang="ko-KR" altLang="en-US" sz="900" b="1"/>
              <a:t>소속 부서명</a:t>
            </a:r>
            <a:r>
              <a:rPr lang="en-US" altLang="ko-KR" sz="900" b="1" dirty="0"/>
              <a:t>, </a:t>
            </a:r>
            <a:r>
              <a:rPr lang="ko-KR" altLang="en-US" sz="900" b="1"/>
              <a:t>성명</a:t>
            </a:r>
            <a:r>
              <a:rPr lang="en-US" altLang="ko-KR" sz="900" b="1" dirty="0"/>
              <a:t>, </a:t>
            </a:r>
            <a:r>
              <a:rPr lang="ko-KR" altLang="en-US" sz="900" b="1"/>
              <a:t>직위</a:t>
            </a:r>
            <a:r>
              <a:rPr lang="en-US" altLang="ko-KR" sz="900" b="1" dirty="0"/>
              <a:t>, </a:t>
            </a:r>
            <a:r>
              <a:rPr lang="ko-KR" altLang="en-US" sz="900" b="1"/>
              <a:t>시스템 아이디</a:t>
            </a:r>
            <a:r>
              <a:rPr lang="en-US" altLang="ko-KR" sz="900" b="1" dirty="0"/>
              <a:t>, </a:t>
            </a:r>
            <a:r>
              <a:rPr lang="ko-KR" altLang="en-US" sz="900" b="1"/>
              <a:t>이메일</a:t>
            </a:r>
            <a:r>
              <a:rPr lang="en-US" altLang="ko-KR" sz="900" b="1" dirty="0"/>
              <a:t>, </a:t>
            </a:r>
            <a:r>
              <a:rPr lang="ko-KR" altLang="en-US" sz="900" b="1"/>
              <a:t>회사 전화번호</a:t>
            </a:r>
            <a:endParaRPr lang="en-US" altLang="ko-KR" sz="900" b="1" dirty="0"/>
          </a:p>
          <a:p>
            <a:pPr fontAlgn="base"/>
            <a:r>
              <a:rPr lang="en-US" altLang="ko-KR" sz="900" dirty="0"/>
              <a:t>3. </a:t>
            </a:r>
            <a:r>
              <a:rPr lang="ko-KR" altLang="en-US" sz="900"/>
              <a:t>보유 기간</a:t>
            </a:r>
          </a:p>
          <a:p>
            <a:pPr fontAlgn="base"/>
            <a:r>
              <a:rPr lang="en-US" altLang="ko-KR" sz="900" dirty="0"/>
              <a:t>- </a:t>
            </a:r>
            <a:r>
              <a:rPr lang="ko-KR" altLang="en-US" sz="900"/>
              <a:t>위 개인정보는 수집</a:t>
            </a:r>
            <a:r>
              <a:rPr lang="en-US" altLang="ko-KR" sz="900" dirty="0"/>
              <a:t>‧</a:t>
            </a:r>
            <a:r>
              <a:rPr lang="ko-KR" altLang="en-US" sz="900"/>
              <a:t>이용에 관한 동의일부터 위 수집</a:t>
            </a:r>
            <a:r>
              <a:rPr lang="en-US" altLang="ko-KR" sz="900" dirty="0"/>
              <a:t>‧</a:t>
            </a:r>
            <a:r>
              <a:rPr lang="ko-KR" altLang="en-US" sz="900"/>
              <a:t>이용목적을 달성할 때까지 </a:t>
            </a:r>
            <a:endParaRPr lang="en-US" altLang="ko-KR" sz="900" dirty="0"/>
          </a:p>
          <a:p>
            <a:pPr fontAlgn="base"/>
            <a:r>
              <a:rPr lang="ko-KR" altLang="en-US" sz="900" dirty="0"/>
              <a:t>   보유</a:t>
            </a:r>
            <a:r>
              <a:rPr lang="en-US" altLang="ko-KR" sz="900" dirty="0"/>
              <a:t>‧</a:t>
            </a:r>
            <a:r>
              <a:rPr lang="ko-KR" altLang="en-US" sz="900"/>
              <a:t>이용됩니다</a:t>
            </a:r>
            <a:r>
              <a:rPr lang="en-US" altLang="ko-KR" sz="900" dirty="0"/>
              <a:t>.</a:t>
            </a:r>
            <a:endParaRPr lang="ko-KR" altLang="en-US" sz="900"/>
          </a:p>
          <a:p>
            <a:pPr fontAlgn="base"/>
            <a:r>
              <a:rPr lang="en-US" altLang="ko-KR" sz="900" dirty="0"/>
              <a:t>4. </a:t>
            </a:r>
            <a:r>
              <a:rPr lang="ko-KR" altLang="en-US" sz="900"/>
              <a:t>동의를 거부할 권리 및 동의를 거부할 경우의 불이익</a:t>
            </a:r>
          </a:p>
          <a:p>
            <a:pPr fontAlgn="base"/>
            <a:r>
              <a:rPr lang="en-US" altLang="ko-KR" sz="900" dirty="0"/>
              <a:t>- </a:t>
            </a:r>
            <a:r>
              <a:rPr lang="ko-KR" altLang="en-US" sz="900"/>
              <a:t>귀하는 협회의 개인정보 수집</a:t>
            </a:r>
            <a:r>
              <a:rPr lang="en-US" altLang="ko-KR" sz="900" dirty="0"/>
              <a:t>‧</a:t>
            </a:r>
            <a:r>
              <a:rPr lang="ko-KR" altLang="en-US" sz="900"/>
              <a:t>이용에 동의하지 않을 수 있습니다</a:t>
            </a:r>
            <a:r>
              <a:rPr lang="en-US" altLang="ko-KR" sz="900" dirty="0"/>
              <a:t>. </a:t>
            </a:r>
            <a:endParaRPr lang="ko-KR" altLang="en-US" sz="900"/>
          </a:p>
          <a:p>
            <a:pPr fontAlgn="base"/>
            <a:r>
              <a:rPr lang="ko-KR" altLang="en-US" sz="900" dirty="0"/>
              <a:t>다만</a:t>
            </a:r>
            <a:r>
              <a:rPr lang="en-US" altLang="ko-KR" sz="900" dirty="0"/>
              <a:t>, </a:t>
            </a:r>
            <a:r>
              <a:rPr lang="ko-KR" altLang="en-US" sz="900"/>
              <a:t>동의하지 않는 경우 협회의 대출성상품 모집인 등록 시스템을 </a:t>
            </a:r>
            <a:endParaRPr lang="en-US" altLang="ko-KR" sz="900" dirty="0"/>
          </a:p>
          <a:p>
            <a:pPr fontAlgn="base"/>
            <a:r>
              <a:rPr lang="ko-KR" altLang="en-US" sz="900" dirty="0"/>
              <a:t>이용할 수 없습니다</a:t>
            </a:r>
            <a:r>
              <a:rPr lang="en-US" altLang="ko-KR" sz="900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29344" y="3112217"/>
            <a:ext cx="2094837" cy="646331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동의서 양식으로 해당 사항에 동의해야만 회원가입이 진행될 수 있도록 구현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66070" y="3991544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64332" y="3963681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41836" y="1243193"/>
            <a:ext cx="49930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b="1" dirty="0" err="1" smtClean="0"/>
              <a:t>대출성</a:t>
            </a:r>
            <a:r>
              <a:rPr lang="ko-KR" altLang="en-US" sz="1100" b="1" dirty="0" smtClean="0"/>
              <a:t> 상품 </a:t>
            </a:r>
            <a:r>
              <a:rPr lang="ko-KR" altLang="en-US" sz="1100" b="1" dirty="0"/>
              <a:t>모집인 등록 </a:t>
            </a:r>
            <a:r>
              <a:rPr lang="ko-KR" altLang="en-US" sz="1100" b="1" dirty="0" smtClean="0"/>
              <a:t>담당자 </a:t>
            </a:r>
            <a:endParaRPr lang="en-US" altLang="ko-KR" sz="1100" b="1" dirty="0" smtClean="0"/>
          </a:p>
          <a:p>
            <a:pPr fontAlgn="base"/>
            <a:r>
              <a:rPr lang="ko-KR" altLang="en-US" sz="1100" b="1" dirty="0" smtClean="0"/>
              <a:t>필수적 </a:t>
            </a:r>
            <a:r>
              <a:rPr lang="ko-KR" altLang="en-US" sz="1100" b="1" dirty="0"/>
              <a:t>개인정보 수집</a:t>
            </a:r>
            <a:r>
              <a:rPr lang="en-US" altLang="ko-KR" sz="1100" b="1" dirty="0"/>
              <a:t>‧</a:t>
            </a:r>
            <a:r>
              <a:rPr lang="ko-KR" altLang="en-US" sz="1100" b="1"/>
              <a:t>이용 동의서</a:t>
            </a:r>
            <a:endParaRPr lang="ko-KR" altLang="en-US" sz="11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446008" y="3919288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28876" y="3919288"/>
            <a:ext cx="130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동의하지 않음</a:t>
            </a:r>
            <a:endParaRPr lang="ko-KR" altLang="en-US" sz="1000" dirty="0"/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6028596" y="389839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5021" y="848120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약관동의</a:t>
            </a:r>
            <a:endParaRPr lang="ko-KR" altLang="en-US" sz="2000" spc="-15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71279" y="4327065"/>
            <a:ext cx="49930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b="1" dirty="0"/>
              <a:t>선택적 개인정보 수집</a:t>
            </a:r>
            <a:r>
              <a:rPr lang="en-US" altLang="ko-KR" sz="1100" b="1" dirty="0"/>
              <a:t>‧</a:t>
            </a:r>
            <a:r>
              <a:rPr lang="ko-KR" altLang="en-US" sz="1100" b="1"/>
              <a:t>이용 동의서</a:t>
            </a:r>
            <a:endParaRPr lang="ko-KR" altLang="en-US" sz="1100" b="1"/>
          </a:p>
        </p:txBody>
      </p:sp>
      <p:sp>
        <p:nvSpPr>
          <p:cNvPr id="6" name="직사각형 5"/>
          <p:cNvSpPr/>
          <p:nvPr/>
        </p:nvSpPr>
        <p:spPr>
          <a:xfrm>
            <a:off x="2184322" y="461149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1.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수집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‧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이용의 목적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</a:t>
            </a:r>
            <a:r>
              <a:rPr kumimoji="0" lang="ko-KR" altLang="en-US" sz="900" b="1" i="0" u="sng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협회의 대출성상품 모집인 등록 시스템 이용을 위한 담당자 등록 및 관리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</a:t>
            </a:r>
            <a:r>
              <a:rPr kumimoji="0" lang="ko-KR" altLang="en-US" sz="900" b="1" i="0" u="sng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협회의 대출성상품 모집인 등록 진행경과 등 안내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2.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수집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‧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이용할 항목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</a:t>
            </a:r>
            <a:r>
              <a:rPr kumimoji="0" lang="ko-KR" altLang="en-US" sz="900" b="1" i="0" u="sng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휴대폰번호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보유 기간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위 개인정보는 수집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‧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이용에 관한 동의일부터 위 수집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‧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이용목적을 달성할 때까지        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보유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‧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이용됩니다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  <a:endParaRPr kumimoji="0" lang="ko-KR" altLang="en-US" sz="9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4.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동의를 거부할 권리 및 동의를 거부할 경우의 불이익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귀하는 협회의 개인정보 수집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‧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이용에 동의하지 않을 수 있습니다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다만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동의하지 않는 경우 모집인 등록 진행경과 등의 안내를 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</a:t>
            </a:r>
            <a:r>
              <a:rPr kumimoji="0" lang="ko-KR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받지 못할 수 있습니다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8" name="타원 17"/>
          <p:cNvSpPr/>
          <p:nvPr/>
        </p:nvSpPr>
        <p:spPr>
          <a:xfrm>
            <a:off x="6266070" y="6401318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164332" y="6373455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446008" y="6329062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28876" y="6329062"/>
            <a:ext cx="1300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동의하지 않음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28745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5792" y="1245666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회원가입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56846"/>
              </p:ext>
            </p:extLst>
          </p:nvPr>
        </p:nvGraphicFramePr>
        <p:xfrm>
          <a:off x="1813771" y="1715264"/>
          <a:ext cx="7092292" cy="4016809"/>
        </p:xfrm>
        <a:graphic>
          <a:graphicData uri="http://schemas.openxmlformats.org/drawingml/2006/table">
            <a:tbl>
              <a:tblPr/>
              <a:tblGrid>
                <a:gridCol w="1503487"/>
                <a:gridCol w="5588805"/>
              </a:tblGrid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 선택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5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비밀번호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75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4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87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37263" y="1759501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36402" y="175950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" name="Drop-Down Arrow"/>
          <p:cNvSpPr/>
          <p:nvPr>
            <p:custDataLst>
              <p:tags r:id="rId3"/>
            </p:custDataLst>
          </p:nvPr>
        </p:nvSpPr>
        <p:spPr>
          <a:xfrm rot="10800000">
            <a:off x="5082059" y="183010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" name="Drop-Down Arrow"/>
          <p:cNvSpPr/>
          <p:nvPr>
            <p:custDataLst>
              <p:tags r:id="rId4"/>
            </p:custDataLst>
          </p:nvPr>
        </p:nvSpPr>
        <p:spPr>
          <a:xfrm rot="10800000">
            <a:off x="5082059" y="183010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37263" y="2051162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이이디 입력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(5~11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19174" y="2035402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중복체크</a:t>
            </a:r>
            <a:endParaRPr lang="ko-KR" altLang="en-US" sz="800" dirty="0"/>
          </a:p>
        </p:txBody>
      </p:sp>
      <p:sp>
        <p:nvSpPr>
          <p:cNvPr id="1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37263" y="237435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8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~20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자리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(2</a:t>
            </a:r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종류 이상의 문자구성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" name="직사각형 64"/>
          <p:cNvSpPr/>
          <p:nvPr/>
        </p:nvSpPr>
        <p:spPr>
          <a:xfrm>
            <a:off x="3409270" y="2594254"/>
            <a:ext cx="5023985" cy="36334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알파벳 대문자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알파벳 소문자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특수문자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숫자 중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종류 이상을 선택하여 문자를 구성해야 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휴대폰 뒤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자리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생년월일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아이디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동일한 문자의 반복 및 연속된 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개의 숫자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문자는 사용불가능합니다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37263" y="309957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동일한 비밀번호를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37263" y="3383352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부서명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37263" y="3706546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37263" y="4013974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직위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37263" y="4329285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이메일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46110" y="4860968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전화번호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082059" y="5960791"/>
            <a:ext cx="984380" cy="3180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회원가입 신청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18974"/>
              </p:ext>
            </p:extLst>
          </p:nvPr>
        </p:nvGraphicFramePr>
        <p:xfrm>
          <a:off x="10046222" y="886278"/>
          <a:ext cx="2146086" cy="300536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회원사를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셀렉트를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통해 선택해야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 bwMode="auto">
          <a:xfrm>
            <a:off x="10116157" y="5447549"/>
            <a:ext cx="1951899" cy="94793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회원가입 신청이 완료되었습니다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ctr">
              <a:defRPr/>
            </a:pP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승인 후에 로그인 가능합니다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  <a:endParaRPr kumimoji="0" lang="en-US" altLang="ko-KR" sz="8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10116157" y="5447548"/>
            <a:ext cx="1951899" cy="163256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latin typeface="+mn-ea"/>
              </a:rPr>
              <a:t>ALERT</a:t>
            </a:r>
            <a:endParaRPr kumimoji="0" lang="ko-KR" altLang="en-US" sz="800" dirty="0">
              <a:latin typeface="+mn-ea"/>
            </a:endParaRPr>
          </a:p>
        </p:txBody>
      </p:sp>
      <p:grpSp>
        <p:nvGrpSpPr>
          <p:cNvPr id="26" name="그룹 49"/>
          <p:cNvGrpSpPr>
            <a:grpSpLocks/>
          </p:cNvGrpSpPr>
          <p:nvPr/>
        </p:nvGrpSpPr>
        <p:grpSpPr bwMode="auto">
          <a:xfrm>
            <a:off x="11904800" y="5447548"/>
            <a:ext cx="163256" cy="163256"/>
            <a:chOff x="2339223" y="5229200"/>
            <a:chExt cx="144545" cy="144469"/>
          </a:xfrm>
        </p:grpSpPr>
        <p:sp>
          <p:nvSpPr>
            <p:cNvPr id="27" name="직사각형 26"/>
            <p:cNvSpPr/>
            <p:nvPr/>
          </p:nvSpPr>
          <p:spPr>
            <a:xfrm>
              <a:off x="2339223" y="5229200"/>
              <a:ext cx="144545" cy="1444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rot="10800000" flipV="1">
              <a:off x="2339223" y="5229200"/>
              <a:ext cx="144545" cy="13335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 flipH="1">
              <a:off x="2339261" y="5229162"/>
              <a:ext cx="144469" cy="14454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모서리가 둥근 직사각형 29"/>
          <p:cNvSpPr/>
          <p:nvPr/>
        </p:nvSpPr>
        <p:spPr bwMode="auto">
          <a:xfrm>
            <a:off x="10840106" y="6131766"/>
            <a:ext cx="504000" cy="17999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latin typeface="+mn-ea"/>
              </a:rPr>
              <a:t>확인</a:t>
            </a:r>
            <a:endParaRPr kumimoji="0" lang="ko-KR" altLang="en-US" sz="800" dirty="0">
              <a:latin typeface="+mn-ea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136374" y="6119806"/>
            <a:ext cx="39098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64"/>
          <p:cNvSpPr/>
          <p:nvPr/>
        </p:nvSpPr>
        <p:spPr>
          <a:xfrm>
            <a:off x="3409270" y="4541293"/>
            <a:ext cx="5023985" cy="19854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800" dirty="0" smtClean="0">
                <a:solidFill>
                  <a:schemeClr val="tx1"/>
                </a:solidFill>
                <a:latin typeface="+mn-ea"/>
              </a:rPr>
              <a:t>가입 승인여부는 입력하신 이메일로 전송됩니다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800" smtClean="0">
                <a:solidFill>
                  <a:schemeClr val="tx1"/>
                </a:solidFill>
                <a:latin typeface="+mn-ea"/>
              </a:rPr>
              <a:t>정확히 기입해 주세요</a:t>
            </a:r>
            <a:r>
              <a:rPr lang="en-US" altLang="ko-KR" sz="8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209557" y="54950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01740" y="54950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460837" y="548691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71692" y="4755049"/>
            <a:ext cx="2094837" cy="46166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FF3300"/>
                </a:solidFill>
                <a:latin typeface="+mn-ea"/>
              </a:rPr>
              <a:t>신청서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한글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워드</a:t>
            </a:r>
            <a:r>
              <a:rPr lang="en-US" altLang="ko-KR" sz="1200" b="1" dirty="0">
                <a:solidFill>
                  <a:srgbClr val="FF3300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rgbClr val="FF3300"/>
                </a:solidFill>
                <a:latin typeface="+mn-ea"/>
              </a:rPr>
              <a:t> 양식 다운로드 추가</a:t>
            </a:r>
            <a:endParaRPr lang="en-US" altLang="ko-KR" sz="12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48122" y="5492059"/>
            <a:ext cx="828814" cy="17154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7392702" y="5040968"/>
            <a:ext cx="2586870" cy="4459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46110" y="5152630"/>
            <a:ext cx="24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휴대폰 번호 입력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066439" y="4419285"/>
            <a:ext cx="3829408" cy="7991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071692" y="4171725"/>
            <a:ext cx="2094837" cy="276999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b="1" dirty="0" smtClean="0">
                <a:solidFill>
                  <a:srgbClr val="FF3300"/>
                </a:solidFill>
                <a:latin typeface="+mn-ea"/>
              </a:rPr>
              <a:t>휴대폰 번호 추가</a:t>
            </a:r>
            <a:endParaRPr lang="en-US" altLang="ko-KR" sz="12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3302110" y="153136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95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98660" y="1117127"/>
            <a:ext cx="2107147" cy="293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회원가입 시 샘플 파일 다운로드 양식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58400" y="889686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신청서 양식은 부서장 직인이 들어간 문서 형태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1200" b="1" dirty="0" smtClean="0">
                <a:solidFill>
                  <a:srgbClr val="0000FF"/>
                </a:solidFill>
              </a:rPr>
              <a:t>첨부파일 참조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45" y="1785578"/>
            <a:ext cx="4906853" cy="43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95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852378"/>
              </p:ext>
            </p:extLst>
          </p:nvPr>
        </p:nvGraphicFramePr>
        <p:xfrm>
          <a:off x="10046222" y="886278"/>
          <a:ext cx="2146086" cy="46567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모집인의 이후 처리를 하는 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요청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취소완료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모집인등록번호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등록번호 인풋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6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번 검색어에 포함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취급상품은 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리스할부를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96569" y="2275387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4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85178" y="2287407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11803" y="2287407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"/>
          <p:cNvSpPr/>
          <p:nvPr>
            <p:custDataLst>
              <p:tags r:id="rId3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879043" y="285744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872791" y="2281993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74600"/>
              </p:ext>
            </p:extLst>
          </p:nvPr>
        </p:nvGraphicFramePr>
        <p:xfrm>
          <a:off x="1096186" y="3537418"/>
          <a:ext cx="8576274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47"/>
                <a:gridCol w="690102"/>
                <a:gridCol w="572352"/>
                <a:gridCol w="445417"/>
                <a:gridCol w="604852"/>
                <a:gridCol w="502555"/>
                <a:gridCol w="639614"/>
                <a:gridCol w="639614"/>
                <a:gridCol w="639614"/>
                <a:gridCol w="627119"/>
                <a:gridCol w="723872"/>
                <a:gridCol w="723872"/>
                <a:gridCol w="723872"/>
                <a:gridCol w="723872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김길자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박정자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장민애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990123-1111111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개인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930627-2222222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 bwMode="auto">
          <a:xfrm>
            <a:off x="4814495" y="6370372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109" name="Drop-Down Arrow"/>
          <p:cNvSpPr/>
          <p:nvPr>
            <p:custDataLst>
              <p:tags r:id="rId5"/>
            </p:custDataLst>
          </p:nvPr>
        </p:nvSpPr>
        <p:spPr>
          <a:xfrm rot="10800000">
            <a:off x="3657460" y="2358011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778621" y="195243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13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775111" y="196445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6" name="Drop-Down Arrow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01736" y="196445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7" name="Drop-Down Arrow"/>
          <p:cNvSpPr/>
          <p:nvPr>
            <p:custDataLst>
              <p:tags r:id="rId8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38" name="Drop-Down Arrow"/>
          <p:cNvSpPr/>
          <p:nvPr>
            <p:custDataLst>
              <p:tags r:id="rId9"/>
            </p:custDataLst>
          </p:nvPr>
        </p:nvSpPr>
        <p:spPr>
          <a:xfrm rot="10800000">
            <a:off x="3647393" y="203506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3110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778621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62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2775111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3" name="Drop-Down Arrow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601736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4" name="Drop-Down Arrow"/>
          <p:cNvSpPr/>
          <p:nvPr>
            <p:custDataLst>
              <p:tags r:id="rId12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5" name="Drop-Down Arrow"/>
          <p:cNvSpPr/>
          <p:nvPr>
            <p:custDataLst>
              <p:tags r:id="rId13"/>
            </p:custDataLst>
          </p:nvPr>
        </p:nvSpPr>
        <p:spPr>
          <a:xfrm rot="10800000">
            <a:off x="3647393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1667673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1695162" y="18787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5333057" y="184066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Oval 63"/>
          <p:cNvSpPr>
            <a:spLocks noChangeArrowheads="1"/>
          </p:cNvSpPr>
          <p:nvPr/>
        </p:nvSpPr>
        <p:spPr bwMode="auto">
          <a:xfrm>
            <a:off x="2439215" y="216915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35063" y="291872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79" name="직사각형 78"/>
          <p:cNvSpPr/>
          <p:nvPr/>
        </p:nvSpPr>
        <p:spPr>
          <a:xfrm>
            <a:off x="8924114" y="3291983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31917" y="3180377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5428340" y="1605595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처리상태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306585" y="1617615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133210" y="1617615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16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Drop-Down Arrow"/>
          <p:cNvSpPr/>
          <p:nvPr>
            <p:custDataLst>
              <p:tags r:id="rId17"/>
            </p:custDataLst>
          </p:nvPr>
        </p:nvSpPr>
        <p:spPr>
          <a:xfrm rot="10800000">
            <a:off x="7178867" y="1688219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3" name="Oval 63"/>
          <p:cNvSpPr>
            <a:spLocks noChangeArrowheads="1"/>
          </p:cNvSpPr>
          <p:nvPr/>
        </p:nvSpPr>
        <p:spPr bwMode="auto">
          <a:xfrm>
            <a:off x="5317392" y="153313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Oval 63"/>
          <p:cNvSpPr>
            <a:spLocks noChangeArrowheads="1"/>
          </p:cNvSpPr>
          <p:nvPr/>
        </p:nvSpPr>
        <p:spPr bwMode="auto">
          <a:xfrm>
            <a:off x="1618070" y="10342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28340" y="1944788"/>
            <a:ext cx="853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금융상품유형</a:t>
            </a:r>
            <a:endParaRPr lang="ko-KR" altLang="en-US" sz="800" dirty="0"/>
          </a:p>
        </p:txBody>
      </p:sp>
      <p:sp>
        <p:nvSpPr>
          <p:cNvPr id="86" name="Text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6314475" y="195680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7" name="Drop-Down Arrow Box"/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7141100" y="195680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8" name="Drop-Down Arrow"/>
          <p:cNvSpPr/>
          <p:nvPr>
            <p:custDataLst>
              <p:tags r:id="rId20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9" name="Drop-Down Arrow"/>
          <p:cNvSpPr/>
          <p:nvPr>
            <p:custDataLst>
              <p:tags r:id="rId21"/>
            </p:custDataLst>
          </p:nvPr>
        </p:nvSpPr>
        <p:spPr>
          <a:xfrm rot="10800000">
            <a:off x="7186757" y="202741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0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3913309" y="259740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Text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5374355" y="260195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968605" y="2596676"/>
            <a:ext cx="181875" cy="18000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10575" y="2595760"/>
            <a:ext cx="181875" cy="18000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174756" y="259722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6657808" y="262084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617349" y="259656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97" name="직사각형 96"/>
          <p:cNvSpPr/>
          <p:nvPr/>
        </p:nvSpPr>
        <p:spPr>
          <a:xfrm>
            <a:off x="7399396" y="261949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7342753" y="259521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99" name="직사각형 98"/>
          <p:cNvSpPr/>
          <p:nvPr/>
        </p:nvSpPr>
        <p:spPr>
          <a:xfrm>
            <a:off x="7788730" y="261751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7732087" y="259324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8175333" y="261375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118690" y="258947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03" name="직사각형 102"/>
          <p:cNvSpPr/>
          <p:nvPr/>
        </p:nvSpPr>
        <p:spPr>
          <a:xfrm>
            <a:off x="7015155" y="262314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6974696" y="259886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786504" y="259094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108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775111" y="259508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0" name="Drop-Down Arrow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601736" y="259508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1" name="Drop-Down Arrow"/>
          <p:cNvSpPr/>
          <p:nvPr>
            <p:custDataLst>
              <p:tags r:id="rId26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2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66568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3" name="Oval 63"/>
          <p:cNvSpPr>
            <a:spLocks noChangeArrowheads="1"/>
          </p:cNvSpPr>
          <p:nvPr/>
        </p:nvSpPr>
        <p:spPr bwMode="auto">
          <a:xfrm>
            <a:off x="2632005" y="254175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1536869" y="3398785"/>
            <a:ext cx="368046" cy="200055"/>
            <a:chOff x="1847009" y="3431288"/>
            <a:chExt cx="368046" cy="200055"/>
          </a:xfrm>
        </p:grpSpPr>
        <p:sp>
          <p:nvSpPr>
            <p:cNvPr id="115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151724" y="3398785"/>
            <a:ext cx="368046" cy="200055"/>
            <a:chOff x="1847009" y="3431288"/>
            <a:chExt cx="368046" cy="200055"/>
          </a:xfrm>
        </p:grpSpPr>
        <p:sp>
          <p:nvSpPr>
            <p:cNvPr id="11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3255310" y="3398785"/>
            <a:ext cx="368046" cy="200055"/>
            <a:chOff x="1847009" y="3431288"/>
            <a:chExt cx="368046" cy="200055"/>
          </a:xfrm>
        </p:grpSpPr>
        <p:sp>
          <p:nvSpPr>
            <p:cNvPr id="122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2000" y="2810478"/>
            <a:ext cx="2133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0000FF"/>
                </a:solidFill>
              </a:rPr>
              <a:t>모집인의 불법모집 이력</a:t>
            </a:r>
            <a:r>
              <a:rPr lang="en-US" altLang="ko-KR" sz="12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200" b="1" smtClean="0">
                <a:solidFill>
                  <a:srgbClr val="0000FF"/>
                </a:solidFill>
              </a:rPr>
              <a:t>해지정보 등 활동경력을 조회할 수 있는 메뉴 추가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44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6026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288254"/>
              </p:ext>
            </p:extLst>
          </p:nvPr>
        </p:nvGraphicFramePr>
        <p:xfrm>
          <a:off x="1847105" y="1920226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2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서울시 서초구 강남대로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9-15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삼성아파트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동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1402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073208" y="28293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Oval 63"/>
          <p:cNvSpPr>
            <a:spLocks noChangeArrowheads="1"/>
          </p:cNvSpPr>
          <p:nvPr/>
        </p:nvSpPr>
        <p:spPr bwMode="auto">
          <a:xfrm>
            <a:off x="2038116" y="34087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50226"/>
              </p:ext>
            </p:extLst>
          </p:nvPr>
        </p:nvGraphicFramePr>
        <p:xfrm>
          <a:off x="10046222" y="886278"/>
          <a:ext cx="2146086" cy="515000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결제방식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5" name="그룹 34"/>
          <p:cNvGrpSpPr/>
          <p:nvPr/>
        </p:nvGrpSpPr>
        <p:grpSpPr>
          <a:xfrm>
            <a:off x="5313404" y="6007033"/>
            <a:ext cx="72000" cy="333257"/>
            <a:chOff x="5313404" y="5741773"/>
            <a:chExt cx="72000" cy="333257"/>
          </a:xfrm>
        </p:grpSpPr>
        <p:sp>
          <p:nvSpPr>
            <p:cNvPr id="36" name="타원 35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1703105" y="98723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2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1011" y="444280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7077008" y="4447116"/>
            <a:ext cx="807052" cy="25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7920463" y="4447116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</a:t>
            </a:r>
            <a:endParaRPr lang="ko-KR" altLang="en-US" sz="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30741"/>
              </p:ext>
            </p:extLst>
          </p:nvPr>
        </p:nvGraphicFramePr>
        <p:xfrm>
          <a:off x="10046222" y="886278"/>
          <a:ext cx="2146086" cy="346280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사유 입력 후 취소 신청이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사유 및 변경된 내용 입력 후 변경요청이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해지요청화면으로 이동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 사유 입력 후 해지 신청이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8835281" y="4153725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64463" y="3981742"/>
            <a:ext cx="1899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자격취득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해지요청</a:t>
            </a:r>
            <a:endParaRPr lang="ko-KR" altLang="en-US" sz="800" b="1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8835281" y="4618899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164462" y="4428006"/>
            <a:ext cx="182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승인완료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</a:t>
            </a:r>
            <a:r>
              <a:rPr lang="ko-KR" altLang="en-US" sz="800" b="1" smtClean="0"/>
              <a:t> </a:t>
            </a:r>
            <a:r>
              <a:rPr lang="ko-KR" altLang="en-US" sz="800" b="1" dirty="0" smtClean="0"/>
              <a:t>변경요청 </a:t>
            </a:r>
            <a:r>
              <a:rPr lang="en-US" altLang="ko-KR" sz="800" b="1" dirty="0" smtClean="0"/>
              <a:t>/ </a:t>
            </a:r>
            <a:r>
              <a:rPr lang="ko-KR" altLang="en-US" sz="800" b="1" smtClean="0"/>
              <a:t>취소요청</a:t>
            </a:r>
            <a:endParaRPr lang="ko-KR" altLang="en-US" sz="8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835281" y="5019984"/>
            <a:ext cx="12109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64463" y="4840278"/>
            <a:ext cx="1828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모집인 상태가 해지완료 </a:t>
            </a:r>
            <a:r>
              <a:rPr lang="en-US" altLang="ko-KR" sz="800" b="1" dirty="0" smtClean="0"/>
              <a:t>+ </a:t>
            </a:r>
            <a:r>
              <a:rPr lang="ko-KR" altLang="en-US" sz="800" b="1" smtClean="0"/>
              <a:t>처리상태 완료 인 경우</a:t>
            </a:r>
            <a:r>
              <a:rPr lang="en-US" altLang="ko-KR" sz="800" b="1" dirty="0" smtClean="0"/>
              <a:t>, </a:t>
            </a:r>
            <a:r>
              <a:rPr lang="ko-KR" altLang="en-US" sz="800" b="1" smtClean="0"/>
              <a:t>버튼이 </a:t>
            </a:r>
            <a:r>
              <a:rPr lang="ko-KR" altLang="en-US" sz="800" b="1" dirty="0" smtClean="0"/>
              <a:t>보여지지 않음</a:t>
            </a:r>
            <a:endParaRPr lang="ko-KR" altLang="en-US" sz="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0164463" y="5451163"/>
            <a:ext cx="1899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취소요청 버튼 필요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202022" y="4447116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취소요청</a:t>
            </a:r>
            <a:endParaRPr lang="ko-KR" altLang="en-US" sz="800" dirty="0"/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6070902" y="429880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7016833" y="429880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7844523" y="429880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32147"/>
              </p:ext>
            </p:extLst>
          </p:nvPr>
        </p:nvGraphicFramePr>
        <p:xfrm>
          <a:off x="1851454" y="1413733"/>
          <a:ext cx="7080454" cy="2589624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7.jpg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541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8679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변경요청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70662"/>
              </p:ext>
            </p:extLst>
          </p:nvPr>
        </p:nvGraphicFramePr>
        <p:xfrm>
          <a:off x="1847105" y="1920226"/>
          <a:ext cx="7092292" cy="4316040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7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위반이력사항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437"/>
              </p:ext>
            </p:extLst>
          </p:nvPr>
        </p:nvGraphicFramePr>
        <p:xfrm>
          <a:off x="10046222" y="886278"/>
          <a:ext cx="2146086" cy="440435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변경요청사항은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필수값임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위반 이력이 있는 경우에 해당 내용을 셀렉트로 선택하고 내용을 기입합니다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이력이 다수 일 경우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선택해서 추가할 수 있습니다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13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28796"/>
            <a:ext cx="5328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변경된 사항을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313404" y="6325956"/>
            <a:ext cx="72000" cy="333257"/>
            <a:chOff x="5313404" y="5741773"/>
            <a:chExt cx="72000" cy="333257"/>
          </a:xfrm>
        </p:grpSpPr>
        <p:sp>
          <p:nvSpPr>
            <p:cNvPr id="33" name="타원 32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67275" y="5411618"/>
            <a:ext cx="24250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3300"/>
                </a:solidFill>
              </a:rPr>
              <a:t>변경 가능한 항목은 이름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주민번호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휴대폰번호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,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주소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코드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)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로 한정</a:t>
            </a:r>
            <a:endParaRPr lang="en-US" altLang="ko-KR" sz="1000" b="1" dirty="0" smtClean="0">
              <a:solidFill>
                <a:srgbClr val="FF3300"/>
              </a:solidFill>
            </a:endParaRPr>
          </a:p>
          <a:p>
            <a:r>
              <a:rPr lang="en-US" altLang="ko-KR" sz="1000" b="1" dirty="0" smtClean="0">
                <a:solidFill>
                  <a:srgbClr val="FF3300"/>
                </a:solidFill>
              </a:rPr>
              <a:t>-&gt; </a:t>
            </a:r>
            <a:r>
              <a:rPr lang="ko-KR" altLang="en-US" sz="1000" b="1" smtClean="0">
                <a:solidFill>
                  <a:srgbClr val="FF3300"/>
                </a:solidFill>
              </a:rPr>
              <a:t>주민번호 변경 시에는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기존 주민번호와 연결될 수 있도록 조치 필요</a:t>
            </a:r>
            <a:endParaRPr lang="en-US" altLang="ko-KR" sz="1000" b="1" dirty="0" smtClean="0">
              <a:solidFill>
                <a:srgbClr val="FF3300"/>
              </a:solidFill>
            </a:endParaRPr>
          </a:p>
          <a:p>
            <a:endParaRPr lang="en-US" altLang="ko-KR" sz="1000" b="1" dirty="0">
              <a:solidFill>
                <a:srgbClr val="FF3300"/>
              </a:solidFill>
            </a:endParaRPr>
          </a:p>
          <a:p>
            <a:r>
              <a:rPr lang="ko-KR" altLang="en-US" sz="1000" b="1" dirty="0" smtClean="0">
                <a:solidFill>
                  <a:srgbClr val="FF3300"/>
                </a:solidFill>
              </a:rPr>
              <a:t>위반이력 입력 항목 추가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다수일 수 있으므로 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‘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추가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’ </a:t>
            </a:r>
            <a:r>
              <a:rPr lang="ko-KR" altLang="en-US" sz="1000" b="1" dirty="0" smtClean="0">
                <a:solidFill>
                  <a:srgbClr val="FF3300"/>
                </a:solidFill>
              </a:rPr>
              <a:t>메뉴도 필요</a:t>
            </a:r>
            <a:r>
              <a:rPr lang="en-US" altLang="ko-KR" sz="1000" b="1" dirty="0" smtClean="0">
                <a:solidFill>
                  <a:srgbClr val="FF3300"/>
                </a:solidFill>
              </a:rPr>
              <a:t>)</a:t>
            </a:r>
          </a:p>
        </p:txBody>
      </p:sp>
      <p:sp>
        <p:nvSpPr>
          <p:cNvPr id="40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54081" y="6000644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위반사항 선택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2" name="Drop-Down Arrow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280706" y="6000644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Drop-Down Arrow"/>
          <p:cNvSpPr/>
          <p:nvPr>
            <p:custDataLst>
              <p:tags r:id="rId13"/>
            </p:custDataLst>
          </p:nvPr>
        </p:nvSpPr>
        <p:spPr>
          <a:xfrm rot="10800000">
            <a:off x="4326363" y="6071248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4" name="Drop-Down Arrow"/>
          <p:cNvSpPr/>
          <p:nvPr>
            <p:custDataLst>
              <p:tags r:id="rId14"/>
            </p:custDataLst>
          </p:nvPr>
        </p:nvSpPr>
        <p:spPr>
          <a:xfrm rot="10800000">
            <a:off x="4326363" y="6071248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507536" y="6000644"/>
            <a:ext cx="3456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상세내용을 기입해주세요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356924" y="6004632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+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18652" y="5996394"/>
            <a:ext cx="180000" cy="180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Oval 63"/>
          <p:cNvSpPr>
            <a:spLocks noChangeArrowheads="1"/>
          </p:cNvSpPr>
          <p:nvPr/>
        </p:nvSpPr>
        <p:spPr bwMode="auto">
          <a:xfrm>
            <a:off x="2112421" y="597858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11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565863"/>
              </p:ext>
            </p:extLst>
          </p:nvPr>
        </p:nvGraphicFramePr>
        <p:xfrm>
          <a:off x="10046222" y="886278"/>
          <a:ext cx="2146086" cy="309833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전체 승인요청 건수 중 보완 요청 중인 건수를 제외한 건수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1+2=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전체 승인요청건수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보완요청중인 건수로 승인처리기간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(2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에서 보완중인 기간은 제외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이미 등록된 모집인의 정보 변경 신청에 대한 처리현황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등록 모집인 해지신청에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대한 처리현황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24760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448783" y="203983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등록신청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1593"/>
              </p:ext>
            </p:extLst>
          </p:nvPr>
        </p:nvGraphicFramePr>
        <p:xfrm>
          <a:off x="2511904" y="2427677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승인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mtClean="0">
                          <a:solidFill>
                            <a:srgbClr val="0000FF"/>
                          </a:solidFill>
                        </a:rPr>
                        <a:t>관리자</a:t>
                      </a:r>
                      <a:r>
                        <a:rPr lang="ko-KR" altLang="en-US" sz="900" b="0" smtClean="0">
                          <a:solidFill>
                            <a:srgbClr val="FF0000"/>
                          </a:solidFill>
                        </a:rPr>
                        <a:t> 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대시보드 수정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67016"/>
              </p:ext>
            </p:extLst>
          </p:nvPr>
        </p:nvGraphicFramePr>
        <p:xfrm>
          <a:off x="2490744" y="3777941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변경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관리자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1573" y="336950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정보변경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3697532" y="25377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5128796" y="25377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3223174" y="341062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4369"/>
              </p:ext>
            </p:extLst>
          </p:nvPr>
        </p:nvGraphicFramePr>
        <p:xfrm>
          <a:off x="2490744" y="5247077"/>
          <a:ext cx="590694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35"/>
                <a:gridCol w="1476735"/>
                <a:gridCol w="1476735"/>
                <a:gridCol w="1476735"/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해지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보완 요청 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일 이내 처리 필요건수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rgbClr val="0000FF"/>
                          </a:solidFill>
                        </a:rPr>
                        <a:t>관리자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 승인대기건수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u="sng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ko-KR" altLang="en-US" sz="900" b="1" u="sng" dirty="0" smtClean="0">
                          <a:solidFill>
                            <a:srgbClr val="FF0000"/>
                          </a:solidFill>
                        </a:rPr>
                        <a:t>건</a:t>
                      </a:r>
                      <a:endParaRPr lang="ko-KR" altLang="en-US" sz="9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421573" y="4838644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rgbClr val="FF0000"/>
                </a:solidFill>
              </a:rPr>
              <a:t>● 해지신청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5" name="Oval 63"/>
          <p:cNvSpPr>
            <a:spLocks noChangeArrowheads="1"/>
          </p:cNvSpPr>
          <p:nvPr/>
        </p:nvSpPr>
        <p:spPr bwMode="auto">
          <a:xfrm>
            <a:off x="3223174" y="48797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36644" y="4296187"/>
            <a:ext cx="2721170" cy="15465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b="1" smtClean="0">
                <a:solidFill>
                  <a:srgbClr val="0000FF"/>
                </a:solidFill>
              </a:rPr>
              <a:t>- </a:t>
            </a:r>
            <a:r>
              <a:rPr lang="ko-KR" altLang="en-US" sz="1050" b="1" smtClean="0">
                <a:solidFill>
                  <a:srgbClr val="0000FF"/>
                </a:solidFill>
              </a:rPr>
              <a:t>교육이수명단은 </a:t>
            </a:r>
            <a:r>
              <a:rPr lang="en-US" altLang="ko-KR" sz="1050" b="1" smtClean="0">
                <a:solidFill>
                  <a:srgbClr val="0000FF"/>
                </a:solidFill>
              </a:rPr>
              <a:t>LMS</a:t>
            </a:r>
            <a:r>
              <a:rPr lang="ko-KR" altLang="en-US" sz="1050" b="1" smtClean="0">
                <a:solidFill>
                  <a:srgbClr val="0000FF"/>
                </a:solidFill>
              </a:rPr>
              <a:t>로 받은 </a:t>
            </a:r>
            <a:endParaRPr lang="en-US" altLang="ko-KR" sz="1050" b="1" smtClean="0">
              <a:solidFill>
                <a:srgbClr val="0000FF"/>
              </a:solidFill>
            </a:endParaRPr>
          </a:p>
          <a:p>
            <a:r>
              <a:rPr lang="ko-KR" altLang="en-US" sz="1050" b="1" smtClean="0">
                <a:solidFill>
                  <a:srgbClr val="0000FF"/>
                </a:solidFill>
              </a:rPr>
              <a:t>교육이수 정보를 볼 수 있는 메뉴</a:t>
            </a:r>
            <a:endParaRPr lang="en-US" altLang="ko-KR" sz="1050" b="1" smtClean="0">
              <a:solidFill>
                <a:srgbClr val="0000FF"/>
              </a:solidFill>
            </a:endParaRPr>
          </a:p>
          <a:p>
            <a:endParaRPr lang="en-US" altLang="ko-KR" sz="1050" b="1">
              <a:solidFill>
                <a:srgbClr val="0000FF"/>
              </a:solidFill>
            </a:endParaRPr>
          </a:p>
          <a:p>
            <a:r>
              <a:rPr lang="en-US" altLang="ko-KR" sz="1050" b="1" smtClean="0">
                <a:solidFill>
                  <a:srgbClr val="0000FF"/>
                </a:solidFill>
              </a:rPr>
              <a:t>- </a:t>
            </a:r>
            <a:r>
              <a:rPr lang="ko-KR" altLang="en-US" sz="1050" b="1" smtClean="0">
                <a:solidFill>
                  <a:srgbClr val="0000FF"/>
                </a:solidFill>
              </a:rPr>
              <a:t>타협회 정보 송수신 내역 메뉴는 협회와 은행연합회의 정보 송수신 내역과 타협회에서 보낸 정보내역을 볼 수 있는 메뉴</a:t>
            </a:r>
            <a:endParaRPr lang="en-US" altLang="ko-KR" sz="1050" b="1" smtClean="0">
              <a:solidFill>
                <a:srgbClr val="0000FF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050" b="1">
              <a:solidFill>
                <a:srgbClr val="0000FF"/>
              </a:solidFill>
            </a:endParaRPr>
          </a:p>
          <a:p>
            <a:r>
              <a:rPr lang="en-US" altLang="ko-KR" sz="1050" b="1" smtClean="0">
                <a:solidFill>
                  <a:srgbClr val="0000FF"/>
                </a:solidFill>
              </a:rPr>
              <a:t>- </a:t>
            </a:r>
            <a:r>
              <a:rPr lang="ko-KR" altLang="en-US" sz="1050" b="1" smtClean="0">
                <a:solidFill>
                  <a:srgbClr val="0000FF"/>
                </a:solidFill>
              </a:rPr>
              <a:t>일단 메뉴만 만들어주시고 자세한 내용은 회의 때 설명드리겠습니다</a:t>
            </a:r>
            <a:r>
              <a:rPr lang="en-US" altLang="ko-KR" sz="1050" b="1" smtClean="0">
                <a:solidFill>
                  <a:srgbClr val="0000FF"/>
                </a:solidFill>
              </a:rPr>
              <a:t>.</a:t>
            </a:r>
            <a:endParaRPr lang="en-US" altLang="ko-KR" sz="105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89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22468"/>
              </p:ext>
            </p:extLst>
          </p:nvPr>
        </p:nvGraphicFramePr>
        <p:xfrm>
          <a:off x="1851454" y="1413733"/>
          <a:ext cx="7080454" cy="3165096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 또는 주민등록 초본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주민등록번호 변경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명의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 변경 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u="sng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381165" y="174943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973348" y="174943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381165" y="202128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73348" y="202128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1165" y="231784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73348" y="231784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1165" y="261859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3348" y="261859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81165" y="290691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73348" y="290691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1165" y="319523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973348" y="319523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475923" y="1741273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주민등록사본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75923" y="202959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75923" y="2334398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475923" y="2618671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475923" y="2915233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475923" y="3195320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76042" y="494167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26" name="직사각형 25"/>
          <p:cNvSpPr/>
          <p:nvPr/>
        </p:nvSpPr>
        <p:spPr>
          <a:xfrm>
            <a:off x="8124856" y="4938881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변경요청하기</a:t>
            </a:r>
            <a:endParaRPr lang="ko-KR" altLang="en-US" sz="800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075538"/>
              </p:ext>
            </p:extLst>
          </p:nvPr>
        </p:nvGraphicFramePr>
        <p:xfrm>
          <a:off x="10046222" y="886278"/>
          <a:ext cx="2146086" cy="303037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변경사항을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변경요청되고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Oval 63"/>
          <p:cNvSpPr>
            <a:spLocks noChangeArrowheads="1"/>
          </p:cNvSpPr>
          <p:nvPr/>
        </p:nvSpPr>
        <p:spPr bwMode="auto">
          <a:xfrm>
            <a:off x="8052856" y="483258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46222" y="3916654"/>
            <a:ext cx="214577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FF0000"/>
                </a:solidFill>
              </a:rPr>
              <a:t>정보변경 첨부서류 메뉴 추가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ko-KR" altLang="en-US" sz="1100" b="1" dirty="0" smtClean="0">
                <a:solidFill>
                  <a:srgbClr val="FF0000"/>
                </a:solidFill>
              </a:rPr>
              <a:t>성명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주민등록번호 변경인 경우 첨부서류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주민등록증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초본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휴대폰번호 변경인 경우 첨부서류 </a:t>
            </a:r>
            <a:r>
              <a:rPr lang="en-US" altLang="ko-KR" sz="1100" b="1" dirty="0">
                <a:solidFill>
                  <a:srgbClr val="FF0000"/>
                </a:solidFill>
              </a:rPr>
              <a:t>-&gt; </a:t>
            </a:r>
            <a:r>
              <a:rPr lang="ko-KR" altLang="en-US" sz="1100" b="1">
                <a:solidFill>
                  <a:srgbClr val="FF0000"/>
                </a:solidFill>
              </a:rPr>
              <a:t>휴대폰명의확인서</a:t>
            </a:r>
            <a:r>
              <a:rPr lang="en-US" altLang="ko-KR" sz="1100" b="1" dirty="0">
                <a:solidFill>
                  <a:srgbClr val="0000FF"/>
                </a:solidFill>
              </a:rPr>
              <a:t>?(</a:t>
            </a:r>
            <a:r>
              <a:rPr lang="ko-KR" altLang="en-US" sz="1100" b="1">
                <a:solidFill>
                  <a:srgbClr val="0000FF"/>
                </a:solidFill>
              </a:rPr>
              <a:t>선택사항</a:t>
            </a:r>
            <a:r>
              <a:rPr lang="en-US" altLang="ko-KR" sz="1100" b="1" dirty="0">
                <a:solidFill>
                  <a:srgbClr val="0000FF"/>
                </a:solidFill>
              </a:rPr>
              <a:t>)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81165" y="405780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73348" y="405780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1165" y="434613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3348" y="434613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5923" y="4066124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475923" y="4346211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44455" y="3635119"/>
            <a:ext cx="1201767" cy="49544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844455" y="3823138"/>
            <a:ext cx="1201767" cy="4103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381165" y="147353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73348" y="147353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475923" y="1465376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381165" y="346659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73348" y="346659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81165" y="375491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73348" y="375491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475923" y="3474909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8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475923" y="3754996"/>
            <a:ext cx="1605456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이미지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.jpg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52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50756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705792" y="1034289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해지요청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813771" y="148812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1633792" y="101831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12387"/>
              </p:ext>
            </p:extLst>
          </p:nvPr>
        </p:nvGraphicFramePr>
        <p:xfrm>
          <a:off x="10046222" y="886278"/>
          <a:ext cx="2146086" cy="40835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 상태가 자격취득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처리상태 완료인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경우에만 가능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아래사항을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35371"/>
              </p:ext>
            </p:extLst>
          </p:nvPr>
        </p:nvGraphicFramePr>
        <p:xfrm>
          <a:off x="1847105" y="1920226"/>
          <a:ext cx="7092292" cy="4316040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6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자격취득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결제완료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 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Oval 63"/>
          <p:cNvSpPr>
            <a:spLocks noChangeArrowheads="1"/>
          </p:cNvSpPr>
          <p:nvPr/>
        </p:nvSpPr>
        <p:spPr bwMode="auto">
          <a:xfrm>
            <a:off x="2248019" y="1962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5443789" y="19707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2186441" y="22253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4333158" y="210630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5487566" y="221877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65459" y="226523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19" name="Oval 63"/>
          <p:cNvSpPr>
            <a:spLocks noChangeArrowheads="1"/>
          </p:cNvSpPr>
          <p:nvPr/>
        </p:nvSpPr>
        <p:spPr bwMode="auto">
          <a:xfrm>
            <a:off x="2150032" y="254645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943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7026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97438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8742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en-US" altLang="ko-KR" sz="800" dirty="0">
                <a:solidFill>
                  <a:schemeClr val="tx1"/>
                </a:solidFill>
              </a:rPr>
              <a:t>9-15 </a:t>
            </a:r>
            <a:r>
              <a:rPr lang="ko-KR" altLang="en-US" sz="800">
                <a:solidFill>
                  <a:schemeClr val="tx1"/>
                </a:solidFill>
              </a:rPr>
              <a:t>삼성아파트 </a:t>
            </a:r>
            <a:r>
              <a:rPr lang="en-US" altLang="ko-KR" sz="800" dirty="0">
                <a:solidFill>
                  <a:schemeClr val="tx1"/>
                </a:solidFill>
              </a:rPr>
              <a:t>101</a:t>
            </a:r>
            <a:r>
              <a:rPr lang="ko-KR" altLang="en-US" sz="800">
                <a:solidFill>
                  <a:schemeClr val="tx1"/>
                </a:solidFill>
              </a:rPr>
              <a:t>동 </a:t>
            </a:r>
            <a:r>
              <a:rPr lang="en-US" altLang="ko-KR" sz="800" dirty="0">
                <a:solidFill>
                  <a:schemeClr val="tx1"/>
                </a:solidFill>
              </a:rPr>
              <a:t>1402</a:t>
            </a:r>
            <a:r>
              <a:rPr lang="ko-KR" altLang="en-US" sz="800">
                <a:solidFill>
                  <a:schemeClr val="tx1"/>
                </a:solidFill>
              </a:rPr>
              <a:t>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56751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83935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8476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135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4407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5313404" y="6309067"/>
            <a:ext cx="72000" cy="333257"/>
            <a:chOff x="5313404" y="5741773"/>
            <a:chExt cx="72000" cy="333257"/>
          </a:xfrm>
        </p:grpSpPr>
        <p:sp>
          <p:nvSpPr>
            <p:cNvPr id="31" name="타원 3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2101835" y="566029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105" y="157899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147643" y="5148047"/>
            <a:ext cx="1716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해지사유는 코드로 입력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FF3300"/>
                </a:solidFill>
              </a:rPr>
              <a:t>셀렉트박스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)</a:t>
            </a:r>
          </a:p>
          <a:p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해지일자 추가</a:t>
            </a:r>
            <a:endParaRPr lang="ko-KR" altLang="en-US" sz="1200" b="1" dirty="0">
              <a:solidFill>
                <a:srgbClr val="FF3300"/>
              </a:solidFill>
            </a:endParaRPr>
          </a:p>
        </p:txBody>
      </p:sp>
      <p:sp>
        <p:nvSpPr>
          <p:cNvPr id="38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454081" y="5714236"/>
            <a:ext cx="158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해지사유를 선택해 주세요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Drop-Down Arrow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061109" y="571423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0" name="Drop-Down Arrow"/>
          <p:cNvSpPr/>
          <p:nvPr>
            <p:custDataLst>
              <p:tags r:id="rId12"/>
            </p:custDataLst>
          </p:nvPr>
        </p:nvSpPr>
        <p:spPr>
          <a:xfrm rot="10800000">
            <a:off x="5106766" y="57848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1" name="Drop-Down Arrow"/>
          <p:cNvSpPr/>
          <p:nvPr>
            <p:custDataLst>
              <p:tags r:id="rId13"/>
            </p:custDataLst>
          </p:nvPr>
        </p:nvSpPr>
        <p:spPr>
          <a:xfrm rot="10800000">
            <a:off x="5106766" y="578484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42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54081" y="600302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8165856" y="5517932"/>
            <a:ext cx="1771879" cy="3763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451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61490"/>
              </p:ext>
            </p:extLst>
          </p:nvPr>
        </p:nvGraphicFramePr>
        <p:xfrm>
          <a:off x="1851454" y="1413733"/>
          <a:ext cx="7080454" cy="2589624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7.jpg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875404" y="420114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이전</a:t>
            </a:r>
            <a:endParaRPr lang="ko-KR" altLang="en-US" sz="800" dirty="0"/>
          </a:p>
        </p:txBody>
      </p:sp>
      <p:sp>
        <p:nvSpPr>
          <p:cNvPr id="5" name="직사각형 4"/>
          <p:cNvSpPr/>
          <p:nvPr/>
        </p:nvSpPr>
        <p:spPr>
          <a:xfrm>
            <a:off x="8124856" y="4205456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해지요청하기</a:t>
            </a:r>
            <a:endParaRPr lang="ko-KR" altLang="en-US" sz="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81906"/>
              </p:ext>
            </p:extLst>
          </p:nvPr>
        </p:nvGraphicFramePr>
        <p:xfrm>
          <a:off x="10046222" y="886278"/>
          <a:ext cx="2146086" cy="317668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해지요청하기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해지요청사항 입력 확인 필수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 입력시 요청불가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버튼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해지를 요청하시겠습니까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해지요청되고 창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791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등록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72166"/>
              </p:ext>
            </p:extLst>
          </p:nvPr>
        </p:nvGraphicFramePr>
        <p:xfrm>
          <a:off x="10046222" y="886278"/>
          <a:ext cx="2146086" cy="376246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등록화면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담당자별로 소팅해서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기타대출성 상품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셀렉트값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등록기간으로 조회가능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클릭하면 모집인 등록 팝업이 뜨고 파일 등록가능합니다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선택된 모집인을 승인 요청합니다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8729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7707658" y="3591332"/>
            <a:ext cx="996756" cy="25200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spc="-150" dirty="0" smtClean="0">
                <a:solidFill>
                  <a:schemeClr val="bg1"/>
                </a:solidFill>
                <a:latin typeface="+mn-ea"/>
              </a:rPr>
              <a:t>모집인 등록하기</a:t>
            </a:r>
            <a:endParaRPr lang="ko-KR" altLang="en-US" sz="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4736696" y="6297752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81884" y="1727801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담당자</a:t>
            </a:r>
            <a:endParaRPr lang="ko-KR" altLang="en-US" sz="800" dirty="0"/>
          </a:p>
        </p:txBody>
      </p:sp>
      <p:sp>
        <p:nvSpPr>
          <p:cNvPr id="6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44720" y="1739821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71345" y="1739821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Drop-Down Arrow"/>
          <p:cNvSpPr/>
          <p:nvPr>
            <p:custDataLst>
              <p:tags r:id="rId3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63" name="Drop-Down Arrow"/>
          <p:cNvSpPr/>
          <p:nvPr>
            <p:custDataLst>
              <p:tags r:id="rId4"/>
            </p:custDataLst>
          </p:nvPr>
        </p:nvSpPr>
        <p:spPr>
          <a:xfrm rot="10800000">
            <a:off x="3517002" y="1810425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90948"/>
              </p:ext>
            </p:extLst>
          </p:nvPr>
        </p:nvGraphicFramePr>
        <p:xfrm>
          <a:off x="1771137" y="3971836"/>
          <a:ext cx="7878307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656"/>
                <a:gridCol w="332656"/>
                <a:gridCol w="586840"/>
                <a:gridCol w="535459"/>
                <a:gridCol w="749644"/>
                <a:gridCol w="527854"/>
                <a:gridCol w="832128"/>
                <a:gridCol w="788457"/>
                <a:gridCol w="788457"/>
                <a:gridCol w="683329"/>
                <a:gridCol w="652125"/>
                <a:gridCol w="534351"/>
                <a:gridCol w="534351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r>
                        <a:rPr lang="ko-KR" altLang="en-US" sz="800" baseline="0" dirty="0" smtClean="0"/>
                        <a:t>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취급상품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첨부서류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대출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800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800627-1496025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김길자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2021.03.11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미완료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err="1" smtClean="0">
                          <a:solidFill>
                            <a:schemeClr val="tx1"/>
                          </a:solidFill>
                        </a:rPr>
                        <a:t>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법인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사용인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승인요청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 </a:t>
                      </a:r>
                      <a:r>
                        <a:rPr lang="en-US" altLang="ko-KR" sz="800" dirty="0" smtClean="0"/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개인</a:t>
                      </a:r>
                      <a:endParaRPr lang="en-US" altLang="ko-KR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시설대여 및 연불판매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박정숙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880401-234567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2021.02.02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승인반려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1775356" y="2707281"/>
            <a:ext cx="867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등록기간 조회</a:t>
            </a:r>
            <a:endParaRPr lang="ko-KR" altLang="en-US" sz="800" dirty="0"/>
          </a:p>
        </p:txBody>
      </p:sp>
      <p:sp>
        <p:nvSpPr>
          <p:cNvPr id="79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628404" y="27043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89450" y="27088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683700" y="2703606"/>
            <a:ext cx="181875" cy="180000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125670" y="2702690"/>
            <a:ext cx="181875" cy="180000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889851" y="27041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sp>
        <p:nvSpPr>
          <p:cNvPr id="84" name="직사각형 83"/>
          <p:cNvSpPr/>
          <p:nvPr/>
        </p:nvSpPr>
        <p:spPr>
          <a:xfrm>
            <a:off x="5428083" y="270457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5387624" y="2680296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86" name="직사각형 85"/>
          <p:cNvSpPr/>
          <p:nvPr/>
        </p:nvSpPr>
        <p:spPr>
          <a:xfrm>
            <a:off x="6169671" y="270322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6113028" y="2678948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88" name="직사각형 87"/>
          <p:cNvSpPr/>
          <p:nvPr/>
        </p:nvSpPr>
        <p:spPr>
          <a:xfrm>
            <a:off x="6559005" y="2701246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6502362" y="2676970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6945608" y="2697482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6888965" y="2673206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1868094" y="29814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785430" y="27068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/>
          <p:cNvSpPr txBox="1"/>
          <p:nvPr/>
        </p:nvSpPr>
        <p:spPr>
          <a:xfrm>
            <a:off x="5744971" y="26825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95" name="직사각형 94"/>
          <p:cNvSpPr/>
          <p:nvPr/>
        </p:nvSpPr>
        <p:spPr>
          <a:xfrm>
            <a:off x="8767108" y="3074287"/>
            <a:ext cx="964058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633792" y="111711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Oval 63"/>
          <p:cNvSpPr>
            <a:spLocks noChangeArrowheads="1"/>
          </p:cNvSpPr>
          <p:nvPr/>
        </p:nvSpPr>
        <p:spPr bwMode="auto">
          <a:xfrm>
            <a:off x="2398130" y="165580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Oval 63"/>
          <p:cNvSpPr>
            <a:spLocks noChangeArrowheads="1"/>
          </p:cNvSpPr>
          <p:nvPr/>
        </p:nvSpPr>
        <p:spPr bwMode="auto">
          <a:xfrm>
            <a:off x="4736696" y="159295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767108" y="3585028"/>
            <a:ext cx="964058" cy="248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선택 승인요청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095042" y="1703458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모집인분류</a:t>
            </a:r>
            <a:endParaRPr lang="ko-KR" altLang="en-US" sz="800" dirty="0"/>
          </a:p>
        </p:txBody>
      </p:sp>
      <p:sp>
        <p:nvSpPr>
          <p:cNvPr id="52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925991" y="171547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3" name="Drop-Down Arrow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752616" y="171547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4" name="Drop-Down Arrow"/>
          <p:cNvSpPr/>
          <p:nvPr>
            <p:custDataLst>
              <p:tags r:id="rId9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5" name="Drop-Down Arrow"/>
          <p:cNvSpPr/>
          <p:nvPr>
            <p:custDataLst>
              <p:tags r:id="rId10"/>
            </p:custDataLst>
          </p:nvPr>
        </p:nvSpPr>
        <p:spPr>
          <a:xfrm rot="10800000">
            <a:off x="5798273" y="178608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56" name="Oval 63"/>
          <p:cNvSpPr>
            <a:spLocks noChangeArrowheads="1"/>
          </p:cNvSpPr>
          <p:nvPr/>
        </p:nvSpPr>
        <p:spPr bwMode="auto">
          <a:xfrm>
            <a:off x="4634143" y="18814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876734" y="40822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884617" y="4429066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884617" y="47207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1884617" y="5075452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884617" y="5438060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806072" y="3668333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40</a:t>
            </a:r>
            <a:r>
              <a:rPr lang="ko-KR" altLang="en-US" sz="800" b="1" smtClean="0"/>
              <a:t>건</a:t>
            </a:r>
            <a:endParaRPr lang="ko-KR" altLang="en-US" sz="800" b="1" dirty="0"/>
          </a:p>
        </p:txBody>
      </p:sp>
      <p:sp>
        <p:nvSpPr>
          <p:cNvPr id="74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1884617" y="5726385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89450" y="2018859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76" name="Text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928281" y="20308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5754906" y="20308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9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6015894" y="2025465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0" name="Drop-Down Arrow"/>
          <p:cNvSpPr/>
          <p:nvPr>
            <p:custDataLst>
              <p:tags r:id="rId21"/>
            </p:custDataLst>
          </p:nvPr>
        </p:nvSpPr>
        <p:spPr>
          <a:xfrm rot="10800000">
            <a:off x="5800563" y="21014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780811" y="237219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첨부상태</a:t>
            </a:r>
            <a:endParaRPr lang="ko-KR" altLang="en-US" sz="800" dirty="0"/>
          </a:p>
        </p:txBody>
      </p:sp>
      <p:sp>
        <p:nvSpPr>
          <p:cNvPr id="103" name="Text Box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2644712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4" name="Drop-Down Arrow Box"/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471337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5" name="Drop-Down Arrow"/>
          <p:cNvSpPr/>
          <p:nvPr>
            <p:custDataLst>
              <p:tags r:id="rId24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6" name="Drop-Down Arrow"/>
          <p:cNvSpPr/>
          <p:nvPr>
            <p:custDataLst>
              <p:tags r:id="rId25"/>
            </p:custDataLst>
          </p:nvPr>
        </p:nvSpPr>
        <p:spPr>
          <a:xfrm rot="10800000">
            <a:off x="3516994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7" name="Oval 63"/>
          <p:cNvSpPr>
            <a:spLocks noChangeArrowheads="1"/>
          </p:cNvSpPr>
          <p:nvPr/>
        </p:nvSpPr>
        <p:spPr bwMode="auto">
          <a:xfrm>
            <a:off x="245299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090777" y="2365242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승인상태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930715" y="238421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1" name="Drop-Down Arrow Box"/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5757340" y="238421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9" name="Drop-Down Arrow"/>
          <p:cNvSpPr/>
          <p:nvPr>
            <p:custDataLst>
              <p:tags r:id="rId28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29"/>
            </p:custDataLst>
          </p:nvPr>
        </p:nvSpPr>
        <p:spPr>
          <a:xfrm rot="10800000">
            <a:off x="5802997" y="245482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4699581" y="230736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2469297" y="263122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781884" y="2027346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취급상품</a:t>
            </a:r>
            <a:endParaRPr lang="ko-KR" altLang="en-US" sz="800" dirty="0"/>
          </a:p>
        </p:txBody>
      </p:sp>
      <p:sp>
        <p:nvSpPr>
          <p:cNvPr id="115" name="Text Box"/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2644720" y="2039366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6" name="Drop-Down Arrow Box"/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471345" y="2039366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17" name="Drop-Down Arrow"/>
          <p:cNvSpPr/>
          <p:nvPr>
            <p:custDataLst>
              <p:tags r:id="rId32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8" name="Drop-Down Arrow"/>
          <p:cNvSpPr/>
          <p:nvPr>
            <p:custDataLst>
              <p:tags r:id="rId33"/>
            </p:custDataLst>
          </p:nvPr>
        </p:nvSpPr>
        <p:spPr>
          <a:xfrm rot="10800000">
            <a:off x="3517002" y="2109970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398130" y="19553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20" name="그룹 119"/>
          <p:cNvGrpSpPr/>
          <p:nvPr/>
        </p:nvGrpSpPr>
        <p:grpSpPr>
          <a:xfrm>
            <a:off x="8603660" y="3428766"/>
            <a:ext cx="368046" cy="200055"/>
            <a:chOff x="1847009" y="3431288"/>
            <a:chExt cx="368046" cy="200055"/>
          </a:xfrm>
        </p:grpSpPr>
        <p:sp>
          <p:nvSpPr>
            <p:cNvPr id="12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Oval 63"/>
          <p:cNvSpPr>
            <a:spLocks noChangeArrowheads="1"/>
          </p:cNvSpPr>
          <p:nvPr/>
        </p:nvSpPr>
        <p:spPr bwMode="auto">
          <a:xfrm>
            <a:off x="7529782" y="34848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23" name="직사각형 122"/>
          <p:cNvSpPr/>
          <p:nvPr/>
        </p:nvSpPr>
        <p:spPr>
          <a:xfrm>
            <a:off x="8907516" y="6060214"/>
            <a:ext cx="823649" cy="2480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삭제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0307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56" y="1674210"/>
            <a:ext cx="5294676" cy="396196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823456" y="1442563"/>
            <a:ext cx="5294675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788158" y="1407470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7048" y="1453637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모집인 등록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19656" y="414824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4618247" y="4148240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52900"/>
              </p:ext>
            </p:extLst>
          </p:nvPr>
        </p:nvGraphicFramePr>
        <p:xfrm>
          <a:off x="10046222" y="886278"/>
          <a:ext cx="2146086" cy="417472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유형을 선택해야 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파일찾기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선택해서 업로드 후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샘플다운로드는 정해진 양식을 다운로드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모집인유형에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따라 샘플 파일은 양식이 다릅니다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.)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등록된 엑셀 파일은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등록된 엑셀 내용은 모집인 등록 화면에서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저장 버튼 클릭 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등록한 파일에 오류가 있는 경우에는 오류 내용을 보여주고 파일은 등록되지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– 1 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의 경우에는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사전속제로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인해 은행 연합회에 해당 정보를 송부하여 중복여부를 확인하고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중복시에는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중복됨을 알려주고 업로드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957027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074320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개인</a:t>
            </a:r>
            <a:endParaRPr lang="ko-KR" altLang="en-US" sz="800" dirty="0"/>
          </a:p>
        </p:txBody>
      </p:sp>
      <p:sp>
        <p:nvSpPr>
          <p:cNvPr id="32" name="타원 31"/>
          <p:cNvSpPr/>
          <p:nvPr/>
        </p:nvSpPr>
        <p:spPr>
          <a:xfrm>
            <a:off x="3705889" y="2604666"/>
            <a:ext cx="108000" cy="108000"/>
          </a:xfrm>
          <a:prstGeom prst="ellipse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823182" y="2550944"/>
            <a:ext cx="55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법인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2081094" y="2550944"/>
            <a:ext cx="7147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모집인유형</a:t>
            </a:r>
            <a:endParaRPr lang="ko-KR" altLang="en-US" sz="800" b="1" dirty="0"/>
          </a:p>
        </p:txBody>
      </p:sp>
      <p:sp>
        <p:nvSpPr>
          <p:cNvPr id="37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957027" y="2998035"/>
            <a:ext cx="1728000" cy="252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55666" y="2998034"/>
            <a:ext cx="531887" cy="252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324201" y="2998034"/>
            <a:ext cx="6013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954819" y="2998034"/>
            <a:ext cx="828814" cy="2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81095" y="3031792"/>
            <a:ext cx="827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smtClean="0"/>
              <a:t>엑셀업로드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999758" y="1827509"/>
            <a:ext cx="478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등록은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모집인 </a:t>
            </a:r>
            <a:r>
              <a:rPr lang="ko-KR" altLang="en-US" sz="800" dirty="0" smtClean="0"/>
              <a:t>유형에 따른 샘플파일을 다운로드 하시고 해당 양식에 따라 등록되어야 합니다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엑셀 업로드 이후에는 각 </a:t>
            </a:r>
            <a:r>
              <a:rPr lang="ko-KR" altLang="en-US" sz="800" dirty="0" err="1" smtClean="0"/>
              <a:t>모집인별로</a:t>
            </a:r>
            <a:r>
              <a:rPr lang="ko-KR" altLang="en-US" sz="800" dirty="0" smtClean="0"/>
              <a:t> 첨부파일을 등록완료 후에 승인신청을 하셔야 합니다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2081095" y="3610872"/>
            <a:ext cx="47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1987155" y="244686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Oval 63"/>
          <p:cNvSpPr>
            <a:spLocks noChangeArrowheads="1"/>
          </p:cNvSpPr>
          <p:nvPr/>
        </p:nvSpPr>
        <p:spPr bwMode="auto">
          <a:xfrm>
            <a:off x="5215553" y="28429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5916257" y="284254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Oval 63"/>
          <p:cNvSpPr>
            <a:spLocks noChangeArrowheads="1"/>
          </p:cNvSpPr>
          <p:nvPr/>
        </p:nvSpPr>
        <p:spPr bwMode="auto">
          <a:xfrm>
            <a:off x="4514714" y="39786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160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062331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05792" y="1155019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개인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813771" y="160885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52636"/>
              </p:ext>
            </p:extLst>
          </p:nvPr>
        </p:nvGraphicFramePr>
        <p:xfrm>
          <a:off x="1847105" y="2126176"/>
          <a:ext cx="7092292" cy="3740568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1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 사본이 잘못 첨부되었습니다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등록 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582396" y="36119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830627-1423597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5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454081" y="362024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4081" y="389200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010-444-2222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Oval 63"/>
          <p:cNvSpPr>
            <a:spLocks noChangeArrowheads="1"/>
          </p:cNvSpPr>
          <p:nvPr/>
        </p:nvSpPr>
        <p:spPr bwMode="auto">
          <a:xfrm>
            <a:off x="2248019" y="21682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Oval 63"/>
          <p:cNvSpPr>
            <a:spLocks noChangeArrowheads="1"/>
          </p:cNvSpPr>
          <p:nvPr/>
        </p:nvSpPr>
        <p:spPr bwMode="auto">
          <a:xfrm>
            <a:off x="5443789" y="217665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Oval 63"/>
          <p:cNvSpPr>
            <a:spLocks noChangeArrowheads="1"/>
          </p:cNvSpPr>
          <p:nvPr/>
        </p:nvSpPr>
        <p:spPr bwMode="auto">
          <a:xfrm>
            <a:off x="2186441" y="243133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Oval 63"/>
          <p:cNvSpPr>
            <a:spLocks noChangeArrowheads="1"/>
          </p:cNvSpPr>
          <p:nvPr/>
        </p:nvSpPr>
        <p:spPr bwMode="auto">
          <a:xfrm>
            <a:off x="4197491" y="238988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Oval 63"/>
          <p:cNvSpPr>
            <a:spLocks noChangeArrowheads="1"/>
          </p:cNvSpPr>
          <p:nvPr/>
        </p:nvSpPr>
        <p:spPr bwMode="auto">
          <a:xfrm>
            <a:off x="5487566" y="242472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365459" y="2471188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39" name="Oval 63"/>
          <p:cNvSpPr>
            <a:spLocks noChangeArrowheads="1"/>
          </p:cNvSpPr>
          <p:nvPr/>
        </p:nvSpPr>
        <p:spPr bwMode="auto">
          <a:xfrm>
            <a:off x="2150032" y="2752404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Oval 63"/>
          <p:cNvSpPr>
            <a:spLocks noChangeArrowheads="1"/>
          </p:cNvSpPr>
          <p:nvPr/>
        </p:nvSpPr>
        <p:spPr bwMode="auto">
          <a:xfrm>
            <a:off x="2073208" y="303531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66642"/>
              </p:ext>
            </p:extLst>
          </p:nvPr>
        </p:nvGraphicFramePr>
        <p:xfrm>
          <a:off x="10046222" y="886278"/>
          <a:ext cx="2146086" cy="438603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개인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신규경력구분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신규 또는 경력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 유형이 대출인 경우에는 주민등록번호는 수정 불가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엑셀 등록 시에 은행연합회에 공유 된 상태임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협회에서 작성한 사유가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보여집니다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54081" y="4205043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/>
                </a:solidFill>
              </a:rPr>
              <a:t>서울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54081" y="4485130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/>
                </a:solidFill>
              </a:rPr>
              <a:t>2021021315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454081" y="475697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626985" y="47653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54081" y="50535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454081" y="535834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Oval 63"/>
          <p:cNvSpPr>
            <a:spLocks noChangeArrowheads="1"/>
          </p:cNvSpPr>
          <p:nvPr/>
        </p:nvSpPr>
        <p:spPr bwMode="auto">
          <a:xfrm>
            <a:off x="1669771" y="110277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2110116" y="331822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28953"/>
            <a:ext cx="72000" cy="333257"/>
            <a:chOff x="5313404" y="5741773"/>
            <a:chExt cx="72000" cy="333257"/>
          </a:xfrm>
        </p:grpSpPr>
        <p:sp>
          <p:nvSpPr>
            <p:cNvPr id="61" name="타원 60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847105" y="178494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2074418" y="5535301"/>
            <a:ext cx="368046" cy="200055"/>
            <a:chOff x="1838727" y="3419741"/>
            <a:chExt cx="368046" cy="200055"/>
          </a:xfrm>
        </p:grpSpPr>
        <p:sp>
          <p:nvSpPr>
            <p:cNvPr id="69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382431" y="3462226"/>
            <a:ext cx="368046" cy="200055"/>
            <a:chOff x="1838727" y="3419741"/>
            <a:chExt cx="368046" cy="200055"/>
          </a:xfrm>
        </p:grpSpPr>
        <p:sp>
          <p:nvSpPr>
            <p:cNvPr id="7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38727" y="3419741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455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023937"/>
              </p:ext>
            </p:extLst>
          </p:nvPr>
        </p:nvGraphicFramePr>
        <p:xfrm>
          <a:off x="1847105" y="1516948"/>
          <a:ext cx="7080454" cy="2589624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719467" y="157290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81165" y="158921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973348" y="158921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037367" y="4603108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9" name="직사각형 28"/>
          <p:cNvSpPr/>
          <p:nvPr/>
        </p:nvSpPr>
        <p:spPr>
          <a:xfrm>
            <a:off x="6695115" y="458801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82732"/>
              </p:ext>
            </p:extLst>
          </p:nvPr>
        </p:nvGraphicFramePr>
        <p:xfrm>
          <a:off x="10046222" y="886278"/>
          <a:ext cx="2146086" cy="3692817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신규로 등록된 모집인은 경력관련 첨부파일은 보여지지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저장을 누르면 내용이 저장되고 목록화면으로 이동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삭제를 누르면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등록신청취소건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”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으로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은행연합회에 공유되고 해당 내용은 삭제됩니다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승인요청단계에 있는 경우에는 삭제되지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7710910" y="4581455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719467" y="184475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81165" y="186106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973348" y="186106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19467" y="214131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81165" y="215762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973348" y="215762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719467" y="24296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81165" y="244595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973348" y="244595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719467" y="27179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81165" y="273427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973348" y="273427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719467" y="300628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7381165" y="302260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73348" y="302260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719467" y="329461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81165" y="331092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73348" y="331092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6589239" y="447869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7566910" y="452192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Oval 63"/>
          <p:cNvSpPr>
            <a:spLocks noChangeArrowheads="1"/>
          </p:cNvSpPr>
          <p:nvPr/>
        </p:nvSpPr>
        <p:spPr bwMode="auto">
          <a:xfrm>
            <a:off x="1591986" y="238227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719467" y="358627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81165" y="360258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73348" y="360258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719467" y="387793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381165" y="389425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73348" y="389425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959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583630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720928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717219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775436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등록 </a:t>
            </a:r>
            <a:r>
              <a:rPr lang="en-US" altLang="ko-KR" sz="2000" spc="-150" dirty="0" smtClean="0">
                <a:latin typeface="+mn-ea"/>
              </a:rPr>
              <a:t>- </a:t>
            </a:r>
            <a:r>
              <a:rPr lang="ko-KR" altLang="en-US" sz="2000" spc="-150" smtClean="0">
                <a:latin typeface="+mn-ea"/>
              </a:rPr>
              <a:t>법인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189860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1436622" y="82494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68832"/>
              </p:ext>
            </p:extLst>
          </p:nvPr>
        </p:nvGraphicFramePr>
        <p:xfrm>
          <a:off x="10046222" y="886278"/>
          <a:ext cx="2146086" cy="4725061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법인 모집인 등록을 위한 화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승인요청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승인반려건을 확인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등록한 담당자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상태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승인반려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이력내역을 팝업으로 확인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결제여부 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 시점에는 공란입니다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분류는 법인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파일을 업로드 하면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엑셀에 맞게 데이터가 들어온 경우에만 저장되고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아니면 에러내용 표시 후 파일등록이 되지 않습니다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등록 이후 화면은 다음 페이지에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12689"/>
              </p:ext>
            </p:extLst>
          </p:nvPr>
        </p:nvGraphicFramePr>
        <p:xfrm>
          <a:off x="1696995" y="2252537"/>
          <a:ext cx="7267028" cy="3119556"/>
        </p:xfrm>
        <a:graphic>
          <a:graphicData uri="http://schemas.openxmlformats.org/drawingml/2006/table">
            <a:tbl>
              <a:tblPr/>
              <a:tblGrid>
                <a:gridCol w="1861751"/>
                <a:gridCol w="1836950"/>
                <a:gridCol w="1235676"/>
                <a:gridCol w="2332651"/>
              </a:tblGrid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11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승인요청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-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법인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대표이사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법인등록번호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설립년월일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본점소재지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상세주소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법인등기부본상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자본금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백만원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3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위탁예정기간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1959691" y="229461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Oval 63"/>
          <p:cNvSpPr>
            <a:spLocks noChangeArrowheads="1"/>
          </p:cNvSpPr>
          <p:nvPr/>
        </p:nvSpPr>
        <p:spPr bwMode="auto">
          <a:xfrm>
            <a:off x="5583835" y="230301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Oval 63"/>
          <p:cNvSpPr>
            <a:spLocks noChangeArrowheads="1"/>
          </p:cNvSpPr>
          <p:nvPr/>
        </p:nvSpPr>
        <p:spPr bwMode="auto">
          <a:xfrm>
            <a:off x="1964017" y="25906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4197491" y="25162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5602898" y="255108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65459" y="2597549"/>
            <a:ext cx="684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20" name="Oval 63"/>
          <p:cNvSpPr>
            <a:spLocks noChangeArrowheads="1"/>
          </p:cNvSpPr>
          <p:nvPr/>
        </p:nvSpPr>
        <p:spPr bwMode="auto">
          <a:xfrm>
            <a:off x="1977036" y="287876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Oval 63"/>
          <p:cNvSpPr>
            <a:spLocks noChangeArrowheads="1"/>
          </p:cNvSpPr>
          <p:nvPr/>
        </p:nvSpPr>
        <p:spPr bwMode="auto">
          <a:xfrm>
            <a:off x="1977036" y="31670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34511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㈜대출회사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6695235" y="345116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374772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1111111-111111111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47235" y="40124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2021-05-31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0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485635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100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1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47235" y="4574866"/>
            <a:ext cx="475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</a:rPr>
              <a:t>서울시 서초구 강남대로 </a:t>
            </a:r>
            <a:r>
              <a:rPr lang="en-US" altLang="ko-KR" sz="800" dirty="0">
                <a:solidFill>
                  <a:schemeClr val="tx1"/>
                </a:solidFill>
              </a:rPr>
              <a:t>55</a:t>
            </a:r>
            <a:r>
              <a:rPr lang="ko-KR" altLang="en-US" sz="800">
                <a:solidFill>
                  <a:schemeClr val="tx1"/>
                </a:solidFill>
              </a:rPr>
              <a:t>길 </a:t>
            </a:r>
            <a:r>
              <a:rPr lang="ko-KR" altLang="en-US" sz="800" smtClean="0">
                <a:solidFill>
                  <a:schemeClr val="tx1"/>
                </a:solidFill>
              </a:rPr>
              <a:t>신도빌딩 </a:t>
            </a:r>
            <a:r>
              <a:rPr lang="en-US" altLang="ko-KR" sz="800" dirty="0" smtClean="0">
                <a:solidFill>
                  <a:schemeClr val="tx1"/>
                </a:solidFill>
              </a:rPr>
              <a:t>8</a:t>
            </a:r>
            <a:r>
              <a:rPr lang="ko-KR" altLang="en-US" sz="800" smtClean="0">
                <a:solidFill>
                  <a:schemeClr val="tx1"/>
                </a:solidFill>
              </a:rPr>
              <a:t>층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085778" y="5229723"/>
            <a:ext cx="2009297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FF3300"/>
                </a:solidFill>
              </a:rPr>
              <a:t>엑셀 양식의 주소는 코드화</a:t>
            </a:r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en-US" altLang="ko-KR" sz="1050" b="1" dirty="0">
                <a:solidFill>
                  <a:srgbClr val="FF33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50" b="1">
                <a:solidFill>
                  <a:srgbClr val="FF3300"/>
                </a:solidFill>
                <a:sym typeface="Wingdings" panose="05000000000000000000" pitchFamily="2" charset="2"/>
              </a:rPr>
              <a:t>이 부분 설명 필요</a:t>
            </a:r>
            <a:endParaRPr lang="en-US" altLang="ko-KR" sz="1050" b="1" dirty="0">
              <a:solidFill>
                <a:srgbClr val="FF3300"/>
              </a:solidFill>
            </a:endParaRPr>
          </a:p>
          <a:p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ko-KR" altLang="en-US" sz="1050" b="1" dirty="0">
                <a:solidFill>
                  <a:srgbClr val="FF3300"/>
                </a:solidFill>
              </a:rPr>
              <a:t>본점 소재지 </a:t>
            </a:r>
            <a:r>
              <a:rPr lang="en-US" altLang="ko-KR" sz="1050" b="1" dirty="0">
                <a:solidFill>
                  <a:srgbClr val="FF3300"/>
                </a:solidFill>
              </a:rPr>
              <a:t>full </a:t>
            </a:r>
            <a:r>
              <a:rPr lang="ko-KR" altLang="en-US" sz="1050" b="1">
                <a:solidFill>
                  <a:srgbClr val="FF3300"/>
                </a:solidFill>
              </a:rPr>
              <a:t>기입란 추가</a:t>
            </a:r>
            <a:r>
              <a:rPr lang="en-US" altLang="ko-KR" sz="1050" b="1" dirty="0">
                <a:solidFill>
                  <a:srgbClr val="FF3300"/>
                </a:solidFill>
              </a:rPr>
              <a:t>(</a:t>
            </a:r>
            <a:r>
              <a:rPr lang="ko-KR" altLang="en-US" sz="1050" b="1">
                <a:solidFill>
                  <a:srgbClr val="FF3300"/>
                </a:solidFill>
              </a:rPr>
              <a:t>등록증 교부용</a:t>
            </a:r>
            <a:r>
              <a:rPr lang="en-US" altLang="ko-KR" sz="1050" b="1" dirty="0">
                <a:solidFill>
                  <a:srgbClr val="FF3300"/>
                </a:solidFill>
              </a:rPr>
              <a:t>) -&gt; </a:t>
            </a:r>
            <a:r>
              <a:rPr lang="ko-KR" altLang="en-US" sz="1050" b="1">
                <a:solidFill>
                  <a:srgbClr val="0000FF"/>
                </a:solidFill>
              </a:rPr>
              <a:t>엑셀양식에 추가</a:t>
            </a:r>
            <a:endParaRPr lang="en-US" altLang="ko-KR" sz="1050" b="1" dirty="0">
              <a:solidFill>
                <a:srgbClr val="0000FF"/>
              </a:solidFill>
            </a:endParaRPr>
          </a:p>
          <a:p>
            <a:endParaRPr lang="en-US" altLang="ko-KR" sz="1050" b="1" dirty="0">
              <a:solidFill>
                <a:srgbClr val="FF3300"/>
              </a:solidFill>
            </a:endParaRPr>
          </a:p>
          <a:p>
            <a:r>
              <a:rPr lang="ko-KR" altLang="en-US" sz="1050" b="1" dirty="0">
                <a:solidFill>
                  <a:srgbClr val="FF3300"/>
                </a:solidFill>
              </a:rPr>
              <a:t>계약일자</a:t>
            </a:r>
            <a:r>
              <a:rPr lang="en-US" altLang="ko-KR" sz="1050" b="1" dirty="0">
                <a:solidFill>
                  <a:srgbClr val="FF3300"/>
                </a:solidFill>
              </a:rPr>
              <a:t>, </a:t>
            </a:r>
            <a:r>
              <a:rPr lang="ko-KR" altLang="en-US" sz="1050" b="1">
                <a:solidFill>
                  <a:srgbClr val="FF3300"/>
                </a:solidFill>
              </a:rPr>
              <a:t>위탁예정기간 </a:t>
            </a:r>
            <a:r>
              <a:rPr lang="ko-KR" altLang="en-US" sz="1050" b="1" smtClean="0">
                <a:solidFill>
                  <a:srgbClr val="FF3300"/>
                </a:solidFill>
              </a:rPr>
              <a:t>추가</a:t>
            </a:r>
            <a:endParaRPr lang="en-US" altLang="ko-KR" sz="1050" b="1" dirty="0">
              <a:solidFill>
                <a:srgbClr val="FF3300"/>
              </a:solidFill>
            </a:endParaRPr>
          </a:p>
        </p:txBody>
      </p:sp>
      <p:sp>
        <p:nvSpPr>
          <p:cNvPr id="72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647235" y="51401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705745" y="514013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5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47235" y="427253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서울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05792" y="1361949"/>
            <a:ext cx="1080000" cy="28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등록정보</a:t>
            </a:r>
            <a:endParaRPr lang="ko-KR" altLang="en-US" sz="900" b="1" dirty="0"/>
          </a:p>
        </p:txBody>
      </p:sp>
      <p:sp>
        <p:nvSpPr>
          <p:cNvPr id="71" name="직사각형 70"/>
          <p:cNvSpPr/>
          <p:nvPr/>
        </p:nvSpPr>
        <p:spPr>
          <a:xfrm>
            <a:off x="2783455" y="136194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283781" y="136194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948129" y="136194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146090" y="1904359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pSp>
        <p:nvGrpSpPr>
          <p:cNvPr id="86" name="그룹 85"/>
          <p:cNvGrpSpPr/>
          <p:nvPr/>
        </p:nvGrpSpPr>
        <p:grpSpPr>
          <a:xfrm>
            <a:off x="5294509" y="5689016"/>
            <a:ext cx="72000" cy="333257"/>
            <a:chOff x="5313404" y="5741773"/>
            <a:chExt cx="72000" cy="333257"/>
          </a:xfrm>
        </p:grpSpPr>
        <p:sp>
          <p:nvSpPr>
            <p:cNvPr id="87" name="타원 86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7837889" y="136194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74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26259"/>
              </p:ext>
            </p:extLst>
          </p:nvPr>
        </p:nvGraphicFramePr>
        <p:xfrm>
          <a:off x="1654783" y="1349864"/>
          <a:ext cx="7392952" cy="1759392"/>
        </p:xfrm>
        <a:graphic>
          <a:graphicData uri="http://schemas.openxmlformats.org/drawingml/2006/table">
            <a:tbl>
              <a:tblPr/>
              <a:tblGrid>
                <a:gridCol w="3679496"/>
                <a:gridCol w="3713456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법인등기부등본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설립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신청의 의사결정을 증명하는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등록신청 관련 발기인총회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창립주주총회 또는 이사회의 공증을 받은 의사록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본점의 위치 및 명칭을 기재한 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법인등기부에서 확인되지 않는 경우 제출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주주명부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영위하는 다른 업종에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대한 증빙서류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43053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31859" y="144684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24042" y="144684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170238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1859" y="171869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24042" y="171869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199894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1859" y="201525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24042" y="201525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228726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231859" y="230358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824042" y="230358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257559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31859" y="259190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24042" y="259190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286391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31859" y="28802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24042" y="28802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47733" y="3620884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36062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654783" y="100806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smtClean="0">
                <a:latin typeface="+mn-ea"/>
              </a:rPr>
              <a:t>신청인 관련 </a:t>
            </a:r>
            <a:r>
              <a:rPr lang="ko-KR" altLang="en-US" sz="1100" spc="-150" dirty="0" smtClean="0">
                <a:latin typeface="+mn-ea"/>
              </a:rPr>
              <a:t>서류</a:t>
            </a:r>
            <a:endParaRPr lang="ko-KR" altLang="en-US" sz="11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7654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784173" y="1689259"/>
            <a:ext cx="493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74962" y="16973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7145" y="16973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5242" y="169733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3195" y="2237626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7296092" y="2237626"/>
            <a:ext cx="80705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endParaRPr lang="ko-KR" altLang="en-US" sz="8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760516"/>
              </p:ext>
            </p:extLst>
          </p:nvPr>
        </p:nvGraphicFramePr>
        <p:xfrm>
          <a:off x="1705792" y="2550377"/>
          <a:ext cx="7264284" cy="141430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상근여부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전문인력여부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56032" y="281550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56032" y="328088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656032" y="350942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794100" y="351609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656032" y="374455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782409" y="376032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비상근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656032" y="304410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대표자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	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1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746073" y="304410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24623"/>
              </p:ext>
            </p:extLst>
          </p:nvPr>
        </p:nvGraphicFramePr>
        <p:xfrm>
          <a:off x="1705793" y="4441541"/>
          <a:ext cx="7264284" cy="1150944"/>
        </p:xfrm>
        <a:graphic>
          <a:graphicData uri="http://schemas.openxmlformats.org/drawingml/2006/table">
            <a:tbl>
              <a:tblPr/>
              <a:tblGrid>
                <a:gridCol w="3615457"/>
                <a:gridCol w="364882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이력서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대표자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임원자격에 적합함에 관한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결격사유없음 확인서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증빙서류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 Box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5621171" y="450479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2869" y="4521107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75052" y="4521107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621171" y="477664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2869" y="47929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75052" y="47929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82869" y="5074130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75052" y="5074130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621171" y="506629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5239492" y="6487977"/>
            <a:ext cx="72000" cy="333257"/>
            <a:chOff x="5313404" y="5741773"/>
            <a:chExt cx="72000" cy="333257"/>
          </a:xfrm>
        </p:grpSpPr>
        <p:sp>
          <p:nvSpPr>
            <p:cNvPr id="79" name="타원 78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10334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84357"/>
              </p:ext>
            </p:extLst>
          </p:nvPr>
        </p:nvGraphicFramePr>
        <p:xfrm>
          <a:off x="1705794" y="5953958"/>
          <a:ext cx="7272000" cy="287736"/>
        </p:xfrm>
        <a:graphic>
          <a:graphicData uri="http://schemas.openxmlformats.org/drawingml/2006/table">
            <a:tbl>
              <a:tblPr/>
              <a:tblGrid>
                <a:gridCol w="3619297"/>
                <a:gridCol w="3652703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7282869" y="60168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875052" y="60168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Text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621171" y="600903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668758" y="411702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1..  </a:t>
            </a:r>
            <a:r>
              <a:rPr lang="ko-KR" altLang="en-US" sz="1100" spc="-150" smtClean="0">
                <a:latin typeface="+mn-ea"/>
              </a:rPr>
              <a:t>대표 및 임원관련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68758" y="565844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2..  </a:t>
            </a:r>
            <a:r>
              <a:rPr lang="ko-KR" altLang="en-US" sz="1100" spc="-150" smtClean="0">
                <a:latin typeface="+mn-ea"/>
              </a:rPr>
              <a:t>금융상품 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282869" y="537022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75052" y="537022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Text Box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621171" y="536238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46222" y="3667057"/>
            <a:ext cx="21457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3300"/>
                </a:solidFill>
              </a:rPr>
              <a:t>임원 사항에 </a:t>
            </a:r>
            <a:r>
              <a:rPr lang="ko-KR" altLang="en-US" sz="1200" b="1" dirty="0">
                <a:solidFill>
                  <a:srgbClr val="0000FF"/>
                </a:solidFill>
              </a:rPr>
              <a:t>금융상품유형</a:t>
            </a:r>
            <a:r>
              <a:rPr lang="en-US" altLang="ko-KR" sz="1200" b="1" dirty="0">
                <a:solidFill>
                  <a:srgbClr val="0000FF"/>
                </a:solidFill>
              </a:rPr>
              <a:t>,</a:t>
            </a:r>
            <a:r>
              <a:rPr lang="en-US" altLang="ko-KR" sz="1200" b="1" dirty="0">
                <a:solidFill>
                  <a:srgbClr val="FF3300"/>
                </a:solidFill>
              </a:rPr>
              <a:t> </a:t>
            </a:r>
            <a:r>
              <a:rPr lang="ko-KR" altLang="en-US" sz="1200" b="1">
                <a:solidFill>
                  <a:srgbClr val="FF3300"/>
                </a:solidFill>
              </a:rPr>
              <a:t>직위</a:t>
            </a:r>
            <a:r>
              <a:rPr lang="en-US" altLang="ko-KR" sz="1200" b="1" dirty="0">
                <a:solidFill>
                  <a:srgbClr val="FF3300"/>
                </a:solidFill>
              </a:rPr>
              <a:t> </a:t>
            </a:r>
            <a:r>
              <a:rPr lang="ko-KR" altLang="en-US" sz="1200" b="1">
                <a:solidFill>
                  <a:srgbClr val="FF3300"/>
                </a:solidFill>
              </a:rPr>
              <a:t>필요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-&gt; </a:t>
            </a:r>
            <a:r>
              <a:rPr lang="ko-KR" altLang="en-US" sz="1200" b="1">
                <a:solidFill>
                  <a:srgbClr val="0000FF"/>
                </a:solidFill>
              </a:rPr>
              <a:t>등록신청은 상품별로 분리되서 신청되나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>
                <a:solidFill>
                  <a:srgbClr val="0000FF"/>
                </a:solidFill>
              </a:rPr>
              <a:t>교육은 대출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>
                <a:solidFill>
                  <a:srgbClr val="0000FF"/>
                </a:solidFill>
              </a:rPr>
              <a:t>리스할부 둘다 취급할 경우 </a:t>
            </a:r>
            <a:r>
              <a:rPr lang="en-US" altLang="ko-KR" sz="1200" b="1" dirty="0">
                <a:solidFill>
                  <a:srgbClr val="0000FF"/>
                </a:solidFill>
              </a:rPr>
              <a:t>‘</a:t>
            </a:r>
            <a:r>
              <a:rPr lang="ko-KR" altLang="en-US" sz="1200" b="1">
                <a:solidFill>
                  <a:srgbClr val="0000FF"/>
                </a:solidFill>
              </a:rPr>
              <a:t>통합</a:t>
            </a:r>
            <a:r>
              <a:rPr lang="en-US" altLang="ko-KR" sz="1200" b="1" dirty="0">
                <a:solidFill>
                  <a:srgbClr val="0000FF"/>
                </a:solidFill>
              </a:rPr>
              <a:t>’ </a:t>
            </a:r>
            <a:r>
              <a:rPr lang="ko-KR" altLang="en-US" sz="1200" b="1">
                <a:solidFill>
                  <a:srgbClr val="0000FF"/>
                </a:solidFill>
              </a:rPr>
              <a:t>교육을 이수하므로 임원 사항에 금융상품유형 기재 필요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96" name="직선 화살표 연결선 95"/>
          <p:cNvCxnSpPr>
            <a:stCxn id="21" idx="3"/>
          </p:cNvCxnSpPr>
          <p:nvPr/>
        </p:nvCxnSpPr>
        <p:spPr>
          <a:xfrm>
            <a:off x="8329533" y="3132583"/>
            <a:ext cx="1602635" cy="83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046222" y="5530867"/>
            <a:ext cx="2076109" cy="9387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임원자격 적합함에 관한 확인서 및 증빙서류는 대표자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임원별로 모두 필요</a:t>
            </a:r>
            <a:r>
              <a:rPr lang="en-US" altLang="ko-KR" sz="1100" b="1" dirty="0">
                <a:solidFill>
                  <a:srgbClr val="0000FF"/>
                </a:solidFill>
              </a:rPr>
              <a:t>(</a:t>
            </a:r>
            <a:r>
              <a:rPr lang="ko-KR" altLang="en-US" sz="1100" b="1">
                <a:solidFill>
                  <a:srgbClr val="0000FF"/>
                </a:solidFill>
              </a:rPr>
              <a:t>이력서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경력증명서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인감증명서</a:t>
            </a:r>
            <a:r>
              <a:rPr lang="en-US" altLang="ko-KR" sz="1100" b="1" dirty="0">
                <a:solidFill>
                  <a:srgbClr val="0000FF"/>
                </a:solidFill>
              </a:rPr>
              <a:t>, </a:t>
            </a:r>
            <a:r>
              <a:rPr lang="ko-KR" altLang="en-US" sz="1100" b="1">
                <a:solidFill>
                  <a:srgbClr val="0000FF"/>
                </a:solidFill>
              </a:rPr>
              <a:t>확인서가 </a:t>
            </a:r>
            <a:r>
              <a:rPr lang="en-US" altLang="ko-KR" sz="1100" b="1" dirty="0">
                <a:solidFill>
                  <a:srgbClr val="0000FF"/>
                </a:solidFill>
              </a:rPr>
              <a:t>1set)</a:t>
            </a:r>
            <a:endParaRPr lang="ko-KR" altLang="en-US" sz="1100" b="1" dirty="0">
              <a:solidFill>
                <a:srgbClr val="0000FF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705794" y="1576251"/>
            <a:ext cx="7394663" cy="36576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대표자 및 임원관련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7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05634"/>
              </p:ext>
            </p:extLst>
          </p:nvPr>
        </p:nvGraphicFramePr>
        <p:xfrm>
          <a:off x="10046222" y="886278"/>
          <a:ext cx="2146086" cy="569703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승인된 모집인의 이후 처리를 하는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 처리 및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회원사별로 모집인 조회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결제완료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법인소속 사용인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금융상품유형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시설대여 및 연불판매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할부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어음할인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매출채권 매입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지급보증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기타 대출성 상품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필드값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법인번호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등록번호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등록번호 입력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7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번 검색어 필드값으로 포함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정보변경일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결제완료일별로 조회 가능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표시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상태는 완료된 상태만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자격취득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해지완료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금융상품유형에 따라 동일인 이어도 각각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r>
                        <a:rPr lang="ko-KR" altLang="en-US" sz="800" dirty="0" smtClean="0"/>
                        <a:t>금융상품유형 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smtClean="0"/>
                        <a:t>대출 </a:t>
                      </a:r>
                      <a:r>
                        <a:rPr lang="en-US" altLang="ko-KR" sz="800" dirty="0" smtClean="0"/>
                        <a:t>(1</a:t>
                      </a:r>
                      <a:r>
                        <a:rPr lang="ko-KR" altLang="en-US" sz="800" smtClean="0"/>
                        <a:t>사 전속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동일인이어도 금융상품유형에 따라 각각 구분해서 봐야 함</a:t>
                      </a:r>
                      <a:r>
                        <a:rPr lang="en-US" altLang="ko-KR" sz="800" dirty="0" smtClean="0"/>
                        <a:t>.</a:t>
                      </a:r>
                    </a:p>
                    <a:p>
                      <a:endParaRPr lang="en-US" altLang="ko-KR" sz="800" dirty="0" smtClean="0"/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금융상품유형에 따라 동일인 이어도 승인완료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자격취득 시점이 다름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리스할부는 회사가 여러 개 등록될 수 있음</a:t>
                      </a:r>
                      <a:endParaRPr lang="en-US" altLang="ko-KR" sz="800" b="1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800" b="0" strike="sngStrike" dirty="0" smtClean="0">
                          <a:solidFill>
                            <a:srgbClr val="0000FF"/>
                          </a:solidFill>
                        </a:rPr>
                        <a:t>취급상품별 모집인 등록번호도 다름</a:t>
                      </a:r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800" b="0" strike="sngStrike" smtClean="0">
                          <a:solidFill>
                            <a:srgbClr val="0000FF"/>
                          </a:solidFill>
                        </a:rPr>
                        <a:t>미정</a:t>
                      </a:r>
                      <a:r>
                        <a:rPr lang="en-US" altLang="ko-KR" sz="800" b="0" strike="sngStrike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r>
                        <a:rPr lang="ko-KR" altLang="en-US" sz="800" dirty="0" smtClean="0"/>
                        <a:t>또한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smtClean="0"/>
                        <a:t>상황에 따라 해지나 변경도 각각 다를 수 있음</a:t>
                      </a:r>
                      <a:r>
                        <a:rPr lang="en-US" altLang="ko-KR" sz="800" dirty="0" smtClean="0"/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4892927" y="6301778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64" name="직선 연결선 6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782601" y="2345160"/>
            <a:ext cx="6570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검색어</a:t>
            </a:r>
            <a:endParaRPr lang="ko-KR" altLang="en-US" sz="800" dirty="0"/>
          </a:p>
        </p:txBody>
      </p:sp>
      <p:sp>
        <p:nvSpPr>
          <p:cNvPr id="6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771208" y="235718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이름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7" name="Drop-Down Arrow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597833" y="235718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68" name="Drop-Down Arrow"/>
          <p:cNvSpPr/>
          <p:nvPr>
            <p:custDataLst>
              <p:tags r:id="rId3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70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913309" y="2676239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3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74355" y="2680786"/>
            <a:ext cx="997393" cy="1700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68605" y="2675506"/>
            <a:ext cx="181875" cy="1800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410575" y="2674590"/>
            <a:ext cx="181875" cy="1800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174756" y="2676054"/>
            <a:ext cx="1484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~</a:t>
            </a:r>
            <a:endParaRPr lang="ko-KR" altLang="en-US" sz="8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868094" y="2953368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858821" y="2351766"/>
            <a:ext cx="1044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91426"/>
              </p:ext>
            </p:extLst>
          </p:nvPr>
        </p:nvGraphicFramePr>
        <p:xfrm>
          <a:off x="884126" y="3763535"/>
          <a:ext cx="8836991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411"/>
                <a:gridCol w="648940"/>
                <a:gridCol w="596655"/>
                <a:gridCol w="513415"/>
                <a:gridCol w="496057"/>
                <a:gridCol w="518621"/>
                <a:gridCol w="504165"/>
                <a:gridCol w="572413"/>
                <a:gridCol w="640504"/>
                <a:gridCol w="640504"/>
                <a:gridCol w="594374"/>
                <a:gridCol w="627066"/>
                <a:gridCol w="725048"/>
                <a:gridCol w="711693"/>
                <a:gridCol w="704125"/>
              </a:tblGrid>
              <a:tr h="300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회원사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처리상태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모집인분류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금융상품유형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휴대폰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법인명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법인번호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모집인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등록번호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승인완료일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결제완료일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자격취득일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볼보파이낸셜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반려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홍길동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750627-2222222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123A550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37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취소요청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법인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가나다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110111-4088260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변경요청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법인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리스할부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㈜ </a:t>
                      </a:r>
                      <a:r>
                        <a:rPr lang="ko-KR" altLang="en-US" sz="800" b="1" u="sng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마바사</a:t>
                      </a:r>
                      <a:endParaRPr lang="ko-KR" altLang="en-US" sz="800" b="1" u="sng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/>
                        <a:t>110222-5555123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자격취득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해지요청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반려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장민수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900627-2222222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2021-01-11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하나캐피탈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u="none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해지완료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완료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sng" dirty="0" smtClean="0"/>
                        <a:t>개인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/>
                        <a:t>대출</a:t>
                      </a:r>
                      <a:endParaRPr lang="ko-KR" altLang="en-US" sz="800" b="0" u="none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심소연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910627-2222222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010-44221234</a:t>
                      </a:r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123A548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2021-01-10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u="none" dirty="0" smtClean="0">
                          <a:solidFill>
                            <a:schemeClr val="tx1"/>
                          </a:solidFill>
                        </a:rPr>
                        <a:t>2021-01-12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4" name="Drop-Down Arrow"/>
          <p:cNvSpPr/>
          <p:nvPr>
            <p:custDataLst>
              <p:tags r:id="rId7"/>
            </p:custDataLst>
          </p:nvPr>
        </p:nvSpPr>
        <p:spPr>
          <a:xfrm rot="10800000">
            <a:off x="3643490" y="242778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78621" y="2015500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분류</a:t>
            </a:r>
            <a:endParaRPr lang="ko-KR" altLang="en-US" sz="800" dirty="0"/>
          </a:p>
        </p:txBody>
      </p:sp>
      <p:sp>
        <p:nvSpPr>
          <p:cNvPr id="96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775111" y="2027520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7" name="Drop-Down Arrow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601736" y="2027520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8" name="Drop-Down Arrow"/>
          <p:cNvSpPr/>
          <p:nvPr>
            <p:custDataLst>
              <p:tags r:id="rId10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99" name="Drop-Down Arrow"/>
          <p:cNvSpPr/>
          <p:nvPr>
            <p:custDataLst>
              <p:tags r:id="rId11"/>
            </p:custDataLst>
          </p:nvPr>
        </p:nvSpPr>
        <p:spPr>
          <a:xfrm rot="10800000">
            <a:off x="3647393" y="2098124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7862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회원사 선택</a:t>
            </a:r>
            <a:endParaRPr lang="ko-KR" altLang="en-US" sz="800" dirty="0"/>
          </a:p>
        </p:txBody>
      </p:sp>
      <p:sp>
        <p:nvSpPr>
          <p:cNvPr id="106" name="Text Box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775111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7" name="Drop-Down Arrow Box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601736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08" name="Drop-Down Arrow"/>
          <p:cNvSpPr/>
          <p:nvPr>
            <p:custDataLst>
              <p:tags r:id="rId14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0" name="Drop-Down Arrow"/>
          <p:cNvSpPr/>
          <p:nvPr>
            <p:custDataLst>
              <p:tags r:id="rId15"/>
            </p:custDataLst>
          </p:nvPr>
        </p:nvSpPr>
        <p:spPr>
          <a:xfrm rot="10800000">
            <a:off x="3647393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11" name="Oval 63"/>
          <p:cNvSpPr>
            <a:spLocks noChangeArrowheads="1"/>
          </p:cNvSpPr>
          <p:nvPr/>
        </p:nvSpPr>
        <p:spPr bwMode="auto">
          <a:xfrm>
            <a:off x="1666142" y="15966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1632477" y="19937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Oval 63"/>
          <p:cNvSpPr>
            <a:spLocks noChangeArrowheads="1"/>
          </p:cNvSpPr>
          <p:nvPr/>
        </p:nvSpPr>
        <p:spPr bwMode="auto">
          <a:xfrm>
            <a:off x="2614432" y="22550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924114" y="3046187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조회</a:t>
            </a:r>
            <a:endParaRPr lang="ko-KR" altLang="en-US" sz="800"/>
          </a:p>
        </p:txBody>
      </p:sp>
      <p:sp>
        <p:nvSpPr>
          <p:cNvPr id="133" name="직사각형 132"/>
          <p:cNvSpPr/>
          <p:nvPr/>
        </p:nvSpPr>
        <p:spPr>
          <a:xfrm>
            <a:off x="8934241" y="3515359"/>
            <a:ext cx="807052" cy="21152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다운로드</a:t>
            </a:r>
            <a:endParaRPr lang="ko-KR" altLang="en-US" sz="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182861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모집인 상태</a:t>
            </a:r>
            <a:endParaRPr lang="ko-KR" altLang="en-US" sz="800" dirty="0"/>
          </a:p>
        </p:txBody>
      </p:sp>
      <p:sp>
        <p:nvSpPr>
          <p:cNvPr id="142" name="Text Box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927102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3" name="Drop-Down Arrow Box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5753727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44" name="Drop-Down Arrow"/>
          <p:cNvSpPr/>
          <p:nvPr>
            <p:custDataLst>
              <p:tags r:id="rId18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5" name="Drop-Down Arrow"/>
          <p:cNvSpPr/>
          <p:nvPr>
            <p:custDataLst>
              <p:tags r:id="rId19"/>
            </p:custDataLst>
          </p:nvPr>
        </p:nvSpPr>
        <p:spPr>
          <a:xfrm rot="10800000">
            <a:off x="5799384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46" name="Oval 63"/>
          <p:cNvSpPr>
            <a:spLocks noChangeArrowheads="1"/>
          </p:cNvSpPr>
          <p:nvPr/>
        </p:nvSpPr>
        <p:spPr bwMode="auto">
          <a:xfrm>
            <a:off x="4772018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425" y="3482115"/>
            <a:ext cx="938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</a:t>
            </a:r>
            <a:r>
              <a:rPr lang="en-US" altLang="ko-KR" sz="800" b="1" dirty="0" smtClean="0"/>
              <a:t>: 150</a:t>
            </a:r>
            <a:r>
              <a:rPr lang="ko-KR" altLang="en-US" sz="800" b="1" dirty="0" smtClean="0"/>
              <a:t>건</a:t>
            </a:r>
            <a:endParaRPr lang="ko-KR" altLang="en-US" sz="800" b="1" dirty="0"/>
          </a:p>
        </p:txBody>
      </p:sp>
      <p:sp>
        <p:nvSpPr>
          <p:cNvPr id="93" name="직사각형 92"/>
          <p:cNvSpPr/>
          <p:nvPr/>
        </p:nvSpPr>
        <p:spPr>
          <a:xfrm>
            <a:off x="6657808" y="269967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6617349" y="2675397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오늘</a:t>
            </a:r>
            <a:endParaRPr lang="ko-KR" altLang="en-US" sz="800" dirty="0"/>
          </a:p>
        </p:txBody>
      </p:sp>
      <p:sp>
        <p:nvSpPr>
          <p:cNvPr id="101" name="직사각형 100"/>
          <p:cNvSpPr/>
          <p:nvPr/>
        </p:nvSpPr>
        <p:spPr>
          <a:xfrm>
            <a:off x="7399396" y="2698325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7342753" y="2674049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주일</a:t>
            </a:r>
            <a:endParaRPr lang="ko-KR" altLang="en-US" sz="800" dirty="0"/>
          </a:p>
        </p:txBody>
      </p:sp>
      <p:sp>
        <p:nvSpPr>
          <p:cNvPr id="104" name="직사각형 103"/>
          <p:cNvSpPr/>
          <p:nvPr/>
        </p:nvSpPr>
        <p:spPr>
          <a:xfrm>
            <a:off x="7788730" y="2696347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732087" y="2672071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15</a:t>
            </a:r>
            <a:r>
              <a:rPr lang="ko-KR" altLang="en-US" sz="800" smtClean="0"/>
              <a:t>일</a:t>
            </a:r>
            <a:endParaRPr lang="ko-KR" altLang="en-US" sz="800" dirty="0"/>
          </a:p>
        </p:txBody>
      </p:sp>
      <p:sp>
        <p:nvSpPr>
          <p:cNvPr id="114" name="직사각형 113"/>
          <p:cNvSpPr/>
          <p:nvPr/>
        </p:nvSpPr>
        <p:spPr>
          <a:xfrm>
            <a:off x="8175333" y="2692583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8118690" y="2668307"/>
            <a:ext cx="4601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</a:t>
            </a:r>
            <a:r>
              <a:rPr lang="ko-KR" altLang="en-US" sz="800" smtClean="0"/>
              <a:t>개월</a:t>
            </a:r>
            <a:endParaRPr lang="ko-KR" altLang="en-US" sz="800" dirty="0"/>
          </a:p>
        </p:txBody>
      </p:sp>
      <p:sp>
        <p:nvSpPr>
          <p:cNvPr id="116" name="직사각형 115"/>
          <p:cNvSpPr/>
          <p:nvPr/>
        </p:nvSpPr>
        <p:spPr>
          <a:xfrm>
            <a:off x="7015155" y="2701974"/>
            <a:ext cx="339866" cy="16235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6974696" y="2677698"/>
            <a:ext cx="4195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어제</a:t>
            </a:r>
            <a:endParaRPr lang="ko-KR" altLang="en-US" sz="800" dirty="0"/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1621844" y="1111261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776287" y="1668659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처리 상태</a:t>
            </a:r>
            <a:endParaRPr lang="ko-KR" altLang="en-US" sz="800" dirty="0"/>
          </a:p>
        </p:txBody>
      </p:sp>
      <p:sp>
        <p:nvSpPr>
          <p:cNvPr id="78" name="Text Box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559943" y="1680679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9" name="Drop-Down Arrow Box"/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8386568" y="1680679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80" name="Drop-Down Arrow"/>
          <p:cNvSpPr/>
          <p:nvPr>
            <p:custDataLst>
              <p:tags r:id="rId22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1" name="Drop-Down Arrow"/>
          <p:cNvSpPr/>
          <p:nvPr>
            <p:custDataLst>
              <p:tags r:id="rId23"/>
            </p:custDataLst>
          </p:nvPr>
        </p:nvSpPr>
        <p:spPr>
          <a:xfrm rot="10800000">
            <a:off x="8432225" y="1751283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82" name="Oval 63"/>
          <p:cNvSpPr>
            <a:spLocks noChangeArrowheads="1"/>
          </p:cNvSpPr>
          <p:nvPr/>
        </p:nvSpPr>
        <p:spPr bwMode="auto">
          <a:xfrm>
            <a:off x="7404859" y="153293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79033" y="3602224"/>
            <a:ext cx="368046" cy="200055"/>
            <a:chOff x="1847009" y="3431288"/>
            <a:chExt cx="368046" cy="200055"/>
          </a:xfrm>
        </p:grpSpPr>
        <p:sp>
          <p:nvSpPr>
            <p:cNvPr id="71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12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786504" y="2669774"/>
            <a:ext cx="7512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조회</a:t>
            </a:r>
            <a:endParaRPr lang="ko-KR" altLang="en-US" sz="800" dirty="0"/>
          </a:p>
        </p:txBody>
      </p:sp>
      <p:sp>
        <p:nvSpPr>
          <p:cNvPr id="90" name="Text Box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775111" y="2673912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자격취득일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91" name="Drop-Down Arrow Box"/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601736" y="2673912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0" name="Drop-Down Arrow"/>
          <p:cNvSpPr/>
          <p:nvPr>
            <p:custDataLst>
              <p:tags r:id="rId26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1" name="Drop-Down Arrow"/>
          <p:cNvSpPr/>
          <p:nvPr>
            <p:custDataLst>
              <p:tags r:id="rId27"/>
            </p:custDataLst>
          </p:nvPr>
        </p:nvSpPr>
        <p:spPr>
          <a:xfrm rot="10800000">
            <a:off x="3647393" y="2744516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127659" y="2039148"/>
            <a:ext cx="8064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금융상품유형</a:t>
            </a:r>
            <a:endParaRPr lang="ko-KR" altLang="en-US" sz="800" dirty="0"/>
          </a:p>
        </p:txBody>
      </p:sp>
      <p:sp>
        <p:nvSpPr>
          <p:cNvPr id="123" name="Text Box"/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4927102" y="2051168"/>
            <a:ext cx="972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전체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5" name="Drop-Down Arrow Box"/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5753727" y="2051168"/>
            <a:ext cx="165546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26" name="Drop-Down Arrow"/>
          <p:cNvSpPr/>
          <p:nvPr>
            <p:custDataLst>
              <p:tags r:id="rId30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7" name="Drop-Down Arrow"/>
          <p:cNvSpPr/>
          <p:nvPr>
            <p:custDataLst>
              <p:tags r:id="rId31"/>
            </p:custDataLst>
          </p:nvPr>
        </p:nvSpPr>
        <p:spPr>
          <a:xfrm rot="10800000">
            <a:off x="5799384" y="2121772"/>
            <a:ext cx="74230" cy="63991"/>
          </a:xfrm>
          <a:prstGeom prst="triangle">
            <a:avLst/>
          </a:prstGeom>
          <a:solidFill>
            <a:schemeClr val="bg1"/>
          </a:solidFill>
          <a:ln w="635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Calibri" pitchFamily="34" charset="0"/>
            </a:endParaRPr>
          </a:p>
        </p:txBody>
      </p:sp>
      <p:sp>
        <p:nvSpPr>
          <p:cNvPr id="128" name="Oval 63"/>
          <p:cNvSpPr>
            <a:spLocks noChangeArrowheads="1"/>
          </p:cNvSpPr>
          <p:nvPr/>
        </p:nvSpPr>
        <p:spPr bwMode="auto">
          <a:xfrm>
            <a:off x="4772018" y="19034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2056295" y="3602224"/>
            <a:ext cx="368046" cy="200055"/>
            <a:chOff x="1847009" y="3431288"/>
            <a:chExt cx="368046" cy="200055"/>
          </a:xfrm>
        </p:grpSpPr>
        <p:sp>
          <p:nvSpPr>
            <p:cNvPr id="134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11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3623717" y="3580531"/>
            <a:ext cx="368046" cy="200055"/>
            <a:chOff x="1847009" y="3431288"/>
            <a:chExt cx="368046" cy="200055"/>
          </a:xfrm>
        </p:grpSpPr>
        <p:sp>
          <p:nvSpPr>
            <p:cNvPr id="147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13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1457205" y="3602224"/>
            <a:ext cx="368046" cy="200055"/>
            <a:chOff x="1847009" y="3431288"/>
            <a:chExt cx="368046" cy="200055"/>
          </a:xfrm>
        </p:grpSpPr>
        <p:sp>
          <p:nvSpPr>
            <p:cNvPr id="150" name="Oval 63"/>
            <p:cNvSpPr>
              <a:spLocks noChangeArrowheads="1"/>
            </p:cNvSpPr>
            <p:nvPr/>
          </p:nvSpPr>
          <p:spPr bwMode="auto">
            <a:xfrm>
              <a:off x="1914761" y="3459316"/>
              <a:ext cx="144000" cy="144000"/>
            </a:xfrm>
            <a:prstGeom prst="ellipse">
              <a:avLst/>
            </a:prstGeom>
            <a:solidFill>
              <a:srgbClr val="FF3300"/>
            </a:solidFill>
            <a:ln w="12700" algn="ctr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1847009" y="3431288"/>
              <a:ext cx="3680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/>
                  </a:solidFill>
                </a:rPr>
                <a:t>10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7" name="Oval 63"/>
          <p:cNvSpPr>
            <a:spLocks noChangeArrowheads="1"/>
          </p:cNvSpPr>
          <p:nvPr/>
        </p:nvSpPr>
        <p:spPr bwMode="auto">
          <a:xfrm>
            <a:off x="2633845" y="26205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110063"/>
              </p:ext>
            </p:extLst>
          </p:nvPr>
        </p:nvGraphicFramePr>
        <p:xfrm>
          <a:off x="99400" y="1258737"/>
          <a:ext cx="1345828" cy="2156625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9625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0" name="직사각형 129"/>
          <p:cNvSpPr/>
          <p:nvPr/>
        </p:nvSpPr>
        <p:spPr>
          <a:xfrm>
            <a:off x="10046222" y="31456"/>
            <a:ext cx="2145778" cy="638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사용인 삭제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739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240684" y="2937875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5091163" y="3538101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10334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8648"/>
              </p:ext>
            </p:extLst>
          </p:nvPr>
        </p:nvGraphicFramePr>
        <p:xfrm>
          <a:off x="1654783" y="1055751"/>
          <a:ext cx="7392953" cy="863208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대표 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대표 경력증명서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575256" y="76607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3.  </a:t>
            </a:r>
            <a:r>
              <a:rPr lang="ko-KR" altLang="en-US" sz="1100" spc="-150" smtClean="0">
                <a:latin typeface="+mn-ea"/>
              </a:rPr>
              <a:t>교육이수관련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31859" y="111866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824042" y="111866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570161" y="111083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31859" y="1399961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824042" y="1399961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570161" y="1392123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5256" y="2124623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4. </a:t>
            </a:r>
            <a:r>
              <a:rPr lang="ko-KR" altLang="en-US" sz="1100" spc="-150">
                <a:solidFill>
                  <a:srgbClr val="FF0000"/>
                </a:solidFill>
                <a:latin typeface="+mn-ea"/>
              </a:rPr>
              <a:t>업무수행기준요건관련 </a:t>
            </a:r>
            <a:r>
              <a:rPr lang="ko-KR" altLang="en-US" sz="1100" spc="-150" smtClean="0">
                <a:solidFill>
                  <a:srgbClr val="FF0000"/>
                </a:solidFill>
                <a:latin typeface="+mn-ea"/>
              </a:rPr>
              <a:t>서류</a:t>
            </a:r>
            <a:endParaRPr lang="ko-KR" altLang="en-US" sz="1100" spc="-15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56049"/>
              </p:ext>
            </p:extLst>
          </p:nvPr>
        </p:nvGraphicFramePr>
        <p:xfrm>
          <a:off x="1654783" y="2505158"/>
          <a:ext cx="7392953" cy="287736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업무수행기준요건관련 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7231859" y="256807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24042" y="256807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0161" y="256023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231859" y="168734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24042" y="168734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570161" y="167950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1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163195" y="2237626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7296092" y="2237626"/>
            <a:ext cx="80705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173628"/>
              </p:ext>
            </p:extLst>
          </p:nvPr>
        </p:nvGraphicFramePr>
        <p:xfrm>
          <a:off x="1696995" y="2566247"/>
          <a:ext cx="7264284" cy="1178590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 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47235" y="2831372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47235" y="331252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2021021315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47235" y="354106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2021-01-01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785303" y="352408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2021-05-03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647235" y="307500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대출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18895"/>
              </p:ext>
            </p:extLst>
          </p:nvPr>
        </p:nvGraphicFramePr>
        <p:xfrm>
          <a:off x="1654784" y="4227315"/>
          <a:ext cx="7306496" cy="863208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이수확인서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경력증명서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업무인력</a:t>
                      </a:r>
                      <a:r>
                        <a:rPr kumimoji="1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7231859" y="429023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824042" y="429023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428239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31859" y="457855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24042" y="457855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570161" y="457071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31859" y="4858643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24042" y="4858643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570161" y="4850805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4783" y="3928419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04706" y="5648304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145774" y="3629544"/>
            <a:ext cx="2046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전문인력에 금융상품유형 </a:t>
            </a:r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추가</a:t>
            </a:r>
            <a:endParaRPr lang="en-US" altLang="ko-KR" sz="1200" b="1" dirty="0" smtClean="0">
              <a:solidFill>
                <a:srgbClr val="FF3300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18014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 Box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784173" y="1689259"/>
            <a:ext cx="493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74962" y="16973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67145" y="16973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075242" y="169733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05794" y="1576251"/>
            <a:ext cx="7394663" cy="36576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163195" y="5186738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전문성 인력에 관한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94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784173" y="1689259"/>
            <a:ext cx="493200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74962" y="16973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67145" y="16973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75242" y="1697336"/>
            <a:ext cx="828000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샘플다운로드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05794" y="1576251"/>
            <a:ext cx="7394663" cy="36576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163195" y="2237626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2" name="직사각형 11"/>
          <p:cNvSpPr/>
          <p:nvPr/>
        </p:nvSpPr>
        <p:spPr>
          <a:xfrm>
            <a:off x="7296092" y="2237626"/>
            <a:ext cx="807052" cy="252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추가</a:t>
            </a:r>
            <a:endParaRPr lang="ko-KR" altLang="en-US" sz="8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17408"/>
              </p:ext>
            </p:extLst>
          </p:nvPr>
        </p:nvGraphicFramePr>
        <p:xfrm>
          <a:off x="1705963" y="2778280"/>
          <a:ext cx="7264284" cy="235718"/>
        </p:xfrm>
        <a:graphic>
          <a:graphicData uri="http://schemas.openxmlformats.org/drawingml/2006/table">
            <a:tbl>
              <a:tblPr/>
              <a:tblGrid>
                <a:gridCol w="1845275"/>
                <a:gridCol w="1842443"/>
                <a:gridCol w="1285103"/>
                <a:gridCol w="2291463"/>
              </a:tblGrid>
              <a:tr h="23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911111-1234568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56203" y="2792239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4783" y="3355760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pc="-150" dirty="0" smtClean="0">
                <a:latin typeface="+mn-ea"/>
              </a:rPr>
              <a:t>전문인력관련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31464"/>
              </p:ext>
            </p:extLst>
          </p:nvPr>
        </p:nvGraphicFramePr>
        <p:xfrm>
          <a:off x="1705792" y="3715348"/>
          <a:ext cx="7306496" cy="575472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자격확인 서류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전산인력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7282867" y="377826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75050" y="377826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621169" y="377042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282867" y="406658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875050" y="406658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621169" y="405875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55714" y="5049250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8204437" y="4418035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6322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기타 첨부할 서류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29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01588"/>
              </p:ext>
            </p:extLst>
          </p:nvPr>
        </p:nvGraphicFramePr>
        <p:xfrm>
          <a:off x="10046222" y="886278"/>
          <a:ext cx="2146086" cy="252118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163195" y="1601898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4783" y="1971091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1. </a:t>
            </a:r>
            <a:r>
              <a:rPr lang="ko-KR" altLang="en-US" sz="1100" spc="-150" smtClean="0">
                <a:latin typeface="+mn-ea"/>
              </a:rPr>
              <a:t>물적설비관련 서류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50280"/>
              </p:ext>
            </p:extLst>
          </p:nvPr>
        </p:nvGraphicFramePr>
        <p:xfrm>
          <a:off x="1705792" y="2243595"/>
          <a:ext cx="7306496" cy="863208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물적 설비내역에 대한 증빙서류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사무공간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전산설비 등의 임차계약서 사본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부동산 등기부등본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282867" y="2306512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875050" y="2306512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621169" y="2298674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82867" y="2594836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75050" y="2594836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621169" y="2586998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55714" y="5684979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8204437" y="5001515"/>
            <a:ext cx="807052" cy="25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2" name="직사각형 21"/>
          <p:cNvSpPr/>
          <p:nvPr/>
        </p:nvSpPr>
        <p:spPr>
          <a:xfrm>
            <a:off x="1705792" y="1031019"/>
            <a:ext cx="1080000" cy="2880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등록정보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783455" y="1031019"/>
            <a:ext cx="1512000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대표자 및 임원관련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83781" y="1031019"/>
            <a:ext cx="1664173" cy="288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전문성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48129" y="1031019"/>
            <a:ext cx="1898290" cy="28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전산설비 관리 인력에 관한 사항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37889" y="1031019"/>
            <a:ext cx="1152000" cy="288000"/>
          </a:xfrm>
          <a:prstGeom prst="rect">
            <a:avLst/>
          </a:prstGeom>
          <a:solidFill>
            <a:srgbClr val="595959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bg1"/>
                </a:solidFill>
              </a:rPr>
              <a:t>기타 첨부할 서류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82867" y="2882219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875050" y="2882219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621169" y="2874381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4783" y="3233834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 smtClean="0">
                <a:latin typeface="+mn-ea"/>
              </a:rPr>
              <a:t>2 . </a:t>
            </a:r>
            <a:r>
              <a:rPr lang="ko-KR" altLang="en-US" sz="1100" spc="-150" smtClean="0">
                <a:latin typeface="+mn-ea"/>
              </a:rPr>
              <a:t>사회적 신용</a:t>
            </a:r>
            <a:endParaRPr lang="ko-KR" altLang="en-US" sz="1100" spc="-150" dirty="0"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585794"/>
              </p:ext>
            </p:extLst>
          </p:nvPr>
        </p:nvGraphicFramePr>
        <p:xfrm>
          <a:off x="1705792" y="3506338"/>
          <a:ext cx="7306496" cy="287736"/>
        </p:xfrm>
        <a:graphic>
          <a:graphicData uri="http://schemas.openxmlformats.org/drawingml/2006/table">
            <a:tbl>
              <a:tblPr/>
              <a:tblGrid>
                <a:gridCol w="3636466"/>
                <a:gridCol w="3670030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신청인의 사회적신용에 대한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7282867" y="3569255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75050" y="3569255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621169" y="3561417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415"/>
              </p:ext>
            </p:extLst>
          </p:nvPr>
        </p:nvGraphicFramePr>
        <p:xfrm>
          <a:off x="1654783" y="4281857"/>
          <a:ext cx="7392953" cy="575472"/>
        </p:xfrm>
        <a:graphic>
          <a:graphicData uri="http://schemas.openxmlformats.org/drawingml/2006/table">
            <a:tbl>
              <a:tblPr/>
              <a:tblGrid>
                <a:gridCol w="3679496"/>
                <a:gridCol w="3713457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1662346" y="3992185"/>
            <a:ext cx="2229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-150" dirty="0">
                <a:latin typeface="+mn-ea"/>
              </a:rPr>
              <a:t>3</a:t>
            </a:r>
            <a:r>
              <a:rPr lang="en-US" altLang="ko-KR" sz="1100" spc="-150" dirty="0" smtClean="0">
                <a:latin typeface="+mn-ea"/>
              </a:rPr>
              <a:t>  </a:t>
            </a:r>
            <a:r>
              <a:rPr lang="ko-KR" altLang="en-US" sz="1100" spc="-150" smtClean="0">
                <a:latin typeface="+mn-ea"/>
              </a:rPr>
              <a:t>기타</a:t>
            </a:r>
            <a:endParaRPr lang="ko-KR" altLang="en-US" sz="1100" spc="-150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31859" y="4344774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24042" y="4344774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570161" y="4336936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31859" y="4633098"/>
            <a:ext cx="524600" cy="16064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X </a:t>
            </a:r>
            <a:r>
              <a:rPr lang="ko-KR" altLang="en-US" sz="80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824042" y="4633098"/>
            <a:ext cx="658774" cy="16064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파일찾기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70161" y="4625260"/>
            <a:ext cx="1583460" cy="176961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28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06872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1" y="1097353"/>
            <a:ext cx="288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관리자 조회 및 변경</a:t>
            </a:r>
            <a:endParaRPr lang="ko-KR" altLang="en-US" sz="2000" spc="-150" dirty="0"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6869"/>
              </p:ext>
            </p:extLst>
          </p:nvPr>
        </p:nvGraphicFramePr>
        <p:xfrm>
          <a:off x="10046222" y="886278"/>
          <a:ext cx="2146086" cy="23923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 클릭 시 관리자 조회 팝업이 열림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49434"/>
              </p:ext>
            </p:extLst>
          </p:nvPr>
        </p:nvGraphicFramePr>
        <p:xfrm>
          <a:off x="1705792" y="1811038"/>
          <a:ext cx="7955980" cy="1302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909"/>
                <a:gridCol w="1045232"/>
                <a:gridCol w="1029012"/>
                <a:gridCol w="1029012"/>
                <a:gridCol w="856650"/>
                <a:gridCol w="1032641"/>
                <a:gridCol w="914400"/>
                <a:gridCol w="882128"/>
                <a:gridCol w="7549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선택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아이디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부서명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담담자명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직위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이메일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전화번호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휴대폰번호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가입일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</a:t>
                      </a:r>
                      <a:r>
                        <a:rPr lang="en-US" altLang="ko-KR" sz="800" b="1" u="sng" baseline="0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1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>
                          <a:solidFill>
                            <a:schemeClr val="tx1"/>
                          </a:solidFill>
                        </a:rPr>
                        <a:t>과장</a:t>
                      </a:r>
                      <a:endParaRPr lang="ko-KR" altLang="en-US" sz="80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abc@gmail.com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2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대리</a:t>
                      </a:r>
                      <a:endParaRPr lang="en-US" altLang="ko-KR" sz="8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2021-05-25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0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u="sng" dirty="0" smtClean="0"/>
                        <a:t>ABC3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마케팅 부서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sng" dirty="0" smtClean="0"/>
                        <a:t>담당자</a:t>
                      </a:r>
                      <a:r>
                        <a:rPr lang="en-US" altLang="ko-KR" sz="800" b="1" u="sng" dirty="0" smtClean="0"/>
                        <a:t>3</a:t>
                      </a:r>
                      <a:endParaRPr lang="ko-KR" altLang="en-US" sz="800" b="1" u="sng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abc@gmail.com</a:t>
                      </a:r>
                      <a:endParaRPr lang="ko-KR" altLang="en-US" sz="80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02-5014455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010-4442222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2021-05-15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843827" y="16921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46222" y="3689254"/>
            <a:ext cx="171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3300"/>
                </a:solidFill>
              </a:rPr>
              <a:t>관리자 삭제를 위한 체크박스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맨 앞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)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와 삭제메뉴</a:t>
            </a:r>
            <a:r>
              <a:rPr lang="en-US" altLang="ko-KR" sz="1200" b="1" dirty="0" smtClean="0">
                <a:solidFill>
                  <a:srgbClr val="FF33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3300"/>
                </a:solidFill>
              </a:rPr>
              <a:t>필요</a:t>
            </a:r>
            <a:endParaRPr lang="en-US" altLang="ko-KR" sz="1200" b="1" dirty="0" smtClean="0">
              <a:solidFill>
                <a:srgbClr val="FF3300"/>
              </a:solidFill>
            </a:endParaRPr>
          </a:p>
          <a:p>
            <a:endParaRPr lang="en-US" altLang="ko-KR" sz="1200" b="1" dirty="0">
              <a:solidFill>
                <a:srgbClr val="FF3300"/>
              </a:solidFill>
            </a:endParaRPr>
          </a:p>
          <a:p>
            <a:r>
              <a:rPr lang="ko-KR" altLang="en-US" sz="1200" b="1" dirty="0" smtClean="0">
                <a:solidFill>
                  <a:srgbClr val="FF3300"/>
                </a:solidFill>
              </a:rPr>
              <a:t>휴대폰번호 추가</a:t>
            </a:r>
            <a:endParaRPr lang="en-US" altLang="ko-KR" sz="1200" b="1" dirty="0" smtClean="0">
              <a:solidFill>
                <a:srgbClr val="FF3300"/>
              </a:solidFill>
            </a:endParaRPr>
          </a:p>
        </p:txBody>
      </p:sp>
      <p:sp>
        <p:nvSpPr>
          <p:cNvPr id="14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854139" y="2267956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854139" y="2599801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52521" y="3310087"/>
            <a:ext cx="807052" cy="252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854139" y="2907228"/>
            <a:ext cx="144000" cy="144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06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826" y="1855191"/>
            <a:ext cx="5052112" cy="296117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885826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5033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87448"/>
              </p:ext>
            </p:extLst>
          </p:nvPr>
        </p:nvGraphicFramePr>
        <p:xfrm>
          <a:off x="2900637" y="1886116"/>
          <a:ext cx="5000396" cy="2372032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마케팅부서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홍길동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smtClean="0"/>
                        <a:t>과장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r>
                        <a:rPr lang="en-US" altLang="ko-KR" sz="800" dirty="0" smtClean="0">
                          <a:hlinkClick r:id="rId3"/>
                        </a:rPr>
                        <a:t>abc@gmail.com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02-44445567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010-44422222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가입일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2020.05.10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00636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조회 및 변경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97309" y="4365737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6985981" y="436989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04724"/>
              </p:ext>
            </p:extLst>
          </p:nvPr>
        </p:nvGraphicFramePr>
        <p:xfrm>
          <a:off x="10046222" y="886278"/>
          <a:ext cx="2146086" cy="2467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번호가 조회됩니다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수정버튼 클릭 시 수정화면으로 변경됩니다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Oval 63"/>
          <p:cNvSpPr>
            <a:spLocks noChangeArrowheads="1"/>
          </p:cNvSpPr>
          <p:nvPr/>
        </p:nvSpPr>
        <p:spPr bwMode="auto">
          <a:xfrm>
            <a:off x="2719731" y="149549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Oval 63"/>
          <p:cNvSpPr>
            <a:spLocks noChangeArrowheads="1"/>
          </p:cNvSpPr>
          <p:nvPr/>
        </p:nvSpPr>
        <p:spPr bwMode="auto">
          <a:xfrm>
            <a:off x="6799149" y="432208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6222" y="3354127"/>
            <a:ext cx="21457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금융회사 관리자 정보수정을 담당하는 대표관리자가 있어야 </a:t>
            </a:r>
            <a:r>
              <a:rPr lang="ko-KR" altLang="en-US" sz="1200" b="1" dirty="0" err="1">
                <a:solidFill>
                  <a:srgbClr val="FF0000"/>
                </a:solidFill>
              </a:rPr>
              <a:t>하는건지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</a:p>
          <a:p>
            <a:r>
              <a:rPr lang="ko-KR" altLang="en-US" sz="1200" b="1">
                <a:solidFill>
                  <a:srgbClr val="FF0000"/>
                </a:solidFill>
              </a:rPr>
              <a:t>아니면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>
                <a:solidFill>
                  <a:srgbClr val="FF0000"/>
                </a:solidFill>
              </a:rPr>
              <a:t>각자 본인 정보 변경만 가능한건지</a:t>
            </a:r>
            <a:r>
              <a:rPr lang="en-US" altLang="ko-KR" sz="12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rgbClr val="0000FF"/>
                </a:solidFill>
                <a:sym typeface="Wingdings" panose="05000000000000000000" pitchFamily="2" charset="2"/>
              </a:rPr>
              <a:t>대표관리자 없이 각자 본인 정보 수정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휴대폰번호 추가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>
                <a:solidFill>
                  <a:srgbClr val="0000FF"/>
                </a:solidFill>
              </a:rPr>
              <a:t>선택사항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23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412" y="1855191"/>
            <a:ext cx="5052112" cy="336319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46412" y="1602589"/>
            <a:ext cx="5052112" cy="27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645619" y="1567496"/>
            <a:ext cx="2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1222" y="1613663"/>
            <a:ext cx="2116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관리자 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55870" y="4770727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취소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5590724" y="4774882"/>
            <a:ext cx="807052" cy="252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350845"/>
              </p:ext>
            </p:extLst>
          </p:nvPr>
        </p:nvGraphicFramePr>
        <p:xfrm>
          <a:off x="2861223" y="1886116"/>
          <a:ext cx="5000396" cy="2668536"/>
        </p:xfrm>
        <a:graphic>
          <a:graphicData uri="http://schemas.openxmlformats.org/drawingml/2006/table">
            <a:tbl>
              <a:tblPr/>
              <a:tblGrid>
                <a:gridCol w="1074252"/>
                <a:gridCol w="3926144"/>
              </a:tblGrid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ABC1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패스워드 확인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부서명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담당자명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이메일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회사 전화번호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96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022572" y="223224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 Box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4022572" y="25445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5" name="Text Box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022572" y="3108453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홍길동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6" name="Text Box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022572" y="3712089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Calibri" pitchFamily="34" charset="0"/>
              </a:rPr>
              <a:t>abe@gmail.com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17" name="Text Box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022572" y="3987985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02-44445567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100881"/>
              </p:ext>
            </p:extLst>
          </p:nvPr>
        </p:nvGraphicFramePr>
        <p:xfrm>
          <a:off x="10046222" y="886278"/>
          <a:ext cx="2146086" cy="2736073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아이디를 제외한 모든 데이터 변경이 가능합니다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관리자가 변경되면 여신협회에서도 실시간으로 반영됨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저장버튼을 클릭하면 변경내용이 저장되고 창이 닫힙니다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134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2637817" y="1627836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3"/>
          <p:cNvSpPr>
            <a:spLocks noChangeArrowheads="1"/>
          </p:cNvSpPr>
          <p:nvPr/>
        </p:nvSpPr>
        <p:spPr bwMode="auto">
          <a:xfrm>
            <a:off x="5518724" y="465167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Box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022572" y="2828366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마케팅부서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24" name="Text Box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022572" y="3396777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과장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6222" y="3576777"/>
            <a:ext cx="2145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휴대폰번호 추가</a:t>
            </a:r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>
                <a:solidFill>
                  <a:srgbClr val="0000FF"/>
                </a:solidFill>
              </a:rPr>
              <a:t>선택사항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27" name="Text Box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022572" y="4295412"/>
            <a:ext cx="2340000" cy="18000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Calibri" pitchFamily="34" charset="0"/>
              </a:rPr>
              <a:t>010-44445567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15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908615"/>
              </p:ext>
            </p:extLst>
          </p:nvPr>
        </p:nvGraphicFramePr>
        <p:xfrm>
          <a:off x="1777126" y="1825625"/>
          <a:ext cx="7884644" cy="16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60"/>
                <a:gridCol w="4864544"/>
                <a:gridCol w="1169170"/>
                <a:gridCol w="116917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No.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조회수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등록일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파일명 규칙보기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2021-03-11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엑셀 파일</a:t>
                      </a:r>
                      <a:r>
                        <a:rPr lang="ko-KR" altLang="en-US" sz="800" b="1" u="sng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필독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리스할부 </a:t>
                      </a: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모집인 등록 </a:t>
                      </a:r>
                      <a:r>
                        <a:rPr lang="en-US" altLang="ko-KR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800" b="1" u="sng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이미지 파일 작성방법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2021-03-01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sng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여신금융사 기관별 코드번호</a:t>
                      </a:r>
                      <a:endParaRPr lang="ko-KR" altLang="en-US" sz="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2021-02-01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18477"/>
              </p:ext>
            </p:extLst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 bwMode="auto">
          <a:xfrm>
            <a:off x="4658770" y="4036787"/>
            <a:ext cx="249299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&lt;&lt;  &lt; 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ea typeface="돋움" pitchFamily="50" charset="-127"/>
              </a:rPr>
              <a:t>1 </a:t>
            </a:r>
            <a:r>
              <a:rPr lang="en-US" altLang="ko-KR" sz="800" dirty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· 2 · 3 · 4 · 5 · 6 · 7 · 8 · 9 · 10  </a:t>
            </a:r>
            <a:r>
              <a:rPr lang="en-US" altLang="ko-KR" sz="800" dirty="0" smtClean="0">
                <a:solidFill>
                  <a:srgbClr val="000000">
                    <a:lumMod val="65000"/>
                    <a:lumOff val="35000"/>
                  </a:srgbClr>
                </a:solidFill>
                <a:latin typeface="맑은 고딕"/>
                <a:ea typeface="맑은 고딕"/>
              </a:rPr>
              <a:t>&gt;  &gt;&gt; </a:t>
            </a:r>
            <a:endParaRPr lang="en-US" altLang="ko-KR" sz="800" dirty="0">
              <a:solidFill>
                <a:srgbClr val="000000">
                  <a:lumMod val="65000"/>
                  <a:lumOff val="35000"/>
                </a:srgbClr>
              </a:solidFill>
              <a:ea typeface="돋움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57038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38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705792" y="1097353"/>
            <a:ext cx="222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공지사항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0046222" y="886278"/>
          <a:ext cx="2146086" cy="2316849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41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68001">
                <a:tc gridSpan="2">
                  <a:txBody>
                    <a:bodyPr/>
                    <a:lstStyle/>
                    <a:p>
                      <a:endParaRPr lang="en-US" altLang="ko-KR" sz="800" dirty="0" smtClean="0"/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48168" y="1786144"/>
            <a:ext cx="48653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000" dirty="0" smtClean="0"/>
              <a:t>[</a:t>
            </a:r>
            <a:r>
              <a:rPr lang="ko-KR" altLang="en-US" sz="1000" smtClean="0"/>
              <a:t>필득</a:t>
            </a:r>
            <a:r>
              <a:rPr lang="en-US" altLang="ko-KR" sz="1000" dirty="0" smtClean="0"/>
              <a:t>] </a:t>
            </a:r>
            <a:r>
              <a:rPr lang="ko-KR" altLang="en-US" sz="1000" smtClean="0"/>
              <a:t>리스할부 </a:t>
            </a:r>
            <a:r>
              <a:rPr lang="ko-KR" altLang="en-US" sz="1000" dirty="0"/>
              <a:t>모집인 등록 파일명 규칙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1303" y="1807119"/>
            <a:ext cx="851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2021.03.11</a:t>
            </a:r>
            <a:endParaRPr lang="ko-KR" altLang="en-US" sz="1000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748168" y="2074316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48168" y="2196762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1. </a:t>
            </a:r>
            <a:r>
              <a:rPr lang="ko-KR" altLang="en-US" sz="1050" b="1" smtClean="0"/>
              <a:t>엑셀파일명 등록 규칙</a:t>
            </a:r>
            <a:endParaRPr lang="ko-KR" altLang="en-US" sz="105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11741" y="2482024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리스할부 모집인 등록 시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1811740" y="2725863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ko-KR" altLang="en-US" sz="900" smtClean="0"/>
              <a:t>여신금융사 기준 송부시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u, </a:t>
            </a:r>
            <a:r>
              <a:rPr lang="ko-KR" altLang="en-US" sz="900" smtClean="0">
                <a:sym typeface="Wingdings" panose="05000000000000000000" pitchFamily="2" charset="2"/>
              </a:rPr>
              <a:t>수신시 </a:t>
            </a:r>
            <a:r>
              <a:rPr lang="en-US" altLang="ko-KR" sz="900" dirty="0" smtClean="0">
                <a:sym typeface="Wingdings" panose="05000000000000000000" pitchFamily="2" charset="2"/>
              </a:rPr>
              <a:t> 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01  </a:t>
            </a:r>
            <a:r>
              <a:rPr lang="ko-KR" altLang="en-US" sz="900" smtClean="0">
                <a:sym typeface="Wingdings" panose="05000000000000000000" pitchFamily="2" charset="2"/>
              </a:rPr>
              <a:t>등록</a:t>
            </a:r>
            <a:r>
              <a:rPr lang="en-US" altLang="ko-KR" sz="900" dirty="0" smtClean="0">
                <a:sym typeface="Wingdings" panose="05000000000000000000" pitchFamily="2" charset="2"/>
              </a:rPr>
              <a:t>/</a:t>
            </a:r>
            <a:r>
              <a:rPr lang="ko-KR" altLang="en-US" sz="900" smtClean="0">
                <a:sym typeface="Wingdings" panose="05000000000000000000" pitchFamily="2" charset="2"/>
              </a:rPr>
              <a:t>해지요청</a:t>
            </a:r>
            <a:endParaRPr lang="en-US" altLang="ko-KR" sz="90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txt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1748168" y="3999427"/>
            <a:ext cx="1759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/>
              <a:t>2. </a:t>
            </a:r>
            <a:r>
              <a:rPr lang="ko-KR" altLang="en-US" sz="1050" b="1" smtClean="0"/>
              <a:t>사진파일명 등록 규칙</a:t>
            </a:r>
            <a:endParaRPr lang="ko-KR" altLang="en-US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811740" y="4458865"/>
            <a:ext cx="785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u="sng" dirty="0" smtClean="0"/>
              <a:t>업무구분코드</a:t>
            </a:r>
            <a:r>
              <a:rPr lang="en-US" altLang="ko-KR" sz="900" u="sng" dirty="0" smtClean="0"/>
              <a:t>(3) + </a:t>
            </a:r>
            <a:r>
              <a:rPr lang="ko-KR" altLang="en-US" sz="900" u="sng" smtClean="0"/>
              <a:t>파일특성</a:t>
            </a:r>
            <a:r>
              <a:rPr lang="en-US" altLang="ko-KR" sz="900" u="sng" dirty="0" smtClean="0"/>
              <a:t>(1) + </a:t>
            </a:r>
            <a:r>
              <a:rPr lang="ko-KR" altLang="en-US" sz="900" u="sng" smtClean="0"/>
              <a:t>일련번호</a:t>
            </a:r>
            <a:r>
              <a:rPr lang="en-US" altLang="ko-KR" sz="900" u="sng" dirty="0" smtClean="0"/>
              <a:t>(2) + “_D”(2) + </a:t>
            </a:r>
            <a:r>
              <a:rPr lang="ko-KR" altLang="en-US" sz="900" u="sng" smtClean="0"/>
              <a:t>자료송부일</a:t>
            </a:r>
            <a:r>
              <a:rPr lang="en-US" altLang="ko-KR" sz="900" u="sng" dirty="0" smtClean="0"/>
              <a:t>(6) + “_”(1) + </a:t>
            </a:r>
            <a:r>
              <a:rPr lang="ko-KR" altLang="en-US" sz="900" u="sng" smtClean="0"/>
              <a:t>기관코드</a:t>
            </a:r>
            <a:r>
              <a:rPr lang="en-US" altLang="ko-KR" sz="900" u="sng" dirty="0" smtClean="0"/>
              <a:t>(2) + “.”(1) +</a:t>
            </a:r>
            <a:r>
              <a:rPr lang="ko-KR" altLang="en-US" sz="900" u="sng"/>
              <a:t> </a:t>
            </a:r>
            <a:r>
              <a:rPr lang="ko-KR" altLang="en-US" sz="900" u="sng" smtClean="0"/>
              <a:t>확장자</a:t>
            </a:r>
            <a:r>
              <a:rPr lang="en-US" altLang="ko-KR" sz="900" u="sng" dirty="0" smtClean="0"/>
              <a:t>(3)</a:t>
            </a:r>
          </a:p>
          <a:p>
            <a:endParaRPr lang="en-US" altLang="ko-KR" sz="900" dirty="0"/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업무구분코드</a:t>
            </a:r>
            <a:r>
              <a:rPr lang="en-US" altLang="ko-KR" sz="900" dirty="0" smtClean="0"/>
              <a:t>(3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cls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/>
              <a:t>파일특성 </a:t>
            </a:r>
            <a:r>
              <a:rPr lang="en-US" altLang="ko-KR" sz="900" dirty="0" smtClean="0"/>
              <a:t>(1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 : </a:t>
            </a:r>
            <a:r>
              <a:rPr lang="en-US" altLang="ko-KR" sz="900" dirty="0" smtClean="0">
                <a:sym typeface="Wingdings" panose="05000000000000000000" pitchFamily="2" charset="2"/>
              </a:rPr>
              <a:t>u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일련번호 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02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자료송부일 </a:t>
            </a:r>
            <a:r>
              <a:rPr lang="en-US" altLang="ko-KR" sz="900" dirty="0" smtClean="0">
                <a:sym typeface="Wingdings" panose="05000000000000000000" pitchFamily="2" charset="2"/>
              </a:rPr>
              <a:t>(6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YYMMDD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smtClean="0">
                <a:sym typeface="Wingdings" panose="05000000000000000000" pitchFamily="2" charset="2"/>
              </a:rPr>
              <a:t>기관코드</a:t>
            </a:r>
            <a:r>
              <a:rPr lang="en-US" altLang="ko-KR" sz="900" dirty="0" smtClean="0">
                <a:sym typeface="Wingdings" panose="05000000000000000000" pitchFamily="2" charset="2"/>
              </a:rPr>
              <a:t>(2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</a:t>
            </a:r>
            <a:r>
              <a:rPr lang="ko-KR" altLang="en-US" sz="900" smtClean="0">
                <a:sym typeface="Wingdings" panose="05000000000000000000" pitchFamily="2" charset="2"/>
              </a:rPr>
              <a:t>여신금융회사 코드 </a:t>
            </a:r>
            <a:r>
              <a:rPr lang="en-US" altLang="ko-KR" sz="900" dirty="0" smtClean="0">
                <a:sym typeface="Wingdings" panose="05000000000000000000" pitchFamily="2" charset="2"/>
              </a:rPr>
              <a:t>(</a:t>
            </a:r>
            <a:r>
              <a:rPr lang="ko-KR" altLang="en-US" sz="900" smtClean="0">
                <a:sym typeface="Wingdings" panose="05000000000000000000" pitchFamily="2" charset="2"/>
              </a:rPr>
              <a:t>여신금융사별 코드는 공지사항에서 확인 가능</a:t>
            </a:r>
            <a:r>
              <a:rPr lang="en-US" altLang="ko-KR" sz="900" dirty="0" smtClean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 err="1" smtClean="0">
                <a:sym typeface="Wingdings" panose="05000000000000000000" pitchFamily="2" charset="2"/>
              </a:rPr>
              <a:t>확장자</a:t>
            </a:r>
            <a:r>
              <a:rPr lang="en-US" altLang="ko-KR" sz="900" dirty="0" smtClean="0">
                <a:sym typeface="Wingdings" panose="05000000000000000000" pitchFamily="2" charset="2"/>
              </a:rPr>
              <a:t>(3</a:t>
            </a:r>
            <a:r>
              <a:rPr lang="ko-KR" altLang="en-US" sz="900" smtClean="0">
                <a:sym typeface="Wingdings" panose="05000000000000000000" pitchFamily="2" charset="2"/>
              </a:rPr>
              <a:t>자리</a:t>
            </a:r>
            <a:r>
              <a:rPr lang="en-US" altLang="ko-KR" sz="900" dirty="0" smtClean="0">
                <a:sym typeface="Wingdings" panose="05000000000000000000" pitchFamily="2" charset="2"/>
              </a:rPr>
              <a:t>) : zip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811741" y="4223732"/>
            <a:ext cx="25840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사진 파일이름 </a:t>
            </a:r>
            <a:r>
              <a:rPr lang="en-US" altLang="ko-KR" sz="900" dirty="0" smtClean="0"/>
              <a:t>(21</a:t>
            </a:r>
            <a:r>
              <a:rPr lang="ko-KR" altLang="en-US" sz="900" smtClean="0"/>
              <a:t>자리</a:t>
            </a:r>
            <a:r>
              <a:rPr lang="en-US" altLang="ko-KR" sz="900" dirty="0" smtClean="0"/>
              <a:t>)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846967" y="5958339"/>
            <a:ext cx="792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116" y="855501"/>
            <a:ext cx="1264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150" dirty="0" smtClean="0">
                <a:latin typeface="+mn-ea"/>
              </a:rPr>
              <a:t>회원사 시스템</a:t>
            </a:r>
            <a:endParaRPr lang="ko-KR" altLang="en-US" sz="1100" b="1" spc="-150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4895"/>
              </p:ext>
            </p:extLst>
          </p:nvPr>
        </p:nvGraphicFramePr>
        <p:xfrm>
          <a:off x="99400" y="1258747"/>
          <a:ext cx="1264317" cy="1228560"/>
        </p:xfrm>
        <a:graphic>
          <a:graphicData uri="http://schemas.openxmlformats.org/drawingml/2006/table">
            <a:tbl>
              <a:tblPr/>
              <a:tblGrid>
                <a:gridCol w="1264317"/>
              </a:tblGrid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등록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관리자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7140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5076752" y="6196182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15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2966"/>
              </p:ext>
            </p:extLst>
          </p:nvPr>
        </p:nvGraphicFramePr>
        <p:xfrm>
          <a:off x="10046222" y="886278"/>
          <a:ext cx="2146086" cy="4614184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이력내역을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자격취득 이전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이전에 반려사유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재 승인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요청사유등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</a:t>
                      </a: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이전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관련된 사항을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7587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3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3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자격취득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결제완료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또는 인증번호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주민등록번호가 다릅니다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다시 첨부바랍니다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54" name="타원 53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5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7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2164606" y="5844597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06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084406" y="4822873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53198"/>
              </p:ext>
            </p:extLst>
          </p:nvPr>
        </p:nvGraphicFramePr>
        <p:xfrm>
          <a:off x="10046222" y="886278"/>
          <a:ext cx="2146086" cy="3146448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 시 첨부했던 첨부파일을 보여줌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완료 일 경우에는 목록버튼만 보여지고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처리상태가 요청중일 경우네는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반려버튼이 보여짐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다음페이지에 승인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반력화면 설명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1" name="Oval 63"/>
          <p:cNvSpPr>
            <a:spLocks noChangeArrowheads="1"/>
          </p:cNvSpPr>
          <p:nvPr/>
        </p:nvSpPr>
        <p:spPr bwMode="auto">
          <a:xfrm>
            <a:off x="1703105" y="105217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02997"/>
              </p:ext>
            </p:extLst>
          </p:nvPr>
        </p:nvGraphicFramePr>
        <p:xfrm>
          <a:off x="1851454" y="1413733"/>
          <a:ext cx="7080454" cy="2589624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7.jpg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1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035"/>
              </p:ext>
            </p:extLst>
          </p:nvPr>
        </p:nvGraphicFramePr>
        <p:xfrm>
          <a:off x="10046222" y="886278"/>
          <a:ext cx="2146086" cy="5903036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이름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클릭시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보여지는 화면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해지 요청시 화면설명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회원사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해당 회원사의 등록 담당자를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상태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이력보기를 클릭하면 이력내역을 팝업으로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승인요청일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승인완료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해지요청일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자격취득 모집인만 가능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해지완료일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결제완료일도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같이 표시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처리상태 표시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취소요청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해지요청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모집인의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분류값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표시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개인 또는 법인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변경전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변경가능한 항목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주민번호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휴대폰번호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변경 첨부서류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성명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주민번호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주민등록증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초본</a:t>
                      </a:r>
                      <a:endParaRPr kumimoji="0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휴대폰번호 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-&gt; 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휴대폰 명의확인서류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선택사항</a:t>
                      </a: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9" y="792756"/>
            <a:ext cx="1264317" cy="39575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9106321" y="878584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로그아웃</a:t>
            </a:r>
            <a:endParaRPr lang="ko-KR" alt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522198" y="874875"/>
            <a:ext cx="6606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관리자님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705792" y="1097353"/>
            <a:ext cx="257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 smtClean="0">
                <a:latin typeface="+mn-ea"/>
              </a:rPr>
              <a:t>모집인 조회 및 변경</a:t>
            </a:r>
            <a:endParaRPr lang="ko-KR" altLang="en-US" sz="2000" spc="-150" dirty="0">
              <a:latin typeface="+mn-ea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1813771" y="1551192"/>
            <a:ext cx="784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56763"/>
              </p:ext>
            </p:extLst>
          </p:nvPr>
        </p:nvGraphicFramePr>
        <p:xfrm>
          <a:off x="99400" y="1258737"/>
          <a:ext cx="1345828" cy="2737908"/>
        </p:xfrm>
        <a:graphic>
          <a:graphicData uri="http://schemas.openxmlformats.org/drawingml/2006/table">
            <a:tbl>
              <a:tblPr/>
              <a:tblGrid>
                <a:gridCol w="1345828"/>
              </a:tblGrid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조회 및 변경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승인처리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모집인 결제 내역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회원사 담당자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관리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협회 관리자 업무분장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212">
                <a:tc>
                  <a:txBody>
                    <a:bodyPr/>
                    <a:lstStyle/>
                    <a:p>
                      <a:pPr marL="3600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통계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58043"/>
              </p:ext>
            </p:extLst>
          </p:nvPr>
        </p:nvGraphicFramePr>
        <p:xfrm>
          <a:off x="1847105" y="2093651"/>
          <a:ext cx="7092292" cy="4028304"/>
        </p:xfrm>
        <a:graphic>
          <a:graphicData uri="http://schemas.openxmlformats.org/drawingml/2006/table">
            <a:tbl>
              <a:tblPr/>
              <a:tblGrid>
                <a:gridCol w="1503487"/>
                <a:gridCol w="1827427"/>
                <a:gridCol w="43400"/>
                <a:gridCol w="1296846"/>
                <a:gridCol w="2421132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회원사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볼보파이낸셜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담당자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 담당자</a:t>
                      </a:r>
                      <a:r>
                        <a:rPr lang="en-US" altLang="ko-KR" sz="800" dirty="0" smtClean="0"/>
                        <a:t>1 (</a:t>
                      </a:r>
                      <a:r>
                        <a:rPr lang="en-US" altLang="ko-KR" sz="800" dirty="0" smtClean="0">
                          <a:hlinkClick r:id="rId4"/>
                        </a:rPr>
                        <a:t>adc@gmail.com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010-44445555)</a:t>
                      </a:r>
                      <a:endParaRPr lang="ko-KR" altLang="en-US" sz="800" smtClean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변경요청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결제여부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/>
                        <a:t> </a:t>
                      </a:r>
                      <a:r>
                        <a:rPr lang="ko-KR" altLang="en-US" sz="800" smtClean="0"/>
                        <a:t>결제완료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smtClean="0"/>
                        <a:t>국민카드</a:t>
                      </a:r>
                      <a:r>
                        <a:rPr lang="en-US" altLang="ko-KR" sz="800" baseline="0" dirty="0" smtClean="0"/>
                        <a:t> / </a:t>
                      </a:r>
                      <a:r>
                        <a:rPr lang="en-US" altLang="ko-KR" sz="800" dirty="0" smtClean="0"/>
                        <a:t>2021.10.20)</a:t>
                      </a:r>
                      <a:endParaRPr lang="ko-KR" altLang="en-US" sz="7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완료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모집인 분류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/>
                        <a:t>   </a:t>
                      </a:r>
                      <a:r>
                        <a:rPr lang="ko-KR" altLang="en-US" sz="800" baseline="0" smtClean="0"/>
                        <a:t>개인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신규경력구분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신규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금융상품유형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대출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</a:t>
                      </a:r>
                      <a:r>
                        <a:rPr lang="ko-KR" altLang="en-US" sz="800" smtClean="0"/>
                        <a:t>홍길동</a:t>
                      </a:r>
                      <a:r>
                        <a:rPr lang="en-US" altLang="ko-KR" sz="800" dirty="0" smtClean="0"/>
                        <a:t> 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주민번호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830627-1423597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휴대폰 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dirty="0" smtClean="0"/>
                        <a:t>   010-4444-2233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aseline="0" smtClean="0">
                          <a:solidFill>
                            <a:schemeClr val="tx1"/>
                          </a:solidFill>
                        </a:rPr>
                        <a:t>서울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교육이수번호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20210221315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경력시작일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경력종료일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2021-05-03</a:t>
                      </a:r>
                      <a:endParaRPr lang="ko-KR" altLang="en-US" sz="800" dirty="0"/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위탁예정기간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2021-01-01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반려사유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4460055" y="2438663"/>
            <a:ext cx="612000" cy="162516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이력보기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847105" y="1752424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등록정보</a:t>
            </a:r>
            <a:endParaRPr lang="ko-KR" altLang="en-US" sz="1200" spc="-150" dirty="0">
              <a:latin typeface="+mn-ea"/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5313404" y="6188342"/>
            <a:ext cx="72000" cy="333257"/>
            <a:chOff x="5313404" y="5741773"/>
            <a:chExt cx="72000" cy="333257"/>
          </a:xfrm>
        </p:grpSpPr>
        <p:sp>
          <p:nvSpPr>
            <p:cNvPr id="65" name="타원 64"/>
            <p:cNvSpPr/>
            <p:nvPr/>
          </p:nvSpPr>
          <p:spPr>
            <a:xfrm>
              <a:off x="5313404" y="5741773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5313404" y="588111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5313404" y="6003030"/>
              <a:ext cx="72000" cy="7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Oval 63"/>
          <p:cNvSpPr>
            <a:spLocks noChangeArrowheads="1"/>
          </p:cNvSpPr>
          <p:nvPr/>
        </p:nvSpPr>
        <p:spPr bwMode="auto">
          <a:xfrm>
            <a:off x="3274401" y="206152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9" name="Oval 63"/>
          <p:cNvSpPr>
            <a:spLocks noChangeArrowheads="1"/>
          </p:cNvSpPr>
          <p:nvPr/>
        </p:nvSpPr>
        <p:spPr bwMode="auto">
          <a:xfrm>
            <a:off x="6106899" y="2026983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Oval 63"/>
          <p:cNvSpPr>
            <a:spLocks noChangeArrowheads="1"/>
          </p:cNvSpPr>
          <p:nvPr/>
        </p:nvSpPr>
        <p:spPr bwMode="auto">
          <a:xfrm>
            <a:off x="3251141" y="237914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Oval 63"/>
          <p:cNvSpPr>
            <a:spLocks noChangeArrowheads="1"/>
          </p:cNvSpPr>
          <p:nvPr/>
        </p:nvSpPr>
        <p:spPr bwMode="auto">
          <a:xfrm>
            <a:off x="4429966" y="2295325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2" name="Oval 63"/>
          <p:cNvSpPr>
            <a:spLocks noChangeArrowheads="1"/>
          </p:cNvSpPr>
          <p:nvPr/>
        </p:nvSpPr>
        <p:spPr bwMode="auto">
          <a:xfrm>
            <a:off x="5481467" y="235904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3" name="Oval 63"/>
          <p:cNvSpPr>
            <a:spLocks noChangeArrowheads="1"/>
          </p:cNvSpPr>
          <p:nvPr/>
        </p:nvSpPr>
        <p:spPr bwMode="auto">
          <a:xfrm>
            <a:off x="2236606" y="2636459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Oval 63"/>
          <p:cNvSpPr>
            <a:spLocks noChangeArrowheads="1"/>
          </p:cNvSpPr>
          <p:nvPr/>
        </p:nvSpPr>
        <p:spPr bwMode="auto">
          <a:xfrm>
            <a:off x="2133605" y="298841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Oval 63"/>
          <p:cNvSpPr>
            <a:spLocks noChangeArrowheads="1"/>
          </p:cNvSpPr>
          <p:nvPr/>
        </p:nvSpPr>
        <p:spPr bwMode="auto">
          <a:xfrm>
            <a:off x="4235334" y="369573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307334" y="3890106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  <p:sp>
        <p:nvSpPr>
          <p:cNvPr id="77" name="Oval 63"/>
          <p:cNvSpPr>
            <a:spLocks noChangeArrowheads="1"/>
          </p:cNvSpPr>
          <p:nvPr/>
        </p:nvSpPr>
        <p:spPr bwMode="auto">
          <a:xfrm>
            <a:off x="1679945" y="1079548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 Box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19514" y="5886860"/>
            <a:ext cx="4651340" cy="18295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2400" rIns="162000" bIns="324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반려시에는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 사유를 적어주세요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cs typeface="Calibri" pitchFamily="34" charset="0"/>
              </a:rPr>
              <a:t>.</a:t>
            </a:r>
            <a:endParaRPr lang="en-US" sz="800" dirty="0">
              <a:solidFill>
                <a:schemeClr val="bg1">
                  <a:lumMod val="50000"/>
                </a:schemeClr>
              </a:solidFill>
              <a:effectLst/>
              <a:latin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74048" y="5855515"/>
            <a:ext cx="807052" cy="2520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목록</a:t>
            </a:r>
            <a:endParaRPr lang="ko-KR" altLang="en-US" sz="800" dirty="0"/>
          </a:p>
        </p:txBody>
      </p:sp>
      <p:sp>
        <p:nvSpPr>
          <p:cNvPr id="3" name="TextBox 2"/>
          <p:cNvSpPr txBox="1"/>
          <p:nvPr/>
        </p:nvSpPr>
        <p:spPr>
          <a:xfrm>
            <a:off x="1772965" y="1030169"/>
            <a:ext cx="2229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150" dirty="0" smtClean="0">
                <a:latin typeface="+mn-ea"/>
              </a:rPr>
              <a:t>첨부서류</a:t>
            </a:r>
            <a:endParaRPr lang="ko-KR" altLang="en-US" sz="1200" spc="-15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41510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8150956" y="5855515"/>
            <a:ext cx="807052" cy="25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보완</a:t>
            </a:r>
            <a:endParaRPr lang="ko-KR" altLang="en-US" sz="800" dirty="0"/>
          </a:p>
        </p:txBody>
      </p:sp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7169510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9017"/>
              </p:ext>
            </p:extLst>
          </p:nvPr>
        </p:nvGraphicFramePr>
        <p:xfrm>
          <a:off x="10046222" y="886278"/>
          <a:ext cx="2146086" cy="3123340"/>
        </p:xfrm>
        <a:graphic>
          <a:graphicData uri="http://schemas.openxmlformats.org/drawingml/2006/table">
            <a:tbl>
              <a:tblPr/>
              <a:tblGrid>
                <a:gridCol w="286627"/>
                <a:gridCol w="1859459"/>
              </a:tblGrid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변경건이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있는 경우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변경 건 옆에 변경사항 아이콘 생성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아이콘 클릭 시 변경전 내용을 보여줍니다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승인시에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승인하시겠습니까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승인처리되고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반려사유 입력 필수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반려시에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알럿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요청사항을 반려하시겠습니까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취소 버튼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확인 시 반려처리되고 창이 닫힘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Oval 63"/>
          <p:cNvSpPr>
            <a:spLocks noChangeArrowheads="1"/>
          </p:cNvSpPr>
          <p:nvPr/>
        </p:nvSpPr>
        <p:spPr bwMode="auto">
          <a:xfrm>
            <a:off x="8115441" y="5695360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02997"/>
              </p:ext>
            </p:extLst>
          </p:nvPr>
        </p:nvGraphicFramePr>
        <p:xfrm>
          <a:off x="1851454" y="1413733"/>
          <a:ext cx="7080454" cy="2589624"/>
        </p:xfrm>
        <a:graphic>
          <a:graphicData uri="http://schemas.openxmlformats.org/drawingml/2006/table">
            <a:tbl>
              <a:tblPr/>
              <a:tblGrid>
                <a:gridCol w="3523965"/>
                <a:gridCol w="3556489"/>
              </a:tblGrid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등록증 게시용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주민등록증사본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여권사본 및 여권정보증명서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운전면허증 사본 중 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주민등록증사본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교육과정 이수확인서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경력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1.jpg</a:t>
                      </a:r>
                      <a:endParaRPr lang="en-US" altLang="ko-KR" sz="800" u="sng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인증서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2jpg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경력증명서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3.jpg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금융상품 유형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내용에 대한 설명자료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계약서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4.jpg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결격사유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없음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확인서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피한정후견인등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)*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5.jpg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대리인 신청 위임장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인간날인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6.jpg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7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위임인 인감증명서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800" u="sng" baseline="0" dirty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r>
                        <a:rPr lang="en-US" altLang="ko-KR" sz="800" u="sng" baseline="0" dirty="0" smtClean="0">
                          <a:solidFill>
                            <a:schemeClr val="tx1"/>
                          </a:solidFill>
                        </a:rPr>
                        <a:t>7.jpg</a:t>
                      </a:r>
                    </a:p>
                  </a:txBody>
                  <a:tcPr marL="18000" marR="18000" marT="18000" marB="18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Oval 63"/>
          <p:cNvSpPr>
            <a:spLocks noChangeArrowheads="1"/>
          </p:cNvSpPr>
          <p:nvPr/>
        </p:nvSpPr>
        <p:spPr bwMode="auto">
          <a:xfrm>
            <a:off x="7169510" y="1724342"/>
            <a:ext cx="144000" cy="144000"/>
          </a:xfrm>
          <a:prstGeom prst="ellipse">
            <a:avLst/>
          </a:prstGeom>
          <a:solidFill>
            <a:srgbClr val="FF3300"/>
          </a:solidFill>
          <a:ln w="12700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en-US" altLang="ko-KR" sz="8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86235" y="1768715"/>
            <a:ext cx="764721" cy="1625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변경사항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24325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Absolute"/>
  <p:tag name="ANCHORRIGHT" val="Absolute"/>
  <p:tag name="ANCHORBOTTOM" val="Absolu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0_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hr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dirty="0"/>
        </a:defPPr>
      </a:lstStyle>
    </a:txDef>
  </a:objectDefaults>
  <a:extraClrSchemeLst/>
</a:theme>
</file>

<file path=ppt/theme/theme6.xml><?xml version="1.0" encoding="utf-8"?>
<a:theme xmlns:a="http://schemas.openxmlformats.org/drawingml/2006/main" name="2.h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41668</TotalTime>
  <Words>8563</Words>
  <Application>Microsoft Office PowerPoint</Application>
  <PresentationFormat>와이드스크린</PresentationFormat>
  <Paragraphs>3326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58</vt:i4>
      </vt:variant>
    </vt:vector>
  </HeadingPairs>
  <TitlesOfParts>
    <vt:vector size="74" baseType="lpstr">
      <vt:lpstr>Calibri</vt:lpstr>
      <vt:lpstr>Verdana</vt:lpstr>
      <vt:lpstr>Arial</vt:lpstr>
      <vt:lpstr>Wingdings</vt:lpstr>
      <vt:lpstr>돋움</vt:lpstr>
      <vt:lpstr>맑은 고딕</vt:lpstr>
      <vt:lpstr>나눔고딕</vt:lpstr>
      <vt:lpstr>1_디자인 사용자 지정</vt:lpstr>
      <vt:lpstr>Office 테마</vt:lpstr>
      <vt:lpstr>디자인 사용자 지정</vt:lpstr>
      <vt:lpstr>0_hr</vt:lpstr>
      <vt:lpstr>1_hr</vt:lpstr>
      <vt:lpstr>2.hr</vt:lpstr>
      <vt:lpstr>2_디자인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hyeri</dc:creator>
  <cp:lastModifiedBy>HUN LEE</cp:lastModifiedBy>
  <cp:revision>2165</cp:revision>
  <cp:lastPrinted>2021-03-15T04:39:35Z</cp:lastPrinted>
  <dcterms:created xsi:type="dcterms:W3CDTF">2015-11-23T00:31:57Z</dcterms:created>
  <dcterms:modified xsi:type="dcterms:W3CDTF">2021-05-07T08:06:42Z</dcterms:modified>
</cp:coreProperties>
</file>