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1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5" r:id="rId1"/>
    <p:sldMasterId id="2147483648" r:id="rId2"/>
    <p:sldMasterId id="2147483660" r:id="rId3"/>
    <p:sldMasterId id="2147483672" r:id="rId4"/>
    <p:sldMasterId id="2147483681" r:id="rId5"/>
    <p:sldMasterId id="2147483676" r:id="rId6"/>
    <p:sldMasterId id="2147483674" r:id="rId7"/>
    <p:sldMasterId id="2147483678" r:id="rId8"/>
    <p:sldMasterId id="2147483679" r:id="rId9"/>
  </p:sldMasterIdLst>
  <p:notesMasterIdLst>
    <p:notesMasterId r:id="rId56"/>
  </p:notesMasterIdLst>
  <p:handoutMasterIdLst>
    <p:handoutMasterId r:id="rId57"/>
  </p:handoutMasterIdLst>
  <p:sldIdLst>
    <p:sldId id="264" r:id="rId10"/>
    <p:sldId id="591" r:id="rId11"/>
    <p:sldId id="642" r:id="rId12"/>
    <p:sldId id="654" r:id="rId13"/>
    <p:sldId id="563" r:id="rId14"/>
    <p:sldId id="644" r:id="rId15"/>
    <p:sldId id="681" r:id="rId16"/>
    <p:sldId id="627" r:id="rId17"/>
    <p:sldId id="682" r:id="rId18"/>
    <p:sldId id="655" r:id="rId19"/>
    <p:sldId id="613" r:id="rId20"/>
    <p:sldId id="675" r:id="rId21"/>
    <p:sldId id="676" r:id="rId22"/>
    <p:sldId id="677" r:id="rId23"/>
    <p:sldId id="679" r:id="rId24"/>
    <p:sldId id="678" r:id="rId25"/>
    <p:sldId id="680" r:id="rId26"/>
    <p:sldId id="652" r:id="rId27"/>
    <p:sldId id="649" r:id="rId28"/>
    <p:sldId id="673" r:id="rId29"/>
    <p:sldId id="657" r:id="rId30"/>
    <p:sldId id="659" r:id="rId31"/>
    <p:sldId id="592" r:id="rId32"/>
    <p:sldId id="458" r:id="rId33"/>
    <p:sldId id="674" r:id="rId34"/>
    <p:sldId id="593" r:id="rId35"/>
    <p:sldId id="665" r:id="rId36"/>
    <p:sldId id="666" r:id="rId37"/>
    <p:sldId id="667" r:id="rId38"/>
    <p:sldId id="668" r:id="rId39"/>
    <p:sldId id="669" r:id="rId40"/>
    <p:sldId id="670" r:id="rId41"/>
    <p:sldId id="632" r:id="rId42"/>
    <p:sldId id="634" r:id="rId43"/>
    <p:sldId id="661" r:id="rId44"/>
    <p:sldId id="633" r:id="rId45"/>
    <p:sldId id="662" r:id="rId46"/>
    <p:sldId id="671" r:id="rId47"/>
    <p:sldId id="672" r:id="rId48"/>
    <p:sldId id="663" r:id="rId49"/>
    <p:sldId id="664" r:id="rId50"/>
    <p:sldId id="609" r:id="rId51"/>
    <p:sldId id="650" r:id="rId52"/>
    <p:sldId id="651" r:id="rId53"/>
    <p:sldId id="597" r:id="rId54"/>
    <p:sldId id="598" r:id="rId55"/>
  </p:sldIdLst>
  <p:sldSz cx="12192000" cy="6858000"/>
  <p:notesSz cx="6797675" cy="9926638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Verdana" panose="020B0604030504040204" pitchFamily="34" charset="0"/>
      <p:regular r:id="rId62"/>
      <p:bold r:id="rId63"/>
      <p:italic r:id="rId64"/>
      <p:boldItalic r:id="rId65"/>
    </p:embeddedFont>
    <p:embeddedFont>
      <p:font typeface="나눔고딕" panose="020B0600000101010101" charset="-127"/>
      <p:regular r:id="rId66"/>
      <p:bold r:id="rId67"/>
    </p:embeddedFont>
    <p:embeddedFont>
      <p:font typeface="맑은 고딕" panose="020B0503020000020004" pitchFamily="50" charset="-127"/>
      <p:regular r:id="rId68"/>
      <p:bold r:id="rId6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160">
          <p15:clr>
            <a:srgbClr val="A4A3A4"/>
          </p15:clr>
        </p15:guide>
        <p15:guide id="7" orient="horz" pos="572" userDrawn="1">
          <p15:clr>
            <a:srgbClr val="A4A3A4"/>
          </p15:clr>
        </p15:guide>
        <p15:guide id="9" orient="horz" pos="971">
          <p15:clr>
            <a:srgbClr val="A4A3A4"/>
          </p15:clr>
        </p15:guide>
        <p15:guide id="11" userDrawn="1">
          <p15:clr>
            <a:srgbClr val="A4A3A4"/>
          </p15:clr>
        </p15:guide>
        <p15:guide id="12" pos="483" userDrawn="1">
          <p15:clr>
            <a:srgbClr val="A4A3A4"/>
          </p15:clr>
        </p15:guide>
        <p15:guide id="13" pos="5813" userDrawn="1">
          <p15:clr>
            <a:srgbClr val="A4A3A4"/>
          </p15:clr>
        </p15:guide>
        <p15:guide id="14" pos="3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2F2F2"/>
    <a:srgbClr val="BFBFBF"/>
    <a:srgbClr val="FFFFFF"/>
    <a:srgbClr val="595959"/>
    <a:srgbClr val="969696"/>
    <a:srgbClr val="8FC31F"/>
    <a:srgbClr val="FF3300"/>
    <a:srgbClr val="273176"/>
    <a:srgbClr val="2F5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6408" autoAdjust="0"/>
  </p:normalViewPr>
  <p:slideViewPr>
    <p:cSldViewPr snapToGrid="0" snapToObjects="1">
      <p:cViewPr varScale="1">
        <p:scale>
          <a:sx n="121" d="100"/>
          <a:sy n="121" d="100"/>
        </p:scale>
        <p:origin x="552" y="114"/>
      </p:cViewPr>
      <p:guideLst>
        <p:guide orient="horz" pos="2160"/>
        <p:guide orient="horz" pos="572"/>
        <p:guide orient="horz" pos="971"/>
        <p:guide/>
        <p:guide pos="483"/>
        <p:guide pos="5813"/>
        <p:guide pos="316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handoutMaster" Target="handoutMasters/handoutMaster1.xml"/><Relationship Id="rId61" Type="http://schemas.openxmlformats.org/officeDocument/2006/relationships/font" Target="fonts/font4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font" Target="fonts/font5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253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3" y="0"/>
            <a:ext cx="2945448" cy="496253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ABAD12F6-03B9-4D3D-A2F3-0463A803B51A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945448" cy="496252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3" y="9428800"/>
            <a:ext cx="2945448" cy="496252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32C9AAE1-1663-4C3A-9BFD-B9BA7B4234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17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5F4F7-B328-415F-A5D7-90D232281CD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E4F2B-06F2-4DC8-8271-0DD0D498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4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999404" y="3019472"/>
            <a:ext cx="633944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999404" y="3007500"/>
            <a:ext cx="6339444" cy="2501420"/>
            <a:chOff x="1785706" y="3007500"/>
            <a:chExt cx="6339444" cy="250142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785706" y="3015812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1785706" y="5508920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8125150" y="3015812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1785706" y="3015812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1785706" y="3235495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2581127" y="3690988"/>
              <a:ext cx="55440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2588942" y="4148154"/>
              <a:ext cx="553620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785706" y="4605320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356598" y="5062486"/>
              <a:ext cx="476855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372228" y="3015812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947613" y="3011656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538628" y="3007500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580534" y="3235495"/>
              <a:ext cx="0" cy="135902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37" y="3004767"/>
            <a:ext cx="547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0283220" y="1890543"/>
            <a:ext cx="1743175" cy="315219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9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defRPr>
            </a:lvl1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최초 작성일 </a:t>
            </a:r>
            <a:r>
              <a:rPr lang="en-US" altLang="ko-KR" dirty="0" smtClean="0"/>
              <a:t>2015-09-01</a:t>
            </a:r>
            <a:endParaRPr lang="ko-KR" altLang="en-US" dirty="0" smtClean="0"/>
          </a:p>
        </p:txBody>
      </p:sp>
      <p:sp>
        <p:nvSpPr>
          <p:cNvPr id="2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2999404" y="2437415"/>
            <a:ext cx="6339444" cy="31521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메뉴명</a:t>
            </a:r>
            <a:r>
              <a:rPr lang="en-US" altLang="ko-KR" dirty="0" smtClean="0"/>
              <a:t>_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20pt)</a:t>
            </a:r>
            <a:endParaRPr lang="ko-KR" altLang="en-US" dirty="0" smtClean="0"/>
          </a:p>
        </p:txBody>
      </p:sp>
      <p:sp>
        <p:nvSpPr>
          <p:cNvPr id="2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4582522" y="3245541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7750874" y="3245541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4582522" y="3686396"/>
            <a:ext cx="1584176" cy="4617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8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7750874" y="3686396"/>
            <a:ext cx="1584176" cy="4617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9" name="텍스트 개체 틀 9"/>
          <p:cNvSpPr>
            <a:spLocks noGrp="1"/>
          </p:cNvSpPr>
          <p:nvPr>
            <p:ph type="body" sz="quarter" idx="17" hasCustomPrompt="1"/>
          </p:nvPr>
        </p:nvSpPr>
        <p:spPr>
          <a:xfrm>
            <a:off x="4582522" y="4149976"/>
            <a:ext cx="1584176" cy="4553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0" name="텍스트 개체 틀 9"/>
          <p:cNvSpPr>
            <a:spLocks noGrp="1"/>
          </p:cNvSpPr>
          <p:nvPr>
            <p:ph type="body" sz="quarter" idx="18" hasCustomPrompt="1"/>
          </p:nvPr>
        </p:nvSpPr>
        <p:spPr>
          <a:xfrm>
            <a:off x="7750874" y="4149976"/>
            <a:ext cx="1584176" cy="4553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1" name="텍스트 개체 틀 9"/>
          <p:cNvSpPr>
            <a:spLocks noGrp="1"/>
          </p:cNvSpPr>
          <p:nvPr>
            <p:ph type="body" sz="quarter" idx="19" hasCustomPrompt="1"/>
          </p:nvPr>
        </p:nvSpPr>
        <p:spPr>
          <a:xfrm>
            <a:off x="4582522" y="4613692"/>
            <a:ext cx="1584176" cy="448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2" name="텍스트 개체 틀 9"/>
          <p:cNvSpPr>
            <a:spLocks noGrp="1"/>
          </p:cNvSpPr>
          <p:nvPr>
            <p:ph type="body" sz="quarter" idx="20" hasCustomPrompt="1"/>
          </p:nvPr>
        </p:nvSpPr>
        <p:spPr>
          <a:xfrm>
            <a:off x="7750874" y="4613692"/>
            <a:ext cx="1584176" cy="448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21" hasCustomPrompt="1"/>
          </p:nvPr>
        </p:nvSpPr>
        <p:spPr>
          <a:xfrm>
            <a:off x="4582522" y="5069907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4" name="텍스트 개체 틀 9"/>
          <p:cNvSpPr>
            <a:spLocks noGrp="1"/>
          </p:cNvSpPr>
          <p:nvPr>
            <p:ph type="body" sz="quarter" idx="22" hasCustomPrompt="1"/>
          </p:nvPr>
        </p:nvSpPr>
        <p:spPr>
          <a:xfrm>
            <a:off x="7750874" y="5069907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23" hasCustomPrompt="1"/>
          </p:nvPr>
        </p:nvSpPr>
        <p:spPr>
          <a:xfrm>
            <a:off x="2998346" y="4605320"/>
            <a:ext cx="1584176" cy="90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1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 고객 사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10pt)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116" y="1451348"/>
            <a:ext cx="2440884" cy="43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 userDrawn="1"/>
        </p:nvGrpSpPr>
        <p:grpSpPr>
          <a:xfrm>
            <a:off x="128464" y="1844824"/>
            <a:ext cx="12063535" cy="45719"/>
            <a:chOff x="3935015" y="2516036"/>
            <a:chExt cx="4190940" cy="29329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3935015" y="2516036"/>
              <a:ext cx="4190940" cy="289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935015" y="2519625"/>
              <a:ext cx="1711548" cy="289705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3802640" y="334136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작성자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3793838" y="425405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PL</a:t>
            </a:r>
            <a:endParaRPr lang="ko-KR" altLang="en-US" sz="1000" b="1" kern="120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3802640" y="380096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PM</a:t>
            </a:r>
            <a:endParaRPr lang="ko-KR" altLang="en-US" sz="1000" b="1" kern="120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4" name="Picture 2" descr="C:\Users\santel\Documents\네이트온 받은 파일\santel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780" y="3888258"/>
            <a:ext cx="731180" cy="73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48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63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45490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9" name="직선 연결선 28"/>
          <p:cNvCxnSpPr/>
          <p:nvPr userDrawn="1"/>
        </p:nvCxnSpPr>
        <p:spPr>
          <a:xfrm>
            <a:off x="7813" y="0"/>
            <a:ext cx="9902095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224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177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 userDrawn="1"/>
        </p:nvSpPr>
        <p:spPr>
          <a:xfrm>
            <a:off x="8238" y="681887"/>
            <a:ext cx="10027607" cy="35328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45490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7813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21668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837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857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97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16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44" name="모서리가 둥근 직사각형 4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46" name="모서리가 둥근 직사각형 4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48" name="모서리가 둥근 직사각형 4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50" name="모서리가 둥근 직사각형 4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5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3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54" name="직선 연결선 53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55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56" name="직선 연결선 55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57" name="직선 연결선 56"/>
          <p:cNvCxnSpPr/>
          <p:nvPr userDrawn="1"/>
        </p:nvCxnSpPr>
        <p:spPr>
          <a:xfrm>
            <a:off x="0" y="687754"/>
            <a:ext cx="121896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58" name="Line 38"/>
          <p:cNvSpPr>
            <a:spLocks noChangeShapeType="1"/>
          </p:cNvSpPr>
          <p:nvPr userDrawn="1"/>
        </p:nvSpPr>
        <p:spPr bwMode="auto">
          <a:xfrm flipV="1">
            <a:off x="16279" y="6615235"/>
            <a:ext cx="12132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59" name="텍스트 개체 틀 7"/>
          <p:cNvSpPr txBox="1">
            <a:spLocks/>
          </p:cNvSpPr>
          <p:nvPr userDrawn="1"/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60" name="텍스트 개체 틀 9"/>
          <p:cNvSpPr txBox="1">
            <a:spLocks/>
          </p:cNvSpPr>
          <p:nvPr userDrawn="1"/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페이지 명</a:t>
            </a:r>
            <a:endParaRPr lang="ko-KR" altLang="en-US" dirty="0"/>
          </a:p>
        </p:txBody>
      </p:sp>
      <p:sp>
        <p:nvSpPr>
          <p:cNvPr id="61" name="텍스트 개체 틀 11"/>
          <p:cNvSpPr txBox="1">
            <a:spLocks/>
          </p:cNvSpPr>
          <p:nvPr userDrawn="1"/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화면경로</a:t>
            </a:r>
            <a:endParaRPr lang="ko-KR" altLang="en-US" dirty="0"/>
          </a:p>
        </p:txBody>
      </p:sp>
      <p:sp>
        <p:nvSpPr>
          <p:cNvPr id="62" name="텍스트 개체 틀 9"/>
          <p:cNvSpPr txBox="1">
            <a:spLocks/>
          </p:cNvSpPr>
          <p:nvPr userDrawn="1"/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담당자</a:t>
            </a:r>
            <a:endParaRPr lang="ko-KR" altLang="en-US" dirty="0"/>
          </a:p>
        </p:txBody>
      </p:sp>
      <p:sp>
        <p:nvSpPr>
          <p:cNvPr id="63" name="텍스트 개체 틀 9"/>
          <p:cNvSpPr txBox="1">
            <a:spLocks/>
          </p:cNvSpPr>
          <p:nvPr userDrawn="1"/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연월일</a:t>
            </a:r>
            <a:endParaRPr lang="ko-KR" altLang="en-US" dirty="0"/>
          </a:p>
        </p:txBody>
      </p:sp>
      <p:sp>
        <p:nvSpPr>
          <p:cNvPr id="64" name="텍스트 개체 틀 9"/>
          <p:cNvSpPr txBox="1">
            <a:spLocks/>
          </p:cNvSpPr>
          <p:nvPr userDrawn="1"/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07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 userDrawn="1"/>
        </p:nvSpPr>
        <p:spPr>
          <a:xfrm>
            <a:off x="-8696" y="681886"/>
            <a:ext cx="10051200" cy="51486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09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61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44" name="모서리가 둥근 직사각형 4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46" name="모서리가 둥근 직사각형 4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48" name="모서리가 둥근 직사각형 4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50" name="모서리가 둥근 직사각형 4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5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3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54" name="직선 연결선 53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55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56" name="직선 연결선 55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57" name="직선 연결선 56"/>
          <p:cNvCxnSpPr/>
          <p:nvPr userDrawn="1"/>
        </p:nvCxnSpPr>
        <p:spPr>
          <a:xfrm>
            <a:off x="0" y="687754"/>
            <a:ext cx="121896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58" name="Line 38"/>
          <p:cNvSpPr>
            <a:spLocks noChangeShapeType="1"/>
          </p:cNvSpPr>
          <p:nvPr userDrawn="1"/>
        </p:nvSpPr>
        <p:spPr bwMode="auto">
          <a:xfrm flipV="1">
            <a:off x="16279" y="6615235"/>
            <a:ext cx="12132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59" name="텍스트 개체 틀 7"/>
          <p:cNvSpPr txBox="1">
            <a:spLocks/>
          </p:cNvSpPr>
          <p:nvPr userDrawn="1"/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60" name="텍스트 개체 틀 9"/>
          <p:cNvSpPr txBox="1">
            <a:spLocks/>
          </p:cNvSpPr>
          <p:nvPr userDrawn="1"/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페이지 명</a:t>
            </a:r>
            <a:endParaRPr lang="ko-KR" altLang="en-US" dirty="0"/>
          </a:p>
        </p:txBody>
      </p:sp>
      <p:sp>
        <p:nvSpPr>
          <p:cNvPr id="61" name="텍스트 개체 틀 11"/>
          <p:cNvSpPr txBox="1">
            <a:spLocks/>
          </p:cNvSpPr>
          <p:nvPr userDrawn="1"/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화면경로</a:t>
            </a:r>
            <a:endParaRPr lang="ko-KR" altLang="en-US" dirty="0"/>
          </a:p>
        </p:txBody>
      </p:sp>
      <p:sp>
        <p:nvSpPr>
          <p:cNvPr id="62" name="텍스트 개체 틀 9"/>
          <p:cNvSpPr txBox="1">
            <a:spLocks/>
          </p:cNvSpPr>
          <p:nvPr userDrawn="1"/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담당자</a:t>
            </a:r>
            <a:endParaRPr lang="ko-KR" altLang="en-US" dirty="0"/>
          </a:p>
        </p:txBody>
      </p:sp>
      <p:sp>
        <p:nvSpPr>
          <p:cNvPr id="63" name="텍스트 개체 틀 9"/>
          <p:cNvSpPr txBox="1">
            <a:spLocks/>
          </p:cNvSpPr>
          <p:nvPr userDrawn="1"/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연월일</a:t>
            </a:r>
            <a:endParaRPr lang="ko-KR" altLang="en-US" dirty="0"/>
          </a:p>
        </p:txBody>
      </p:sp>
      <p:sp>
        <p:nvSpPr>
          <p:cNvPr id="64" name="텍스트 개체 틀 9"/>
          <p:cNvSpPr txBox="1">
            <a:spLocks/>
          </p:cNvSpPr>
          <p:nvPr userDrawn="1"/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691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34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2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95959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905336" y="6239354"/>
            <a:ext cx="4381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COPYRIGHT 2021 SANTEL.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ALL RIGHTS RESERVED</a:t>
            </a:r>
          </a:p>
          <a:p>
            <a:pPr algn="ctr"/>
            <a:r>
              <a:rPr lang="ko-KR" altLang="en-US" sz="800" b="1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샌텔의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사전 승인 없이 본 내용의 전부 또는 일부에 대한 복사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전재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배포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사용을 금합니다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193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9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87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2021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1968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33214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6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58615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24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1968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6962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6" r:id="rId3"/>
    <p:sldLayoutId id="2147483688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7813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21668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26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7812" y="0"/>
            <a:ext cx="12204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9483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4"/>
          <p:cNvSpPr txBox="1">
            <a:spLocks noChangeArrowheads="1"/>
          </p:cNvSpPr>
          <p:nvPr userDrawn="1"/>
        </p:nvSpPr>
        <p:spPr bwMode="auto">
          <a:xfrm>
            <a:off x="4416097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</a:t>
            </a:r>
            <a:r>
              <a:rPr kumimoji="0" lang="en-US" altLang="ko-KR" sz="700" kern="120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4667250" y="3089674"/>
            <a:ext cx="2857500" cy="678652"/>
            <a:chOff x="4938412" y="3236853"/>
            <a:chExt cx="2857500" cy="678652"/>
          </a:xfrm>
        </p:grpSpPr>
        <p:sp>
          <p:nvSpPr>
            <p:cNvPr id="7" name="제목 1"/>
            <p:cNvSpPr txBox="1">
              <a:spLocks/>
            </p:cNvSpPr>
            <p:nvPr userDrawn="1"/>
          </p:nvSpPr>
          <p:spPr>
            <a:xfrm>
              <a:off x="6005845" y="3236853"/>
              <a:ext cx="722634" cy="2330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lvl1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0" lang="en-US" altLang="ko-KR" sz="1400" b="1" spc="-15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Thank you</a:t>
              </a:r>
              <a:endParaRPr kumimoji="0" lang="en-US" altLang="ko-KR" sz="1400" b="1" spc="-15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26" name="Picture 2" descr="C:\Users\santel\Documents\네이트온 받은 파일\santel.png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38412" y="3629755"/>
              <a:ext cx="2857500" cy="2857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252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45634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7813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26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7812" y="0"/>
            <a:ext cx="12204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21668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44032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26" Type="http://schemas.openxmlformats.org/officeDocument/2006/relationships/tags" Target="../tags/tag59.xml"/><Relationship Id="rId3" Type="http://schemas.openxmlformats.org/officeDocument/2006/relationships/tags" Target="../tags/tag36.xml"/><Relationship Id="rId21" Type="http://schemas.openxmlformats.org/officeDocument/2006/relationships/tags" Target="../tags/tag54.xml"/><Relationship Id="rId34" Type="http://schemas.openxmlformats.org/officeDocument/2006/relationships/image" Target="../media/image7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5" Type="http://schemas.openxmlformats.org/officeDocument/2006/relationships/tags" Target="../tags/tag58.xml"/><Relationship Id="rId33" Type="http://schemas.openxmlformats.org/officeDocument/2006/relationships/image" Target="../media/image6.png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tags" Target="../tags/tag53.xml"/><Relationship Id="rId29" Type="http://schemas.openxmlformats.org/officeDocument/2006/relationships/tags" Target="../tags/tag62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tags" Target="../tags/tag57.xml"/><Relationship Id="rId32" Type="http://schemas.openxmlformats.org/officeDocument/2006/relationships/slideLayout" Target="../slideLayouts/slideLayout8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23" Type="http://schemas.openxmlformats.org/officeDocument/2006/relationships/tags" Target="../tags/tag56.xml"/><Relationship Id="rId28" Type="http://schemas.openxmlformats.org/officeDocument/2006/relationships/tags" Target="../tags/tag61.xml"/><Relationship Id="rId10" Type="http://schemas.openxmlformats.org/officeDocument/2006/relationships/tags" Target="../tags/tag43.xml"/><Relationship Id="rId19" Type="http://schemas.openxmlformats.org/officeDocument/2006/relationships/tags" Target="../tags/tag52.xml"/><Relationship Id="rId31" Type="http://schemas.openxmlformats.org/officeDocument/2006/relationships/tags" Target="../tags/tag64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tags" Target="../tags/tag55.xml"/><Relationship Id="rId27" Type="http://schemas.openxmlformats.org/officeDocument/2006/relationships/tags" Target="../tags/tag60.xml"/><Relationship Id="rId30" Type="http://schemas.openxmlformats.org/officeDocument/2006/relationships/tags" Target="../tags/tag63.xml"/><Relationship Id="rId35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hyperlink" Target="mailto:adc@gmail.com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hyperlink" Target="mailto:adc@gmail.com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slideLayout" Target="../slideLayouts/slideLayout8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18" Type="http://schemas.openxmlformats.org/officeDocument/2006/relationships/tags" Target="../tags/tag124.xml"/><Relationship Id="rId26" Type="http://schemas.openxmlformats.org/officeDocument/2006/relationships/tags" Target="../tags/tag132.xml"/><Relationship Id="rId3" Type="http://schemas.openxmlformats.org/officeDocument/2006/relationships/tags" Target="../tags/tag109.xml"/><Relationship Id="rId21" Type="http://schemas.openxmlformats.org/officeDocument/2006/relationships/tags" Target="../tags/tag127.xml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5" Type="http://schemas.openxmlformats.org/officeDocument/2006/relationships/tags" Target="../tags/tag131.xml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20" Type="http://schemas.openxmlformats.org/officeDocument/2006/relationships/tags" Target="../tags/tag126.xml"/><Relationship Id="rId29" Type="http://schemas.openxmlformats.org/officeDocument/2006/relationships/slideLayout" Target="../slideLayouts/slideLayout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24" Type="http://schemas.openxmlformats.org/officeDocument/2006/relationships/tags" Target="../tags/tag130.xml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23" Type="http://schemas.openxmlformats.org/officeDocument/2006/relationships/tags" Target="../tags/tag129.xml"/><Relationship Id="rId28" Type="http://schemas.openxmlformats.org/officeDocument/2006/relationships/tags" Target="../tags/tag134.xml"/><Relationship Id="rId10" Type="http://schemas.openxmlformats.org/officeDocument/2006/relationships/tags" Target="../tags/tag116.xml"/><Relationship Id="rId19" Type="http://schemas.openxmlformats.org/officeDocument/2006/relationships/tags" Target="../tags/tag125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Relationship Id="rId22" Type="http://schemas.openxmlformats.org/officeDocument/2006/relationships/tags" Target="../tags/tag128.xml"/><Relationship Id="rId27" Type="http://schemas.openxmlformats.org/officeDocument/2006/relationships/tags" Target="../tags/tag13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tags" Target="../tags/tag147.xml"/><Relationship Id="rId18" Type="http://schemas.openxmlformats.org/officeDocument/2006/relationships/tags" Target="../tags/tag152.xml"/><Relationship Id="rId26" Type="http://schemas.openxmlformats.org/officeDocument/2006/relationships/image" Target="../media/image7.png"/><Relationship Id="rId3" Type="http://schemas.openxmlformats.org/officeDocument/2006/relationships/tags" Target="../tags/tag137.xml"/><Relationship Id="rId21" Type="http://schemas.openxmlformats.org/officeDocument/2006/relationships/tags" Target="../tags/tag155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tags" Target="../tags/tag151.xml"/><Relationship Id="rId25" Type="http://schemas.openxmlformats.org/officeDocument/2006/relationships/image" Target="../media/image6.png"/><Relationship Id="rId2" Type="http://schemas.openxmlformats.org/officeDocument/2006/relationships/tags" Target="../tags/tag136.xml"/><Relationship Id="rId16" Type="http://schemas.openxmlformats.org/officeDocument/2006/relationships/tags" Target="../tags/tag150.xml"/><Relationship Id="rId20" Type="http://schemas.openxmlformats.org/officeDocument/2006/relationships/tags" Target="../tags/tag154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24" Type="http://schemas.openxmlformats.org/officeDocument/2006/relationships/slideLayout" Target="../slideLayouts/slideLayout8.xml"/><Relationship Id="rId5" Type="http://schemas.openxmlformats.org/officeDocument/2006/relationships/tags" Target="../tags/tag139.xml"/><Relationship Id="rId15" Type="http://schemas.openxmlformats.org/officeDocument/2006/relationships/tags" Target="../tags/tag149.xml"/><Relationship Id="rId23" Type="http://schemas.openxmlformats.org/officeDocument/2006/relationships/tags" Target="../tags/tag157.xml"/><Relationship Id="rId10" Type="http://schemas.openxmlformats.org/officeDocument/2006/relationships/tags" Target="../tags/tag144.xml"/><Relationship Id="rId19" Type="http://schemas.openxmlformats.org/officeDocument/2006/relationships/tags" Target="../tags/tag153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Relationship Id="rId22" Type="http://schemas.openxmlformats.org/officeDocument/2006/relationships/tags" Target="../tags/tag15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10" Type="http://schemas.openxmlformats.org/officeDocument/2006/relationships/image" Target="../media/image6.png"/><Relationship Id="rId4" Type="http://schemas.openxmlformats.org/officeDocument/2006/relationships/tags" Target="../tags/tag161.xml"/><Relationship Id="rId9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6.xml"/><Relationship Id="rId4" Type="http://schemas.openxmlformats.org/officeDocument/2006/relationships/hyperlink" Target="mailto:abc@gmail.co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7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tags" Target="../tags/tag196.xml"/><Relationship Id="rId18" Type="http://schemas.openxmlformats.org/officeDocument/2006/relationships/tags" Target="../tags/tag201.xml"/><Relationship Id="rId26" Type="http://schemas.openxmlformats.org/officeDocument/2006/relationships/tags" Target="../tags/tag209.xml"/><Relationship Id="rId3" Type="http://schemas.openxmlformats.org/officeDocument/2006/relationships/tags" Target="../tags/tag186.xml"/><Relationship Id="rId21" Type="http://schemas.openxmlformats.org/officeDocument/2006/relationships/tags" Target="../tags/tag204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17" Type="http://schemas.openxmlformats.org/officeDocument/2006/relationships/tags" Target="../tags/tag200.xml"/><Relationship Id="rId25" Type="http://schemas.openxmlformats.org/officeDocument/2006/relationships/tags" Target="../tags/tag208.xml"/><Relationship Id="rId2" Type="http://schemas.openxmlformats.org/officeDocument/2006/relationships/tags" Target="../tags/tag185.xml"/><Relationship Id="rId16" Type="http://schemas.openxmlformats.org/officeDocument/2006/relationships/tags" Target="../tags/tag199.xml"/><Relationship Id="rId20" Type="http://schemas.openxmlformats.org/officeDocument/2006/relationships/tags" Target="../tags/tag203.xml"/><Relationship Id="rId29" Type="http://schemas.openxmlformats.org/officeDocument/2006/relationships/slideLayout" Target="../slideLayouts/slideLayout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24" Type="http://schemas.openxmlformats.org/officeDocument/2006/relationships/tags" Target="../tags/tag207.xml"/><Relationship Id="rId5" Type="http://schemas.openxmlformats.org/officeDocument/2006/relationships/tags" Target="../tags/tag188.xml"/><Relationship Id="rId15" Type="http://schemas.openxmlformats.org/officeDocument/2006/relationships/tags" Target="../tags/tag198.xml"/><Relationship Id="rId23" Type="http://schemas.openxmlformats.org/officeDocument/2006/relationships/tags" Target="../tags/tag206.xml"/><Relationship Id="rId28" Type="http://schemas.openxmlformats.org/officeDocument/2006/relationships/tags" Target="../tags/tag211.xml"/><Relationship Id="rId10" Type="http://schemas.openxmlformats.org/officeDocument/2006/relationships/tags" Target="../tags/tag193.xml"/><Relationship Id="rId19" Type="http://schemas.openxmlformats.org/officeDocument/2006/relationships/tags" Target="../tags/tag202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tags" Target="../tags/tag197.xml"/><Relationship Id="rId22" Type="http://schemas.openxmlformats.org/officeDocument/2006/relationships/tags" Target="../tags/tag205.xml"/><Relationship Id="rId27" Type="http://schemas.openxmlformats.org/officeDocument/2006/relationships/tags" Target="../tags/tag210.xml"/><Relationship Id="rId30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adc@gmail.com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hyperlink" Target="mailto:adc@gmail.com" TargetMode="Externa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21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hyperlink" Target="mailto:adc@gmail.com" TargetMode="Externa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233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18" Type="http://schemas.openxmlformats.org/officeDocument/2006/relationships/tags" Target="../tags/tag256.xml"/><Relationship Id="rId26" Type="http://schemas.openxmlformats.org/officeDocument/2006/relationships/tags" Target="../tags/tag264.xml"/><Relationship Id="rId3" Type="http://schemas.openxmlformats.org/officeDocument/2006/relationships/tags" Target="../tags/tag241.xml"/><Relationship Id="rId21" Type="http://schemas.openxmlformats.org/officeDocument/2006/relationships/tags" Target="../tags/tag259.xml"/><Relationship Id="rId34" Type="http://schemas.openxmlformats.org/officeDocument/2006/relationships/slideLayout" Target="../slideLayouts/slideLayout8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tags" Target="../tags/tag255.xml"/><Relationship Id="rId25" Type="http://schemas.openxmlformats.org/officeDocument/2006/relationships/tags" Target="../tags/tag263.xml"/><Relationship Id="rId33" Type="http://schemas.openxmlformats.org/officeDocument/2006/relationships/tags" Target="../tags/tag271.xml"/><Relationship Id="rId2" Type="http://schemas.openxmlformats.org/officeDocument/2006/relationships/tags" Target="../tags/tag240.xml"/><Relationship Id="rId16" Type="http://schemas.openxmlformats.org/officeDocument/2006/relationships/tags" Target="../tags/tag254.xml"/><Relationship Id="rId20" Type="http://schemas.openxmlformats.org/officeDocument/2006/relationships/tags" Target="../tags/tag258.xml"/><Relationship Id="rId29" Type="http://schemas.openxmlformats.org/officeDocument/2006/relationships/tags" Target="../tags/tag267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24" Type="http://schemas.openxmlformats.org/officeDocument/2006/relationships/tags" Target="../tags/tag262.xml"/><Relationship Id="rId32" Type="http://schemas.openxmlformats.org/officeDocument/2006/relationships/tags" Target="../tags/tag270.xml"/><Relationship Id="rId5" Type="http://schemas.openxmlformats.org/officeDocument/2006/relationships/tags" Target="../tags/tag243.xml"/><Relationship Id="rId15" Type="http://schemas.openxmlformats.org/officeDocument/2006/relationships/tags" Target="../tags/tag253.xml"/><Relationship Id="rId23" Type="http://schemas.openxmlformats.org/officeDocument/2006/relationships/tags" Target="../tags/tag261.xml"/><Relationship Id="rId28" Type="http://schemas.openxmlformats.org/officeDocument/2006/relationships/tags" Target="../tags/tag266.xml"/><Relationship Id="rId10" Type="http://schemas.openxmlformats.org/officeDocument/2006/relationships/tags" Target="../tags/tag248.xml"/><Relationship Id="rId19" Type="http://schemas.openxmlformats.org/officeDocument/2006/relationships/tags" Target="../tags/tag257.xml"/><Relationship Id="rId31" Type="http://schemas.openxmlformats.org/officeDocument/2006/relationships/tags" Target="../tags/tag269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Relationship Id="rId22" Type="http://schemas.openxmlformats.org/officeDocument/2006/relationships/tags" Target="../tags/tag260.xml"/><Relationship Id="rId27" Type="http://schemas.openxmlformats.org/officeDocument/2006/relationships/tags" Target="../tags/tag265.xml"/><Relationship Id="rId30" Type="http://schemas.openxmlformats.org/officeDocument/2006/relationships/tags" Target="../tags/tag268.xml"/><Relationship Id="rId35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11" Type="http://schemas.openxmlformats.org/officeDocument/2006/relationships/hyperlink" Target="mailto:adc@gmail.com" TargetMode="External"/><Relationship Id="rId5" Type="http://schemas.openxmlformats.org/officeDocument/2006/relationships/tags" Target="../tags/tag277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276.xml"/><Relationship Id="rId9" Type="http://schemas.openxmlformats.org/officeDocument/2006/relationships/tags" Target="../tags/tag28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5" Type="http://schemas.openxmlformats.org/officeDocument/2006/relationships/tags" Target="../tags/tag286.xml"/><Relationship Id="rId4" Type="http://schemas.openxmlformats.org/officeDocument/2006/relationships/tags" Target="../tags/tag28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3" Type="http://schemas.openxmlformats.org/officeDocument/2006/relationships/tags" Target="../tags/tag291.xml"/><Relationship Id="rId7" Type="http://schemas.openxmlformats.org/officeDocument/2006/relationships/tags" Target="../tags/tag295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11" Type="http://schemas.openxmlformats.org/officeDocument/2006/relationships/hyperlink" Target="mailto:adc@gmail.com" TargetMode="External"/><Relationship Id="rId5" Type="http://schemas.openxmlformats.org/officeDocument/2006/relationships/tags" Target="../tags/tag293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292.xml"/><Relationship Id="rId9" Type="http://schemas.openxmlformats.org/officeDocument/2006/relationships/tags" Target="../tags/tag29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slideLayout" Target="../slideLayouts/slideLayout8.xml"/><Relationship Id="rId3" Type="http://schemas.openxmlformats.org/officeDocument/2006/relationships/tags" Target="../tags/tag300.xml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5" Type="http://schemas.openxmlformats.org/officeDocument/2006/relationships/tags" Target="../tags/tag302.xml"/><Relationship Id="rId10" Type="http://schemas.openxmlformats.org/officeDocument/2006/relationships/tags" Target="../tags/tag307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hyperlink" Target="mailto:adc@gmail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14.xml"/><Relationship Id="rId4" Type="http://schemas.openxmlformats.org/officeDocument/2006/relationships/tags" Target="../tags/tag3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13" Type="http://schemas.openxmlformats.org/officeDocument/2006/relationships/slideLayout" Target="../slideLayouts/slideLayout8.xml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12" Type="http://schemas.openxmlformats.org/officeDocument/2006/relationships/tags" Target="../tags/tag326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tags" Target="../tags/tag325.xml"/><Relationship Id="rId5" Type="http://schemas.openxmlformats.org/officeDocument/2006/relationships/tags" Target="../tags/tag319.xml"/><Relationship Id="rId10" Type="http://schemas.openxmlformats.org/officeDocument/2006/relationships/tags" Target="../tags/tag324.xml"/><Relationship Id="rId4" Type="http://schemas.openxmlformats.org/officeDocument/2006/relationships/tags" Target="../tags/tag318.xml"/><Relationship Id="rId9" Type="http://schemas.openxmlformats.org/officeDocument/2006/relationships/tags" Target="../tags/tag32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13" Type="http://schemas.openxmlformats.org/officeDocument/2006/relationships/tags" Target="../tags/tag339.xml"/><Relationship Id="rId3" Type="http://schemas.openxmlformats.org/officeDocument/2006/relationships/tags" Target="../tags/tag329.xml"/><Relationship Id="rId7" Type="http://schemas.openxmlformats.org/officeDocument/2006/relationships/tags" Target="../tags/tag333.xml"/><Relationship Id="rId12" Type="http://schemas.openxmlformats.org/officeDocument/2006/relationships/tags" Target="../tags/tag338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11" Type="http://schemas.openxmlformats.org/officeDocument/2006/relationships/tags" Target="../tags/tag337.xml"/><Relationship Id="rId5" Type="http://schemas.openxmlformats.org/officeDocument/2006/relationships/tags" Target="../tags/tag331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336.xml"/><Relationship Id="rId4" Type="http://schemas.openxmlformats.org/officeDocument/2006/relationships/tags" Target="../tags/tag330.xml"/><Relationship Id="rId9" Type="http://schemas.openxmlformats.org/officeDocument/2006/relationships/tags" Target="../tags/tag335.xml"/><Relationship Id="rId14" Type="http://schemas.openxmlformats.org/officeDocument/2006/relationships/tags" Target="../tags/tag3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abc@gmail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5" Type="http://schemas.openxmlformats.org/officeDocument/2006/relationships/tags" Target="../tags/tag345.xml"/><Relationship Id="rId4" Type="http://schemas.openxmlformats.org/officeDocument/2006/relationships/tags" Target="../tags/tag344.xml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dc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Relationship Id="rId4" Type="http://schemas.openxmlformats.org/officeDocument/2006/relationships/hyperlink" Target="mailto:adc@gmail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2021-04-26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리스할부모집인 관리시스템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샌텔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5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08" y="2260145"/>
            <a:ext cx="2631973" cy="1754354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900609" y="2004728"/>
            <a:ext cx="2631972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059799" y="2015802"/>
            <a:ext cx="1589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모집인 이력보기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64328" y="1970670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25013"/>
              </p:ext>
            </p:extLst>
          </p:nvPr>
        </p:nvGraphicFramePr>
        <p:xfrm>
          <a:off x="1916374" y="2296215"/>
          <a:ext cx="2592558" cy="1350385"/>
        </p:xfrm>
        <a:graphic>
          <a:graphicData uri="http://schemas.openxmlformats.org/drawingml/2006/table">
            <a:tbl>
              <a:tblPr/>
              <a:tblGrid>
                <a:gridCol w="705951"/>
                <a:gridCol w="595097"/>
                <a:gridCol w="461709"/>
                <a:gridCol w="829801"/>
              </a:tblGrid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2021.05.01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en-US" altLang="ko-KR" sz="800" baseline="0" dirty="0" smtClean="0"/>
                        <a:t> 2021.05.02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2021.05.02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2021.06.01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변경승인일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2021.06.05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885078" y="3698217"/>
            <a:ext cx="68774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051" y="2270256"/>
            <a:ext cx="3223177" cy="222476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5517051" y="2014840"/>
            <a:ext cx="3223177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676242" y="2025914"/>
            <a:ext cx="1589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변경사항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24228" y="1980782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09345" y="3949632"/>
            <a:ext cx="68774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5779440" y="2455564"/>
            <a:ext cx="2803134" cy="1089301"/>
            <a:chOff x="537672" y="3510272"/>
            <a:chExt cx="1098550" cy="921321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537672" y="3510272"/>
              <a:ext cx="1098550" cy="9041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996633"/>
                </a:solidFill>
                <a:latin typeface="+mn-ea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537672" y="3510272"/>
              <a:ext cx="1098550" cy="921321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 bwMode="auto">
            <a:xfrm rot="10800000" flipV="1">
              <a:off x="537672" y="3510272"/>
              <a:ext cx="1087438" cy="90410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 bwMode="auto">
            <a:xfrm>
              <a:off x="999989" y="3881620"/>
              <a:ext cx="184193" cy="182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image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1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05302"/>
              </p:ext>
            </p:extLst>
          </p:nvPr>
        </p:nvGraphicFramePr>
        <p:xfrm>
          <a:off x="10046222" y="886278"/>
          <a:ext cx="2146086" cy="4041237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회원사에서 모집인 승인 요청한 사항을 처리하는 화면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승인완료된 모집인은 모집인조회 및 변경메뉴에서 확인 가능합니다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회원사별로 선택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담담자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회원사별 담담자별로 소팅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미확인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반려된 건을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다시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승인요청하면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상태값이 승인요청으로 변경됨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승인요청일 기준으로 조회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디폴트 승인남은일수 적은순으로 소팅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버튼을 다시 누르면 최근 요청일 순으로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소팅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관리자가 해당 모집인의 내용을 확인 하였음을 보여줌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승인처리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75356" y="2804860"/>
            <a:ext cx="867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1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12638" y="2801918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073684" y="2806465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667934" y="2801185"/>
            <a:ext cx="181875" cy="18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109904" y="2800269"/>
            <a:ext cx="181875" cy="1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74085" y="2801733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5412317" y="2802151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71858" y="2777875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6153905" y="280080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97262" y="2776527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6543239" y="2798825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86596" y="2774549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6929842" y="2795061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73199" y="2770785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68094" y="307904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769664" y="2804452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9205" y="2780176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3804786" y="6106561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011193"/>
              </p:ext>
            </p:extLst>
          </p:nvPr>
        </p:nvGraphicFramePr>
        <p:xfrm>
          <a:off x="244368" y="3990864"/>
          <a:ext cx="948679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253"/>
                <a:gridCol w="596444"/>
                <a:gridCol w="642163"/>
                <a:gridCol w="555068"/>
                <a:gridCol w="555068"/>
                <a:gridCol w="700365"/>
                <a:gridCol w="761141"/>
                <a:gridCol w="730733"/>
                <a:gridCol w="719329"/>
                <a:gridCol w="702817"/>
                <a:gridCol w="702817"/>
                <a:gridCol w="564326"/>
                <a:gridCol w="690823"/>
                <a:gridCol w="624640"/>
                <a:gridCol w="554812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확인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회원사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담당자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baseline="0" dirty="0" smtClean="0"/>
                        <a:t>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금융상품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유형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요청일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남은일수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개인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800627-1496025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미확인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IBK</a:t>
                      </a:r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개인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김길자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법인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반려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담당자</a:t>
                      </a:r>
                      <a:r>
                        <a:rPr lang="en-US" altLang="ko-KR" sz="800" smtClean="0"/>
                        <a:t>2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법인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</a:t>
                      </a:r>
                      <a:r>
                        <a:rPr lang="ko-KR" altLang="en-US" sz="8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마바사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110222-5555123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반려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사용인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이창우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반려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778621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</a:t>
            </a:r>
            <a:endParaRPr lang="ko-KR" altLang="en-US" sz="800" dirty="0"/>
          </a:p>
        </p:txBody>
      </p:sp>
      <p:sp>
        <p:nvSpPr>
          <p:cNvPr id="39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609570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0" name="Drop-Down Arrow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36195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1" name="Drop-Down Arrow"/>
          <p:cNvSpPr/>
          <p:nvPr>
            <p:custDataLst>
              <p:tags r:id="rId5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2" name="Drop-Down Arrow"/>
          <p:cNvSpPr/>
          <p:nvPr>
            <p:custDataLst>
              <p:tags r:id="rId6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5" name="Oval 63"/>
          <p:cNvSpPr>
            <a:spLocks noChangeArrowheads="1"/>
          </p:cNvSpPr>
          <p:nvPr/>
        </p:nvSpPr>
        <p:spPr bwMode="auto">
          <a:xfrm>
            <a:off x="2427511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4368" y="3725108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5</a:t>
            </a:r>
            <a:r>
              <a:rPr lang="ko-KR" altLang="en-US" sz="800" b="1" smtClean="0"/>
              <a:t>건</a:t>
            </a:r>
            <a:endParaRPr lang="ko-KR" altLang="en-US" sz="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467908" y="2111672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승인상태</a:t>
            </a:r>
            <a:endParaRPr lang="ko-KR" altLang="en-US" sz="800" dirty="0"/>
          </a:p>
        </p:txBody>
      </p:sp>
      <p:sp>
        <p:nvSpPr>
          <p:cNvPr id="60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298857" y="2123692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승인요청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1" name="Drop-Down Arrow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8125482" y="2123692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2" name="Drop-Down Arrow"/>
          <p:cNvSpPr/>
          <p:nvPr>
            <p:custDataLst>
              <p:tags r:id="rId9"/>
            </p:custDataLst>
          </p:nvPr>
        </p:nvSpPr>
        <p:spPr>
          <a:xfrm rot="10800000">
            <a:off x="8171139" y="219429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3" name="Drop-Down Arrow"/>
          <p:cNvSpPr/>
          <p:nvPr>
            <p:custDataLst>
              <p:tags r:id="rId10"/>
            </p:custDataLst>
          </p:nvPr>
        </p:nvSpPr>
        <p:spPr>
          <a:xfrm rot="10800000">
            <a:off x="8171139" y="219429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720064" y="205631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63416" y="2117691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모집인분류</a:t>
            </a:r>
            <a:endParaRPr lang="ko-KR" altLang="en-US" sz="800" dirty="0"/>
          </a:p>
        </p:txBody>
      </p:sp>
      <p:sp>
        <p:nvSpPr>
          <p:cNvPr id="72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618014" y="2129711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Drop-Down Arrow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444639" y="2129711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4" name="Drop-Down Arrow"/>
          <p:cNvSpPr/>
          <p:nvPr>
            <p:custDataLst>
              <p:tags r:id="rId13"/>
            </p:custDataLst>
          </p:nvPr>
        </p:nvSpPr>
        <p:spPr>
          <a:xfrm rot="10800000">
            <a:off x="3490296" y="220031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75" name="Drop-Down Arrow"/>
          <p:cNvSpPr/>
          <p:nvPr>
            <p:custDataLst>
              <p:tags r:id="rId14"/>
            </p:custDataLst>
          </p:nvPr>
        </p:nvSpPr>
        <p:spPr>
          <a:xfrm rot="10800000">
            <a:off x="3490296" y="220031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76" name="Oval 63"/>
          <p:cNvSpPr>
            <a:spLocks noChangeArrowheads="1"/>
          </p:cNvSpPr>
          <p:nvPr/>
        </p:nvSpPr>
        <p:spPr bwMode="auto">
          <a:xfrm>
            <a:off x="2434176" y="203698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80996" y="1779018"/>
            <a:ext cx="958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err="1" smtClean="0"/>
              <a:t>회원사</a:t>
            </a:r>
            <a:r>
              <a:rPr lang="ko-KR" altLang="en-US" sz="800" dirty="0" smtClean="0"/>
              <a:t> 담당자명</a:t>
            </a:r>
            <a:endParaRPr lang="ko-KR" altLang="en-US" sz="800" dirty="0"/>
          </a:p>
        </p:txBody>
      </p:sp>
      <p:sp>
        <p:nvSpPr>
          <p:cNvPr id="78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919218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9" name="Drop-Down Arrow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5745843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Drop-Down Arrow"/>
          <p:cNvSpPr/>
          <p:nvPr>
            <p:custDataLst>
              <p:tags r:id="rId17"/>
            </p:custDataLst>
          </p:nvPr>
        </p:nvSpPr>
        <p:spPr>
          <a:xfrm rot="10800000">
            <a:off x="5791500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1" name="Drop-Down Arrow"/>
          <p:cNvSpPr/>
          <p:nvPr>
            <p:custDataLst>
              <p:tags r:id="rId18"/>
            </p:custDataLst>
          </p:nvPr>
        </p:nvSpPr>
        <p:spPr>
          <a:xfrm rot="10800000">
            <a:off x="5791500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2" name="Oval 63"/>
          <p:cNvSpPr>
            <a:spLocks noChangeArrowheads="1"/>
          </p:cNvSpPr>
          <p:nvPr/>
        </p:nvSpPr>
        <p:spPr bwMode="auto">
          <a:xfrm>
            <a:off x="4721393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Oval 63"/>
          <p:cNvSpPr>
            <a:spLocks noChangeArrowheads="1"/>
          </p:cNvSpPr>
          <p:nvPr/>
        </p:nvSpPr>
        <p:spPr bwMode="auto">
          <a:xfrm>
            <a:off x="1688560" y="110515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15264" y="2118226"/>
            <a:ext cx="8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금융상품유형</a:t>
            </a:r>
            <a:endParaRPr lang="ko-KR" altLang="en-US" sz="800" dirty="0"/>
          </a:p>
        </p:txBody>
      </p:sp>
      <p:sp>
        <p:nvSpPr>
          <p:cNvPr id="65" name="Text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4927102" y="213024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6" name="Drop-Down Arrow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5753727" y="213024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7" name="Drop-Down Arrow"/>
          <p:cNvSpPr/>
          <p:nvPr>
            <p:custDataLst>
              <p:tags r:id="rId21"/>
            </p:custDataLst>
          </p:nvPr>
        </p:nvSpPr>
        <p:spPr>
          <a:xfrm rot="10800000">
            <a:off x="5799384" y="220085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8" name="Drop-Down Arrow"/>
          <p:cNvSpPr/>
          <p:nvPr>
            <p:custDataLst>
              <p:tags r:id="rId22"/>
            </p:custDataLst>
          </p:nvPr>
        </p:nvSpPr>
        <p:spPr>
          <a:xfrm rot="10800000">
            <a:off x="5799384" y="220085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76953" y="2439067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70" name="Text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2623094" y="2435880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4" name="Drop-Down Arrow Box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3449719" y="2435880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5" name="Drop-Down Arrow"/>
          <p:cNvSpPr/>
          <p:nvPr>
            <p:custDataLst>
              <p:tags r:id="rId25"/>
            </p:custDataLst>
          </p:nvPr>
        </p:nvSpPr>
        <p:spPr>
          <a:xfrm rot="10800000">
            <a:off x="3495376" y="25064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6" name="Text Box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3710707" y="2430466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7" name="Drop-Down Arrow"/>
          <p:cNvSpPr/>
          <p:nvPr>
            <p:custDataLst>
              <p:tags r:id="rId27"/>
            </p:custDataLst>
          </p:nvPr>
        </p:nvSpPr>
        <p:spPr>
          <a:xfrm rot="10800000">
            <a:off x="3495376" y="25064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8" name="Oval 63"/>
          <p:cNvSpPr>
            <a:spLocks noChangeArrowheads="1"/>
          </p:cNvSpPr>
          <p:nvPr/>
        </p:nvSpPr>
        <p:spPr bwMode="auto">
          <a:xfrm>
            <a:off x="2466318" y="23337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  <p:sp>
        <p:nvSpPr>
          <p:cNvPr id="89" name="Oval 63"/>
          <p:cNvSpPr>
            <a:spLocks noChangeArrowheads="1"/>
          </p:cNvSpPr>
          <p:nvPr/>
        </p:nvSpPr>
        <p:spPr bwMode="auto">
          <a:xfrm>
            <a:off x="7125708" y="202753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Oval 63"/>
          <p:cNvSpPr>
            <a:spLocks noChangeArrowheads="1"/>
          </p:cNvSpPr>
          <p:nvPr/>
        </p:nvSpPr>
        <p:spPr bwMode="auto">
          <a:xfrm>
            <a:off x="2397030" y="273015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618626" y="3692442"/>
            <a:ext cx="1097468" cy="2481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승인 남은일 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699940" y="3714264"/>
            <a:ext cx="171450" cy="209550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8959915" y="3134213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91" name="TextBox 90"/>
          <p:cNvSpPr txBox="1"/>
          <p:nvPr/>
        </p:nvSpPr>
        <p:spPr>
          <a:xfrm>
            <a:off x="6467908" y="1780596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관리자 확인</a:t>
            </a:r>
            <a:endParaRPr lang="ko-KR" altLang="en-US" sz="800" dirty="0"/>
          </a:p>
        </p:txBody>
      </p:sp>
      <p:sp>
        <p:nvSpPr>
          <p:cNvPr id="92" name="Text Box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7298857" y="179261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3" name="Drop-Down Arrow Box"/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8125482" y="179261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6" name="Drop-Down Arrow"/>
          <p:cNvSpPr/>
          <p:nvPr>
            <p:custDataLst>
              <p:tags r:id="rId30"/>
            </p:custDataLst>
          </p:nvPr>
        </p:nvSpPr>
        <p:spPr>
          <a:xfrm rot="10800000">
            <a:off x="8171139" y="186322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7" name="Drop-Down Arrow"/>
          <p:cNvSpPr/>
          <p:nvPr>
            <p:custDataLst>
              <p:tags r:id="rId31"/>
            </p:custDataLst>
          </p:nvPr>
        </p:nvSpPr>
        <p:spPr>
          <a:xfrm rot="10800000">
            <a:off x="8171139" y="186322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8" name="Oval 63"/>
          <p:cNvSpPr>
            <a:spLocks noChangeArrowheads="1"/>
          </p:cNvSpPr>
          <p:nvPr/>
        </p:nvSpPr>
        <p:spPr bwMode="auto">
          <a:xfrm>
            <a:off x="7115019" y="163762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8402090" y="3563923"/>
            <a:ext cx="368046" cy="200055"/>
            <a:chOff x="1847009" y="3431288"/>
            <a:chExt cx="368046" cy="200055"/>
          </a:xfrm>
        </p:grpSpPr>
        <p:sp>
          <p:nvSpPr>
            <p:cNvPr id="100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04109"/>
              </p:ext>
            </p:extLst>
          </p:nvPr>
        </p:nvGraphicFramePr>
        <p:xfrm>
          <a:off x="99400" y="1258737"/>
          <a:ext cx="1345828" cy="1521060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3" name="그룹 102"/>
          <p:cNvGrpSpPr/>
          <p:nvPr/>
        </p:nvGrpSpPr>
        <p:grpSpPr>
          <a:xfrm>
            <a:off x="588291" y="3916095"/>
            <a:ext cx="368046" cy="200055"/>
            <a:chOff x="1847009" y="3431288"/>
            <a:chExt cx="368046" cy="200055"/>
          </a:xfrm>
        </p:grpSpPr>
        <p:sp>
          <p:nvSpPr>
            <p:cNvPr id="104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11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42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90110"/>
              </p:ext>
            </p:extLst>
          </p:nvPr>
        </p:nvGraphicFramePr>
        <p:xfrm>
          <a:off x="10046222" y="886278"/>
          <a:ext cx="2146086" cy="3490825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개인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승인처리시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체크합니다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 또는 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아래사항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재승인 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공란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처리상태는 공란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분류값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승인처리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28679" y="1526130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95563"/>
              </p:ext>
            </p:extLst>
          </p:nvPr>
        </p:nvGraphicFramePr>
        <p:xfrm>
          <a:off x="1847105" y="2093651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5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 </a:t>
                      </a:r>
                      <a:r>
                        <a:rPr lang="en-US" altLang="ko-KR" sz="800" dirty="0" smtClean="0"/>
                        <a:t>-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-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830627-1423597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010-4444-2233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서울시 서초구 강남대로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9-15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삼성아파트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1402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20210221315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2248019" y="213573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5443789" y="214413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2186441" y="23988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4333158" y="227973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5487566" y="239219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5459" y="2438663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2150032" y="27198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2073208" y="300279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7105" y="1752424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8450198" y="184553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213" y="1798591"/>
            <a:ext cx="628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 smtClean="0">
                <a:latin typeface="+mn-ea"/>
              </a:rPr>
              <a:t>확인여부</a:t>
            </a:r>
            <a:endParaRPr lang="ko-KR" altLang="en-US" sz="900" spc="-150" dirty="0">
              <a:latin typeface="+mn-ea"/>
            </a:endParaRPr>
          </a:p>
        </p:txBody>
      </p:sp>
      <p:sp>
        <p:nvSpPr>
          <p:cNvPr id="24" name="Oval 63"/>
          <p:cNvSpPr>
            <a:spLocks noChangeArrowheads="1"/>
          </p:cNvSpPr>
          <p:nvPr/>
        </p:nvSpPr>
        <p:spPr bwMode="auto">
          <a:xfrm>
            <a:off x="1643580" y="113448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313404" y="6188342"/>
            <a:ext cx="72000" cy="333257"/>
            <a:chOff x="5313404" y="5741773"/>
            <a:chExt cx="72000" cy="333257"/>
          </a:xfrm>
        </p:grpSpPr>
        <p:sp>
          <p:nvSpPr>
            <p:cNvPr id="26" name="타원 25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Oval 63"/>
          <p:cNvSpPr>
            <a:spLocks noChangeArrowheads="1"/>
          </p:cNvSpPr>
          <p:nvPr/>
        </p:nvSpPr>
        <p:spPr bwMode="auto">
          <a:xfrm>
            <a:off x="8270586" y="170153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76557" y="3495625"/>
            <a:ext cx="368046" cy="200055"/>
            <a:chOff x="1847009" y="3431288"/>
            <a:chExt cx="368046" cy="200055"/>
          </a:xfrm>
        </p:grpSpPr>
        <p:sp>
          <p:nvSpPr>
            <p:cNvPr id="31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02970" y="5878633"/>
            <a:ext cx="4651340" cy="18295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반려시에는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 사유를 적어주세요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48674"/>
              </p:ext>
            </p:extLst>
          </p:nvPr>
        </p:nvGraphicFramePr>
        <p:xfrm>
          <a:off x="99400" y="1258737"/>
          <a:ext cx="1345828" cy="1521060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73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96460"/>
              </p:ext>
            </p:extLst>
          </p:nvPr>
        </p:nvGraphicFramePr>
        <p:xfrm>
          <a:off x="10046222" y="886278"/>
          <a:ext cx="2146086" cy="36080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첨부파일별로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체크할 사항을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모집인을 승인하시겠습니까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승인처리되고 창이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반려사유 입력 필수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모집인 승인을 반려하시겠습니까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반려처리되고 창이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57464"/>
              </p:ext>
            </p:extLst>
          </p:nvPr>
        </p:nvGraphicFramePr>
        <p:xfrm>
          <a:off x="1851453" y="1413733"/>
          <a:ext cx="7867312" cy="2301888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20149" y="586107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8182297" y="586107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반려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4974048" y="5855515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989349" y="5974043"/>
            <a:ext cx="121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18531" y="5782389"/>
            <a:ext cx="175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모집인 상태가 반려인 경우</a:t>
            </a:r>
            <a:r>
              <a:rPr lang="en-US" altLang="ko-KR" sz="800" b="1" dirty="0" smtClean="0"/>
              <a:t>,</a:t>
            </a:r>
          </a:p>
          <a:p>
            <a:r>
              <a:rPr lang="ko-KR" altLang="en-US" sz="800" b="1" dirty="0" smtClean="0"/>
              <a:t>승인</a:t>
            </a:r>
            <a:r>
              <a:rPr lang="en-US" altLang="ko-KR" sz="800" b="1" dirty="0" smtClean="0"/>
              <a:t>/</a:t>
            </a:r>
            <a:r>
              <a:rPr lang="ko-KR" altLang="en-US" sz="800" b="1" smtClean="0"/>
              <a:t>반려 버튼은 보여지지 않음</a:t>
            </a:r>
            <a:endParaRPr lang="ko-KR" altLang="en-US" sz="800" b="1" dirty="0"/>
          </a:p>
        </p:txBody>
      </p:sp>
      <p:sp>
        <p:nvSpPr>
          <p:cNvPr id="12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604339" y="177706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08354" y="1730121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4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579705" y="177706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3720" y="1730121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604339" y="207315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8354" y="2026213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579705" y="207315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83720" y="2026213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604339" y="237795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8354" y="2331013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579705" y="237795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83720" y="2331013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604339" y="263921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08354" y="2592270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8579705" y="263921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83720" y="2592270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604339" y="293530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08354" y="2888361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30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8579705" y="293530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83720" y="2888361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32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7604339" y="323139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08354" y="3184453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34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8579705" y="323139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83720" y="3184453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36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604339" y="3510073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08354" y="3463127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8579705" y="3510073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83720" y="3463127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40" name="Oval 63"/>
          <p:cNvSpPr>
            <a:spLocks noChangeArrowheads="1"/>
          </p:cNvSpPr>
          <p:nvPr/>
        </p:nvSpPr>
        <p:spPr bwMode="auto">
          <a:xfrm>
            <a:off x="8239673" y="134173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Oval 63"/>
          <p:cNvSpPr>
            <a:spLocks noChangeArrowheads="1"/>
          </p:cNvSpPr>
          <p:nvPr/>
        </p:nvSpPr>
        <p:spPr bwMode="auto">
          <a:xfrm>
            <a:off x="7296910" y="56383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8124599" y="56383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75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승인처리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28679" y="1526130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63"/>
          <p:cNvSpPr>
            <a:spLocks noChangeArrowheads="1"/>
          </p:cNvSpPr>
          <p:nvPr/>
        </p:nvSpPr>
        <p:spPr bwMode="auto">
          <a:xfrm>
            <a:off x="1643580" y="113448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313404" y="6464245"/>
            <a:ext cx="72000" cy="333257"/>
            <a:chOff x="5313404" y="5741773"/>
            <a:chExt cx="72000" cy="333257"/>
          </a:xfrm>
        </p:grpSpPr>
        <p:sp>
          <p:nvSpPr>
            <p:cNvPr id="22" name="타원 21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27447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법인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승인처리시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47105" y="163417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3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8450198" y="1774590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54213" y="1727644"/>
            <a:ext cx="628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 smtClean="0">
                <a:latin typeface="+mn-ea"/>
              </a:rPr>
              <a:t>확인여부</a:t>
            </a:r>
            <a:endParaRPr lang="ko-KR" altLang="en-US" sz="900" spc="-150" dirty="0">
              <a:latin typeface="+mn-ea"/>
            </a:endParaRPr>
          </a:p>
        </p:txBody>
      </p: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8270586" y="163059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93702"/>
              </p:ext>
            </p:extLst>
          </p:nvPr>
        </p:nvGraphicFramePr>
        <p:xfrm>
          <a:off x="1696995" y="1944940"/>
          <a:ext cx="7242402" cy="2800720"/>
        </p:xfrm>
        <a:graphic>
          <a:graphicData uri="http://schemas.openxmlformats.org/drawingml/2006/table">
            <a:tbl>
              <a:tblPr/>
              <a:tblGrid>
                <a:gridCol w="1861751"/>
                <a:gridCol w="1812324"/>
                <a:gridCol w="1235676"/>
                <a:gridCol w="2332651"/>
              </a:tblGrid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5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-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법인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㈜ 대출회사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대표이사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법인등록번호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111111-111111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설립년월일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본점소재지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서울시 서초구 강남대로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길 신도빌딩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층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자본금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100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4365459" y="2289952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813771" y="4851042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대표자 및 임원관련 사항</a:t>
            </a:r>
            <a:endParaRPr lang="en-US" altLang="ko-KR" sz="1200" spc="-150" dirty="0" smtClean="0">
              <a:latin typeface="+mn-ea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77729"/>
              </p:ext>
            </p:extLst>
          </p:nvPr>
        </p:nvGraphicFramePr>
        <p:xfrm>
          <a:off x="1696995" y="5128041"/>
          <a:ext cx="7264284" cy="1178590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 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2012011111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2021-02-02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상근여부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상근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전문인력여부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비상근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19246" y="4513698"/>
            <a:ext cx="4651340" cy="18295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반려시에는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 사유를 적어주세요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55797"/>
              </p:ext>
            </p:extLst>
          </p:nvPr>
        </p:nvGraphicFramePr>
        <p:xfrm>
          <a:off x="99400" y="1258737"/>
          <a:ext cx="1345828" cy="1521060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16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825" y="1022680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전문성을 갖춘 인력에 관한 사항</a:t>
            </a:r>
            <a:endParaRPr lang="en-US" altLang="ko-KR" sz="1200" spc="-150" dirty="0" smtClean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1250"/>
              </p:ext>
            </p:extLst>
          </p:nvPr>
        </p:nvGraphicFramePr>
        <p:xfrm>
          <a:off x="1696995" y="1305616"/>
          <a:ext cx="7264284" cy="942872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 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202111111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2021-05-01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7824" y="2571393"/>
            <a:ext cx="4891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전산 설비</a:t>
            </a:r>
            <a:r>
              <a:rPr lang="en-US" altLang="ko-KR" sz="1200" spc="-150" dirty="0">
                <a:latin typeface="+mn-ea"/>
              </a:rPr>
              <a:t> </a:t>
            </a:r>
            <a:r>
              <a:rPr lang="ko-KR" altLang="en-US" sz="1200" spc="-150" smtClean="0">
                <a:latin typeface="+mn-ea"/>
              </a:rPr>
              <a:t>운영</a:t>
            </a:r>
            <a:r>
              <a:rPr lang="en-US" altLang="ko-KR" sz="1200" spc="-150" dirty="0" smtClean="0">
                <a:latin typeface="+mn-ea"/>
              </a:rPr>
              <a:t>, </a:t>
            </a:r>
            <a:r>
              <a:rPr lang="ko-KR" altLang="en-US" sz="1200" spc="-150" smtClean="0">
                <a:latin typeface="+mn-ea"/>
              </a:rPr>
              <a:t>유지 및 관리를 전문적으로 수행할 수 있는 인력에  관한 사항</a:t>
            </a:r>
            <a:endParaRPr lang="en-US" altLang="ko-KR" sz="1200" spc="-150" dirty="0" smtClean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29610"/>
              </p:ext>
            </p:extLst>
          </p:nvPr>
        </p:nvGraphicFramePr>
        <p:xfrm>
          <a:off x="1696995" y="2854329"/>
          <a:ext cx="7264284" cy="235718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313404" y="3544211"/>
            <a:ext cx="72000" cy="333257"/>
            <a:chOff x="5313404" y="5741773"/>
            <a:chExt cx="72000" cy="333257"/>
          </a:xfrm>
        </p:grpSpPr>
        <p:sp>
          <p:nvSpPr>
            <p:cNvPr id="12" name="타원 11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57000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법인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승인처리시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70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965" y="7542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1296"/>
              </p:ext>
            </p:extLst>
          </p:nvPr>
        </p:nvGraphicFramePr>
        <p:xfrm>
          <a:off x="1851453" y="1327020"/>
          <a:ext cx="7867312" cy="2047128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법인등기부등본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 신청의 의사결정을 증명하는 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등록신청 관련 발기인총회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창립주주총회 또는 이사회의 공증을 받은 의사록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본점의 위치 및 명칭을 기재한 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법인등기부에서 확인되지 않는 경우 제출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주주명부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영위하는 다른 업종에 대한 증빙서류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604339" y="169035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8354" y="1643408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579705" y="169035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3720" y="1643408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8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604339" y="19864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8354" y="1939500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0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579705" y="19864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3720" y="1939500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604339" y="22912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08354" y="2244300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4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579705" y="22912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3720" y="2244300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604339" y="2552503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8354" y="2505557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8579705" y="2552503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83720" y="2505557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604339" y="284859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8354" y="2801648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8579705" y="284859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83720" y="2801648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7604339" y="314468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08354" y="3097740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8579705" y="314468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83720" y="3097740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72965" y="1026158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1.  </a:t>
            </a:r>
            <a:r>
              <a:rPr lang="ko-KR" altLang="en-US" sz="1100" spc="-150" smtClean="0">
                <a:latin typeface="+mn-ea"/>
              </a:rPr>
              <a:t>신청인 관련 서류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96918"/>
              </p:ext>
            </p:extLst>
          </p:nvPr>
        </p:nvGraphicFramePr>
        <p:xfrm>
          <a:off x="1851453" y="3888220"/>
          <a:ext cx="7867312" cy="1726416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대표자 이력서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대표자 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 이력서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 경력증명서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임원자격에 적합함에 관한 확인서 및 증빙서류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851453" y="3594276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2..  </a:t>
            </a:r>
            <a:r>
              <a:rPr lang="ko-KR" altLang="en-US" sz="1100" spc="-150" smtClean="0">
                <a:latin typeface="+mn-ea"/>
              </a:rPr>
              <a:t>대표 및 임원관련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604339" y="424879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08354" y="4201852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39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8579705" y="424879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3720" y="4201852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41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7604339" y="455359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08354" y="4506652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43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8579705" y="455359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83720" y="4506652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45" name="Text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7604339" y="481485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08354" y="4767909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47" name="Text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8579705" y="481485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83720" y="4767909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49" name="Text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7604339" y="51109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08354" y="5064000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51" name="Text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8579705" y="51109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683720" y="5064000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53" name="Text Box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7604339" y="540703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08354" y="5360092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55" name="Text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8579705" y="540703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83720" y="5360092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1453" y="5714738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>
                <a:latin typeface="+mn-ea"/>
              </a:rPr>
              <a:t>3.  </a:t>
            </a:r>
            <a:r>
              <a:rPr lang="ko-KR" altLang="en-US" sz="1100" spc="-150">
                <a:latin typeface="+mn-ea"/>
              </a:rPr>
              <a:t>금융상품 관련 서류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54910"/>
              </p:ext>
            </p:extLst>
          </p:nvPr>
        </p:nvGraphicFramePr>
        <p:xfrm>
          <a:off x="1851453" y="5987805"/>
          <a:ext cx="7867312" cy="575472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7604339" y="635296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08354" y="6306023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61" name="Text Box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8579705" y="635296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83720" y="6306023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34123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37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67279"/>
              </p:ext>
            </p:extLst>
          </p:nvPr>
        </p:nvGraphicFramePr>
        <p:xfrm>
          <a:off x="1851453" y="1035353"/>
          <a:ext cx="7867312" cy="1254654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187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6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 교육이수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 교육이수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 교육이수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 교육이수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604339" y="126467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08354" y="1217730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579705" y="126467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3720" y="1217730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604339" y="156076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8354" y="1513822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9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579705" y="156076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3720" y="1513822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604339" y="186556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8354" y="1818622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579705" y="186556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83720" y="1818622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604339" y="212682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08354" y="2079879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8579705" y="212682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83720" y="2079879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2965" y="734491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>
                <a:latin typeface="+mn-ea"/>
              </a:rPr>
              <a:t>4.  </a:t>
            </a:r>
            <a:r>
              <a:rPr lang="ko-KR" altLang="en-US" sz="1100" spc="-150">
                <a:latin typeface="+mn-ea"/>
              </a:rPr>
              <a:t>교육이수관련 서류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02700"/>
              </p:ext>
            </p:extLst>
          </p:nvPr>
        </p:nvGraphicFramePr>
        <p:xfrm>
          <a:off x="1851453" y="2619086"/>
          <a:ext cx="7867312" cy="1183912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183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이수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자격확인 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851453" y="2325141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>
                <a:latin typeface="+mn-ea"/>
              </a:rPr>
              <a:t>5.  </a:t>
            </a:r>
            <a:r>
              <a:rPr lang="ko-KR" altLang="en-US" sz="1100" spc="-150">
                <a:latin typeface="+mn-ea"/>
              </a:rPr>
              <a:t>전문인력관련 서류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75715"/>
              </p:ext>
            </p:extLst>
          </p:nvPr>
        </p:nvGraphicFramePr>
        <p:xfrm>
          <a:off x="1851453" y="4132572"/>
          <a:ext cx="7883754" cy="943920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37127"/>
              </a:tblGrid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물적 설비내역에 대한 증빙서류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사무공간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전산설비 등의 임차계약서 사본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부동산 등기부등본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851453" y="3838628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>
                <a:latin typeface="+mn-ea"/>
              </a:rPr>
              <a:t>6.  </a:t>
            </a:r>
            <a:r>
              <a:rPr lang="ko-KR" altLang="en-US" sz="1100" spc="-150">
                <a:latin typeface="+mn-ea"/>
              </a:rPr>
              <a:t>물적설비관련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6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604339" y="2856991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08354" y="2810045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70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8579705" y="2856991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683720" y="2810045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72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7604339" y="311366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08354" y="3066722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74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8579705" y="311366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83720" y="3066722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76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604339" y="3371170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08354" y="3324224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78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8579705" y="3371170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683720" y="3324224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80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7604339" y="363242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08354" y="3585481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82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8579705" y="363242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83720" y="3585481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84" name="Text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7604339" y="441777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708354" y="4370829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86" name="Text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8579705" y="441777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683720" y="4370829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88" name="Text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7604339" y="4674452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08354" y="4627506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90" name="Text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8579705" y="4674452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683720" y="4627506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92" name="Text Box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7604339" y="493195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708354" y="4885008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94" name="Text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8579705" y="493195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683720" y="4885008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81490"/>
              </p:ext>
            </p:extLst>
          </p:nvPr>
        </p:nvGraphicFramePr>
        <p:xfrm>
          <a:off x="1851453" y="5401693"/>
          <a:ext cx="7883754" cy="943920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37127"/>
              </a:tblGrid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신청인의 사회적신용에 대한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851453" y="5107749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7. </a:t>
            </a:r>
            <a:r>
              <a:rPr lang="ko-KR" altLang="en-US" sz="1100" spc="-150">
                <a:latin typeface="+mn-ea"/>
              </a:rPr>
              <a:t>사회적 신용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102" name="Text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7604339" y="568689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708354" y="5639950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04" name="Text Box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8579705" y="568689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683720" y="5639950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06" name="Text Box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7604339" y="5943573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708354" y="5896627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08" name="Text Box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8579705" y="5943573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683720" y="5896627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10" name="Text Box"/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7604339" y="620107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708354" y="6154129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12" name="Text Box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8579705" y="620107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683720" y="6154129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96673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>
          <a:xfrm>
            <a:off x="7974418" y="6486290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116" name="직사각형 115"/>
          <p:cNvSpPr/>
          <p:nvPr/>
        </p:nvSpPr>
        <p:spPr>
          <a:xfrm>
            <a:off x="8836566" y="6486290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반려</a:t>
            </a:r>
            <a:endParaRPr lang="ko-KR" altLang="en-US" sz="800" dirty="0"/>
          </a:p>
        </p:txBody>
      </p:sp>
      <p:sp>
        <p:nvSpPr>
          <p:cNvPr id="117" name="직사각형 116"/>
          <p:cNvSpPr/>
          <p:nvPr/>
        </p:nvSpPr>
        <p:spPr>
          <a:xfrm>
            <a:off x="5628317" y="6480730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118" name="직사각형 117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87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89303"/>
              </p:ext>
            </p:extLst>
          </p:nvPr>
        </p:nvGraphicFramePr>
        <p:xfrm>
          <a:off x="10046222" y="886278"/>
          <a:ext cx="2146086" cy="2508412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모집인의 결제내역을 확인 하는 페이지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결제방식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결제처 확인이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회원사별로 선택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담담자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회원사별 담담자별로 소팅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리스할부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기간은 결제일 기준으로 조회됩니다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해당 모집인을 클릭 하면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팝업으로 모집인 정보가 조회됩니다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05792" y="1144651"/>
            <a:ext cx="1889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결제내역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75356" y="2804860"/>
            <a:ext cx="867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1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12638" y="2801918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073684" y="2806465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67934" y="2801185"/>
            <a:ext cx="181875" cy="18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109904" y="2800269"/>
            <a:ext cx="181875" cy="1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74085" y="2801733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5412317" y="2802151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71858" y="2777875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6153905" y="280080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97262" y="2776527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6543239" y="2798825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86596" y="2774549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6929842" y="2795061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73199" y="2770785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68094" y="307904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769664" y="2804452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9205" y="2780176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78621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</a:t>
            </a:r>
            <a:endParaRPr lang="ko-KR" altLang="en-US" sz="800" dirty="0"/>
          </a:p>
        </p:txBody>
      </p:sp>
      <p:sp>
        <p:nvSpPr>
          <p:cNvPr id="32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609570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Drop-Down Arrow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36195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4" name="Drop-Down Arrow"/>
          <p:cNvSpPr/>
          <p:nvPr>
            <p:custDataLst>
              <p:tags r:id="rId5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5" name="Drop-Down Arrow"/>
          <p:cNvSpPr/>
          <p:nvPr>
            <p:custDataLst>
              <p:tags r:id="rId6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2427511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4720064" y="205631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3416" y="2117691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모집인분류</a:t>
            </a:r>
            <a:endParaRPr lang="ko-KR" altLang="en-US" sz="800" dirty="0"/>
          </a:p>
        </p:txBody>
      </p:sp>
      <p:sp>
        <p:nvSpPr>
          <p:cNvPr id="44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618014" y="2129711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5" name="Drop-Down Arrow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44639" y="2129711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6" name="Drop-Down Arrow"/>
          <p:cNvSpPr/>
          <p:nvPr>
            <p:custDataLst>
              <p:tags r:id="rId9"/>
            </p:custDataLst>
          </p:nvPr>
        </p:nvSpPr>
        <p:spPr>
          <a:xfrm rot="10800000">
            <a:off x="3490296" y="220031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7" name="Drop-Down Arrow"/>
          <p:cNvSpPr/>
          <p:nvPr>
            <p:custDataLst>
              <p:tags r:id="rId10"/>
            </p:custDataLst>
          </p:nvPr>
        </p:nvSpPr>
        <p:spPr>
          <a:xfrm rot="10800000">
            <a:off x="3490296" y="220031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8" name="Oval 63"/>
          <p:cNvSpPr>
            <a:spLocks noChangeArrowheads="1"/>
          </p:cNvSpPr>
          <p:nvPr/>
        </p:nvSpPr>
        <p:spPr bwMode="auto">
          <a:xfrm>
            <a:off x="2434176" y="203698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88269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50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919218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1" name="Drop-Down Arrow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745843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2" name="Drop-Down Arrow"/>
          <p:cNvSpPr/>
          <p:nvPr>
            <p:custDataLst>
              <p:tags r:id="rId13"/>
            </p:custDataLst>
          </p:nvPr>
        </p:nvSpPr>
        <p:spPr>
          <a:xfrm rot="10800000">
            <a:off x="5791500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3" name="Drop-Down Arrow"/>
          <p:cNvSpPr/>
          <p:nvPr>
            <p:custDataLst>
              <p:tags r:id="rId14"/>
            </p:custDataLst>
          </p:nvPr>
        </p:nvSpPr>
        <p:spPr>
          <a:xfrm rot="10800000">
            <a:off x="5791500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4" name="Oval 63"/>
          <p:cNvSpPr>
            <a:spLocks noChangeArrowheads="1"/>
          </p:cNvSpPr>
          <p:nvPr/>
        </p:nvSpPr>
        <p:spPr bwMode="auto">
          <a:xfrm>
            <a:off x="4721393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Oval 63"/>
          <p:cNvSpPr>
            <a:spLocks noChangeArrowheads="1"/>
          </p:cNvSpPr>
          <p:nvPr/>
        </p:nvSpPr>
        <p:spPr bwMode="auto">
          <a:xfrm>
            <a:off x="1688560" y="110515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96148" y="2118226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취급상품</a:t>
            </a:r>
            <a:endParaRPr lang="ko-KR" altLang="en-US" sz="800" dirty="0"/>
          </a:p>
        </p:txBody>
      </p:sp>
      <p:sp>
        <p:nvSpPr>
          <p:cNvPr id="57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927102" y="213024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Drop-Down Arrow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5753727" y="213024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9" name="Drop-Down Arrow"/>
          <p:cNvSpPr/>
          <p:nvPr>
            <p:custDataLst>
              <p:tags r:id="rId17"/>
            </p:custDataLst>
          </p:nvPr>
        </p:nvSpPr>
        <p:spPr>
          <a:xfrm rot="10800000">
            <a:off x="5799384" y="220085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0" name="Drop-Down Arrow"/>
          <p:cNvSpPr/>
          <p:nvPr>
            <p:custDataLst>
              <p:tags r:id="rId18"/>
            </p:custDataLst>
          </p:nvPr>
        </p:nvSpPr>
        <p:spPr>
          <a:xfrm rot="10800000">
            <a:off x="5799384" y="220085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76953" y="2439067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62" name="Text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623094" y="2435880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3" name="Drop-Down Arrow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449719" y="2435880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4" name="Drop-Down Arrow"/>
          <p:cNvSpPr/>
          <p:nvPr>
            <p:custDataLst>
              <p:tags r:id="rId21"/>
            </p:custDataLst>
          </p:nvPr>
        </p:nvSpPr>
        <p:spPr>
          <a:xfrm rot="10800000">
            <a:off x="3495376" y="25064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5" name="Text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3710707" y="2430466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6" name="Drop-Down Arrow"/>
          <p:cNvSpPr/>
          <p:nvPr>
            <p:custDataLst>
              <p:tags r:id="rId23"/>
            </p:custDataLst>
          </p:nvPr>
        </p:nvSpPr>
        <p:spPr>
          <a:xfrm rot="10800000">
            <a:off x="3495376" y="25064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7" name="Oval 63"/>
          <p:cNvSpPr>
            <a:spLocks noChangeArrowheads="1"/>
          </p:cNvSpPr>
          <p:nvPr/>
        </p:nvSpPr>
        <p:spPr bwMode="auto">
          <a:xfrm>
            <a:off x="2466318" y="23337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Oval 63"/>
          <p:cNvSpPr>
            <a:spLocks noChangeArrowheads="1"/>
          </p:cNvSpPr>
          <p:nvPr/>
        </p:nvSpPr>
        <p:spPr bwMode="auto">
          <a:xfrm>
            <a:off x="2397030" y="273015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959915" y="3134213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71" name="TextBox 70"/>
          <p:cNvSpPr txBox="1"/>
          <p:nvPr/>
        </p:nvSpPr>
        <p:spPr bwMode="auto">
          <a:xfrm>
            <a:off x="3804786" y="6106561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72253"/>
              </p:ext>
            </p:extLst>
          </p:nvPr>
        </p:nvGraphicFramePr>
        <p:xfrm>
          <a:off x="244368" y="3990864"/>
          <a:ext cx="95226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554"/>
                <a:gridCol w="696888"/>
                <a:gridCol w="602372"/>
                <a:gridCol w="703894"/>
                <a:gridCol w="772510"/>
                <a:gridCol w="712024"/>
                <a:gridCol w="793007"/>
                <a:gridCol w="780630"/>
                <a:gridCol w="762711"/>
                <a:gridCol w="624994"/>
                <a:gridCol w="677917"/>
                <a:gridCol w="756745"/>
                <a:gridCol w="667261"/>
                <a:gridCol w="602093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회원사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baseline="0" dirty="0" smtClean="0"/>
                        <a:t>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취급상품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결제방식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결제처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개인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800627-1496025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신용카드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국민카드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IBK</a:t>
                      </a:r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개인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김길자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신용카드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삼성카드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법인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계좌이체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국민은행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담당자</a:t>
                      </a:r>
                      <a:r>
                        <a:rPr lang="en-US" altLang="ko-KR" sz="800" smtClean="0"/>
                        <a:t>2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법인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</a:t>
                      </a:r>
                      <a:r>
                        <a:rPr lang="ko-KR" altLang="en-US" sz="8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마바사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110222-5555123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계좌이체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신한은행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사용인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이창우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신용카드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삼성카드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244368" y="3725108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5</a:t>
            </a:r>
            <a:r>
              <a:rPr lang="ko-KR" altLang="en-US" sz="800" b="1" smtClean="0"/>
              <a:t>건</a:t>
            </a:r>
            <a:endParaRPr lang="ko-KR" altLang="en-US" sz="800" b="1" dirty="0"/>
          </a:p>
        </p:txBody>
      </p:sp>
      <p:sp>
        <p:nvSpPr>
          <p:cNvPr id="76" name="Oval 63"/>
          <p:cNvSpPr>
            <a:spLocks noChangeArrowheads="1"/>
          </p:cNvSpPr>
          <p:nvPr/>
        </p:nvSpPr>
        <p:spPr bwMode="auto">
          <a:xfrm>
            <a:off x="1974930" y="432197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Oval 63"/>
          <p:cNvSpPr>
            <a:spLocks noChangeArrowheads="1"/>
          </p:cNvSpPr>
          <p:nvPr/>
        </p:nvSpPr>
        <p:spPr bwMode="auto">
          <a:xfrm>
            <a:off x="3441124" y="432197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41417"/>
              </p:ext>
            </p:extLst>
          </p:nvPr>
        </p:nvGraphicFramePr>
        <p:xfrm>
          <a:off x="99400" y="1258737"/>
          <a:ext cx="1345828" cy="1521060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89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18565"/>
              </p:ext>
            </p:extLst>
          </p:nvPr>
        </p:nvGraphicFramePr>
        <p:xfrm>
          <a:off x="10046222" y="886278"/>
          <a:ext cx="2146086" cy="184192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회원사별로 조회가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승인 요청한 사항을 확인 가능하고 해당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담당자별로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승인이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err="1" smtClean="0">
                <a:latin typeface="+mn-ea"/>
              </a:rPr>
              <a:t>회원사</a:t>
            </a:r>
            <a:r>
              <a:rPr lang="ko-KR" altLang="en-US" sz="2000" spc="-150" dirty="0" smtClean="0">
                <a:latin typeface="+mn-ea"/>
              </a:rPr>
              <a:t> 관리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78621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</a:t>
            </a:r>
            <a:endParaRPr lang="ko-KR" altLang="en-US" sz="800" dirty="0"/>
          </a:p>
        </p:txBody>
      </p:sp>
      <p:sp>
        <p:nvSpPr>
          <p:cNvPr id="27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09570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36195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Drop-Down Arrow"/>
          <p:cNvSpPr/>
          <p:nvPr>
            <p:custDataLst>
              <p:tags r:id="rId3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0" name="Drop-Down Arrow"/>
          <p:cNvSpPr/>
          <p:nvPr>
            <p:custDataLst>
              <p:tags r:id="rId4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85531" y="2254705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2427511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828679" y="2133106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47688"/>
              </p:ext>
            </p:extLst>
          </p:nvPr>
        </p:nvGraphicFramePr>
        <p:xfrm>
          <a:off x="1828679" y="2796276"/>
          <a:ext cx="7847999" cy="2154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087"/>
                <a:gridCol w="940662"/>
                <a:gridCol w="1090064"/>
                <a:gridCol w="1463949"/>
                <a:gridCol w="1168453"/>
                <a:gridCol w="1108892"/>
                <a:gridCol w="11088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회원사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아이디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부서명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담담자명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직위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회원가입일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승인상태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</a:t>
                      </a:r>
                      <a:r>
                        <a:rPr lang="en-US" altLang="ko-KR" sz="800" baseline="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과장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볼보파이낸셜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하나캐피탈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과장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하나캐피탈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영업부서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승인완료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하나캐피탈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영업부서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과장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4793393" y="5254709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7000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승인여부</a:t>
            </a:r>
            <a:endParaRPr lang="ko-KR" altLang="en-US" sz="800" dirty="0"/>
          </a:p>
        </p:txBody>
      </p:sp>
      <p:sp>
        <p:nvSpPr>
          <p:cNvPr id="2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407949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Drop-Down Arrow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234574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Drop-Down Arrow"/>
          <p:cNvSpPr/>
          <p:nvPr>
            <p:custDataLst>
              <p:tags r:id="rId7"/>
            </p:custDataLst>
          </p:nvPr>
        </p:nvSpPr>
        <p:spPr>
          <a:xfrm rot="10800000">
            <a:off x="6280231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5" name="Drop-Down Arrow"/>
          <p:cNvSpPr/>
          <p:nvPr>
            <p:custDataLst>
              <p:tags r:id="rId8"/>
            </p:custDataLst>
          </p:nvPr>
        </p:nvSpPr>
        <p:spPr>
          <a:xfrm rot="10800000">
            <a:off x="6280231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5281069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95909"/>
              </p:ext>
            </p:extLst>
          </p:nvPr>
        </p:nvGraphicFramePr>
        <p:xfrm>
          <a:off x="99400" y="1258737"/>
          <a:ext cx="1345828" cy="1521060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50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0402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여신금융협회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450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err="1" smtClean="0">
                <a:latin typeface="+mn-ea"/>
              </a:rPr>
              <a:t>회원사</a:t>
            </a:r>
            <a:r>
              <a:rPr lang="ko-KR" altLang="en-US" sz="2000" spc="-150" dirty="0" smtClean="0">
                <a:latin typeface="+mn-ea"/>
              </a:rPr>
              <a:t> 관리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31426"/>
              </p:ext>
            </p:extLst>
          </p:nvPr>
        </p:nvGraphicFramePr>
        <p:xfrm>
          <a:off x="1828679" y="2102990"/>
          <a:ext cx="7092292" cy="2301888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13402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abc</a:t>
                      </a:r>
                      <a:r>
                        <a:rPr lang="en-US" altLang="ko-KR" sz="800" baseline="0" dirty="0" smtClean="0"/>
                        <a:t>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마케팅 부서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과장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이메일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en-US" altLang="ko-KR" sz="800" dirty="0" smtClean="0">
                          <a:hlinkClick r:id="rId4"/>
                        </a:rPr>
                        <a:t>abc@gmail.com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02-501-1111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회원가입일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2021-05-22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741956" y="4587257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7991408" y="4591572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승인</a:t>
            </a:r>
            <a:endParaRPr lang="ko-KR" altLang="en-US" sz="8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15077"/>
              </p:ext>
            </p:extLst>
          </p:nvPr>
        </p:nvGraphicFramePr>
        <p:xfrm>
          <a:off x="10046222" y="886278"/>
          <a:ext cx="2146086" cy="172000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승인을 누르면 승인 처리되고 목록 페이지로 이동됩니다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7847408" y="451525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392948" y="4172198"/>
            <a:ext cx="660068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다운로드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08987"/>
              </p:ext>
            </p:extLst>
          </p:nvPr>
        </p:nvGraphicFramePr>
        <p:xfrm>
          <a:off x="99400" y="1258737"/>
          <a:ext cx="1345828" cy="1521060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회원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70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5791" y="1144651"/>
            <a:ext cx="212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smtClean="0">
                <a:latin typeface="+mn-ea"/>
              </a:rPr>
              <a:t>협회 관리자 </a:t>
            </a:r>
            <a:r>
              <a:rPr lang="ko-KR" altLang="en-US" sz="2000" spc="-150" dirty="0" smtClean="0">
                <a:latin typeface="+mn-ea"/>
              </a:rPr>
              <a:t>관리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98906"/>
              </p:ext>
            </p:extLst>
          </p:nvPr>
        </p:nvGraphicFramePr>
        <p:xfrm>
          <a:off x="1804189" y="2420683"/>
          <a:ext cx="7872490" cy="101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3889"/>
                <a:gridCol w="1688910"/>
                <a:gridCol w="2203962"/>
                <a:gridCol w="212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이름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아이디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그룹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</a:t>
                      </a:r>
                      <a:r>
                        <a:rPr lang="en-US" altLang="ko-KR" sz="800" baseline="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실무자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861040" y="2022011"/>
            <a:ext cx="815639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pc="-150" dirty="0" smtClean="0">
                <a:solidFill>
                  <a:schemeClr val="bg1"/>
                </a:solidFill>
                <a:latin typeface="+mn-ea"/>
              </a:rPr>
              <a:t>등록하기</a:t>
            </a:r>
            <a:endParaRPr lang="ko-KR" altLang="en-US" sz="800" spc="-15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75482"/>
              </p:ext>
            </p:extLst>
          </p:nvPr>
        </p:nvGraphicFramePr>
        <p:xfrm>
          <a:off x="99400" y="1258737"/>
          <a:ext cx="1345828" cy="1521060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회원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47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6412" y="1855192"/>
            <a:ext cx="5052112" cy="222912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46412" y="1602589"/>
            <a:ext cx="5052112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45619" y="1567496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1222" y="1613663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등록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55870" y="3572515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5590724" y="3576670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15504"/>
              </p:ext>
            </p:extLst>
          </p:nvPr>
        </p:nvGraphicFramePr>
        <p:xfrm>
          <a:off x="2861223" y="1886116"/>
          <a:ext cx="5000396" cy="1186016"/>
        </p:xfrm>
        <a:graphic>
          <a:graphicData uri="http://schemas.openxmlformats.org/drawingml/2006/table">
            <a:tbl>
              <a:tblPr/>
              <a:tblGrid>
                <a:gridCol w="1074252"/>
                <a:gridCol w="3926144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 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022572" y="2232242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/>
                </a:solidFill>
              </a:rPr>
              <a:t>AIDKDOCIE12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022572" y="2544585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022572" y="2828365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022572" y="1917568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0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0402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회원사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608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184" y="2019607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■ </a:t>
            </a:r>
            <a:r>
              <a:rPr lang="en-US" altLang="ko-KR" sz="2000" spc="-150" dirty="0" smtClean="0">
                <a:latin typeface="+mn-ea"/>
              </a:rPr>
              <a:t>Login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20" name="Rectangle 91"/>
          <p:cNvSpPr>
            <a:spLocks noChangeArrowheads="1"/>
          </p:cNvSpPr>
          <p:nvPr/>
        </p:nvSpPr>
        <p:spPr bwMode="auto">
          <a:xfrm>
            <a:off x="3005361" y="3015570"/>
            <a:ext cx="4414304" cy="16521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endParaRPr kumimoji="0" lang="ko-KR" altLang="en-US" sz="8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69299"/>
              </p:ext>
            </p:extLst>
          </p:nvPr>
        </p:nvGraphicFramePr>
        <p:xfrm>
          <a:off x="10046222" y="886278"/>
          <a:ext cx="2146086" cy="3606977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인풋 박스 입력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저장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체크 후 로그인 시 아이디 값 쿠키 저장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 시 로그인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*action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패스워드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매칭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불일치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Alert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패스워드를 확인해 주세요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인풋박스가 비어있을 경우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Alert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아이디를 입력해 주세요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or 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패스워드를 입력해 주세요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3443198" y="3571288"/>
            <a:ext cx="2520000" cy="288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+mn-ea"/>
              </a:rPr>
              <a:t>아이디</a:t>
            </a:r>
            <a:endParaRPr kumimoji="0" lang="ko-KR" altLang="en-US" sz="8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3443198" y="3914391"/>
            <a:ext cx="2520000" cy="288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ysClr val="windowText" lastClr="000000"/>
                </a:solidFill>
                <a:latin typeface="+mn-ea"/>
              </a:rPr>
              <a:t>패스워드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465599" y="4240778"/>
            <a:ext cx="937434" cy="215444"/>
            <a:chOff x="3658525" y="3627687"/>
            <a:chExt cx="937434" cy="215444"/>
          </a:xfrm>
        </p:grpSpPr>
        <p:pic>
          <p:nvPicPr>
            <p:cNvPr id="7" name="Picture 5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58525" y="3671426"/>
              <a:ext cx="142875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750598" y="3627687"/>
              <a:ext cx="8453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50" dirty="0" smtClean="0">
                  <a:latin typeface="+mn-ea"/>
                </a:rPr>
                <a:t>아이디 저장</a:t>
              </a:r>
              <a:endParaRPr lang="ko-KR" altLang="en-US" sz="800" spc="-150" dirty="0">
                <a:latin typeface="+mn-ea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001353" y="3571287"/>
            <a:ext cx="980475" cy="6311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</a:p>
        </p:txBody>
      </p:sp>
      <p:sp>
        <p:nvSpPr>
          <p:cNvPr id="31" name="Oval 63"/>
          <p:cNvSpPr>
            <a:spLocks noChangeArrowheads="1"/>
          </p:cNvSpPr>
          <p:nvPr/>
        </p:nvSpPr>
        <p:spPr bwMode="auto">
          <a:xfrm>
            <a:off x="3235158" y="3740610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3214918" y="4221830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Oval 63"/>
          <p:cNvSpPr>
            <a:spLocks noChangeArrowheads="1"/>
          </p:cNvSpPr>
          <p:nvPr/>
        </p:nvSpPr>
        <p:spPr bwMode="auto">
          <a:xfrm>
            <a:off x="5944148" y="3516238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25" y="886278"/>
            <a:ext cx="1503144" cy="484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5361" y="2506717"/>
            <a:ext cx="44143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리스할부모집인 등록관리 시스템입니다</a:t>
            </a:r>
            <a:r>
              <a:rPr lang="en-US" altLang="ko-KR" sz="1000" b="1" dirty="0" smtClean="0"/>
              <a:t>.</a:t>
            </a:r>
          </a:p>
          <a:p>
            <a:r>
              <a:rPr lang="ko-KR" altLang="en-US" sz="900" dirty="0" smtClean="0"/>
              <a:t>비밀번호 </a:t>
            </a:r>
            <a:r>
              <a:rPr lang="en-US" altLang="ko-KR" sz="900" dirty="0" smtClean="0"/>
              <a:t>5</a:t>
            </a:r>
            <a:r>
              <a:rPr lang="ko-KR" altLang="en-US" sz="900" smtClean="0"/>
              <a:t>회 오류 시</a:t>
            </a:r>
            <a:r>
              <a:rPr lang="en-US" altLang="ko-KR" sz="900" dirty="0" smtClean="0"/>
              <a:t>, 30</a:t>
            </a:r>
            <a:r>
              <a:rPr lang="ko-KR" altLang="en-US" sz="900" smtClean="0"/>
              <a:t>분동안 로그인이 제한됩니다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4470834" y="4244959"/>
            <a:ext cx="934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022" y="0"/>
            <a:ext cx="2145978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88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5792" y="1466386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회원가입</a:t>
            </a:r>
            <a:endParaRPr lang="ko-KR" altLang="en-US" sz="2000" spc="-150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98411"/>
              </p:ext>
            </p:extLst>
          </p:nvPr>
        </p:nvGraphicFramePr>
        <p:xfrm>
          <a:off x="1813771" y="1935984"/>
          <a:ext cx="7092292" cy="3702803"/>
        </p:xfrm>
        <a:graphic>
          <a:graphicData uri="http://schemas.openxmlformats.org/drawingml/2006/table">
            <a:tbl>
              <a:tblPr/>
              <a:tblGrid>
                <a:gridCol w="1503487"/>
                <a:gridCol w="5588805"/>
              </a:tblGrid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 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5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7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437263" y="1980221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036402" y="1980221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" name="Drop-Down Arrow"/>
          <p:cNvSpPr/>
          <p:nvPr>
            <p:custDataLst>
              <p:tags r:id="rId3"/>
            </p:custDataLst>
          </p:nvPr>
        </p:nvSpPr>
        <p:spPr>
          <a:xfrm rot="10800000">
            <a:off x="5082059" y="205082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" name="Drop-Down Arrow"/>
          <p:cNvSpPr/>
          <p:nvPr>
            <p:custDataLst>
              <p:tags r:id="rId4"/>
            </p:custDataLst>
          </p:nvPr>
        </p:nvSpPr>
        <p:spPr>
          <a:xfrm rot="10800000">
            <a:off x="5082059" y="205082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37263" y="2271882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이이디 입력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(5~11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19174" y="2256122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중복체크</a:t>
            </a:r>
            <a:endParaRPr lang="ko-KR" altLang="en-US" sz="800" dirty="0"/>
          </a:p>
        </p:txBody>
      </p:sp>
      <p:sp>
        <p:nvSpPr>
          <p:cNvPr id="1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437263" y="2595076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8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자리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~20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(2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종류 이상의 문자구성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4" name="직사각형 64"/>
          <p:cNvSpPr/>
          <p:nvPr/>
        </p:nvSpPr>
        <p:spPr>
          <a:xfrm>
            <a:off x="3409270" y="2814974"/>
            <a:ext cx="5023985" cy="36334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알파벳 대문자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알파벳 소문자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특수문자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숫자 중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종류 이상을 선택하여 문자를 구성해야 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휴대폰 뒤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자리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생년월일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동일한 문자의 반복 및 연속된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개의 숫자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문자는 사용불가능합니다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437263" y="3320292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동일한 비밀번호를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37263" y="3604072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부서명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37263" y="3927266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이름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437263" y="4234694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직위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437263" y="4550005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이메일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446110" y="5081688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전화번호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82059" y="5779486"/>
            <a:ext cx="984380" cy="3180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회원가입 신청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53648"/>
              </p:ext>
            </p:extLst>
          </p:nvPr>
        </p:nvGraphicFramePr>
        <p:xfrm>
          <a:off x="10046222" y="886278"/>
          <a:ext cx="2146086" cy="33385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 bwMode="auto">
          <a:xfrm>
            <a:off x="10116157" y="5282009"/>
            <a:ext cx="1951899" cy="94793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회원가입 신청이 완료되었습니다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>
              <a:defRPr/>
            </a:pP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승인 후에 로그인 가능합니다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0116157" y="5282008"/>
            <a:ext cx="1951899" cy="163256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latin typeface="+mn-ea"/>
              </a:rPr>
              <a:t>ALERT</a:t>
            </a:r>
            <a:endParaRPr kumimoji="0" lang="ko-KR" altLang="en-US" sz="800" dirty="0">
              <a:latin typeface="+mn-ea"/>
            </a:endParaRPr>
          </a:p>
        </p:txBody>
      </p:sp>
      <p:grpSp>
        <p:nvGrpSpPr>
          <p:cNvPr id="26" name="그룹 49"/>
          <p:cNvGrpSpPr>
            <a:grpSpLocks/>
          </p:cNvGrpSpPr>
          <p:nvPr/>
        </p:nvGrpSpPr>
        <p:grpSpPr bwMode="auto">
          <a:xfrm>
            <a:off x="11904800" y="5282008"/>
            <a:ext cx="163256" cy="163256"/>
            <a:chOff x="2339223" y="5229200"/>
            <a:chExt cx="144545" cy="144469"/>
          </a:xfrm>
        </p:grpSpPr>
        <p:sp>
          <p:nvSpPr>
            <p:cNvPr id="27" name="직사각형 26"/>
            <p:cNvSpPr/>
            <p:nvPr/>
          </p:nvSpPr>
          <p:spPr>
            <a:xfrm>
              <a:off x="2339223" y="5229200"/>
              <a:ext cx="144545" cy="1444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rot="10800000" flipV="1">
              <a:off x="2339223" y="5229200"/>
              <a:ext cx="144545" cy="13335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 flipH="1">
              <a:off x="2339261" y="5229162"/>
              <a:ext cx="144469" cy="14454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/>
          <p:cNvSpPr/>
          <p:nvPr/>
        </p:nvSpPr>
        <p:spPr bwMode="auto">
          <a:xfrm>
            <a:off x="10840106" y="5966226"/>
            <a:ext cx="504000" cy="1799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latin typeface="+mn-ea"/>
              </a:rPr>
              <a:t>확인</a:t>
            </a:r>
            <a:endParaRPr kumimoji="0" lang="ko-KR" altLang="en-US" sz="800" dirty="0">
              <a:latin typeface="+mn-ea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136374" y="5938501"/>
            <a:ext cx="3909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64"/>
          <p:cNvSpPr/>
          <p:nvPr/>
        </p:nvSpPr>
        <p:spPr>
          <a:xfrm>
            <a:off x="3409270" y="4762013"/>
            <a:ext cx="5023985" cy="1985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가입 승인여부는 입력하신 이메일로 전송됩니다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정확히 기입해 주세요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225323" y="539259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17506" y="539259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476603" y="5384441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57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52558"/>
              </p:ext>
            </p:extLst>
          </p:nvPr>
        </p:nvGraphicFramePr>
        <p:xfrm>
          <a:off x="10046222" y="886278"/>
          <a:ext cx="2146086" cy="45812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모집인의 이후 처리를 하는 화면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 요청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법인소속 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등록번호 인풋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결제완료일별로 조회 가능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상태는 완료된 상태만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취급상품은 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리스할부를 동일인 이어도 각각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705792" y="1034289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813771" y="148812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96569" y="2275387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4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785178" y="2287407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1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11803" y="2287407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2" name="Drop-Down Arrow"/>
          <p:cNvSpPr/>
          <p:nvPr>
            <p:custDataLst>
              <p:tags r:id="rId3"/>
            </p:custDataLst>
          </p:nvPr>
        </p:nvSpPr>
        <p:spPr>
          <a:xfrm rot="10800000">
            <a:off x="3657460" y="2358011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879043" y="285744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872791" y="2281993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76865"/>
              </p:ext>
            </p:extLst>
          </p:nvPr>
        </p:nvGraphicFramePr>
        <p:xfrm>
          <a:off x="99401" y="3537418"/>
          <a:ext cx="9794243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547"/>
                <a:gridCol w="690102"/>
                <a:gridCol w="572352"/>
                <a:gridCol w="445417"/>
                <a:gridCol w="604852"/>
                <a:gridCol w="502555"/>
                <a:gridCol w="639614"/>
                <a:gridCol w="639614"/>
                <a:gridCol w="639614"/>
                <a:gridCol w="627119"/>
                <a:gridCol w="540112"/>
                <a:gridCol w="677857"/>
                <a:gridCol w="723872"/>
                <a:gridCol w="723872"/>
                <a:gridCol w="723872"/>
                <a:gridCol w="723872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금융상품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유형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휴대폰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등록번호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결제완료일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자격취득일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800627-1496025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김길자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변경요청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반려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박정자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취소요청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</a:t>
                      </a:r>
                      <a:r>
                        <a:rPr lang="ko-KR" altLang="en-US" sz="8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마바사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110222-5555123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김기리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810627-2222222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해지요청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반려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장민애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990123-1111111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해지완료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심소연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930627-2222222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 bwMode="auto">
          <a:xfrm>
            <a:off x="3817710" y="6370372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109" name="Drop-Down Arrow"/>
          <p:cNvSpPr/>
          <p:nvPr>
            <p:custDataLst>
              <p:tags r:id="rId5"/>
            </p:custDataLst>
          </p:nvPr>
        </p:nvSpPr>
        <p:spPr>
          <a:xfrm rot="10800000">
            <a:off x="3657460" y="2358011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778621" y="1952436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분류</a:t>
            </a:r>
            <a:endParaRPr lang="ko-KR" altLang="en-US" sz="800" dirty="0"/>
          </a:p>
        </p:txBody>
      </p:sp>
      <p:sp>
        <p:nvSpPr>
          <p:cNvPr id="135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775111" y="196445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6" name="Drop-Down Arrow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601736" y="196445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7" name="Drop-Down Arrow"/>
          <p:cNvSpPr/>
          <p:nvPr>
            <p:custDataLst>
              <p:tags r:id="rId8"/>
            </p:custDataLst>
          </p:nvPr>
        </p:nvSpPr>
        <p:spPr>
          <a:xfrm rot="10800000">
            <a:off x="3647393" y="203506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8" name="Drop-Down Arrow"/>
          <p:cNvSpPr/>
          <p:nvPr>
            <p:custDataLst>
              <p:tags r:id="rId9"/>
            </p:custDataLst>
          </p:nvPr>
        </p:nvSpPr>
        <p:spPr>
          <a:xfrm rot="10800000">
            <a:off x="3647393" y="203506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31106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778621" y="1605595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상태</a:t>
            </a:r>
            <a:endParaRPr lang="ko-KR" altLang="en-US" sz="800" dirty="0"/>
          </a:p>
        </p:txBody>
      </p:sp>
      <p:sp>
        <p:nvSpPr>
          <p:cNvPr id="62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2775111" y="1617615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3" name="Drop-Down Arrow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601736" y="1617615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4" name="Drop-Down Arrow"/>
          <p:cNvSpPr/>
          <p:nvPr>
            <p:custDataLst>
              <p:tags r:id="rId12"/>
            </p:custDataLst>
          </p:nvPr>
        </p:nvSpPr>
        <p:spPr>
          <a:xfrm rot="10800000">
            <a:off x="3647393" y="1688219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5" name="Drop-Down Arrow"/>
          <p:cNvSpPr/>
          <p:nvPr>
            <p:custDataLst>
              <p:tags r:id="rId13"/>
            </p:custDataLst>
          </p:nvPr>
        </p:nvSpPr>
        <p:spPr>
          <a:xfrm rot="10800000">
            <a:off x="3647393" y="1688219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8" name="Oval 63"/>
          <p:cNvSpPr>
            <a:spLocks noChangeArrowheads="1"/>
          </p:cNvSpPr>
          <p:nvPr/>
        </p:nvSpPr>
        <p:spPr bwMode="auto">
          <a:xfrm>
            <a:off x="1667673" y="153313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Oval 63"/>
          <p:cNvSpPr>
            <a:spLocks noChangeArrowheads="1"/>
          </p:cNvSpPr>
          <p:nvPr/>
        </p:nvSpPr>
        <p:spPr bwMode="auto">
          <a:xfrm>
            <a:off x="1695162" y="187874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13145" y="2226168"/>
            <a:ext cx="934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등록번호</a:t>
            </a:r>
            <a:endParaRPr lang="ko-KR" altLang="en-US" sz="800" dirty="0"/>
          </a:p>
        </p:txBody>
      </p:sp>
      <p:sp>
        <p:nvSpPr>
          <p:cNvPr id="74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396938" y="2240519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5" name="Oval 63"/>
          <p:cNvSpPr>
            <a:spLocks noChangeArrowheads="1"/>
          </p:cNvSpPr>
          <p:nvPr/>
        </p:nvSpPr>
        <p:spPr bwMode="auto">
          <a:xfrm>
            <a:off x="5333057" y="184066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Oval 63"/>
          <p:cNvSpPr>
            <a:spLocks noChangeArrowheads="1"/>
          </p:cNvSpPr>
          <p:nvPr/>
        </p:nvSpPr>
        <p:spPr bwMode="auto">
          <a:xfrm>
            <a:off x="2439215" y="216915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35063" y="2918729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79" name="직사각형 78"/>
          <p:cNvSpPr/>
          <p:nvPr/>
        </p:nvSpPr>
        <p:spPr>
          <a:xfrm>
            <a:off x="8924114" y="3291983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235132" y="3180377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40</a:t>
            </a:r>
            <a:r>
              <a:rPr lang="ko-KR" altLang="en-US" sz="800" b="1" smtClean="0"/>
              <a:t>건</a:t>
            </a:r>
            <a:endParaRPr lang="ko-KR" altLang="en-US" sz="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428340" y="1605595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처리상태</a:t>
            </a:r>
            <a:endParaRPr lang="ko-KR" altLang="en-US" sz="800" dirty="0"/>
          </a:p>
        </p:txBody>
      </p:sp>
      <p:sp>
        <p:nvSpPr>
          <p:cNvPr id="78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6306585" y="1617615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Drop-Down Arrow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7133210" y="1617615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1" name="Drop-Down Arrow"/>
          <p:cNvSpPr/>
          <p:nvPr>
            <p:custDataLst>
              <p:tags r:id="rId17"/>
            </p:custDataLst>
          </p:nvPr>
        </p:nvSpPr>
        <p:spPr>
          <a:xfrm rot="10800000">
            <a:off x="7178867" y="1688219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2" name="Drop-Down Arrow"/>
          <p:cNvSpPr/>
          <p:nvPr>
            <p:custDataLst>
              <p:tags r:id="rId18"/>
            </p:custDataLst>
          </p:nvPr>
        </p:nvSpPr>
        <p:spPr>
          <a:xfrm rot="10800000">
            <a:off x="7178867" y="1688219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3" name="Oval 63"/>
          <p:cNvSpPr>
            <a:spLocks noChangeArrowheads="1"/>
          </p:cNvSpPr>
          <p:nvPr/>
        </p:nvSpPr>
        <p:spPr bwMode="auto">
          <a:xfrm>
            <a:off x="5317392" y="153313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Oval 63"/>
          <p:cNvSpPr>
            <a:spLocks noChangeArrowheads="1"/>
          </p:cNvSpPr>
          <p:nvPr/>
        </p:nvSpPr>
        <p:spPr bwMode="auto">
          <a:xfrm>
            <a:off x="1618070" y="10342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28340" y="1944788"/>
            <a:ext cx="853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금융상품유형</a:t>
            </a:r>
            <a:endParaRPr lang="ko-KR" altLang="en-US" sz="800" dirty="0"/>
          </a:p>
        </p:txBody>
      </p:sp>
      <p:sp>
        <p:nvSpPr>
          <p:cNvPr id="86" name="Text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6314475" y="195680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7" name="Drop-Down Arrow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7141100" y="195680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8" name="Drop-Down Arrow"/>
          <p:cNvSpPr/>
          <p:nvPr>
            <p:custDataLst>
              <p:tags r:id="rId21"/>
            </p:custDataLst>
          </p:nvPr>
        </p:nvSpPr>
        <p:spPr>
          <a:xfrm rot="10800000">
            <a:off x="7186757" y="202741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9" name="Drop-Down Arrow"/>
          <p:cNvSpPr/>
          <p:nvPr>
            <p:custDataLst>
              <p:tags r:id="rId22"/>
            </p:custDataLst>
          </p:nvPr>
        </p:nvSpPr>
        <p:spPr>
          <a:xfrm rot="10800000">
            <a:off x="7186757" y="202741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0" name="Text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3913309" y="2597409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1" name="Text Box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5374355" y="2601956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968605" y="2596676"/>
            <a:ext cx="181875" cy="18000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410575" y="2595760"/>
            <a:ext cx="181875" cy="180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174756" y="2597224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6657808" y="262084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617349" y="2596567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97" name="직사각형 96"/>
          <p:cNvSpPr/>
          <p:nvPr/>
        </p:nvSpPr>
        <p:spPr>
          <a:xfrm>
            <a:off x="7399396" y="2619495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7342753" y="2595219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7788730" y="2617517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7732087" y="2593241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8175333" y="261375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8118690" y="2589477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7015155" y="2623144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6974696" y="2598868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786504" y="2590944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108" name="Text Box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2775111" y="2595082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자격취득일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0" name="Drop-Down Arrow Box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3601736" y="2595082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1" name="Drop-Down Arrow"/>
          <p:cNvSpPr/>
          <p:nvPr>
            <p:custDataLst>
              <p:tags r:id="rId27"/>
            </p:custDataLst>
          </p:nvPr>
        </p:nvSpPr>
        <p:spPr>
          <a:xfrm rot="10800000">
            <a:off x="3647393" y="266568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2" name="Drop-Down Arrow"/>
          <p:cNvSpPr/>
          <p:nvPr>
            <p:custDataLst>
              <p:tags r:id="rId28"/>
            </p:custDataLst>
          </p:nvPr>
        </p:nvSpPr>
        <p:spPr>
          <a:xfrm rot="10800000">
            <a:off x="3647393" y="266568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3" name="Oval 63"/>
          <p:cNvSpPr>
            <a:spLocks noChangeArrowheads="1"/>
          </p:cNvSpPr>
          <p:nvPr/>
        </p:nvSpPr>
        <p:spPr bwMode="auto">
          <a:xfrm>
            <a:off x="2632005" y="254175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540084" y="3398785"/>
            <a:ext cx="368046" cy="200055"/>
            <a:chOff x="1847009" y="3431288"/>
            <a:chExt cx="368046" cy="200055"/>
          </a:xfrm>
        </p:grpSpPr>
        <p:sp>
          <p:nvSpPr>
            <p:cNvPr id="115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Oval 63"/>
          <p:cNvSpPr>
            <a:spLocks noChangeArrowheads="1"/>
          </p:cNvSpPr>
          <p:nvPr/>
        </p:nvSpPr>
        <p:spPr bwMode="auto">
          <a:xfrm>
            <a:off x="5341117" y="214715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154939" y="3398785"/>
            <a:ext cx="368046" cy="200055"/>
            <a:chOff x="1847009" y="3431288"/>
            <a:chExt cx="368046" cy="200055"/>
          </a:xfrm>
        </p:grpSpPr>
        <p:sp>
          <p:nvSpPr>
            <p:cNvPr id="119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11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258525" y="3398785"/>
            <a:ext cx="368046" cy="200055"/>
            <a:chOff x="1847009" y="3431288"/>
            <a:chExt cx="368046" cy="200055"/>
          </a:xfrm>
        </p:grpSpPr>
        <p:sp>
          <p:nvSpPr>
            <p:cNvPr id="122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54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60260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34289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48812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88254"/>
              </p:ext>
            </p:extLst>
          </p:nvPr>
        </p:nvGraphicFramePr>
        <p:xfrm>
          <a:off x="1847105" y="1920226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2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자격취득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830627-1423597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010-4444-2233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서울시 서초구 강남대로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9-15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삼성아파트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1402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20210221315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주민등록 사본이 잘못 첨부되었습니다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다시 등록 바랍니다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2248019" y="1962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5443789" y="19707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2186441" y="22253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4333158" y="2106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5487566" y="221877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5459" y="2265238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2150032" y="254645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2073208" y="282936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Oval 63"/>
          <p:cNvSpPr>
            <a:spLocks noChangeArrowheads="1"/>
          </p:cNvSpPr>
          <p:nvPr/>
        </p:nvSpPr>
        <p:spPr bwMode="auto">
          <a:xfrm>
            <a:off x="2038116" y="34087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47105" y="157899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50226"/>
              </p:ext>
            </p:extLst>
          </p:nvPr>
        </p:nvGraphicFramePr>
        <p:xfrm>
          <a:off x="10046222" y="886278"/>
          <a:ext cx="2146086" cy="515000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이름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아래사항을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결제방식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분류값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5313404" y="6007033"/>
            <a:ext cx="72000" cy="333257"/>
            <a:chOff x="5313404" y="5741773"/>
            <a:chExt cx="72000" cy="333257"/>
          </a:xfrm>
        </p:grpSpPr>
        <p:sp>
          <p:nvSpPr>
            <p:cNvPr id="36" name="타원 35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Oval 63"/>
          <p:cNvSpPr>
            <a:spLocks noChangeArrowheads="1"/>
          </p:cNvSpPr>
          <p:nvPr/>
        </p:nvSpPr>
        <p:spPr bwMode="auto">
          <a:xfrm>
            <a:off x="1703105" y="98723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12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48122"/>
              </p:ext>
            </p:extLst>
          </p:nvPr>
        </p:nvGraphicFramePr>
        <p:xfrm>
          <a:off x="1851454" y="1413733"/>
          <a:ext cx="7080454" cy="2014152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671011" y="4017129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7077008" y="4021444"/>
            <a:ext cx="807052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변경요청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7920463" y="4021444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해지요청</a:t>
            </a:r>
            <a:endParaRPr lang="ko-KR" altLang="en-US" sz="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61727"/>
              </p:ext>
            </p:extLst>
          </p:nvPr>
        </p:nvGraphicFramePr>
        <p:xfrm>
          <a:off x="10046222" y="886278"/>
          <a:ext cx="2146086" cy="302154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 버튼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변경요청화면으로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 버튼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해지요청화면으로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8835281" y="4153725"/>
            <a:ext cx="121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164463" y="3981742"/>
            <a:ext cx="189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모집인 상태가 자격취득 </a:t>
            </a:r>
            <a:r>
              <a:rPr lang="en-US" altLang="ko-KR" sz="800" b="1" dirty="0" smtClean="0"/>
              <a:t>+ </a:t>
            </a:r>
            <a:r>
              <a:rPr lang="ko-KR" altLang="en-US" sz="800" b="1" smtClean="0"/>
              <a:t>처리상태완료 인 경우</a:t>
            </a:r>
            <a:r>
              <a:rPr lang="en-US" altLang="ko-KR" sz="800" b="1" dirty="0" smtClean="0"/>
              <a:t>, </a:t>
            </a:r>
            <a:r>
              <a:rPr lang="ko-KR" altLang="en-US" sz="800" b="1" smtClean="0"/>
              <a:t>변경요청 </a:t>
            </a:r>
            <a:r>
              <a:rPr lang="en-US" altLang="ko-KR" sz="800" b="1" dirty="0" smtClean="0"/>
              <a:t>/ </a:t>
            </a:r>
            <a:r>
              <a:rPr lang="ko-KR" altLang="en-US" sz="800" b="1" smtClean="0"/>
              <a:t>해지요청</a:t>
            </a:r>
            <a:endParaRPr lang="ko-KR" altLang="en-US" sz="8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35281" y="4618899"/>
            <a:ext cx="121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164462" y="4428006"/>
            <a:ext cx="182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모집인 상태가 승인완료 </a:t>
            </a:r>
            <a:r>
              <a:rPr lang="en-US" altLang="ko-KR" sz="800" b="1" dirty="0" smtClean="0"/>
              <a:t>+ </a:t>
            </a:r>
            <a:r>
              <a:rPr lang="ko-KR" altLang="en-US" sz="800" b="1" smtClean="0"/>
              <a:t>처리상태 완료 인 경우</a:t>
            </a:r>
            <a:r>
              <a:rPr lang="en-US" altLang="ko-KR" sz="800" b="1" dirty="0" smtClean="0"/>
              <a:t>,</a:t>
            </a:r>
            <a:r>
              <a:rPr lang="ko-KR" altLang="en-US" sz="800" b="1" smtClean="0"/>
              <a:t> </a:t>
            </a:r>
            <a:r>
              <a:rPr lang="ko-KR" altLang="en-US" sz="800" b="1" dirty="0" smtClean="0"/>
              <a:t>변경요청 </a:t>
            </a:r>
            <a:r>
              <a:rPr lang="en-US" altLang="ko-KR" sz="800" b="1" dirty="0" smtClean="0"/>
              <a:t>/ </a:t>
            </a:r>
            <a:r>
              <a:rPr lang="ko-KR" altLang="en-US" sz="800" b="1" smtClean="0"/>
              <a:t>취소요청</a:t>
            </a:r>
            <a:endParaRPr lang="ko-KR" altLang="en-US" sz="8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35281" y="5019984"/>
            <a:ext cx="121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64463" y="4840278"/>
            <a:ext cx="1828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모집인 상태가 해지완료 </a:t>
            </a:r>
            <a:r>
              <a:rPr lang="en-US" altLang="ko-KR" sz="800" b="1" dirty="0" smtClean="0"/>
              <a:t>+ </a:t>
            </a:r>
            <a:r>
              <a:rPr lang="ko-KR" altLang="en-US" sz="800" b="1" smtClean="0"/>
              <a:t>처리상태 완료 인 경우</a:t>
            </a:r>
            <a:r>
              <a:rPr lang="en-US" altLang="ko-KR" sz="800" b="1" dirty="0" smtClean="0"/>
              <a:t>, </a:t>
            </a:r>
            <a:r>
              <a:rPr lang="ko-KR" altLang="en-US" sz="800" b="1" smtClean="0"/>
              <a:t>버튼이 </a:t>
            </a:r>
            <a:r>
              <a:rPr lang="ko-KR" altLang="en-US" sz="800" b="1" dirty="0" smtClean="0"/>
              <a:t>보여지지 않음</a:t>
            </a:r>
            <a:endParaRPr lang="ko-KR" altLang="en-US" sz="800" b="1" dirty="0"/>
          </a:p>
        </p:txBody>
      </p:sp>
      <p:sp>
        <p:nvSpPr>
          <p:cNvPr id="16" name="직사각형 15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541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86798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34289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변경요청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48812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7764"/>
              </p:ext>
            </p:extLst>
          </p:nvPr>
        </p:nvGraphicFramePr>
        <p:xfrm>
          <a:off x="1847105" y="1920226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2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자격취득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248019" y="1962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5443789" y="19707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Oval 63"/>
          <p:cNvSpPr>
            <a:spLocks noChangeArrowheads="1"/>
          </p:cNvSpPr>
          <p:nvPr/>
        </p:nvSpPr>
        <p:spPr bwMode="auto">
          <a:xfrm>
            <a:off x="2186441" y="22253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4333158" y="2106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5487566" y="221877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65459" y="2265238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2150032" y="254645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105" y="157899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18244"/>
              </p:ext>
            </p:extLst>
          </p:nvPr>
        </p:nvGraphicFramePr>
        <p:xfrm>
          <a:off x="10046222" y="886278"/>
          <a:ext cx="2146086" cy="4083584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모집인 상태가 자격취득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처리상태 완료인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경우에만 가능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아래사항을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같이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변경요청사항은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필수값임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582396" y="369430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830627-1423597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54081" y="370262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454081" y="397438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010-444-2222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54081" y="4287423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</a:rPr>
              <a:t>서울시 서초구 강남대로 </a:t>
            </a:r>
            <a:r>
              <a:rPr lang="en-US" altLang="ko-KR" sz="800" dirty="0">
                <a:solidFill>
                  <a:schemeClr val="tx1"/>
                </a:solidFill>
              </a:rPr>
              <a:t>55</a:t>
            </a:r>
            <a:r>
              <a:rPr lang="ko-KR" altLang="en-US" sz="800">
                <a:solidFill>
                  <a:schemeClr val="tx1"/>
                </a:solidFill>
              </a:rPr>
              <a:t>길 </a:t>
            </a:r>
            <a:r>
              <a:rPr lang="en-US" altLang="ko-KR" sz="800" dirty="0">
                <a:solidFill>
                  <a:schemeClr val="tx1"/>
                </a:solidFill>
              </a:rPr>
              <a:t>9-15 </a:t>
            </a:r>
            <a:r>
              <a:rPr lang="ko-KR" altLang="en-US" sz="800">
                <a:solidFill>
                  <a:schemeClr val="tx1"/>
                </a:solidFill>
              </a:rPr>
              <a:t>삼성아파트 </a:t>
            </a:r>
            <a:r>
              <a:rPr lang="en-US" altLang="ko-KR" sz="800" dirty="0">
                <a:solidFill>
                  <a:schemeClr val="tx1"/>
                </a:solidFill>
              </a:rPr>
              <a:t>101</a:t>
            </a:r>
            <a:r>
              <a:rPr lang="ko-KR" altLang="en-US" sz="800">
                <a:solidFill>
                  <a:schemeClr val="tx1"/>
                </a:solidFill>
              </a:rPr>
              <a:t>동 </a:t>
            </a:r>
            <a:r>
              <a:rPr lang="en-US" altLang="ko-KR" sz="800" dirty="0">
                <a:solidFill>
                  <a:schemeClr val="tx1"/>
                </a:solidFill>
              </a:rPr>
              <a:t>1402</a:t>
            </a:r>
            <a:r>
              <a:rPr lang="ko-KR" altLang="en-US" sz="800">
                <a:solidFill>
                  <a:schemeClr val="tx1"/>
                </a:solidFill>
              </a:rPr>
              <a:t>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54081" y="4567510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/>
                </a:solidFill>
              </a:rPr>
              <a:t>2021021315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454081" y="483935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626985" y="484768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54081" y="51359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54081" y="54407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0" name="Oval 63"/>
          <p:cNvSpPr>
            <a:spLocks noChangeArrowheads="1"/>
          </p:cNvSpPr>
          <p:nvPr/>
        </p:nvSpPr>
        <p:spPr bwMode="auto">
          <a:xfrm>
            <a:off x="1633792" y="101831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454081" y="5728796"/>
            <a:ext cx="5328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변경된 사항을 적어주세요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313404" y="6064699"/>
            <a:ext cx="72000" cy="333257"/>
            <a:chOff x="5313404" y="5741773"/>
            <a:chExt cx="72000" cy="333257"/>
          </a:xfrm>
        </p:grpSpPr>
        <p:sp>
          <p:nvSpPr>
            <p:cNvPr id="33" name="타원 32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2101835" y="566029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11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184" y="2019607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■ </a:t>
            </a:r>
            <a:r>
              <a:rPr lang="en-US" altLang="ko-KR" sz="2000" spc="-150" dirty="0" smtClean="0">
                <a:latin typeface="+mn-ea"/>
              </a:rPr>
              <a:t>Login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20" name="Rectangle 91"/>
          <p:cNvSpPr>
            <a:spLocks noChangeArrowheads="1"/>
          </p:cNvSpPr>
          <p:nvPr/>
        </p:nvSpPr>
        <p:spPr bwMode="auto">
          <a:xfrm>
            <a:off x="3005361" y="3015570"/>
            <a:ext cx="4414304" cy="16521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endParaRPr kumimoji="0" lang="ko-KR" altLang="en-US" sz="8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0046222" y="886278"/>
          <a:ext cx="2146086" cy="3606977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인풋 박스 입력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저장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체크 후 로그인 시 아이디 값 쿠키 저장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 시 로그인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*action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패스워드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매칭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불일치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Alert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패스워드를 확인해 주세요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인풋박스가 비어있을 경우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Alert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아이디를 입력해 주세요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or 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패스워드를 입력해 주세요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3443198" y="3571288"/>
            <a:ext cx="2520000" cy="288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+mn-ea"/>
              </a:rPr>
              <a:t>아이디</a:t>
            </a:r>
            <a:endParaRPr kumimoji="0" lang="ko-KR" altLang="en-US" sz="8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3443198" y="3914391"/>
            <a:ext cx="2520000" cy="288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ysClr val="windowText" lastClr="000000"/>
                </a:solidFill>
                <a:latin typeface="+mn-ea"/>
              </a:rPr>
              <a:t>패스워드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452723" y="4262246"/>
            <a:ext cx="937434" cy="215444"/>
            <a:chOff x="3658525" y="3627687"/>
            <a:chExt cx="937434" cy="215444"/>
          </a:xfrm>
        </p:grpSpPr>
        <p:pic>
          <p:nvPicPr>
            <p:cNvPr id="7" name="Picture 5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58525" y="3671426"/>
              <a:ext cx="142875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750598" y="3627687"/>
              <a:ext cx="8453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50" dirty="0" smtClean="0">
                  <a:latin typeface="+mn-ea"/>
                </a:rPr>
                <a:t>아이디 저장</a:t>
              </a:r>
              <a:endParaRPr lang="ko-KR" altLang="en-US" sz="800" spc="-150" dirty="0">
                <a:latin typeface="+mn-ea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001353" y="3571287"/>
            <a:ext cx="980475" cy="6311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</a:p>
        </p:txBody>
      </p:sp>
      <p:sp>
        <p:nvSpPr>
          <p:cNvPr id="31" name="Oval 63"/>
          <p:cNvSpPr>
            <a:spLocks noChangeArrowheads="1"/>
          </p:cNvSpPr>
          <p:nvPr/>
        </p:nvSpPr>
        <p:spPr bwMode="auto">
          <a:xfrm>
            <a:off x="3235158" y="3740610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3328285" y="4221830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Oval 63"/>
          <p:cNvSpPr>
            <a:spLocks noChangeArrowheads="1"/>
          </p:cNvSpPr>
          <p:nvPr/>
        </p:nvSpPr>
        <p:spPr bwMode="auto">
          <a:xfrm>
            <a:off x="5944148" y="3516238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25" y="886278"/>
            <a:ext cx="1503144" cy="484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5361" y="2506717"/>
            <a:ext cx="44143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리스할부모집인 등록관리 시스템입니다</a:t>
            </a:r>
            <a:r>
              <a:rPr lang="en-US" altLang="ko-KR" sz="1000" b="1" dirty="0" smtClean="0"/>
              <a:t>.</a:t>
            </a:r>
          </a:p>
          <a:p>
            <a:r>
              <a:rPr lang="ko-KR" altLang="en-US" sz="900" dirty="0" smtClean="0"/>
              <a:t>비밀번호 </a:t>
            </a:r>
            <a:r>
              <a:rPr lang="en-US" altLang="ko-KR" sz="900" dirty="0" smtClean="0"/>
              <a:t>5</a:t>
            </a:r>
            <a:r>
              <a:rPr lang="ko-KR" altLang="en-US" sz="900" smtClean="0"/>
              <a:t>회 오류 시</a:t>
            </a:r>
            <a:r>
              <a:rPr lang="en-US" altLang="ko-KR" sz="900" dirty="0" smtClean="0"/>
              <a:t>, 30</a:t>
            </a:r>
            <a:r>
              <a:rPr lang="ko-KR" altLang="en-US" sz="900" smtClean="0"/>
              <a:t>분동안 로그인이 제한됩니다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1068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48937"/>
              </p:ext>
            </p:extLst>
          </p:nvPr>
        </p:nvGraphicFramePr>
        <p:xfrm>
          <a:off x="1851454" y="1413733"/>
          <a:ext cx="7080454" cy="2014152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381165" y="146564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73348" y="146564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81165" y="1737497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73348" y="1737497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81165" y="203405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73348" y="203405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81165" y="2322383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73348" y="2322383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1165" y="261070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73348" y="261070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81165" y="289903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73348" y="289903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1165" y="318735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73348" y="318735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475923" y="1457490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주민등록사본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75923" y="1745815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75923" y="2050615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475923" y="2338940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475923" y="2610788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475923" y="2907350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75923" y="3187437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76042" y="3664654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이전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8124856" y="3661863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변경요청하기</a:t>
            </a:r>
            <a:endParaRPr lang="ko-KR" altLang="en-US" sz="8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75538"/>
              </p:ext>
            </p:extLst>
          </p:nvPr>
        </p:nvGraphicFramePr>
        <p:xfrm>
          <a:off x="10046222" y="886278"/>
          <a:ext cx="2146086" cy="3030376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변경요청하기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변경요청사항 입력 확인 필수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 입력시 요청불가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변경사항을 요청하시겠습니까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변경요청되고 창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Oval 63"/>
          <p:cNvSpPr>
            <a:spLocks noChangeArrowheads="1"/>
          </p:cNvSpPr>
          <p:nvPr/>
        </p:nvSpPr>
        <p:spPr bwMode="auto">
          <a:xfrm>
            <a:off x="8052856" y="355556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052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50756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05792" y="1034289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해지요청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813771" y="148812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1633792" y="101831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12387"/>
              </p:ext>
            </p:extLst>
          </p:nvPr>
        </p:nvGraphicFramePr>
        <p:xfrm>
          <a:off x="10046222" y="886278"/>
          <a:ext cx="2146086" cy="4083584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모집인 상태가 자격취득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처리상태 완료인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경우에만 가능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아래사항을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같이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70848"/>
              </p:ext>
            </p:extLst>
          </p:nvPr>
        </p:nvGraphicFramePr>
        <p:xfrm>
          <a:off x="1847105" y="1920226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2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자격취득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2248019" y="1962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5443789" y="19707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2186441" y="22253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4333158" y="2106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5487566" y="221877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65459" y="2265238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2150032" y="254645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582396" y="369430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830627-1423597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54081" y="370262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454081" y="397438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010-444-2222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54081" y="4287423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</a:rPr>
              <a:t>서울시 서초구 강남대로 </a:t>
            </a:r>
            <a:r>
              <a:rPr lang="en-US" altLang="ko-KR" sz="800" dirty="0">
                <a:solidFill>
                  <a:schemeClr val="tx1"/>
                </a:solidFill>
              </a:rPr>
              <a:t>55</a:t>
            </a:r>
            <a:r>
              <a:rPr lang="ko-KR" altLang="en-US" sz="800">
                <a:solidFill>
                  <a:schemeClr val="tx1"/>
                </a:solidFill>
              </a:rPr>
              <a:t>길 </a:t>
            </a:r>
            <a:r>
              <a:rPr lang="en-US" altLang="ko-KR" sz="800" dirty="0">
                <a:solidFill>
                  <a:schemeClr val="tx1"/>
                </a:solidFill>
              </a:rPr>
              <a:t>9-15 </a:t>
            </a:r>
            <a:r>
              <a:rPr lang="ko-KR" altLang="en-US" sz="800">
                <a:solidFill>
                  <a:schemeClr val="tx1"/>
                </a:solidFill>
              </a:rPr>
              <a:t>삼성아파트 </a:t>
            </a:r>
            <a:r>
              <a:rPr lang="en-US" altLang="ko-KR" sz="800" dirty="0">
                <a:solidFill>
                  <a:schemeClr val="tx1"/>
                </a:solidFill>
              </a:rPr>
              <a:t>101</a:t>
            </a:r>
            <a:r>
              <a:rPr lang="ko-KR" altLang="en-US" sz="800">
                <a:solidFill>
                  <a:schemeClr val="tx1"/>
                </a:solidFill>
              </a:rPr>
              <a:t>동 </a:t>
            </a:r>
            <a:r>
              <a:rPr lang="en-US" altLang="ko-KR" sz="800" dirty="0">
                <a:solidFill>
                  <a:schemeClr val="tx1"/>
                </a:solidFill>
              </a:rPr>
              <a:t>1402</a:t>
            </a:r>
            <a:r>
              <a:rPr lang="ko-KR" altLang="en-US" sz="800">
                <a:solidFill>
                  <a:schemeClr val="tx1"/>
                </a:solidFill>
              </a:rPr>
              <a:t>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54081" y="4567510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/>
                </a:solidFill>
              </a:rPr>
              <a:t>2021021315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454081" y="483935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626985" y="484768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54081" y="51359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54081" y="54407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454081" y="5728796"/>
            <a:ext cx="5328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해지사유를 적어주세요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13404" y="6064699"/>
            <a:ext cx="72000" cy="333257"/>
            <a:chOff x="5313404" y="5741773"/>
            <a:chExt cx="72000" cy="333257"/>
          </a:xfrm>
        </p:grpSpPr>
        <p:sp>
          <p:nvSpPr>
            <p:cNvPr id="31" name="타원 30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Oval 63"/>
          <p:cNvSpPr>
            <a:spLocks noChangeArrowheads="1"/>
          </p:cNvSpPr>
          <p:nvPr/>
        </p:nvSpPr>
        <p:spPr bwMode="auto">
          <a:xfrm>
            <a:off x="2101835" y="566029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47105" y="157899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451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07802"/>
              </p:ext>
            </p:extLst>
          </p:nvPr>
        </p:nvGraphicFramePr>
        <p:xfrm>
          <a:off x="1851454" y="1413733"/>
          <a:ext cx="7080454" cy="2014152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875404" y="3736053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이전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8124856" y="3740368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해지요청하기</a:t>
            </a:r>
            <a:endParaRPr lang="ko-KR" altLang="en-US" sz="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81906"/>
              </p:ext>
            </p:extLst>
          </p:nvPr>
        </p:nvGraphicFramePr>
        <p:xfrm>
          <a:off x="10046222" y="886278"/>
          <a:ext cx="2146086" cy="3176680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해지요청하기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해지요청사항 입력 확인 필수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 입력시 요청불가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해지를 요청하시겠습니까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해지요청되고 창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791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5792" y="109735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등록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72166"/>
              </p:ext>
            </p:extLst>
          </p:nvPr>
        </p:nvGraphicFramePr>
        <p:xfrm>
          <a:off x="10046222" y="886278"/>
          <a:ext cx="2146086" cy="376246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등록화면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등록한 담당자별로 소팅해서 확인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분류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기타대출성 상품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미완료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등록기간으로 조회가능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클릭하면 모집인 등록 팝업이 뜨고 파일 등록가능합니다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선택된 모집인을 승인 요청합니다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08729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7707658" y="3591332"/>
            <a:ext cx="99675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pc="-150" dirty="0" smtClean="0">
                <a:solidFill>
                  <a:schemeClr val="bg1"/>
                </a:solidFill>
                <a:latin typeface="+mn-ea"/>
              </a:rPr>
              <a:t>모집인 등록하기</a:t>
            </a:r>
            <a:endParaRPr lang="ko-KR" altLang="en-US" sz="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3889851" y="6203420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81884" y="1727801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6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44720" y="1739821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1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71345" y="1739821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2" name="Drop-Down Arrow"/>
          <p:cNvSpPr/>
          <p:nvPr>
            <p:custDataLst>
              <p:tags r:id="rId3"/>
            </p:custDataLst>
          </p:nvPr>
        </p:nvSpPr>
        <p:spPr>
          <a:xfrm rot="10800000">
            <a:off x="3517002" y="181042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3" name="Drop-Down Arrow"/>
          <p:cNvSpPr/>
          <p:nvPr>
            <p:custDataLst>
              <p:tags r:id="rId4"/>
            </p:custDataLst>
          </p:nvPr>
        </p:nvSpPr>
        <p:spPr>
          <a:xfrm rot="10800000">
            <a:off x="3517002" y="181042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49935"/>
              </p:ext>
            </p:extLst>
          </p:nvPr>
        </p:nvGraphicFramePr>
        <p:xfrm>
          <a:off x="527221" y="3971836"/>
          <a:ext cx="9169876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656"/>
                <a:gridCol w="332656"/>
                <a:gridCol w="586840"/>
                <a:gridCol w="535459"/>
                <a:gridCol w="749644"/>
                <a:gridCol w="527854"/>
                <a:gridCol w="832128"/>
                <a:gridCol w="788457"/>
                <a:gridCol w="788457"/>
                <a:gridCol w="683329"/>
                <a:gridCol w="653294"/>
                <a:gridCol w="638275"/>
                <a:gridCol w="652125"/>
                <a:gridCol w="534351"/>
                <a:gridCol w="534351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r>
                        <a:rPr lang="ko-KR" altLang="en-US" sz="800" baseline="0" dirty="0" smtClean="0"/>
                        <a:t>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취급상품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휴대폰번호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첨부서류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개인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800627-1496025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>
                          <a:solidFill>
                            <a:schemeClr val="tx1"/>
                          </a:solidFill>
                        </a:rPr>
                        <a:t>미요청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개인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김길자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>
                          <a:solidFill>
                            <a:schemeClr val="tx1"/>
                          </a:solidFill>
                        </a:rPr>
                        <a:t>미요청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법인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박정숙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승인요청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사용인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박정숙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김기리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810627-2222222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승인요청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개인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시설대여 및 연불판매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박정숙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승인반려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775356" y="2707281"/>
            <a:ext cx="867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등록기간 조회</a:t>
            </a:r>
            <a:endParaRPr lang="ko-KR" altLang="en-US" sz="800" dirty="0"/>
          </a:p>
        </p:txBody>
      </p:sp>
      <p:sp>
        <p:nvSpPr>
          <p:cNvPr id="79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628404" y="2704339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89450" y="2708886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683700" y="2703606"/>
            <a:ext cx="181875" cy="18000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125670" y="2702690"/>
            <a:ext cx="181875" cy="18000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889851" y="2704154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5428083" y="2704572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87624" y="2680296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6169671" y="2703224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113028" y="2678948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88" name="직사각형 87"/>
          <p:cNvSpPr/>
          <p:nvPr/>
        </p:nvSpPr>
        <p:spPr>
          <a:xfrm>
            <a:off x="6559005" y="2701246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6502362" y="2676970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90" name="직사각형 89"/>
          <p:cNvSpPr/>
          <p:nvPr/>
        </p:nvSpPr>
        <p:spPr>
          <a:xfrm>
            <a:off x="6945608" y="2697482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6888965" y="2673206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1868094" y="298146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5785430" y="270687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744971" y="2682597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8767108" y="3074287"/>
            <a:ext cx="964058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41" name="Oval 63"/>
          <p:cNvSpPr>
            <a:spLocks noChangeArrowheads="1"/>
          </p:cNvSpPr>
          <p:nvPr/>
        </p:nvSpPr>
        <p:spPr bwMode="auto">
          <a:xfrm>
            <a:off x="1633792" y="111711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2398130" y="165580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Oval 63"/>
          <p:cNvSpPr>
            <a:spLocks noChangeArrowheads="1"/>
          </p:cNvSpPr>
          <p:nvPr/>
        </p:nvSpPr>
        <p:spPr bwMode="auto">
          <a:xfrm>
            <a:off x="4736696" y="159295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67108" y="3585028"/>
            <a:ext cx="964058" cy="2480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선택 승인요청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095042" y="170345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모집인분류</a:t>
            </a:r>
            <a:endParaRPr lang="ko-KR" altLang="en-US" sz="800" dirty="0"/>
          </a:p>
        </p:txBody>
      </p:sp>
      <p:sp>
        <p:nvSpPr>
          <p:cNvPr id="52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925991" y="171547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3" name="Drop-Down Arrow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752616" y="171547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4" name="Drop-Down Arrow"/>
          <p:cNvSpPr/>
          <p:nvPr>
            <p:custDataLst>
              <p:tags r:id="rId9"/>
            </p:custDataLst>
          </p:nvPr>
        </p:nvSpPr>
        <p:spPr>
          <a:xfrm rot="10800000">
            <a:off x="5798273" y="178608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5" name="Drop-Down Arrow"/>
          <p:cNvSpPr/>
          <p:nvPr>
            <p:custDataLst>
              <p:tags r:id="rId10"/>
            </p:custDataLst>
          </p:nvPr>
        </p:nvSpPr>
        <p:spPr>
          <a:xfrm rot="10800000">
            <a:off x="5798273" y="178608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6" name="Oval 63"/>
          <p:cNvSpPr>
            <a:spLocks noChangeArrowheads="1"/>
          </p:cNvSpPr>
          <p:nvPr/>
        </p:nvSpPr>
        <p:spPr bwMode="auto">
          <a:xfrm>
            <a:off x="4634143" y="188146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32818" y="408222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40701" y="4429066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0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640701" y="472072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1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40701" y="5075452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2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640701" y="543806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2156" y="3668333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40</a:t>
            </a:r>
            <a:r>
              <a:rPr lang="ko-KR" altLang="en-US" sz="800" b="1" smtClean="0"/>
              <a:t>건</a:t>
            </a:r>
            <a:endParaRPr lang="ko-KR" altLang="en-US" sz="800" b="1" dirty="0"/>
          </a:p>
        </p:txBody>
      </p:sp>
      <p:sp>
        <p:nvSpPr>
          <p:cNvPr id="74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640701" y="572638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89450" y="2018859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76" name="Text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928281" y="203087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7" name="Drop-Down Arrow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5754906" y="203087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8" name="Drop-Down Arrow"/>
          <p:cNvSpPr/>
          <p:nvPr>
            <p:custDataLst>
              <p:tags r:id="rId19"/>
            </p:custDataLst>
          </p:nvPr>
        </p:nvSpPr>
        <p:spPr>
          <a:xfrm rot="10800000">
            <a:off x="5800563" y="21014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9" name="Text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6015894" y="2025465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0" name="Drop-Down Arrow"/>
          <p:cNvSpPr/>
          <p:nvPr>
            <p:custDataLst>
              <p:tags r:id="rId21"/>
            </p:custDataLst>
          </p:nvPr>
        </p:nvSpPr>
        <p:spPr>
          <a:xfrm rot="10800000">
            <a:off x="5800563" y="21014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80811" y="2372199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첨부상태</a:t>
            </a:r>
            <a:endParaRPr lang="ko-KR" altLang="en-US" sz="800" dirty="0"/>
          </a:p>
        </p:txBody>
      </p:sp>
      <p:sp>
        <p:nvSpPr>
          <p:cNvPr id="103" name="Text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644712" y="238421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4" name="Drop-Down Arrow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3471337" y="238421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5" name="Drop-Down Arrow"/>
          <p:cNvSpPr/>
          <p:nvPr>
            <p:custDataLst>
              <p:tags r:id="rId24"/>
            </p:custDataLst>
          </p:nvPr>
        </p:nvSpPr>
        <p:spPr>
          <a:xfrm rot="10800000">
            <a:off x="3516994" y="245482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6" name="Drop-Down Arrow"/>
          <p:cNvSpPr/>
          <p:nvPr>
            <p:custDataLst>
              <p:tags r:id="rId25"/>
            </p:custDataLst>
          </p:nvPr>
        </p:nvSpPr>
        <p:spPr>
          <a:xfrm rot="10800000">
            <a:off x="3516994" y="245482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7" name="Oval 63"/>
          <p:cNvSpPr>
            <a:spLocks noChangeArrowheads="1"/>
          </p:cNvSpPr>
          <p:nvPr/>
        </p:nvSpPr>
        <p:spPr bwMode="auto">
          <a:xfrm>
            <a:off x="2452991" y="230736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90777" y="2365242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승인상태</a:t>
            </a:r>
            <a:endParaRPr lang="ko-KR" altLang="en-US" sz="800" dirty="0"/>
          </a:p>
        </p:txBody>
      </p:sp>
      <p:sp>
        <p:nvSpPr>
          <p:cNvPr id="96" name="Text Box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4930715" y="238421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1" name="Drop-Down Arrow Box"/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5757340" y="238421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9" name="Drop-Down Arrow"/>
          <p:cNvSpPr/>
          <p:nvPr>
            <p:custDataLst>
              <p:tags r:id="rId28"/>
            </p:custDataLst>
          </p:nvPr>
        </p:nvSpPr>
        <p:spPr>
          <a:xfrm rot="10800000">
            <a:off x="5802997" y="245482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0" name="Drop-Down Arrow"/>
          <p:cNvSpPr/>
          <p:nvPr>
            <p:custDataLst>
              <p:tags r:id="rId29"/>
            </p:custDataLst>
          </p:nvPr>
        </p:nvSpPr>
        <p:spPr>
          <a:xfrm rot="10800000">
            <a:off x="5802997" y="245482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1" name="Oval 63"/>
          <p:cNvSpPr>
            <a:spLocks noChangeArrowheads="1"/>
          </p:cNvSpPr>
          <p:nvPr/>
        </p:nvSpPr>
        <p:spPr bwMode="auto">
          <a:xfrm>
            <a:off x="4699581" y="230736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Oval 63"/>
          <p:cNvSpPr>
            <a:spLocks noChangeArrowheads="1"/>
          </p:cNvSpPr>
          <p:nvPr/>
        </p:nvSpPr>
        <p:spPr bwMode="auto">
          <a:xfrm>
            <a:off x="2469297" y="263122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81884" y="2027346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취급상품</a:t>
            </a:r>
            <a:endParaRPr lang="ko-KR" altLang="en-US" sz="800" dirty="0"/>
          </a:p>
        </p:txBody>
      </p:sp>
      <p:sp>
        <p:nvSpPr>
          <p:cNvPr id="115" name="Text Box"/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2644720" y="203936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6" name="Drop-Down Arrow Box"/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3471345" y="203936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7" name="Drop-Down Arrow"/>
          <p:cNvSpPr/>
          <p:nvPr>
            <p:custDataLst>
              <p:tags r:id="rId32"/>
            </p:custDataLst>
          </p:nvPr>
        </p:nvSpPr>
        <p:spPr>
          <a:xfrm rot="10800000">
            <a:off x="3517002" y="210997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8" name="Drop-Down Arrow"/>
          <p:cNvSpPr/>
          <p:nvPr>
            <p:custDataLst>
              <p:tags r:id="rId33"/>
            </p:custDataLst>
          </p:nvPr>
        </p:nvSpPr>
        <p:spPr>
          <a:xfrm rot="10800000">
            <a:off x="3517002" y="210997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9" name="Oval 63"/>
          <p:cNvSpPr>
            <a:spLocks noChangeArrowheads="1"/>
          </p:cNvSpPr>
          <p:nvPr/>
        </p:nvSpPr>
        <p:spPr bwMode="auto">
          <a:xfrm>
            <a:off x="2398130" y="195534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8603660" y="3428766"/>
            <a:ext cx="368046" cy="200055"/>
            <a:chOff x="1847009" y="3431288"/>
            <a:chExt cx="368046" cy="200055"/>
          </a:xfrm>
        </p:grpSpPr>
        <p:sp>
          <p:nvSpPr>
            <p:cNvPr id="121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Oval 63"/>
          <p:cNvSpPr>
            <a:spLocks noChangeArrowheads="1"/>
          </p:cNvSpPr>
          <p:nvPr/>
        </p:nvSpPr>
        <p:spPr bwMode="auto">
          <a:xfrm>
            <a:off x="7529782" y="348482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2" name="직사각형 1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307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56" y="1674210"/>
            <a:ext cx="5294676" cy="396196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823456" y="1442563"/>
            <a:ext cx="5294675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788158" y="1407470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17048" y="1453637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모집인 등록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9656" y="4148240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4618247" y="4148240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52350"/>
              </p:ext>
            </p:extLst>
          </p:nvPr>
        </p:nvGraphicFramePr>
        <p:xfrm>
          <a:off x="10046222" y="886278"/>
          <a:ext cx="2146086" cy="41747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유형을 선택해야 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파일찾기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선택해서 업로드 후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샘플다운로드는 정해진 양식을 다운로드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 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취급상품과 모집유형에 따라 샘플 파일은 양식이 다릅니다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.)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저장을 누르면 등록된 엑셀 파일은 저장되고 창이 닫힙니다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등록된 엑셀 내용은 모집인 등록 화면에서 확인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저장 버튼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등록한 파일에 오류가 있는 경우에는 오류 내용을 보여주고 파일은 등록되지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– 1 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의 경우에는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사전속제로 인해 은행 연합회에 해당 정보를 송부하여 중복여부를 확인하고 중복시에는 중복됨을 알려주고 업로드 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2957027" y="2604666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74320" y="2550944"/>
            <a:ext cx="55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개인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3705889" y="2604666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23182" y="2550944"/>
            <a:ext cx="55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법인</a:t>
            </a:r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4423220" y="2604666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540513" y="2550944"/>
            <a:ext cx="112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법인소속 사용인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081094" y="2550944"/>
            <a:ext cx="714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모집인유형</a:t>
            </a:r>
            <a:endParaRPr lang="ko-KR" altLang="en-US" sz="800" b="1" dirty="0"/>
          </a:p>
        </p:txBody>
      </p:sp>
      <p:sp>
        <p:nvSpPr>
          <p:cNvPr id="37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957027" y="2998035"/>
            <a:ext cx="1728000" cy="25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55666" y="2998034"/>
            <a:ext cx="531887" cy="25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24201" y="2998034"/>
            <a:ext cx="601314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54819" y="2998034"/>
            <a:ext cx="828814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81095" y="3031792"/>
            <a:ext cx="827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엑셀업로드</a:t>
            </a:r>
            <a:endParaRPr lang="ko-KR" alt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999758" y="1827509"/>
            <a:ext cx="478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등록은 등록 유형에 따른 샘플파일을 다운로드 하시고 해당 양식에 따라 등록되어야 합니다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엑셀 업로드 이후에는 각 </a:t>
            </a:r>
            <a:r>
              <a:rPr lang="ko-KR" altLang="en-US" sz="800" dirty="0" err="1" smtClean="0"/>
              <a:t>모집인별로</a:t>
            </a:r>
            <a:r>
              <a:rPr lang="ko-KR" altLang="en-US" sz="800" dirty="0" smtClean="0"/>
              <a:t> </a:t>
            </a:r>
            <a:r>
              <a:rPr lang="ko-KR" altLang="en-US" sz="800" smtClean="0"/>
              <a:t>첨부파일을 등록완료 후에 승인신청을 하셔야 합니다</a:t>
            </a:r>
            <a:r>
              <a:rPr lang="en-US" altLang="ko-KR" sz="800" dirty="0" smtClean="0"/>
              <a:t>.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2081095" y="3610872"/>
            <a:ext cx="47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63"/>
          <p:cNvSpPr>
            <a:spLocks noChangeArrowheads="1"/>
          </p:cNvSpPr>
          <p:nvPr/>
        </p:nvSpPr>
        <p:spPr bwMode="auto">
          <a:xfrm>
            <a:off x="1987155" y="244686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Oval 63"/>
          <p:cNvSpPr>
            <a:spLocks noChangeArrowheads="1"/>
          </p:cNvSpPr>
          <p:nvPr/>
        </p:nvSpPr>
        <p:spPr bwMode="auto">
          <a:xfrm>
            <a:off x="5215553" y="284296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Oval 63"/>
          <p:cNvSpPr>
            <a:spLocks noChangeArrowheads="1"/>
          </p:cNvSpPr>
          <p:nvPr/>
        </p:nvSpPr>
        <p:spPr bwMode="auto">
          <a:xfrm>
            <a:off x="5916257" y="284254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Oval 63"/>
          <p:cNvSpPr>
            <a:spLocks noChangeArrowheads="1"/>
          </p:cNvSpPr>
          <p:nvPr/>
        </p:nvSpPr>
        <p:spPr bwMode="auto">
          <a:xfrm>
            <a:off x="4514714" y="397863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160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62331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05792" y="1155019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smtClean="0">
                <a:latin typeface="+mn-ea"/>
              </a:rPr>
              <a:t>모집인 등록 </a:t>
            </a:r>
            <a:r>
              <a:rPr lang="en-US" altLang="ko-KR" sz="2000" spc="-150" dirty="0" smtClean="0">
                <a:latin typeface="+mn-ea"/>
              </a:rPr>
              <a:t>- </a:t>
            </a:r>
            <a:r>
              <a:rPr lang="ko-KR" altLang="en-US" sz="2000" spc="-150" smtClean="0">
                <a:latin typeface="+mn-ea"/>
              </a:rPr>
              <a:t>개인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813771" y="160885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52636"/>
              </p:ext>
            </p:extLst>
          </p:nvPr>
        </p:nvGraphicFramePr>
        <p:xfrm>
          <a:off x="1847105" y="2126176"/>
          <a:ext cx="7092292" cy="3740568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1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-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주민등록 사본이 잘못 첨부되었습니다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다시 등록 바랍니다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582396" y="36119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830627-1423597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54081" y="362024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454081" y="389200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010-444-2222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Oval 63"/>
          <p:cNvSpPr>
            <a:spLocks noChangeArrowheads="1"/>
          </p:cNvSpPr>
          <p:nvPr/>
        </p:nvSpPr>
        <p:spPr bwMode="auto">
          <a:xfrm>
            <a:off x="2248019" y="216825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Oval 63"/>
          <p:cNvSpPr>
            <a:spLocks noChangeArrowheads="1"/>
          </p:cNvSpPr>
          <p:nvPr/>
        </p:nvSpPr>
        <p:spPr bwMode="auto">
          <a:xfrm>
            <a:off x="5443789" y="217665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Oval 63"/>
          <p:cNvSpPr>
            <a:spLocks noChangeArrowheads="1"/>
          </p:cNvSpPr>
          <p:nvPr/>
        </p:nvSpPr>
        <p:spPr bwMode="auto">
          <a:xfrm>
            <a:off x="2186441" y="243133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4197491" y="238988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Oval 63"/>
          <p:cNvSpPr>
            <a:spLocks noChangeArrowheads="1"/>
          </p:cNvSpPr>
          <p:nvPr/>
        </p:nvSpPr>
        <p:spPr bwMode="auto">
          <a:xfrm>
            <a:off x="5487566" y="242472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365459" y="2471188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39" name="Oval 63"/>
          <p:cNvSpPr>
            <a:spLocks noChangeArrowheads="1"/>
          </p:cNvSpPr>
          <p:nvPr/>
        </p:nvSpPr>
        <p:spPr bwMode="auto">
          <a:xfrm>
            <a:off x="2150032" y="275240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Oval 63"/>
          <p:cNvSpPr>
            <a:spLocks noChangeArrowheads="1"/>
          </p:cNvSpPr>
          <p:nvPr/>
        </p:nvSpPr>
        <p:spPr bwMode="auto">
          <a:xfrm>
            <a:off x="2073208" y="303531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66642"/>
              </p:ext>
            </p:extLst>
          </p:nvPr>
        </p:nvGraphicFramePr>
        <p:xfrm>
          <a:off x="10046222" y="886278"/>
          <a:ext cx="2146086" cy="4386033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개인 모집인 등록을 위한 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승인요청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승인반려건을 확인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등록한 담당자 표시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상태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이력내역을 팝업으로 확인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결제여부 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 시점에는 공란입니다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분류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신규경력구분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신규 또는 경력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 유형이 대출인 경우에는 주민등록번호는 수정 불가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엑셀 등록 시에 은행연합회에 공유 된 상태임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요청후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협회에서 작성한 사유가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보여집니다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54081" y="4205043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</a:rPr>
              <a:t>서울시 서초구 강남대로 </a:t>
            </a:r>
            <a:r>
              <a:rPr lang="en-US" altLang="ko-KR" sz="800" dirty="0">
                <a:solidFill>
                  <a:schemeClr val="tx1"/>
                </a:solidFill>
              </a:rPr>
              <a:t>55</a:t>
            </a:r>
            <a:r>
              <a:rPr lang="ko-KR" altLang="en-US" sz="800">
                <a:solidFill>
                  <a:schemeClr val="tx1"/>
                </a:solidFill>
              </a:rPr>
              <a:t>길 </a:t>
            </a:r>
            <a:r>
              <a:rPr lang="en-US" altLang="ko-KR" sz="800" dirty="0">
                <a:solidFill>
                  <a:schemeClr val="tx1"/>
                </a:solidFill>
              </a:rPr>
              <a:t>9-15 </a:t>
            </a:r>
            <a:r>
              <a:rPr lang="ko-KR" altLang="en-US" sz="800">
                <a:solidFill>
                  <a:schemeClr val="tx1"/>
                </a:solidFill>
              </a:rPr>
              <a:t>삼성아파트 </a:t>
            </a:r>
            <a:r>
              <a:rPr lang="en-US" altLang="ko-KR" sz="800" dirty="0">
                <a:solidFill>
                  <a:schemeClr val="tx1"/>
                </a:solidFill>
              </a:rPr>
              <a:t>101</a:t>
            </a:r>
            <a:r>
              <a:rPr lang="ko-KR" altLang="en-US" sz="800">
                <a:solidFill>
                  <a:schemeClr val="tx1"/>
                </a:solidFill>
              </a:rPr>
              <a:t>동 </a:t>
            </a:r>
            <a:r>
              <a:rPr lang="en-US" altLang="ko-KR" sz="800" dirty="0">
                <a:solidFill>
                  <a:schemeClr val="tx1"/>
                </a:solidFill>
              </a:rPr>
              <a:t>1402</a:t>
            </a:r>
            <a:r>
              <a:rPr lang="ko-KR" altLang="en-US" sz="800">
                <a:solidFill>
                  <a:schemeClr val="tx1"/>
                </a:solidFill>
              </a:rPr>
              <a:t>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54081" y="4485130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/>
                </a:solidFill>
              </a:rPr>
              <a:t>2021021315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454081" y="475697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626985" y="476530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7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54081" y="505354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54081" y="535834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9" name="Oval 63"/>
          <p:cNvSpPr>
            <a:spLocks noChangeArrowheads="1"/>
          </p:cNvSpPr>
          <p:nvPr/>
        </p:nvSpPr>
        <p:spPr bwMode="auto">
          <a:xfrm>
            <a:off x="1669771" y="110277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Oval 63"/>
          <p:cNvSpPr>
            <a:spLocks noChangeArrowheads="1"/>
          </p:cNvSpPr>
          <p:nvPr/>
        </p:nvSpPr>
        <p:spPr bwMode="auto">
          <a:xfrm>
            <a:off x="2110116" y="331822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313404" y="6128953"/>
            <a:ext cx="72000" cy="333257"/>
            <a:chOff x="5313404" y="5741773"/>
            <a:chExt cx="72000" cy="333257"/>
          </a:xfrm>
        </p:grpSpPr>
        <p:sp>
          <p:nvSpPr>
            <p:cNvPr id="61" name="타원 60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47105" y="178494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074418" y="5535301"/>
            <a:ext cx="368046" cy="200055"/>
            <a:chOff x="1838727" y="3419741"/>
            <a:chExt cx="368046" cy="200055"/>
          </a:xfrm>
        </p:grpSpPr>
        <p:sp>
          <p:nvSpPr>
            <p:cNvPr id="69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38727" y="3419741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11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382431" y="3462226"/>
            <a:ext cx="368046" cy="200055"/>
            <a:chOff x="1838727" y="3419741"/>
            <a:chExt cx="368046" cy="200055"/>
          </a:xfrm>
        </p:grpSpPr>
        <p:sp>
          <p:nvSpPr>
            <p:cNvPr id="74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38727" y="3419741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455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46425"/>
              </p:ext>
            </p:extLst>
          </p:nvPr>
        </p:nvGraphicFramePr>
        <p:xfrm>
          <a:off x="1847105" y="1516948"/>
          <a:ext cx="7080454" cy="2014152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719467" y="157290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81165" y="158921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73348" y="158921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367" y="3862119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6695115" y="3847029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82732"/>
              </p:ext>
            </p:extLst>
          </p:nvPr>
        </p:nvGraphicFramePr>
        <p:xfrm>
          <a:off x="10046222" y="886278"/>
          <a:ext cx="2146086" cy="3692817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신규로 등록된 모집인은 경력관련 첨부파일은 보여지지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저장을 누르면 내용이 저장되고 목록화면으로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삭제를 누르면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등록신청취소건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으로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은행연합회에 공유되고 해당 내용은 삭제됩니다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승인요청단계에 있는 경우에는 삭제되지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7710910" y="3840466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719467" y="184475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81165" y="1861067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973348" y="1861067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719467" y="214131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81165" y="215762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73348" y="215762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719467" y="242963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81165" y="2445953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973348" y="2445953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719467" y="271796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81165" y="273427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973348" y="273427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719467" y="300628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381165" y="302260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973348" y="302260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719467" y="329461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381165" y="331092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973348" y="331092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Oval 63"/>
          <p:cNvSpPr>
            <a:spLocks noChangeArrowheads="1"/>
          </p:cNvSpPr>
          <p:nvPr/>
        </p:nvSpPr>
        <p:spPr bwMode="auto">
          <a:xfrm>
            <a:off x="6589239" y="373770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Oval 63"/>
          <p:cNvSpPr>
            <a:spLocks noChangeArrowheads="1"/>
          </p:cNvSpPr>
          <p:nvPr/>
        </p:nvSpPr>
        <p:spPr bwMode="auto">
          <a:xfrm>
            <a:off x="7566910" y="378093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92" name="Oval 63"/>
          <p:cNvSpPr>
            <a:spLocks noChangeArrowheads="1"/>
          </p:cNvSpPr>
          <p:nvPr/>
        </p:nvSpPr>
        <p:spPr bwMode="auto">
          <a:xfrm>
            <a:off x="1663986" y="235763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695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83630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996156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smtClean="0">
                <a:latin typeface="+mn-ea"/>
              </a:rPr>
              <a:t>모집인 등록 </a:t>
            </a:r>
            <a:r>
              <a:rPr lang="en-US" altLang="ko-KR" sz="2000" spc="-150" dirty="0" smtClean="0">
                <a:latin typeface="+mn-ea"/>
              </a:rPr>
              <a:t>- </a:t>
            </a:r>
            <a:r>
              <a:rPr lang="ko-KR" altLang="en-US" sz="2000" spc="-150" smtClean="0">
                <a:latin typeface="+mn-ea"/>
              </a:rPr>
              <a:t>법인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449995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1634935" y="104472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68832"/>
              </p:ext>
            </p:extLst>
          </p:nvPr>
        </p:nvGraphicFramePr>
        <p:xfrm>
          <a:off x="10046222" y="886278"/>
          <a:ext cx="2146086" cy="4725061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법인 모집인 등록을 위한 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승인요청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승인반려건을 확인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등록한 담당자 표시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상태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이력내역을 팝업으로 확인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결제여부 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 시점에는 공란입니다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분류는 법인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파일을 업로드 하면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엑셀에 맞게 데이터가 들어온 경우에만 저장되고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아니면 에러내용 표시 후 파일등록이 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 이후 화면은 다음 페이지에 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8440"/>
              </p:ext>
            </p:extLst>
          </p:nvPr>
        </p:nvGraphicFramePr>
        <p:xfrm>
          <a:off x="1696995" y="1841185"/>
          <a:ext cx="7242402" cy="2589624"/>
        </p:xfrm>
        <a:graphic>
          <a:graphicData uri="http://schemas.openxmlformats.org/drawingml/2006/table">
            <a:tbl>
              <a:tblPr/>
              <a:tblGrid>
                <a:gridCol w="1861751"/>
                <a:gridCol w="1812324"/>
                <a:gridCol w="1235676"/>
                <a:gridCol w="2332651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1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-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법인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대표이사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법인등록번호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설립년월일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본점소재지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자본금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1959691" y="188326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5583835" y="189166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1964017" y="217929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4197491" y="210489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5602898" y="213973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65459" y="2186197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20" name="Oval 63"/>
          <p:cNvSpPr>
            <a:spLocks noChangeArrowheads="1"/>
          </p:cNvSpPr>
          <p:nvPr/>
        </p:nvSpPr>
        <p:spPr bwMode="auto">
          <a:xfrm>
            <a:off x="1977036" y="246741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1640" y="1551824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889946" y="4923150"/>
            <a:ext cx="241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00886" y="4931227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93069" y="4931227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93285" y="4931227"/>
            <a:ext cx="828000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54" name="Oval 63"/>
          <p:cNvSpPr>
            <a:spLocks noChangeArrowheads="1"/>
          </p:cNvSpPr>
          <p:nvPr/>
        </p:nvSpPr>
        <p:spPr bwMode="auto">
          <a:xfrm>
            <a:off x="1977036" y="275573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47235" y="303981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㈜대출회사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6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695235" y="303981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7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647235" y="333637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1111111-111111111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647235" y="362469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2021-05-31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0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647235" y="418487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100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1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647235" y="3903378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</a:rPr>
              <a:t>서울시 서초구 강남대로 </a:t>
            </a:r>
            <a:r>
              <a:rPr lang="en-US" altLang="ko-KR" sz="800" dirty="0">
                <a:solidFill>
                  <a:schemeClr val="tx1"/>
                </a:solidFill>
              </a:rPr>
              <a:t>55</a:t>
            </a:r>
            <a:r>
              <a:rPr lang="ko-KR" altLang="en-US" sz="800">
                <a:solidFill>
                  <a:schemeClr val="tx1"/>
                </a:solidFill>
              </a:rPr>
              <a:t>길 </a:t>
            </a:r>
            <a:r>
              <a:rPr lang="ko-KR" altLang="en-US" sz="800" smtClean="0">
                <a:solidFill>
                  <a:schemeClr val="tx1"/>
                </a:solidFill>
              </a:rPr>
              <a:t>신도빌딩 </a:t>
            </a:r>
            <a:r>
              <a:rPr lang="en-US" altLang="ko-KR" sz="800" dirty="0" smtClean="0">
                <a:solidFill>
                  <a:schemeClr val="tx1"/>
                </a:solidFill>
              </a:rPr>
              <a:t>8</a:t>
            </a:r>
            <a:r>
              <a:rPr lang="ko-KR" altLang="en-US" sz="800" smtClean="0">
                <a:solidFill>
                  <a:schemeClr val="tx1"/>
                </a:solidFill>
              </a:rPr>
              <a:t>층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553274" y="507360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왼쪽 중괄호 62"/>
          <p:cNvSpPr/>
          <p:nvPr/>
        </p:nvSpPr>
        <p:spPr>
          <a:xfrm>
            <a:off x="1223596" y="4757881"/>
            <a:ext cx="211674" cy="1409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아래쪽 화살표 63"/>
          <p:cNvSpPr/>
          <p:nvPr/>
        </p:nvSpPr>
        <p:spPr>
          <a:xfrm>
            <a:off x="503224" y="5382463"/>
            <a:ext cx="238380" cy="2718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0" y="6234261"/>
            <a:ext cx="1721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smtClean="0"/>
              <a:t>파일등록 이후 화면은 다음페이지</a:t>
            </a:r>
            <a:endParaRPr lang="ko-KR" altLang="en-US" sz="800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1745525" y="4543854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대표자 및 임원관련 사항</a:t>
            </a:r>
            <a:endParaRPr lang="en-US" altLang="ko-KR" sz="1200" spc="-150" dirty="0" smtClean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9771" y="5317211"/>
            <a:ext cx="3907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dirty="0">
                <a:latin typeface="+mn-ea"/>
              </a:rPr>
              <a:t>업무수행에 필요한 전문성을 갖춘 인력에 관한 사항</a:t>
            </a:r>
            <a:endParaRPr kumimoji="1" lang="en-US" altLang="ko-KR" sz="12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69771" y="5995567"/>
            <a:ext cx="5436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dirty="0">
                <a:latin typeface="+mn-ea"/>
              </a:rPr>
              <a:t>전산설비 운영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>
                <a:latin typeface="+mn-ea"/>
              </a:rPr>
              <a:t>유지 및 관리를 전문적으로 수행할 수 있는 인력에 관한 사항</a:t>
            </a:r>
            <a:endParaRPr kumimoji="1" lang="en-US" altLang="ko-KR" sz="1200" dirty="0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778935" y="4813887"/>
            <a:ext cx="71256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1889946" y="5663379"/>
            <a:ext cx="241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00886" y="567145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93069" y="567145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793285" y="5671456"/>
            <a:ext cx="828000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 flipV="1">
            <a:off x="1778935" y="5554116"/>
            <a:ext cx="71256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889946" y="6360065"/>
            <a:ext cx="241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527007" y="636814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119190" y="636814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819406" y="6368142"/>
            <a:ext cx="828000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1778935" y="6250802"/>
            <a:ext cx="71256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1770226" y="6625271"/>
            <a:ext cx="71256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74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738538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734829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97378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smtClean="0">
                <a:latin typeface="+mn-ea"/>
              </a:rPr>
              <a:t>모집인 등록 </a:t>
            </a:r>
            <a:r>
              <a:rPr lang="en-US" altLang="ko-KR" sz="2000" spc="-150" dirty="0" smtClean="0">
                <a:latin typeface="+mn-ea"/>
              </a:rPr>
              <a:t>- </a:t>
            </a:r>
            <a:r>
              <a:rPr lang="ko-KR" altLang="en-US" sz="2000" spc="-150" smtClean="0">
                <a:latin typeface="+mn-ea"/>
              </a:rPr>
              <a:t>법인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42762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27204"/>
              </p:ext>
            </p:extLst>
          </p:nvPr>
        </p:nvGraphicFramePr>
        <p:xfrm>
          <a:off x="10046222" y="886278"/>
          <a:ext cx="2146086" cy="35428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63492"/>
              </p:ext>
            </p:extLst>
          </p:nvPr>
        </p:nvGraphicFramePr>
        <p:xfrm>
          <a:off x="1696995" y="1944940"/>
          <a:ext cx="7242402" cy="2520648"/>
        </p:xfrm>
        <a:graphic>
          <a:graphicData uri="http://schemas.openxmlformats.org/drawingml/2006/table">
            <a:tbl>
              <a:tblPr/>
              <a:tblGrid>
                <a:gridCol w="1861751"/>
                <a:gridCol w="1812324"/>
                <a:gridCol w="1235676"/>
                <a:gridCol w="2332651"/>
              </a:tblGrid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4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-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법인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대표이사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법인등록번호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설립년월일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본점소재지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자본금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365459" y="2289952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847105" y="1603713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55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647235" y="3102376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㈜대출회사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695235" y="3102376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47235" y="339893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1111111-111111111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647235" y="368726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2021-05-31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0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647235" y="4247436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100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1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647235" y="3965943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</a:rPr>
              <a:t>서울시 서초구 강남대로 </a:t>
            </a:r>
            <a:r>
              <a:rPr lang="en-US" altLang="ko-KR" sz="800" dirty="0">
                <a:solidFill>
                  <a:schemeClr val="tx1"/>
                </a:solidFill>
              </a:rPr>
              <a:t>55</a:t>
            </a:r>
            <a:r>
              <a:rPr lang="ko-KR" altLang="en-US" sz="800">
                <a:solidFill>
                  <a:schemeClr val="tx1"/>
                </a:solidFill>
              </a:rPr>
              <a:t>길 </a:t>
            </a:r>
            <a:r>
              <a:rPr lang="ko-KR" altLang="en-US" sz="800" smtClean="0">
                <a:solidFill>
                  <a:schemeClr val="tx1"/>
                </a:solidFill>
              </a:rPr>
              <a:t>신도빌딩 </a:t>
            </a:r>
            <a:r>
              <a:rPr lang="en-US" altLang="ko-KR" sz="800" dirty="0" smtClean="0">
                <a:solidFill>
                  <a:schemeClr val="tx1"/>
                </a:solidFill>
              </a:rPr>
              <a:t>8</a:t>
            </a:r>
            <a:r>
              <a:rPr lang="ko-KR" altLang="en-US" sz="800" smtClean="0">
                <a:solidFill>
                  <a:schemeClr val="tx1"/>
                </a:solidFill>
              </a:rPr>
              <a:t>층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3771" y="4669735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대표자 및 임원관련 사항</a:t>
            </a:r>
            <a:endParaRPr lang="en-US" altLang="ko-KR" sz="1200" spc="-150" dirty="0" smtClean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098168"/>
              </p:ext>
            </p:extLst>
          </p:nvPr>
        </p:nvGraphicFramePr>
        <p:xfrm>
          <a:off x="1696995" y="4946734"/>
          <a:ext cx="7264284" cy="1178590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 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상근여부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전문인력여부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647235" y="5211859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5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647235" y="546440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2021021315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6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647235" y="5692946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7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785303" y="568385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8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647235" y="592807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상근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9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773612" y="592807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비상근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65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825" y="1022680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전문성을 갖춘 인력에 관한 사항</a:t>
            </a:r>
            <a:endParaRPr lang="en-US" altLang="ko-KR" sz="1200" spc="-150" dirty="0" smtClean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77621"/>
              </p:ext>
            </p:extLst>
          </p:nvPr>
        </p:nvGraphicFramePr>
        <p:xfrm>
          <a:off x="1696995" y="1305616"/>
          <a:ext cx="7264284" cy="942872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 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647235" y="157074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47235" y="1823289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2021021315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47235" y="205182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785303" y="204273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7824" y="2571393"/>
            <a:ext cx="4891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전산 설비</a:t>
            </a:r>
            <a:r>
              <a:rPr lang="en-US" altLang="ko-KR" sz="1200" spc="-150" dirty="0">
                <a:latin typeface="+mn-ea"/>
              </a:rPr>
              <a:t> </a:t>
            </a:r>
            <a:r>
              <a:rPr lang="ko-KR" altLang="en-US" sz="1200" spc="-150" smtClean="0">
                <a:latin typeface="+mn-ea"/>
              </a:rPr>
              <a:t>운영</a:t>
            </a:r>
            <a:r>
              <a:rPr lang="en-US" altLang="ko-KR" sz="1200" spc="-150" dirty="0" smtClean="0">
                <a:latin typeface="+mn-ea"/>
              </a:rPr>
              <a:t>, </a:t>
            </a:r>
            <a:r>
              <a:rPr lang="ko-KR" altLang="en-US" sz="1200" spc="-150" smtClean="0">
                <a:latin typeface="+mn-ea"/>
              </a:rPr>
              <a:t>유지 및 관리를 전문적으로 수행할 수 있는 인력에  관한 사항</a:t>
            </a:r>
            <a:endParaRPr lang="en-US" altLang="ko-KR" sz="1200" spc="-150" dirty="0" smtClean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63437"/>
              </p:ext>
            </p:extLst>
          </p:nvPr>
        </p:nvGraphicFramePr>
        <p:xfrm>
          <a:off x="1696995" y="2854329"/>
          <a:ext cx="7264284" cy="235718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647235" y="286828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313404" y="3544211"/>
            <a:ext cx="72000" cy="333257"/>
            <a:chOff x="5313404" y="5741773"/>
            <a:chExt cx="72000" cy="333257"/>
          </a:xfrm>
        </p:grpSpPr>
        <p:sp>
          <p:nvSpPr>
            <p:cNvPr id="17" name="타원 16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70914"/>
              </p:ext>
            </p:extLst>
          </p:nvPr>
        </p:nvGraphicFramePr>
        <p:xfrm>
          <a:off x="10046222" y="886278"/>
          <a:ext cx="2146086" cy="35428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43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22117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89465"/>
              </p:ext>
            </p:extLst>
          </p:nvPr>
        </p:nvGraphicFramePr>
        <p:xfrm>
          <a:off x="99400" y="1258737"/>
          <a:ext cx="1345828" cy="1521060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48783" y="2039837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● 요청 건</a:t>
            </a:r>
            <a:endParaRPr lang="ko-KR" altLang="en-US" sz="900" b="1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60268"/>
              </p:ext>
            </p:extLst>
          </p:nvPr>
        </p:nvGraphicFramePr>
        <p:xfrm>
          <a:off x="2511904" y="2427677"/>
          <a:ext cx="590694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35"/>
                <a:gridCol w="1476735"/>
                <a:gridCol w="1476735"/>
                <a:gridCol w="147673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승인 요청 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변경 요청 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해지 요청 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일 이하 승인요청 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900" b="1" u="sng" smtClean="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900" b="1" u="sng" smtClean="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u="sng" smtClean="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900" b="1" u="sng" smtClean="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189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07265"/>
              </p:ext>
            </p:extLst>
          </p:nvPr>
        </p:nvGraphicFramePr>
        <p:xfrm>
          <a:off x="10046222" y="886278"/>
          <a:ext cx="2146086" cy="35428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13266"/>
              </p:ext>
            </p:extLst>
          </p:nvPr>
        </p:nvGraphicFramePr>
        <p:xfrm>
          <a:off x="1654783" y="1349864"/>
          <a:ext cx="7392952" cy="1759392"/>
        </p:xfrm>
        <a:graphic>
          <a:graphicData uri="http://schemas.openxmlformats.org/drawingml/2006/table">
            <a:tbl>
              <a:tblPr/>
              <a:tblGrid>
                <a:gridCol w="3679496"/>
                <a:gridCol w="3713456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법인등기부등본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 신청의 의사결정을 증명하는 서류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등록신청 관련 발기인총회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창립주주총회 또는 이사회의 공증을 받은 의사록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본점의 위치 및 명칭을 기재한 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법인등기부에서 확인되지 않는 경우 제출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주주명부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영위하는 다른 업종에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대한 증빙서류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570161" y="143053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31859" y="144684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24042" y="144684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5256" y="747778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570161" y="170238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31859" y="1718697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24042" y="1718697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70161" y="199894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31859" y="201525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24042" y="201525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570161" y="228726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31859" y="2303583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24042" y="2303583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570161" y="257559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31859" y="259190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24042" y="259190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570161" y="286391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31859" y="288023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24042" y="288023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75256" y="1044341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1.  </a:t>
            </a:r>
            <a:r>
              <a:rPr lang="ko-KR" altLang="en-US" sz="1100" spc="-150" smtClean="0">
                <a:latin typeface="+mn-ea"/>
              </a:rPr>
              <a:t>신청인 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67300" y="1101861"/>
            <a:ext cx="1001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* </a:t>
            </a:r>
            <a:r>
              <a:rPr lang="ko-KR" altLang="en-US" sz="800" smtClean="0"/>
              <a:t>필수서류</a:t>
            </a:r>
            <a:endParaRPr lang="ko-KR" altLang="en-US" sz="8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98070"/>
              </p:ext>
            </p:extLst>
          </p:nvPr>
        </p:nvGraphicFramePr>
        <p:xfrm>
          <a:off x="1654782" y="3694352"/>
          <a:ext cx="7392953" cy="1438680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대표자 이력서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대표자 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 이력서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 경력증명서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임원자격에 적합함에 관한 확인서 및 증빙서류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570161" y="375760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1859" y="377391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24042" y="377391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570161" y="402945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31859" y="4045767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24042" y="4045767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75256" y="3364753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2..  </a:t>
            </a:r>
            <a:r>
              <a:rPr lang="ko-KR" altLang="en-US" sz="1100" spc="-150" smtClean="0">
                <a:latin typeface="+mn-ea"/>
              </a:rPr>
              <a:t>대표 및 임원관련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563965" y="4319103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825693" y="4310865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31859" y="432694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824042" y="432694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570161" y="431910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563965" y="4607428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825693" y="4599190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231859" y="461526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824042" y="461526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5570161" y="460742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63965" y="4903990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825693" y="4895752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231859" y="491182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824042" y="491182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570161" y="490399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68422"/>
              </p:ext>
            </p:extLst>
          </p:nvPr>
        </p:nvGraphicFramePr>
        <p:xfrm>
          <a:off x="1654783" y="5631506"/>
          <a:ext cx="7392953" cy="287736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575256" y="5341834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3.  </a:t>
            </a:r>
            <a:r>
              <a:rPr lang="ko-KR" altLang="en-US" sz="1100" spc="-150" smtClean="0">
                <a:latin typeface="+mn-ea"/>
              </a:rPr>
              <a:t>금융상품 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231859" y="5694423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824042" y="5694423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570161" y="568658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5313404" y="6128953"/>
            <a:ext cx="72000" cy="333257"/>
            <a:chOff x="5313404" y="5741773"/>
            <a:chExt cx="72000" cy="333257"/>
          </a:xfrm>
        </p:grpSpPr>
        <p:sp>
          <p:nvSpPr>
            <p:cNvPr id="106" name="타원 105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175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49159"/>
              </p:ext>
            </p:extLst>
          </p:nvPr>
        </p:nvGraphicFramePr>
        <p:xfrm>
          <a:off x="10046222" y="886278"/>
          <a:ext cx="2146086" cy="35428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08584"/>
              </p:ext>
            </p:extLst>
          </p:nvPr>
        </p:nvGraphicFramePr>
        <p:xfrm>
          <a:off x="1654783" y="1001847"/>
          <a:ext cx="7392953" cy="1150944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 교육이수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 교육이수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 교육이수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 교육이수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75256" y="712175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4.  </a:t>
            </a:r>
            <a:r>
              <a:rPr lang="ko-KR" altLang="en-US" sz="1100" spc="-150" smtClean="0">
                <a:latin typeface="+mn-ea"/>
              </a:rPr>
              <a:t>교육이수관련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231859" y="1064764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24042" y="1064764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570161" y="1056926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231859" y="135308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824042" y="135308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570161" y="134525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31859" y="163317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824042" y="163317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70161" y="162533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231859" y="192149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24042" y="192149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570161" y="191366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544412" y="1624937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806140" y="1616699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544412" y="1921499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806140" y="1913261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78814"/>
              </p:ext>
            </p:extLst>
          </p:nvPr>
        </p:nvGraphicFramePr>
        <p:xfrm>
          <a:off x="1654783" y="2534083"/>
          <a:ext cx="7392953" cy="1150944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이수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자격확인 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1575256" y="2244411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5.  </a:t>
            </a:r>
            <a:r>
              <a:rPr lang="ko-KR" altLang="en-US" sz="1100" spc="-150" smtClean="0">
                <a:latin typeface="+mn-ea"/>
              </a:rPr>
              <a:t>전문인력관련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231859" y="2597000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24042" y="2597000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570161" y="258916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231859" y="2885324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824042" y="2885324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570161" y="2877486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231859" y="316541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824042" y="316541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570161" y="315757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231859" y="345373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824042" y="345373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570161" y="344589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53661"/>
              </p:ext>
            </p:extLst>
          </p:nvPr>
        </p:nvGraphicFramePr>
        <p:xfrm>
          <a:off x="1654783" y="4058081"/>
          <a:ext cx="7392953" cy="863208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물적 설비내역에 대한 증빙서류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사무공간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전산설비 등의 임차계약서 사본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부동산 등기부등본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1575256" y="3768409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6.  </a:t>
            </a:r>
            <a:r>
              <a:rPr lang="ko-KR" altLang="en-US" sz="1100" spc="-150" smtClean="0">
                <a:latin typeface="+mn-ea"/>
              </a:rPr>
              <a:t>물적설비관련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231859" y="412099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824042" y="412099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570161" y="411316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7231859" y="440932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824042" y="440932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5570161" y="440148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231859" y="468940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824042" y="468940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570161" y="468157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72223"/>
              </p:ext>
            </p:extLst>
          </p:nvPr>
        </p:nvGraphicFramePr>
        <p:xfrm>
          <a:off x="1654783" y="5310230"/>
          <a:ext cx="7392953" cy="863208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신청인의 사회적신용에 대한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1575256" y="5020558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7.  </a:t>
            </a:r>
            <a:r>
              <a:rPr lang="ko-KR" altLang="en-US" sz="1100" spc="-150" smtClean="0">
                <a:latin typeface="+mn-ea"/>
              </a:rPr>
              <a:t>사회적 신용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231859" y="5373147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7824042" y="5373147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570161" y="5365309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231859" y="566147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824042" y="566147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5570161" y="565363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31859" y="5941557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824042" y="5941557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5570161" y="5933719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947733" y="6308915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140" name="직사각형 139"/>
          <p:cNvSpPr/>
          <p:nvPr/>
        </p:nvSpPr>
        <p:spPr>
          <a:xfrm>
            <a:off x="6949407" y="6308915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141" name="직사각형 140"/>
          <p:cNvSpPr/>
          <p:nvPr/>
        </p:nvSpPr>
        <p:spPr>
          <a:xfrm>
            <a:off x="7917360" y="6308915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856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06872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1" y="1097353"/>
            <a:ext cx="288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관리자 조회 및 변경</a:t>
            </a:r>
            <a:endParaRPr lang="ko-KR" altLang="en-US" sz="2000" spc="-150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96869"/>
              </p:ext>
            </p:extLst>
          </p:nvPr>
        </p:nvGraphicFramePr>
        <p:xfrm>
          <a:off x="10046222" y="886278"/>
          <a:ext cx="2146086" cy="23923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 클릭 시 관리자 조회 팝업이 열림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16116"/>
              </p:ext>
            </p:extLst>
          </p:nvPr>
        </p:nvGraphicFramePr>
        <p:xfrm>
          <a:off x="1816775" y="1811038"/>
          <a:ext cx="7844997" cy="1302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076"/>
                <a:gridCol w="1247231"/>
                <a:gridCol w="1247231"/>
                <a:gridCol w="1223587"/>
                <a:gridCol w="1164383"/>
                <a:gridCol w="1164383"/>
                <a:gridCol w="9151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아이디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부서명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담담자명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직위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이메일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전화번호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가입일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u="sng" dirty="0" smtClean="0"/>
                        <a:t>ABC</a:t>
                      </a:r>
                      <a:r>
                        <a:rPr lang="en-US" altLang="ko-KR" sz="800" b="1" u="sng" baseline="0" dirty="0" smtClean="0"/>
                        <a:t>1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 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담당자</a:t>
                      </a:r>
                      <a:r>
                        <a:rPr lang="en-US" altLang="ko-KR" sz="800" b="1" u="sng" dirty="0" smtClean="0"/>
                        <a:t>1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abc@gmail.com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02-5014455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u="sng" dirty="0" smtClean="0"/>
                        <a:t>ABC2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 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담당자</a:t>
                      </a:r>
                      <a:r>
                        <a:rPr lang="en-US" altLang="ko-KR" sz="800" b="1" u="sng" dirty="0" smtClean="0"/>
                        <a:t>2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대리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abc@gmail.com</a:t>
                      </a:r>
                      <a:endParaRPr lang="ko-KR" altLang="en-US" sz="8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02-5014455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u="sng" dirty="0" smtClean="0"/>
                        <a:t>ABC3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 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담당자</a:t>
                      </a:r>
                      <a:r>
                        <a:rPr lang="en-US" altLang="ko-KR" sz="800" b="1" u="sng" dirty="0" smtClean="0"/>
                        <a:t>3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abc@gmail.com</a:t>
                      </a:r>
                      <a:endParaRPr lang="ko-KR" altLang="en-US" sz="8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02-5014455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3843827" y="169213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206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26" y="1855191"/>
            <a:ext cx="5052112" cy="276623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885826" y="1602589"/>
            <a:ext cx="5052112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5033" y="1567496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64518"/>
              </p:ext>
            </p:extLst>
          </p:nvPr>
        </p:nvGraphicFramePr>
        <p:xfrm>
          <a:off x="2900637" y="1886116"/>
          <a:ext cx="5000396" cy="2075528"/>
        </p:xfrm>
        <a:graphic>
          <a:graphicData uri="http://schemas.openxmlformats.org/drawingml/2006/table">
            <a:tbl>
              <a:tblPr/>
              <a:tblGrid>
                <a:gridCol w="1074252"/>
                <a:gridCol w="3926144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ABC1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r>
                        <a:rPr lang="ko-KR" altLang="en-US" sz="800" smtClean="0"/>
                        <a:t>마케팅부서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r>
                        <a:rPr lang="ko-KR" altLang="en-US" sz="800" smtClean="0"/>
                        <a:t>과장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r>
                        <a:rPr lang="en-US" altLang="ko-KR" sz="800" dirty="0" smtClean="0">
                          <a:hlinkClick r:id="rId3"/>
                        </a:rPr>
                        <a:t>abc@gmail.com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02-44445567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가입일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2020.05.10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00636" y="1613663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조회 및 변경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97309" y="4113483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6985981" y="4117638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04724"/>
              </p:ext>
            </p:extLst>
          </p:nvPr>
        </p:nvGraphicFramePr>
        <p:xfrm>
          <a:off x="10046222" y="886278"/>
          <a:ext cx="2146086" cy="24678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번호가 조회됩니다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수정버튼 클릭 시 수정화면으로 변경됩니다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51348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2719731" y="149549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6799149" y="406983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023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6412" y="1855191"/>
            <a:ext cx="5052112" cy="32357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46412" y="1602589"/>
            <a:ext cx="5052112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45619" y="1567496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1222" y="1613663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수정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5870" y="4550004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5590724" y="4554159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20798"/>
              </p:ext>
            </p:extLst>
          </p:nvPr>
        </p:nvGraphicFramePr>
        <p:xfrm>
          <a:off x="2861223" y="1886116"/>
          <a:ext cx="5000396" cy="2372032"/>
        </p:xfrm>
        <a:graphic>
          <a:graphicData uri="http://schemas.openxmlformats.org/drawingml/2006/table">
            <a:tbl>
              <a:tblPr/>
              <a:tblGrid>
                <a:gridCol w="1074252"/>
                <a:gridCol w="3926144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ABC1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 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022572" y="2232242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022572" y="2544585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022572" y="3108453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022572" y="3712089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abe@gmail.com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022572" y="3987985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010-44445567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00881"/>
              </p:ext>
            </p:extLst>
          </p:nvPr>
        </p:nvGraphicFramePr>
        <p:xfrm>
          <a:off x="10046222" y="886278"/>
          <a:ext cx="2146086" cy="2736073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아이디를 제외한 모든 데이터 변경이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관리자가 변경되면 여신협회에서도 실시간으로 반영됨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저장버튼을 클릭하면 변경내용이 저장되고 창이 닫힙니다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51348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Oval 63"/>
          <p:cNvSpPr>
            <a:spLocks noChangeArrowheads="1"/>
          </p:cNvSpPr>
          <p:nvPr/>
        </p:nvSpPr>
        <p:spPr bwMode="auto">
          <a:xfrm>
            <a:off x="2637817" y="162783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Oval 63"/>
          <p:cNvSpPr>
            <a:spLocks noChangeArrowheads="1"/>
          </p:cNvSpPr>
          <p:nvPr/>
        </p:nvSpPr>
        <p:spPr bwMode="auto">
          <a:xfrm>
            <a:off x="5518724" y="443095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22572" y="2828366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마케팅부서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022572" y="3396777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과장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015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9735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공지사항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908615"/>
              </p:ext>
            </p:extLst>
          </p:nvPr>
        </p:nvGraphicFramePr>
        <p:xfrm>
          <a:off x="1777126" y="1825625"/>
          <a:ext cx="7884644" cy="166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60"/>
                <a:gridCol w="4864544"/>
                <a:gridCol w="1169170"/>
                <a:gridCol w="11691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파일명 규칙보기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2021-03-11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엑셀 파일</a:t>
                      </a:r>
                      <a:r>
                        <a:rPr lang="ko-KR" altLang="en-US" sz="800" b="1" u="sng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작성방법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이미지 파일 작성방법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여신금융사 기관별 코드번호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2021-02-01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18477"/>
              </p:ext>
            </p:extLst>
          </p:nvPr>
        </p:nvGraphicFramePr>
        <p:xfrm>
          <a:off x="10046222" y="886278"/>
          <a:ext cx="2146086" cy="23168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658770" y="4036787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57038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2389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9735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공지사항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0046222" y="886278"/>
          <a:ext cx="2146086" cy="23168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48168" y="1786144"/>
            <a:ext cx="4865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000" dirty="0" smtClean="0"/>
              <a:t>[</a:t>
            </a:r>
            <a:r>
              <a:rPr lang="ko-KR" altLang="en-US" sz="1000" smtClean="0"/>
              <a:t>필득</a:t>
            </a:r>
            <a:r>
              <a:rPr lang="en-US" altLang="ko-KR" sz="1000" dirty="0" smtClean="0"/>
              <a:t>] </a:t>
            </a:r>
            <a:r>
              <a:rPr lang="ko-KR" altLang="en-US" sz="1000" smtClean="0"/>
              <a:t>리스할부 </a:t>
            </a:r>
            <a:r>
              <a:rPr lang="ko-KR" altLang="en-US" sz="1000" dirty="0"/>
              <a:t>모집인 등록 파일명 규칙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01303" y="1807119"/>
            <a:ext cx="851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2021.03.11</a:t>
            </a:r>
            <a:endParaRPr lang="ko-KR" altLang="en-US" sz="10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48168" y="2074316"/>
            <a:ext cx="79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48168" y="2196762"/>
            <a:ext cx="1759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1. </a:t>
            </a:r>
            <a:r>
              <a:rPr lang="ko-KR" altLang="en-US" sz="1050" b="1" smtClean="0"/>
              <a:t>엑셀파일명 등록 규칙</a:t>
            </a:r>
            <a:endParaRPr lang="ko-KR" altLang="en-US" sz="10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11741" y="2482024"/>
            <a:ext cx="2584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리스할부 모집인 등록 시 파일이름 </a:t>
            </a:r>
            <a:r>
              <a:rPr lang="en-US" altLang="ko-KR" sz="900" dirty="0" smtClean="0"/>
              <a:t>(21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811740" y="2725863"/>
            <a:ext cx="785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/>
              <a:t>업무구분코드</a:t>
            </a:r>
            <a:r>
              <a:rPr lang="en-US" altLang="ko-KR" sz="900" u="sng" dirty="0" smtClean="0"/>
              <a:t>(3) + </a:t>
            </a:r>
            <a:r>
              <a:rPr lang="ko-KR" altLang="en-US" sz="900" u="sng" smtClean="0"/>
              <a:t>파일특성</a:t>
            </a:r>
            <a:r>
              <a:rPr lang="en-US" altLang="ko-KR" sz="900" u="sng" dirty="0" smtClean="0"/>
              <a:t>(1) + </a:t>
            </a:r>
            <a:r>
              <a:rPr lang="ko-KR" altLang="en-US" sz="900" u="sng" smtClean="0"/>
              <a:t>일련번호</a:t>
            </a:r>
            <a:r>
              <a:rPr lang="en-US" altLang="ko-KR" sz="900" u="sng" dirty="0" smtClean="0"/>
              <a:t>(2) + “_D”(2) + </a:t>
            </a:r>
            <a:r>
              <a:rPr lang="ko-KR" altLang="en-US" sz="900" u="sng" smtClean="0"/>
              <a:t>자료송부일</a:t>
            </a:r>
            <a:r>
              <a:rPr lang="en-US" altLang="ko-KR" sz="900" u="sng" dirty="0" smtClean="0"/>
              <a:t>(6) + “_”(1) + </a:t>
            </a:r>
            <a:r>
              <a:rPr lang="ko-KR" altLang="en-US" sz="900" u="sng" smtClean="0"/>
              <a:t>기관코드</a:t>
            </a:r>
            <a:r>
              <a:rPr lang="en-US" altLang="ko-KR" sz="900" u="sng" dirty="0" smtClean="0"/>
              <a:t>(2) + “.”(1) +</a:t>
            </a:r>
            <a:r>
              <a:rPr lang="ko-KR" altLang="en-US" sz="900" u="sng"/>
              <a:t> </a:t>
            </a:r>
            <a:r>
              <a:rPr lang="ko-KR" altLang="en-US" sz="900" u="sng" smtClean="0"/>
              <a:t>확장자</a:t>
            </a:r>
            <a:r>
              <a:rPr lang="en-US" altLang="ko-KR" sz="900" u="sng" dirty="0" smtClean="0"/>
              <a:t>(3)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업무구분코드</a:t>
            </a:r>
            <a:r>
              <a:rPr lang="en-US" altLang="ko-KR" sz="900" dirty="0" smtClean="0"/>
              <a:t>(3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cls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파일특성 </a:t>
            </a:r>
            <a:r>
              <a:rPr lang="en-US" altLang="ko-KR" sz="900" dirty="0" smtClean="0"/>
              <a:t>(1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</a:t>
            </a:r>
            <a:r>
              <a:rPr lang="ko-KR" altLang="en-US" sz="900" smtClean="0"/>
              <a:t>여신금융사 기준 송부시 </a:t>
            </a:r>
            <a:r>
              <a:rPr lang="en-US" altLang="ko-KR" sz="900" dirty="0" smtClean="0">
                <a:sym typeface="Wingdings" panose="05000000000000000000" pitchFamily="2" charset="2"/>
              </a:rPr>
              <a:t> u, </a:t>
            </a:r>
            <a:r>
              <a:rPr lang="ko-KR" altLang="en-US" sz="900" smtClean="0">
                <a:sym typeface="Wingdings" panose="05000000000000000000" pitchFamily="2" charset="2"/>
              </a:rPr>
              <a:t>수신시 </a:t>
            </a:r>
            <a:r>
              <a:rPr lang="en-US" altLang="ko-KR" sz="900" dirty="0" smtClean="0">
                <a:sym typeface="Wingdings" panose="05000000000000000000" pitchFamily="2" charset="2"/>
              </a:rPr>
              <a:t> 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일련번호 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01  </a:t>
            </a:r>
            <a:r>
              <a:rPr lang="ko-KR" altLang="en-US" sz="900" smtClean="0">
                <a:sym typeface="Wingdings" panose="05000000000000000000" pitchFamily="2" charset="2"/>
              </a:rPr>
              <a:t>등록</a:t>
            </a:r>
            <a:r>
              <a:rPr lang="en-US" altLang="ko-KR" sz="900" dirty="0" smtClean="0">
                <a:sym typeface="Wingdings" panose="05000000000000000000" pitchFamily="2" charset="2"/>
              </a:rPr>
              <a:t>/</a:t>
            </a:r>
            <a:r>
              <a:rPr lang="ko-KR" altLang="en-US" sz="900" smtClean="0">
                <a:sym typeface="Wingdings" panose="05000000000000000000" pitchFamily="2" charset="2"/>
              </a:rPr>
              <a:t>해지요청</a:t>
            </a:r>
            <a:endParaRPr lang="en-US" altLang="ko-KR" sz="90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자료송부일 </a:t>
            </a:r>
            <a:r>
              <a:rPr lang="en-US" altLang="ko-KR" sz="900" dirty="0" smtClean="0">
                <a:sym typeface="Wingdings" panose="05000000000000000000" pitchFamily="2" charset="2"/>
              </a:rPr>
              <a:t>(6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YYMMDD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기관코드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</a:t>
            </a:r>
            <a:r>
              <a:rPr lang="ko-KR" altLang="en-US" sz="900" smtClean="0">
                <a:sym typeface="Wingdings" panose="05000000000000000000" pitchFamily="2" charset="2"/>
              </a:rPr>
              <a:t>여신금융회사 코드 </a:t>
            </a:r>
            <a:r>
              <a:rPr lang="en-US" altLang="ko-KR" sz="900" dirty="0" smtClean="0">
                <a:sym typeface="Wingdings" panose="05000000000000000000" pitchFamily="2" charset="2"/>
              </a:rPr>
              <a:t>(</a:t>
            </a:r>
            <a:r>
              <a:rPr lang="ko-KR" altLang="en-US" sz="900" smtClean="0">
                <a:sym typeface="Wingdings" panose="05000000000000000000" pitchFamily="2" charset="2"/>
              </a:rPr>
              <a:t>여신금융사별 코드는 공지사항에서 확인 가능</a:t>
            </a:r>
            <a:r>
              <a:rPr lang="en-US" altLang="ko-KR" sz="90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ym typeface="Wingdings" panose="05000000000000000000" pitchFamily="2" charset="2"/>
              </a:rPr>
              <a:t>확장자</a:t>
            </a:r>
            <a:r>
              <a:rPr lang="en-US" altLang="ko-KR" sz="900" dirty="0" smtClean="0">
                <a:sym typeface="Wingdings" panose="05000000000000000000" pitchFamily="2" charset="2"/>
              </a:rPr>
              <a:t>(3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txt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1748168" y="3999427"/>
            <a:ext cx="1759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2. </a:t>
            </a:r>
            <a:r>
              <a:rPr lang="ko-KR" altLang="en-US" sz="1050" b="1" smtClean="0"/>
              <a:t>사진파일명 등록 규칙</a:t>
            </a:r>
            <a:endParaRPr lang="ko-KR" altLang="en-US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11740" y="4458865"/>
            <a:ext cx="785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/>
              <a:t>업무구분코드</a:t>
            </a:r>
            <a:r>
              <a:rPr lang="en-US" altLang="ko-KR" sz="900" u="sng" dirty="0" smtClean="0"/>
              <a:t>(3) + </a:t>
            </a:r>
            <a:r>
              <a:rPr lang="ko-KR" altLang="en-US" sz="900" u="sng" smtClean="0"/>
              <a:t>파일특성</a:t>
            </a:r>
            <a:r>
              <a:rPr lang="en-US" altLang="ko-KR" sz="900" u="sng" dirty="0" smtClean="0"/>
              <a:t>(1) + </a:t>
            </a:r>
            <a:r>
              <a:rPr lang="ko-KR" altLang="en-US" sz="900" u="sng" smtClean="0"/>
              <a:t>일련번호</a:t>
            </a:r>
            <a:r>
              <a:rPr lang="en-US" altLang="ko-KR" sz="900" u="sng" dirty="0" smtClean="0"/>
              <a:t>(2) + “_D”(2) + </a:t>
            </a:r>
            <a:r>
              <a:rPr lang="ko-KR" altLang="en-US" sz="900" u="sng" smtClean="0"/>
              <a:t>자료송부일</a:t>
            </a:r>
            <a:r>
              <a:rPr lang="en-US" altLang="ko-KR" sz="900" u="sng" dirty="0" smtClean="0"/>
              <a:t>(6) + “_”(1) + </a:t>
            </a:r>
            <a:r>
              <a:rPr lang="ko-KR" altLang="en-US" sz="900" u="sng" smtClean="0"/>
              <a:t>기관코드</a:t>
            </a:r>
            <a:r>
              <a:rPr lang="en-US" altLang="ko-KR" sz="900" u="sng" dirty="0" smtClean="0"/>
              <a:t>(2) + “.”(1) +</a:t>
            </a:r>
            <a:r>
              <a:rPr lang="ko-KR" altLang="en-US" sz="900" u="sng"/>
              <a:t> </a:t>
            </a:r>
            <a:r>
              <a:rPr lang="ko-KR" altLang="en-US" sz="900" u="sng" smtClean="0"/>
              <a:t>확장자</a:t>
            </a:r>
            <a:r>
              <a:rPr lang="en-US" altLang="ko-KR" sz="900" u="sng" dirty="0" smtClean="0"/>
              <a:t>(3)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업무구분코드</a:t>
            </a:r>
            <a:r>
              <a:rPr lang="en-US" altLang="ko-KR" sz="900" dirty="0" smtClean="0"/>
              <a:t>(3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cls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파일특성 </a:t>
            </a:r>
            <a:r>
              <a:rPr lang="en-US" altLang="ko-KR" sz="900" dirty="0" smtClean="0"/>
              <a:t>(1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</a:t>
            </a:r>
            <a:r>
              <a:rPr lang="en-US" altLang="ko-KR" sz="900" dirty="0" smtClean="0">
                <a:sym typeface="Wingdings" panose="05000000000000000000" pitchFamily="2" charset="2"/>
              </a:rPr>
              <a:t>u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일련번호 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02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자료송부일 </a:t>
            </a:r>
            <a:r>
              <a:rPr lang="en-US" altLang="ko-KR" sz="900" dirty="0" smtClean="0">
                <a:sym typeface="Wingdings" panose="05000000000000000000" pitchFamily="2" charset="2"/>
              </a:rPr>
              <a:t>(6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YYMMDD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기관코드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</a:t>
            </a:r>
            <a:r>
              <a:rPr lang="ko-KR" altLang="en-US" sz="900" smtClean="0">
                <a:sym typeface="Wingdings" panose="05000000000000000000" pitchFamily="2" charset="2"/>
              </a:rPr>
              <a:t>여신금융회사 코드 </a:t>
            </a:r>
            <a:r>
              <a:rPr lang="en-US" altLang="ko-KR" sz="900" dirty="0" smtClean="0">
                <a:sym typeface="Wingdings" panose="05000000000000000000" pitchFamily="2" charset="2"/>
              </a:rPr>
              <a:t>(</a:t>
            </a:r>
            <a:r>
              <a:rPr lang="ko-KR" altLang="en-US" sz="900" smtClean="0">
                <a:sym typeface="Wingdings" panose="05000000000000000000" pitchFamily="2" charset="2"/>
              </a:rPr>
              <a:t>여신금융사별 코드는 공지사항에서 확인 가능</a:t>
            </a:r>
            <a:r>
              <a:rPr lang="en-US" altLang="ko-KR" sz="90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ym typeface="Wingdings" panose="05000000000000000000" pitchFamily="2" charset="2"/>
              </a:rPr>
              <a:t>확장자</a:t>
            </a:r>
            <a:r>
              <a:rPr lang="en-US" altLang="ko-KR" sz="900" dirty="0" smtClean="0">
                <a:sym typeface="Wingdings" panose="05000000000000000000" pitchFamily="2" charset="2"/>
              </a:rPr>
              <a:t>(3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zip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811741" y="4223732"/>
            <a:ext cx="2584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사진 파일이름 </a:t>
            </a:r>
            <a:r>
              <a:rPr lang="en-US" altLang="ko-KR" sz="900" dirty="0" smtClean="0"/>
              <a:t>(21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846967" y="5958339"/>
            <a:ext cx="79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44895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752" y="6196182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6152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01234"/>
              </p:ext>
            </p:extLst>
          </p:nvPr>
        </p:nvGraphicFramePr>
        <p:xfrm>
          <a:off x="10046222" y="886278"/>
          <a:ext cx="2146086" cy="5475232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승인된 모집인의 이후 처리를 하는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 처리 및 조회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회원사별로 모집인 조회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법인소속 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등록번호 입력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결제완료일별로 조회 가능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표시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상태는 완료된 상태만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금융상품유형에 따라 동일인 이어도 각각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r>
                        <a:rPr lang="ko-KR" altLang="en-US" sz="800" dirty="0" smtClean="0"/>
                        <a:t>금융상품유형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대출 </a:t>
                      </a:r>
                      <a:r>
                        <a:rPr lang="en-US" altLang="ko-KR" sz="800" dirty="0" smtClean="0"/>
                        <a:t>(1</a:t>
                      </a:r>
                      <a:r>
                        <a:rPr lang="ko-KR" altLang="en-US" sz="800" smtClean="0"/>
                        <a:t>사 전속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동일인이어도 금융상품유형에 따라 각각 구분해서 봐야 함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endParaRPr lang="en-US" altLang="ko-KR" sz="800" dirty="0" smtClean="0"/>
                    </a:p>
                    <a:p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금융상품유형에 따라 동일인 이어도 승인완료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자격취득 시점이 다름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취급상품별 모집인 등록번호도 다름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ko-KR" altLang="en-US" sz="800" dirty="0" smtClean="0"/>
                        <a:t>또한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smtClean="0"/>
                        <a:t>상황에 따라 해지나 변경도 각각 다를 수 있음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05" name="TextBox 104"/>
          <p:cNvSpPr txBox="1"/>
          <p:nvPr/>
        </p:nvSpPr>
        <p:spPr bwMode="auto">
          <a:xfrm>
            <a:off x="4060903" y="6301778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705792" y="1097353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82601" y="2345160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6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771208" y="2357180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7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597833" y="2357180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8" name="Drop-Down Arrow"/>
          <p:cNvSpPr/>
          <p:nvPr>
            <p:custDataLst>
              <p:tags r:id="rId3"/>
            </p:custDataLst>
          </p:nvPr>
        </p:nvSpPr>
        <p:spPr>
          <a:xfrm rot="10800000">
            <a:off x="3643490" y="24277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70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913309" y="2676239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374355" y="2680786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68605" y="2675506"/>
            <a:ext cx="181875" cy="1800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410575" y="2674590"/>
            <a:ext cx="181875" cy="180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174756" y="2676054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1868094" y="295336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858821" y="2351766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47585"/>
              </p:ext>
            </p:extLst>
          </p:nvPr>
        </p:nvGraphicFramePr>
        <p:xfrm>
          <a:off x="52102" y="3763535"/>
          <a:ext cx="9946821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11"/>
                <a:gridCol w="648940"/>
                <a:gridCol w="596655"/>
                <a:gridCol w="513415"/>
                <a:gridCol w="496057"/>
                <a:gridCol w="518621"/>
                <a:gridCol w="504165"/>
                <a:gridCol w="572413"/>
                <a:gridCol w="640504"/>
                <a:gridCol w="640504"/>
                <a:gridCol w="594374"/>
                <a:gridCol w="500206"/>
                <a:gridCol w="609624"/>
                <a:gridCol w="627066"/>
                <a:gridCol w="725048"/>
                <a:gridCol w="711693"/>
                <a:gridCol w="704125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회원사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금융상품유형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휴대폰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등록번호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결제완료일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자격취득일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개인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750627-2222222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변경요청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반려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개인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리스할부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750627-2222222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123A550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취소요청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법인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사용인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리스할부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</a:t>
                      </a:r>
                      <a:r>
                        <a:rPr lang="ko-KR" altLang="en-US" sz="8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마바사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110222-5555123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김기리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810627-2222222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해지요청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반려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개인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장민수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900627-2222222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해지완료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개인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심소연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910627-2222222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4" name="Drop-Down Arrow"/>
          <p:cNvSpPr/>
          <p:nvPr>
            <p:custDataLst>
              <p:tags r:id="rId7"/>
            </p:custDataLst>
          </p:nvPr>
        </p:nvSpPr>
        <p:spPr>
          <a:xfrm rot="10800000">
            <a:off x="3643490" y="24277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78621" y="2015500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분류</a:t>
            </a:r>
            <a:endParaRPr lang="ko-KR" altLang="en-US" sz="800" dirty="0"/>
          </a:p>
        </p:txBody>
      </p:sp>
      <p:sp>
        <p:nvSpPr>
          <p:cNvPr id="96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775111" y="2027520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7" name="Drop-Down Arrow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601736" y="2027520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8" name="Drop-Down Arrow"/>
          <p:cNvSpPr/>
          <p:nvPr>
            <p:custDataLst>
              <p:tags r:id="rId10"/>
            </p:custDataLst>
          </p:nvPr>
        </p:nvSpPr>
        <p:spPr>
          <a:xfrm rot="10800000">
            <a:off x="3647393" y="209812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9" name="Drop-Down Arrow"/>
          <p:cNvSpPr/>
          <p:nvPr>
            <p:custDataLst>
              <p:tags r:id="rId11"/>
            </p:custDataLst>
          </p:nvPr>
        </p:nvSpPr>
        <p:spPr>
          <a:xfrm rot="10800000">
            <a:off x="3647393" y="209812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78621" y="1668659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 선택</a:t>
            </a:r>
            <a:endParaRPr lang="ko-KR" altLang="en-US" sz="800" dirty="0"/>
          </a:p>
        </p:txBody>
      </p:sp>
      <p:sp>
        <p:nvSpPr>
          <p:cNvPr id="106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775111" y="168067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7" name="Drop-Down Arrow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601736" y="168067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8" name="Drop-Down Arrow"/>
          <p:cNvSpPr/>
          <p:nvPr>
            <p:custDataLst>
              <p:tags r:id="rId14"/>
            </p:custDataLst>
          </p:nvPr>
        </p:nvSpPr>
        <p:spPr>
          <a:xfrm rot="10800000">
            <a:off x="3647393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0" name="Drop-Down Arrow"/>
          <p:cNvSpPr/>
          <p:nvPr>
            <p:custDataLst>
              <p:tags r:id="rId15"/>
            </p:custDataLst>
          </p:nvPr>
        </p:nvSpPr>
        <p:spPr>
          <a:xfrm rot="10800000">
            <a:off x="3647393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1" name="Oval 63"/>
          <p:cNvSpPr>
            <a:spLocks noChangeArrowheads="1"/>
          </p:cNvSpPr>
          <p:nvPr/>
        </p:nvSpPr>
        <p:spPr bwMode="auto">
          <a:xfrm>
            <a:off x="1666142" y="159665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Oval 63"/>
          <p:cNvSpPr>
            <a:spLocks noChangeArrowheads="1"/>
          </p:cNvSpPr>
          <p:nvPr/>
        </p:nvSpPr>
        <p:spPr bwMode="auto">
          <a:xfrm>
            <a:off x="1632477" y="199371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280655" y="2311707"/>
            <a:ext cx="934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등록번호</a:t>
            </a:r>
            <a:endParaRPr lang="ko-KR" altLang="en-US" sz="800" dirty="0"/>
          </a:p>
        </p:txBody>
      </p:sp>
      <p:sp>
        <p:nvSpPr>
          <p:cNvPr id="118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6264448" y="2326058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9" name="Oval 63"/>
          <p:cNvSpPr>
            <a:spLocks noChangeArrowheads="1"/>
          </p:cNvSpPr>
          <p:nvPr/>
        </p:nvSpPr>
        <p:spPr bwMode="auto">
          <a:xfrm>
            <a:off x="2614432" y="22550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Oval 63"/>
          <p:cNvSpPr>
            <a:spLocks noChangeArrowheads="1"/>
          </p:cNvSpPr>
          <p:nvPr/>
        </p:nvSpPr>
        <p:spPr bwMode="auto">
          <a:xfrm>
            <a:off x="6170191" y="227084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924114" y="3046187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133" name="직사각형 132"/>
          <p:cNvSpPr/>
          <p:nvPr/>
        </p:nvSpPr>
        <p:spPr>
          <a:xfrm>
            <a:off x="8934241" y="3515359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182861" y="1668659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상태</a:t>
            </a:r>
            <a:endParaRPr lang="ko-KR" altLang="en-US" sz="800" dirty="0"/>
          </a:p>
        </p:txBody>
      </p:sp>
      <p:sp>
        <p:nvSpPr>
          <p:cNvPr id="142" name="Text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927102" y="168067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43" name="Drop-Down Arrow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5753727" y="168067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44" name="Drop-Down Arrow"/>
          <p:cNvSpPr/>
          <p:nvPr>
            <p:custDataLst>
              <p:tags r:id="rId19"/>
            </p:custDataLst>
          </p:nvPr>
        </p:nvSpPr>
        <p:spPr>
          <a:xfrm rot="10800000">
            <a:off x="5799384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45" name="Drop-Down Arrow"/>
          <p:cNvSpPr/>
          <p:nvPr>
            <p:custDataLst>
              <p:tags r:id="rId20"/>
            </p:custDataLst>
          </p:nvPr>
        </p:nvSpPr>
        <p:spPr>
          <a:xfrm rot="10800000">
            <a:off x="5799384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46" name="Oval 63"/>
          <p:cNvSpPr>
            <a:spLocks noChangeArrowheads="1"/>
          </p:cNvSpPr>
          <p:nvPr/>
        </p:nvSpPr>
        <p:spPr bwMode="auto">
          <a:xfrm>
            <a:off x="4772018" y="153293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401" y="3482115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150</a:t>
            </a:r>
            <a:r>
              <a:rPr lang="ko-KR" altLang="en-US" sz="800" b="1" dirty="0" smtClean="0"/>
              <a:t>건</a:t>
            </a:r>
            <a:endParaRPr lang="ko-KR" altLang="en-US" sz="800" b="1" dirty="0"/>
          </a:p>
        </p:txBody>
      </p:sp>
      <p:sp>
        <p:nvSpPr>
          <p:cNvPr id="93" name="직사각형 92"/>
          <p:cNvSpPr/>
          <p:nvPr/>
        </p:nvSpPr>
        <p:spPr>
          <a:xfrm>
            <a:off x="6657808" y="269967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617349" y="2675397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7399396" y="2698325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7342753" y="2674049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7788730" y="2696347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7732087" y="2672071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114" name="직사각형 113"/>
          <p:cNvSpPr/>
          <p:nvPr/>
        </p:nvSpPr>
        <p:spPr>
          <a:xfrm>
            <a:off x="8175333" y="269258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8118690" y="2668307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sp>
        <p:nvSpPr>
          <p:cNvPr id="116" name="직사각형 115"/>
          <p:cNvSpPr/>
          <p:nvPr/>
        </p:nvSpPr>
        <p:spPr>
          <a:xfrm>
            <a:off x="7015155" y="2701974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6974696" y="2677698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sp>
        <p:nvSpPr>
          <p:cNvPr id="72" name="Oval 63"/>
          <p:cNvSpPr>
            <a:spLocks noChangeArrowheads="1"/>
          </p:cNvSpPr>
          <p:nvPr/>
        </p:nvSpPr>
        <p:spPr bwMode="auto">
          <a:xfrm>
            <a:off x="1621844" y="111126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76287" y="1668659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처리 상태</a:t>
            </a:r>
            <a:endParaRPr lang="ko-KR" altLang="en-US" sz="800" dirty="0"/>
          </a:p>
        </p:txBody>
      </p:sp>
      <p:sp>
        <p:nvSpPr>
          <p:cNvPr id="78" name="Text Box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7559943" y="168067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9" name="Drop-Down Arrow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8386568" y="168067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Drop-Down Arrow"/>
          <p:cNvSpPr/>
          <p:nvPr>
            <p:custDataLst>
              <p:tags r:id="rId23"/>
            </p:custDataLst>
          </p:nvPr>
        </p:nvSpPr>
        <p:spPr>
          <a:xfrm rot="10800000">
            <a:off x="8432225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1" name="Drop-Down Arrow"/>
          <p:cNvSpPr/>
          <p:nvPr>
            <p:custDataLst>
              <p:tags r:id="rId24"/>
            </p:custDataLst>
          </p:nvPr>
        </p:nvSpPr>
        <p:spPr>
          <a:xfrm rot="10800000">
            <a:off x="8432225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2" name="Oval 63"/>
          <p:cNvSpPr>
            <a:spLocks noChangeArrowheads="1"/>
          </p:cNvSpPr>
          <p:nvPr/>
        </p:nvSpPr>
        <p:spPr bwMode="auto">
          <a:xfrm>
            <a:off x="7404859" y="153293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47009" y="3602224"/>
            <a:ext cx="368046" cy="200055"/>
            <a:chOff x="1847009" y="3431288"/>
            <a:chExt cx="368046" cy="200055"/>
          </a:xfrm>
        </p:grpSpPr>
        <p:sp>
          <p:nvSpPr>
            <p:cNvPr id="71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786504" y="2669774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90" name="Text Box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2775111" y="2673912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자격취득일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1" name="Drop-Down Arrow Box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3601736" y="2673912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0" name="Drop-Down Arrow"/>
          <p:cNvSpPr/>
          <p:nvPr>
            <p:custDataLst>
              <p:tags r:id="rId27"/>
            </p:custDataLst>
          </p:nvPr>
        </p:nvSpPr>
        <p:spPr>
          <a:xfrm rot="10800000">
            <a:off x="3647393" y="274451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1" name="Drop-Down Arrow"/>
          <p:cNvSpPr/>
          <p:nvPr>
            <p:custDataLst>
              <p:tags r:id="rId28"/>
            </p:custDataLst>
          </p:nvPr>
        </p:nvSpPr>
        <p:spPr>
          <a:xfrm rot="10800000">
            <a:off x="3647393" y="274451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127659" y="2039148"/>
            <a:ext cx="8064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금융상품유형</a:t>
            </a:r>
            <a:endParaRPr lang="ko-KR" altLang="en-US" sz="800" dirty="0"/>
          </a:p>
        </p:txBody>
      </p:sp>
      <p:sp>
        <p:nvSpPr>
          <p:cNvPr id="123" name="Text Box"/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4927102" y="205116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5" name="Drop-Down Arrow Box"/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5753727" y="205116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6" name="Drop-Down Arrow"/>
          <p:cNvSpPr/>
          <p:nvPr>
            <p:custDataLst>
              <p:tags r:id="rId31"/>
            </p:custDataLst>
          </p:nvPr>
        </p:nvSpPr>
        <p:spPr>
          <a:xfrm rot="10800000">
            <a:off x="5799384" y="212177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7" name="Drop-Down Arrow"/>
          <p:cNvSpPr/>
          <p:nvPr>
            <p:custDataLst>
              <p:tags r:id="rId32"/>
            </p:custDataLst>
          </p:nvPr>
        </p:nvSpPr>
        <p:spPr>
          <a:xfrm rot="10800000">
            <a:off x="5799384" y="212177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8" name="Oval 63"/>
          <p:cNvSpPr>
            <a:spLocks noChangeArrowheads="1"/>
          </p:cNvSpPr>
          <p:nvPr/>
        </p:nvSpPr>
        <p:spPr bwMode="auto">
          <a:xfrm>
            <a:off x="4772018" y="190342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224271" y="3602224"/>
            <a:ext cx="368046" cy="200055"/>
            <a:chOff x="1847009" y="3431288"/>
            <a:chExt cx="368046" cy="200055"/>
          </a:xfrm>
        </p:grpSpPr>
        <p:sp>
          <p:nvSpPr>
            <p:cNvPr id="134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11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2791693" y="3580531"/>
            <a:ext cx="368046" cy="200055"/>
            <a:chOff x="1847009" y="3431288"/>
            <a:chExt cx="368046" cy="200055"/>
          </a:xfrm>
        </p:grpSpPr>
        <p:sp>
          <p:nvSpPr>
            <p:cNvPr id="147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625181" y="3602224"/>
            <a:ext cx="368046" cy="200055"/>
            <a:chOff x="1847009" y="3431288"/>
            <a:chExt cx="368046" cy="200055"/>
          </a:xfrm>
        </p:grpSpPr>
        <p:sp>
          <p:nvSpPr>
            <p:cNvPr id="150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7" name="Oval 63"/>
          <p:cNvSpPr>
            <a:spLocks noChangeArrowheads="1"/>
          </p:cNvSpPr>
          <p:nvPr/>
        </p:nvSpPr>
        <p:spPr bwMode="auto">
          <a:xfrm>
            <a:off x="2633845" y="262058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60658"/>
              </p:ext>
            </p:extLst>
          </p:nvPr>
        </p:nvGraphicFramePr>
        <p:xfrm>
          <a:off x="99400" y="1258737"/>
          <a:ext cx="1345828" cy="1521060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37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43202"/>
              </p:ext>
            </p:extLst>
          </p:nvPr>
        </p:nvGraphicFramePr>
        <p:xfrm>
          <a:off x="10046222" y="886278"/>
          <a:ext cx="2146086" cy="4492264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이름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보여지는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이력내역을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같이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분류값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 또는 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이전에 반려사유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재 승인 요청사유등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이후 관련된 사항을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05792" y="1097353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333472"/>
              </p:ext>
            </p:extLst>
          </p:nvPr>
        </p:nvGraphicFramePr>
        <p:xfrm>
          <a:off x="99400" y="1258737"/>
          <a:ext cx="1345828" cy="1521060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43899"/>
              </p:ext>
            </p:extLst>
          </p:nvPr>
        </p:nvGraphicFramePr>
        <p:xfrm>
          <a:off x="1847105" y="2093651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3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자격취득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결제완료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800" smtClean="0"/>
                        <a:t>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830627-1423597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010-4444-2233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서울시 서초구 강남대로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9-15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삼성아파트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1402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20210221315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주민등록번호가 다릅니다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다시 첨부바랍니다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460055" y="2438663"/>
            <a:ext cx="612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847105" y="1752424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313404" y="6188342"/>
            <a:ext cx="72000" cy="333257"/>
            <a:chOff x="5313404" y="5741773"/>
            <a:chExt cx="72000" cy="333257"/>
          </a:xfrm>
        </p:grpSpPr>
        <p:sp>
          <p:nvSpPr>
            <p:cNvPr id="54" name="타원 53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1703105" y="105217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Oval 63"/>
          <p:cNvSpPr>
            <a:spLocks noChangeArrowheads="1"/>
          </p:cNvSpPr>
          <p:nvPr/>
        </p:nvSpPr>
        <p:spPr bwMode="auto">
          <a:xfrm>
            <a:off x="3274401" y="206152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106899" y="202698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3251141" y="237914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Oval 63"/>
          <p:cNvSpPr>
            <a:spLocks noChangeArrowheads="1"/>
          </p:cNvSpPr>
          <p:nvPr/>
        </p:nvSpPr>
        <p:spPr bwMode="auto">
          <a:xfrm>
            <a:off x="4429966" y="229532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Oval 63"/>
          <p:cNvSpPr>
            <a:spLocks noChangeArrowheads="1"/>
          </p:cNvSpPr>
          <p:nvPr/>
        </p:nvSpPr>
        <p:spPr bwMode="auto">
          <a:xfrm>
            <a:off x="5481467" y="235904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Oval 63"/>
          <p:cNvSpPr>
            <a:spLocks noChangeArrowheads="1"/>
          </p:cNvSpPr>
          <p:nvPr/>
        </p:nvSpPr>
        <p:spPr bwMode="auto">
          <a:xfrm>
            <a:off x="2236606" y="263645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Oval 63"/>
          <p:cNvSpPr>
            <a:spLocks noChangeArrowheads="1"/>
          </p:cNvSpPr>
          <p:nvPr/>
        </p:nvSpPr>
        <p:spPr bwMode="auto">
          <a:xfrm>
            <a:off x="2133605" y="298841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Oval 63"/>
          <p:cNvSpPr>
            <a:spLocks noChangeArrowheads="1"/>
          </p:cNvSpPr>
          <p:nvPr/>
        </p:nvSpPr>
        <p:spPr bwMode="auto">
          <a:xfrm>
            <a:off x="2164606" y="584459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06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974048" y="5855515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75712"/>
              </p:ext>
            </p:extLst>
          </p:nvPr>
        </p:nvGraphicFramePr>
        <p:xfrm>
          <a:off x="1851454" y="1413733"/>
          <a:ext cx="7080454" cy="2014152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53198"/>
              </p:ext>
            </p:extLst>
          </p:nvPr>
        </p:nvGraphicFramePr>
        <p:xfrm>
          <a:off x="10046222" y="886278"/>
          <a:ext cx="2146086" cy="314644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 시 첨부했던 첨부파일을 보여줌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처리상태가 완료 일 경우에는 목록버튼만 보여지고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처리상태가 요청중일 경우네는 승인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반려버튼이 보여짐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다음페이지에 승인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반력화면 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Oval 63"/>
          <p:cNvSpPr>
            <a:spLocks noChangeArrowheads="1"/>
          </p:cNvSpPr>
          <p:nvPr/>
        </p:nvSpPr>
        <p:spPr bwMode="auto">
          <a:xfrm>
            <a:off x="1703105" y="105217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31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03397"/>
              </p:ext>
            </p:extLst>
          </p:nvPr>
        </p:nvGraphicFramePr>
        <p:xfrm>
          <a:off x="10046222" y="886278"/>
          <a:ext cx="2146086" cy="5098364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이름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보여지는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해지 요청시 화면설명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이력내역을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같이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분류값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 또는 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변경건이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있는 경우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 건 옆에 변경사항 아이콘 생성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아이콘 클릭 시 변경전 내용을 보여줍니다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705792" y="1097353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228810"/>
              </p:ext>
            </p:extLst>
          </p:nvPr>
        </p:nvGraphicFramePr>
        <p:xfrm>
          <a:off x="99400" y="1258737"/>
          <a:ext cx="1345828" cy="1521060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86160"/>
              </p:ext>
            </p:extLst>
          </p:nvPr>
        </p:nvGraphicFramePr>
        <p:xfrm>
          <a:off x="1847105" y="2093651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4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변경요청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800" smtClean="0"/>
                        <a:t>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830627-1423597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010-4444-2233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서울시 서초구 강남대로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9-15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삼성아파트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1402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20210221315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4460055" y="2438663"/>
            <a:ext cx="612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847105" y="1752424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313404" y="6188342"/>
            <a:ext cx="72000" cy="333257"/>
            <a:chOff x="5313404" y="5741773"/>
            <a:chExt cx="72000" cy="333257"/>
          </a:xfrm>
        </p:grpSpPr>
        <p:sp>
          <p:nvSpPr>
            <p:cNvPr id="65" name="타원 64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Oval 63"/>
          <p:cNvSpPr>
            <a:spLocks noChangeArrowheads="1"/>
          </p:cNvSpPr>
          <p:nvPr/>
        </p:nvSpPr>
        <p:spPr bwMode="auto">
          <a:xfrm>
            <a:off x="3274401" y="206152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Oval 63"/>
          <p:cNvSpPr>
            <a:spLocks noChangeArrowheads="1"/>
          </p:cNvSpPr>
          <p:nvPr/>
        </p:nvSpPr>
        <p:spPr bwMode="auto">
          <a:xfrm>
            <a:off x="6106899" y="202698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Oval 63"/>
          <p:cNvSpPr>
            <a:spLocks noChangeArrowheads="1"/>
          </p:cNvSpPr>
          <p:nvPr/>
        </p:nvSpPr>
        <p:spPr bwMode="auto">
          <a:xfrm>
            <a:off x="3251141" y="237914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Oval 63"/>
          <p:cNvSpPr>
            <a:spLocks noChangeArrowheads="1"/>
          </p:cNvSpPr>
          <p:nvPr/>
        </p:nvSpPr>
        <p:spPr bwMode="auto">
          <a:xfrm>
            <a:off x="4429966" y="229532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Oval 63"/>
          <p:cNvSpPr>
            <a:spLocks noChangeArrowheads="1"/>
          </p:cNvSpPr>
          <p:nvPr/>
        </p:nvSpPr>
        <p:spPr bwMode="auto">
          <a:xfrm>
            <a:off x="5481467" y="235904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Oval 63"/>
          <p:cNvSpPr>
            <a:spLocks noChangeArrowheads="1"/>
          </p:cNvSpPr>
          <p:nvPr/>
        </p:nvSpPr>
        <p:spPr bwMode="auto">
          <a:xfrm>
            <a:off x="2236606" y="263645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Oval 63"/>
          <p:cNvSpPr>
            <a:spLocks noChangeArrowheads="1"/>
          </p:cNvSpPr>
          <p:nvPr/>
        </p:nvSpPr>
        <p:spPr bwMode="auto">
          <a:xfrm>
            <a:off x="2133605" y="298841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Oval 63"/>
          <p:cNvSpPr>
            <a:spLocks noChangeArrowheads="1"/>
          </p:cNvSpPr>
          <p:nvPr/>
        </p:nvSpPr>
        <p:spPr bwMode="auto">
          <a:xfrm>
            <a:off x="4235334" y="369573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307334" y="3890106"/>
            <a:ext cx="764721" cy="162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변경사항</a:t>
            </a:r>
            <a:endParaRPr lang="ko-KR" altLang="en-US" sz="800" dirty="0"/>
          </a:p>
        </p:txBody>
      </p:sp>
      <p:sp>
        <p:nvSpPr>
          <p:cNvPr id="77" name="Oval 63"/>
          <p:cNvSpPr>
            <a:spLocks noChangeArrowheads="1"/>
          </p:cNvSpPr>
          <p:nvPr/>
        </p:nvSpPr>
        <p:spPr bwMode="auto">
          <a:xfrm>
            <a:off x="1679945" y="107954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419514" y="5886860"/>
            <a:ext cx="4651340" cy="18295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반려시에는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 사유를 적어주세요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32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74048" y="5855515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7386"/>
              </p:ext>
            </p:extLst>
          </p:nvPr>
        </p:nvGraphicFramePr>
        <p:xfrm>
          <a:off x="1851454" y="1413733"/>
          <a:ext cx="7080454" cy="2014152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Oval 63"/>
          <p:cNvSpPr>
            <a:spLocks noChangeArrowheads="1"/>
          </p:cNvSpPr>
          <p:nvPr/>
        </p:nvSpPr>
        <p:spPr bwMode="auto">
          <a:xfrm>
            <a:off x="7097510" y="141373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41510" y="585551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8150956" y="585551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반려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7386235" y="1464936"/>
            <a:ext cx="764721" cy="162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변경사항</a:t>
            </a:r>
            <a:endParaRPr lang="ko-KR" altLang="en-US" sz="800" dirty="0"/>
          </a:p>
        </p:txBody>
      </p:sp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7169510" y="569536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9017"/>
              </p:ext>
            </p:extLst>
          </p:nvPr>
        </p:nvGraphicFramePr>
        <p:xfrm>
          <a:off x="10046222" y="886278"/>
          <a:ext cx="2146086" cy="3123340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변경건이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있는 경우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 건 옆에 변경사항 아이콘 생성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아이콘 클릭 시 변경전 내용을 보여줍니다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요청사항을 승인하시겠습니까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승인처리되고 창이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반려사유 입력 필수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요청사항을 반려하시겠습니까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반려처리되고 창이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8115441" y="569536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25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0_h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hr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800" dirty="0"/>
        </a:defPPr>
      </a:lstStyle>
    </a:txDef>
  </a:objectDefaults>
  <a:extraClrSchemeLst/>
</a:theme>
</file>

<file path=ppt/theme/theme6.xml><?xml version="1.0" encoding="utf-8"?>
<a:theme xmlns:a="http://schemas.openxmlformats.org/drawingml/2006/main" name="2.h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40754</TotalTime>
  <Words>6642</Words>
  <Application>Microsoft Office PowerPoint</Application>
  <PresentationFormat>와이드스크린</PresentationFormat>
  <Paragraphs>2839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46</vt:i4>
      </vt:variant>
    </vt:vector>
  </HeadingPairs>
  <TitlesOfParts>
    <vt:vector size="62" baseType="lpstr">
      <vt:lpstr>Calibri</vt:lpstr>
      <vt:lpstr>Verdana</vt:lpstr>
      <vt:lpstr>나눔고딕</vt:lpstr>
      <vt:lpstr>Arial</vt:lpstr>
      <vt:lpstr>Wingdings</vt:lpstr>
      <vt:lpstr>돋움</vt:lpstr>
      <vt:lpstr>맑은 고딕</vt:lpstr>
      <vt:lpstr>1_디자인 사용자 지정</vt:lpstr>
      <vt:lpstr>Office 테마</vt:lpstr>
      <vt:lpstr>디자인 사용자 지정</vt:lpstr>
      <vt:lpstr>0_hr</vt:lpstr>
      <vt:lpstr>1_hr</vt:lpstr>
      <vt:lpstr>2.hr</vt:lpstr>
      <vt:lpstr>2_디자인 사용자 지정</vt:lpstr>
      <vt:lpstr>4_디자인 사용자 지정</vt:lpstr>
      <vt:lpstr>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hyeri</dc:creator>
  <cp:lastModifiedBy>HUN LEE</cp:lastModifiedBy>
  <cp:revision>2021</cp:revision>
  <cp:lastPrinted>2021-03-15T04:39:35Z</cp:lastPrinted>
  <dcterms:created xsi:type="dcterms:W3CDTF">2015-11-23T00:31:57Z</dcterms:created>
  <dcterms:modified xsi:type="dcterms:W3CDTF">2021-04-26T05:21:20Z</dcterms:modified>
</cp:coreProperties>
</file>