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7984E-B73D-4F43-A2B0-6E351EE59798}" v="2" dt="2025-04-21T20:56:5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Carraher" userId="dd4c53d8-28cc-4501-a39e-492a47809609" providerId="ADAL" clId="{B737984E-B73D-4F43-A2B0-6E351EE59798}"/>
    <pc:docChg chg="custSel addSld modSld">
      <pc:chgData name="Lee Carraher" userId="dd4c53d8-28cc-4501-a39e-492a47809609" providerId="ADAL" clId="{B737984E-B73D-4F43-A2B0-6E351EE59798}" dt="2025-04-21T20:56:51.723" v="4"/>
      <pc:docMkLst>
        <pc:docMk/>
      </pc:docMkLst>
      <pc:sldChg chg="addSp delSp modSp new mod">
        <pc:chgData name="Lee Carraher" userId="dd4c53d8-28cc-4501-a39e-492a47809609" providerId="ADAL" clId="{B737984E-B73D-4F43-A2B0-6E351EE59798}" dt="2025-04-21T20:56:51.723" v="4"/>
        <pc:sldMkLst>
          <pc:docMk/>
          <pc:sldMk cId="1380578737" sldId="264"/>
        </pc:sldMkLst>
        <pc:spChg chg="del">
          <ac:chgData name="Lee Carraher" userId="dd4c53d8-28cc-4501-a39e-492a47809609" providerId="ADAL" clId="{B737984E-B73D-4F43-A2B0-6E351EE59798}" dt="2025-04-21T20:55:20.328" v="1"/>
          <ac:spMkLst>
            <pc:docMk/>
            <pc:sldMk cId="1380578737" sldId="264"/>
            <ac:spMk id="3" creationId="{6B78BF78-AA7D-FF42-7C40-9790380B26ED}"/>
          </ac:spMkLst>
        </pc:spChg>
        <pc:spChg chg="add del mod">
          <ac:chgData name="Lee Carraher" userId="dd4c53d8-28cc-4501-a39e-492a47809609" providerId="ADAL" clId="{B737984E-B73D-4F43-A2B0-6E351EE59798}" dt="2025-04-21T20:56:51.723" v="4"/>
          <ac:spMkLst>
            <pc:docMk/>
            <pc:sldMk cId="1380578737" sldId="264"/>
            <ac:spMk id="7" creationId="{FE0DAEF5-64E8-AAF6-47B0-7089A1B341E9}"/>
          </ac:spMkLst>
        </pc:spChg>
        <pc:picChg chg="add del mod">
          <ac:chgData name="Lee Carraher" userId="dd4c53d8-28cc-4501-a39e-492a47809609" providerId="ADAL" clId="{B737984E-B73D-4F43-A2B0-6E351EE59798}" dt="2025-04-21T20:56:48.856" v="3" actId="478"/>
          <ac:picMkLst>
            <pc:docMk/>
            <pc:sldMk cId="1380578737" sldId="264"/>
            <ac:picMk id="5" creationId="{B5C659EC-CD37-B924-5679-909EC11E2936}"/>
          </ac:picMkLst>
        </pc:picChg>
        <pc:picChg chg="add mod">
          <ac:chgData name="Lee Carraher" userId="dd4c53d8-28cc-4501-a39e-492a47809609" providerId="ADAL" clId="{B737984E-B73D-4F43-A2B0-6E351EE59798}" dt="2025-04-21T20:56:51.723" v="4"/>
          <ac:picMkLst>
            <pc:docMk/>
            <pc:sldMk cId="1380578737" sldId="264"/>
            <ac:picMk id="9" creationId="{99A46938-B61A-3440-ECB5-93CDF04412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48D8-7120-83C6-4CE5-5244C9B4F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DE9DA-D123-A88B-E59E-866C57C45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839D-5CD6-0C23-5840-FC959081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0242-4588-E93E-755B-157F5348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BB6E-2850-8C16-0899-E406F43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6EA2-AC96-BE6E-DF50-B86E89F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FE17D-AF9C-4646-5CBC-F033A88E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ED5D-079C-BBA3-A82B-5626FC52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2E6C2-9F6E-1FB5-F5A1-877874E1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A719-5C93-A352-4CA5-A6782D27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FC336-0B4C-6A85-EC2C-441338CF4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F378C-6D87-4A9B-7B40-D88DB3DB7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A023C-CF49-64EC-6858-52833178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8B3E-5733-9A23-3F72-F0FBF801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96677-22E6-03EB-436D-5EAA4AB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7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9208-FBB0-83D5-F0E0-6D679037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39D3-F337-CE9E-2B83-20E85E7B2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9763D-6D96-7AC9-A0B0-1894C04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6A848-9982-7E87-8EF5-9DBDF8A2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F079-DE56-3E25-8FCF-CB8B9EC1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4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26BF-34CD-B7FD-079B-239F5984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A48B6-9D17-B379-84C7-406339B6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EE63-F246-D460-0A00-3F5D73E4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1CD4-CCEA-7730-933A-50EDBDCE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B3757-D63C-C6B2-2404-FEEEF9BD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4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5219-40DD-9594-DD26-7AA5241C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7556-9756-2EDB-02C4-0F6084EB0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F90AB-741A-8D08-2FF9-EF868B225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42450-F6CC-2F12-FBE3-CC943F38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B2F89-F003-3085-6090-6EC19E8F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0E757-ECA6-8118-3D7F-0190733A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2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EEE3-0615-4778-A608-700F9860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11209-398F-4C7C-7069-3FBAE126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5CF2D-C6C9-66AE-ED8F-4369DB78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72DE6-4BB7-529A-C914-7B4CF9607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95211-28D3-4E0C-7CFB-41FBE9158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B0686-9762-C166-5A8B-E9118F80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A7CAB-C6F7-8EF0-46AD-D55A68BB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413A5-5C3D-C4B6-CF28-B9178C25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0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3EE7-308C-CFC0-4FFB-8C239B69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F8B8F-C6F6-0BB1-EBF3-BBADB4C3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77E7A-7B89-6E2C-2131-A25367F9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A756B-B777-CD4A-1023-C677B499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A15BF-204D-D8D6-5E9D-9680F41D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2189B-0BA5-E88C-18C2-BDACE854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9EF57-6F4B-BD67-71C9-D274FE24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5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E222-9AE3-F4B5-3000-0CEB6182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B8D53-D3B5-9514-64E2-CC25F6A03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3EE-CCB2-799B-3B9D-AB0207820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7393-6554-F27F-1760-BB0EF4BD5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DC6B2-6888-1C60-D2F2-2B763968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EC2E3-4F73-990F-1F7E-39654210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9567-6A1F-A241-385F-64E599D7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77CCC-FE93-23E4-61DA-9B3B07118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49CB4-6595-4BC0-8779-4291A7BE1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B3144-32D0-914A-CCAF-F4BC173D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33CE1-9688-4C8C-D898-06C3905F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C449-B6F0-6580-7BD8-08D15552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9531A-52BE-BE0A-3A38-9FFB45CE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AD331-22D4-0045-8E4E-D97DA185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22AF9-A9C1-624B-F71B-017D0FF9E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DB5C2-70F4-5F47-BED3-500868DEB5EA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7F75-6A8C-31A2-E948-E051A06C3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F0B80-EBB8-D2BB-CD06-2CD13AF43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D3541-8455-4A4D-A94D-184C38883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1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35C3-D571-7B41-ECCE-1B670718E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AA058-16C9-30D6-4118-5A7DDFC1D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Covid dataset – Predict Outbreaks</a:t>
            </a:r>
          </a:p>
        </p:txBody>
      </p:sp>
    </p:spTree>
    <p:extLst>
      <p:ext uri="{BB962C8B-B14F-4D97-AF65-F5344CB8AC3E}">
        <p14:creationId xmlns:p14="http://schemas.microsoft.com/office/powerpoint/2010/main" val="420675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C23D-457D-1D3F-829D-2283617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40A3-4F5E-5A2C-FF9B-C7EFCAADC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/>
          <a:lstStyle/>
          <a:p>
            <a:r>
              <a:rPr lang="en-US" dirty="0"/>
              <a:t>We will be using the covid dataset built during this course</a:t>
            </a:r>
          </a:p>
          <a:p>
            <a:r>
              <a:rPr lang="en-US" dirty="0"/>
              <a:t>Our target feature is total newly infected</a:t>
            </a:r>
          </a:p>
          <a:p>
            <a:pPr lvl="1"/>
            <a:r>
              <a:rPr lang="en-US" dirty="0" err="1"/>
              <a:t>total_infected</a:t>
            </a:r>
            <a:r>
              <a:rPr lang="en-US" dirty="0"/>
              <a:t>[1:] – </a:t>
            </a:r>
            <a:r>
              <a:rPr lang="en-US" dirty="0" err="1"/>
              <a:t>total_infected</a:t>
            </a:r>
            <a:r>
              <a:rPr lang="en-US" dirty="0"/>
              <a:t>[:-1]</a:t>
            </a:r>
          </a:p>
          <a:p>
            <a:r>
              <a:rPr lang="en-US" dirty="0"/>
              <a:t>Our features are restricted to numerical feature and we will do our best to avoid data leakage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C41DF-4629-E1FA-AD0A-5185F426D204}"/>
              </a:ext>
            </a:extLst>
          </p:cNvPr>
          <p:cNvSpPr txBox="1"/>
          <p:nvPr/>
        </p:nvSpPr>
        <p:spPr>
          <a:xfrm>
            <a:off x="1207376" y="4297034"/>
            <a:ext cx="9777248" cy="3693319"/>
          </a:xfrm>
          <a:prstGeom prst="rect">
            <a:avLst/>
          </a:prstGeom>
          <a:noFill/>
        </p:spPr>
        <p:txBody>
          <a:bodyPr wrap="square" numCol="3">
            <a:spAutoFit/>
          </a:bodyPr>
          <a:lstStyle/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icu_patients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hosp_patients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weekly_icu_admis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total_vaccinations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stringency_index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>
                <a:effectLst/>
                <a:latin typeface="IBM Plex Mono" panose="020B0509050203000203" pitchFamily="49" charset="77"/>
              </a:rPr>
              <a:t>population</a:t>
            </a: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population_density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median_age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>
                <a:effectLst/>
                <a:latin typeface="IBM Plex Mono" panose="020B0509050203000203" pitchFamily="49" charset="77"/>
              </a:rPr>
              <a:t>aged_65</a:t>
            </a:r>
          </a:p>
          <a:p>
            <a:pPr>
              <a:buNone/>
            </a:pPr>
            <a:r>
              <a:rPr lang="en-US" dirty="0">
                <a:effectLst/>
                <a:latin typeface="IBM Plex Mono" panose="020B0509050203000203" pitchFamily="49" charset="77"/>
              </a:rPr>
              <a:t>aged_70</a:t>
            </a: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gdp_per_capita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extreme_poverty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cardiovasc_death_rate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diabetes_prevalence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endParaRPr lang="en-US" dirty="0"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female_smokers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male_smokers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handwashing_facilities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hospital_beds_pths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life_expectancy</a:t>
            </a:r>
            <a:endParaRPr lang="en-US" dirty="0">
              <a:effectLst/>
              <a:latin typeface="IBM Plex Mono" panose="020B0509050203000203" pitchFamily="49" charset="77"/>
            </a:endParaRPr>
          </a:p>
          <a:p>
            <a:pPr>
              <a:buNone/>
            </a:pPr>
            <a:r>
              <a:rPr lang="en-US" dirty="0" err="1">
                <a:effectLst/>
                <a:latin typeface="IBM Plex Mono" panose="020B0509050203000203" pitchFamily="49" charset="77"/>
              </a:rPr>
              <a:t>human_development_index</a:t>
            </a:r>
            <a:endParaRPr lang="en-US" dirty="0">
              <a:effectLst/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5710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ADB9-C0E6-E87A-E420-3908775D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8A326-6D7E-4121-0749-2419F3D4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Time-series models </a:t>
            </a:r>
          </a:p>
          <a:p>
            <a:pPr lvl="1"/>
            <a:r>
              <a:rPr lang="en-US" dirty="0"/>
              <a:t>Autoregressive, Exponential Smoothing and variants are important tools for forecasting and outlier detection in ML and Statistics, however they tend to be specific to time-series data and require careful model construction</a:t>
            </a:r>
          </a:p>
          <a:p>
            <a:r>
              <a:rPr lang="en-US" dirty="0"/>
              <a:t>Instead, cast our problem as a classification problem and use traditional ML techniques</a:t>
            </a:r>
          </a:p>
          <a:p>
            <a:r>
              <a:rPr lang="en-US" dirty="0"/>
              <a:t>To get the time-series bits we can extend our feature set and target values to be temporally consistent</a:t>
            </a:r>
          </a:p>
          <a:p>
            <a:r>
              <a:rPr lang="en-US" dirty="0"/>
              <a:t>Our target variable is to identify outliers from the average infection rate trend</a:t>
            </a:r>
          </a:p>
          <a:p>
            <a:pPr lvl="1"/>
            <a:r>
              <a:rPr lang="en-US" dirty="0"/>
              <a:t>anything 1 standard deviation over the mean trend infection rate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94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D6F2-B4E2-9E5A-77A9-BC03EF7F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Data Engineering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0A552A-45FA-1F7D-2228-36024D77EC3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Observe available data at rolling time periods</a:t>
            </a:r>
          </a:p>
          <a:p>
            <a:r>
              <a:rPr lang="en-US"/>
              <a:t>Create Lagged features from the data</a:t>
            </a:r>
          </a:p>
          <a:p>
            <a:pPr lvl="1"/>
            <a:r>
              <a:rPr lang="en-US"/>
              <a:t>Explode the existing data over a rolling time period</a:t>
            </a:r>
          </a:p>
          <a:p>
            <a:pPr lvl="1"/>
            <a:r>
              <a:rPr lang="en-US"/>
              <a:t>Input becomes </a:t>
            </a:r>
          </a:p>
          <a:p>
            <a:pPr lvl="2"/>
            <a:r>
              <a:rPr lang="en-US"/>
              <a:t>Original Feature five days prior</a:t>
            </a:r>
          </a:p>
          <a:p>
            <a:pPr lvl="2"/>
            <a:r>
              <a:rPr lang="en-US"/>
              <a:t>Original Feature four days prior</a:t>
            </a:r>
          </a:p>
          <a:p>
            <a:pPr lvl="2"/>
            <a:r>
              <a:rPr lang="en-US"/>
              <a:t>…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0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398A-62E4-3A17-45E4-8F8CF503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ML </a:t>
            </a:r>
            <a:r>
              <a:rPr lang="en-US" dirty="0" err="1"/>
              <a:t>classificationsetup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5D6AF-47DD-9462-F4AF-1054135B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Optimize f(X) = </a:t>
            </a:r>
            <a:r>
              <a:rPr lang="en-US" dirty="0" err="1"/>
              <a:t>argmin</a:t>
            </a:r>
            <a:r>
              <a:rPr lang="en-US" dirty="0"/>
              <a:t> || f(X)-y ||</a:t>
            </a:r>
          </a:p>
          <a:p>
            <a:r>
              <a:rPr lang="en-US" dirty="0"/>
              <a:t>f is some model with parameters that best fits our given data</a:t>
            </a:r>
          </a:p>
          <a:p>
            <a:r>
              <a:rPr lang="en-US" dirty="0" err="1"/>
              <a:t>GradientBoostedClassifer</a:t>
            </a:r>
            <a:r>
              <a:rPr lang="en-US" dirty="0"/>
              <a:t> – is a supervised machine method to classify various inputs</a:t>
            </a:r>
          </a:p>
          <a:p>
            <a:pPr lvl="1"/>
            <a:r>
              <a:rPr lang="en-US" dirty="0"/>
              <a:t>Uses a set of weak learners to classify data</a:t>
            </a:r>
          </a:p>
          <a:p>
            <a:pPr lvl="1"/>
            <a:r>
              <a:rPr lang="en-US" dirty="0"/>
              <a:t>General idea of GB is to successively train models on the gradient of the residuals of the previous models </a:t>
            </a:r>
          </a:p>
          <a:p>
            <a:pPr lvl="1"/>
            <a:r>
              <a:rPr lang="en-US" dirty="0"/>
              <a:t>The weak learners can be any model such as logistic regress, decision-tree, random forest,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Gradient Boosted models give acceptable off-the-shelf performance without extensive 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2899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CB53-2518-7257-4004-BF10D2BA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C4339-E5C2-9EDE-1EE9-C35247E2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Leakage	</a:t>
            </a:r>
          </a:p>
          <a:p>
            <a:r>
              <a:rPr lang="en-US" sz="2400" dirty="0"/>
              <a:t>We must be careful not to include target data or proxy of target data in our training data</a:t>
            </a:r>
          </a:p>
          <a:p>
            <a:r>
              <a:rPr lang="en-US" sz="2400" dirty="0"/>
              <a:t>Good ML models tend to exploit such model design errors resulting in to-good-to-be-true results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Overfitting / Parsimonious Models</a:t>
            </a:r>
          </a:p>
          <a:p>
            <a:r>
              <a:rPr lang="en-US" sz="2400" dirty="0"/>
              <a:t>When the number of parameters is excessive, instead of modeling the underlying data some ML models will just memorize it. Example:</a:t>
            </a:r>
          </a:p>
          <a:p>
            <a:pPr lvl="1"/>
            <a:r>
              <a:rPr lang="en-US" sz="1800" dirty="0"/>
              <a:t>Record the the planets locations as they orbit the sun (hopefully not a controversial statement)</a:t>
            </a:r>
          </a:p>
          <a:p>
            <a:pPr lvl="1"/>
            <a:r>
              <a:rPr lang="en-US" sz="1800" dirty="0"/>
              <a:t>Create a model for every hour that predicts where each planet will be at any given time as a set of </a:t>
            </a:r>
            <a:r>
              <a:rPr lang="en-US" sz="1800" dirty="0" err="1"/>
              <a:t>planet,time,location</a:t>
            </a:r>
            <a:r>
              <a:rPr lang="en-US" sz="1800" dirty="0"/>
              <a:t> tuples</a:t>
            </a:r>
          </a:p>
          <a:p>
            <a:pPr lvl="1"/>
            <a:r>
              <a:rPr lang="en-US" sz="1800" dirty="0"/>
              <a:t>This model predicts very well, but it can only predict motions of the observed planets</a:t>
            </a:r>
          </a:p>
          <a:p>
            <a:pPr lvl="1"/>
            <a:r>
              <a:rPr lang="en-US" sz="1800" dirty="0"/>
              <a:t>Preferably we would like to model the underlying physics of the system </a:t>
            </a:r>
          </a:p>
          <a:p>
            <a:pPr lvl="1"/>
            <a:r>
              <a:rPr lang="en-US" sz="1800" dirty="0"/>
              <a:t>Ultimately, something like Newton’s law of universal gravitation would be far more useful</a:t>
            </a:r>
          </a:p>
        </p:txBody>
      </p:sp>
    </p:spTree>
    <p:extLst>
      <p:ext uri="{BB962C8B-B14F-4D97-AF65-F5344CB8AC3E}">
        <p14:creationId xmlns:p14="http://schemas.microsoft.com/office/powerpoint/2010/main" val="355011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8A56-9D02-0D0E-20E6-E522261C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688C-8B92-066A-791C-DD9DDF68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– programming language</a:t>
            </a:r>
          </a:p>
          <a:p>
            <a:r>
              <a:rPr lang="en-US" dirty="0" err="1"/>
              <a:t>Numpy</a:t>
            </a:r>
            <a:r>
              <a:rPr lang="en-US" dirty="0"/>
              <a:t> – matrix and linear algebra library</a:t>
            </a:r>
          </a:p>
          <a:p>
            <a:r>
              <a:rPr lang="en-US" dirty="0"/>
              <a:t>Pandas – data processing library</a:t>
            </a:r>
          </a:p>
          <a:p>
            <a:r>
              <a:rPr lang="en-US" dirty="0"/>
              <a:t>scikit-learn (</a:t>
            </a:r>
            <a:r>
              <a:rPr lang="en-US" dirty="0" err="1"/>
              <a:t>sklearn</a:t>
            </a:r>
            <a:r>
              <a:rPr lang="en-US" dirty="0"/>
              <a:t>) – machine learning library</a:t>
            </a:r>
          </a:p>
          <a:p>
            <a:r>
              <a:rPr lang="en-US" dirty="0"/>
              <a:t>Matplotlib (</a:t>
            </a:r>
            <a:r>
              <a:rPr lang="en-US" dirty="0" err="1"/>
              <a:t>pylab</a:t>
            </a:r>
            <a:r>
              <a:rPr lang="en-US" dirty="0"/>
              <a:t>) – plotting and visualization library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1A43-16DF-E64A-8D67-04E53968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00D311-ADF9-5206-C29F-881C7D951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47" y="2141537"/>
            <a:ext cx="10012106" cy="4351338"/>
          </a:xfrm>
        </p:spPr>
      </p:pic>
    </p:spTree>
    <p:extLst>
      <p:ext uri="{BB962C8B-B14F-4D97-AF65-F5344CB8AC3E}">
        <p14:creationId xmlns:p14="http://schemas.microsoft.com/office/powerpoint/2010/main" val="257193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379-89C5-7653-3189-236C198B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A46938-B61A-3440-ECB5-93CDF0441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9214"/>
            <a:ext cx="10515600" cy="2804160"/>
          </a:xfrm>
        </p:spPr>
      </p:pic>
    </p:spTree>
    <p:extLst>
      <p:ext uri="{BB962C8B-B14F-4D97-AF65-F5344CB8AC3E}">
        <p14:creationId xmlns:p14="http://schemas.microsoft.com/office/powerpoint/2010/main" val="138057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540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IBM Plex Mono</vt:lpstr>
      <vt:lpstr>Office Theme</vt:lpstr>
      <vt:lpstr>Machine Learning Demo</vt:lpstr>
      <vt:lpstr>Covid Dataset</vt:lpstr>
      <vt:lpstr>Time Series models</vt:lpstr>
      <vt:lpstr>Feature Data Engineering</vt:lpstr>
      <vt:lpstr>Basic ML classificationsetup</vt:lpstr>
      <vt:lpstr>Points of failure</vt:lpstr>
      <vt:lpstr>Software Requirements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Carraher</dc:creator>
  <cp:lastModifiedBy>Lee Carraher</cp:lastModifiedBy>
  <cp:revision>1</cp:revision>
  <dcterms:created xsi:type="dcterms:W3CDTF">2025-04-21T14:37:32Z</dcterms:created>
  <dcterms:modified xsi:type="dcterms:W3CDTF">2025-04-21T20:56:58Z</dcterms:modified>
</cp:coreProperties>
</file>