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31" r:id="rId6"/>
    <p:sldId id="353" r:id="rId7"/>
    <p:sldId id="354" r:id="rId8"/>
    <p:sldId id="355" r:id="rId9"/>
    <p:sldId id="345" r:id="rId10"/>
    <p:sldId id="335" r:id="rId11"/>
    <p:sldId id="346" r:id="rId12"/>
    <p:sldId id="356" r:id="rId13"/>
    <p:sldId id="357" r:id="rId14"/>
    <p:sldId id="328" r:id="rId15"/>
    <p:sldId id="351" r:id="rId16"/>
    <p:sldId id="359" r:id="rId17"/>
    <p:sldId id="360" r:id="rId18"/>
    <p:sldId id="361" r:id="rId19"/>
    <p:sldId id="268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08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최현동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사수진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xmlns="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 모델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526" y="6253669"/>
            <a:ext cx="31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CNN-WDI </a:t>
            </a:r>
            <a:r>
              <a:rPr lang="ko-KR" altLang="en-US" dirty="0" smtClean="0"/>
              <a:t>구현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98" y="1419222"/>
            <a:ext cx="4680000" cy="3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39" y="4423309"/>
            <a:ext cx="4680000" cy="1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1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18873" y="1119757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latin typeface="+mn-ea"/>
              </a:rPr>
              <a:t>Hardware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1) CPU : 11</a:t>
            </a:r>
            <a:r>
              <a:rPr lang="en-US" altLang="ko-KR" sz="1600" baseline="30000" dirty="0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 Gen Intel® Core™ i7-11800H @ 2.3GHz (16 CPUs), ~2.3GHz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2) GPU : NVIDIA GeForce RTX 3060 Laptop GPU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3) Memory : 16GB RAM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4) TEST Size = 0.2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LEARNING_RATE = 0.001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BATCH_SIZE = 10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EPOCH = 15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5) </a:t>
            </a:r>
            <a:r>
              <a:rPr lang="ko-KR" altLang="en-US" sz="1600" dirty="0" smtClean="0">
                <a:latin typeface="+mn-ea"/>
              </a:rPr>
              <a:t>학습시간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약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시간 </a:t>
            </a:r>
            <a:r>
              <a:rPr lang="en-US" altLang="ko-KR" sz="1600" dirty="0" smtClean="0">
                <a:latin typeface="+mn-ea"/>
              </a:rPr>
              <a:t>55</a:t>
            </a:r>
            <a:r>
              <a:rPr lang="ko-KR" altLang="en-US" sz="1600" dirty="0" smtClean="0">
                <a:latin typeface="+mn-ea"/>
              </a:rPr>
              <a:t>분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" y="3862967"/>
            <a:ext cx="9000000" cy="22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곡선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028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27" y="2204864"/>
            <a:ext cx="3599066" cy="30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38586" y="5589240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 graph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8047" y="5589240"/>
            <a:ext cx="232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Accuracy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3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4BF45C-D103-701C-FCFE-B2325946B762}"/>
              </a:ext>
            </a:extLst>
          </p:cNvPr>
          <p:cNvSpPr txBox="1"/>
          <p:nvPr/>
        </p:nvSpPr>
        <p:spPr>
          <a:xfrm>
            <a:off x="299926" y="1103843"/>
            <a:ext cx="5352193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</a:t>
            </a:r>
            <a:r>
              <a:rPr lang="ko-KR" altLang="en-US" sz="2400" b="1" dirty="0" smtClean="0">
                <a:latin typeface="+mn-ea"/>
              </a:rPr>
              <a:t>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185" y="3865792"/>
            <a:ext cx="2837091" cy="24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9525" y="3867360"/>
            <a:ext cx="3205344" cy="245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1175185" y="6350168"/>
            <a:ext cx="28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구현 </a:t>
            </a:r>
            <a:r>
              <a:rPr lang="en-US" altLang="ko-KR" dirty="0"/>
              <a:t>Confusion matrix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4398180" y="6390084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F1-score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A449145-5325-86CF-F2ED-2F4B9B90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008" y="1453280"/>
            <a:ext cx="4890344" cy="1997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26A29D-DC46-490E-9885-709DE277CA1C}"/>
              </a:ext>
            </a:extLst>
          </p:cNvPr>
          <p:cNvSpPr txBox="1"/>
          <p:nvPr/>
        </p:nvSpPr>
        <p:spPr>
          <a:xfrm>
            <a:off x="2574381" y="3441765"/>
            <a:ext cx="39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논문 학습 결과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0454"/>
              </p:ext>
            </p:extLst>
          </p:nvPr>
        </p:nvGraphicFramePr>
        <p:xfrm>
          <a:off x="4074144" y="3867570"/>
          <a:ext cx="64807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72"/>
              </a:tblGrid>
              <a:tr h="134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Type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0(center)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1(Donut)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2(Edge-</a:t>
                      </a:r>
                      <a:r>
                        <a:rPr lang="en-US" altLang="ko-KR" sz="600" dirty="0" err="1" smtClean="0"/>
                        <a:t>loc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3(Edge-ring)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4(Local)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5(random)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6(scratch)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7(near-full)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8(none)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5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하이퍼파라미터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튜닝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-Accuracy Graph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308526" y="1115477"/>
            <a:ext cx="417930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하이퍼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ko-KR" altLang="en-US" sz="2000" b="1" dirty="0" smtClean="0">
                <a:latin typeface="+mn-ea"/>
              </a:rPr>
              <a:t> 튜닝 값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95494"/>
              </p:ext>
            </p:extLst>
          </p:nvPr>
        </p:nvGraphicFramePr>
        <p:xfrm>
          <a:off x="1910154" y="1556792"/>
          <a:ext cx="5276489" cy="10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워크시트" r:id="rId4" imgW="4200573" imgH="847649" progId="Excel.Sheet.12">
                  <p:embed/>
                </p:oleObj>
              </mc:Choice>
              <mc:Fallback>
                <p:oleObj name="워크시트" r:id="rId4" imgW="4200573" imgH="8476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154" y="1556792"/>
                        <a:ext cx="5276489" cy="10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5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2708920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472" y="2726308"/>
            <a:ext cx="2520000" cy="21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590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04749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16822" y="4941168"/>
            <a:ext cx="18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926" y="5482098"/>
            <a:ext cx="8592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err="1" smtClean="0"/>
              <a:t>Traing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0.005</a:t>
            </a:r>
            <a:r>
              <a:rPr lang="ko-KR" altLang="en-US" sz="1400" dirty="0" err="1" smtClean="0"/>
              <a:t>일때</a:t>
            </a:r>
            <a:r>
              <a:rPr lang="ko-KR" altLang="en-US" sz="1400" dirty="0" smtClean="0"/>
              <a:t> 좀 더 학습이 되어 보이며</a:t>
            </a:r>
            <a:r>
              <a:rPr lang="en-US" altLang="ko-KR" sz="1400" dirty="0" smtClean="0"/>
              <a:t>, 20EPOCH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Setting 2</a:t>
            </a:r>
            <a:r>
              <a:rPr lang="ko-KR" altLang="en-US" sz="1400" dirty="0" smtClean="0"/>
              <a:t>번 값이 더 높게 나오는 것을 확인할 수 있었습니다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번을 비교 해보면 </a:t>
            </a:r>
            <a:r>
              <a:rPr lang="en-US" altLang="ko-KR" sz="1400" dirty="0" smtClean="0"/>
              <a:t>Epoch20, 30</a:t>
            </a:r>
            <a:r>
              <a:rPr lang="ko-KR" altLang="en-US" sz="1400" dirty="0" smtClean="0"/>
              <a:t>으로 차이를 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셋팅이</a:t>
            </a:r>
            <a:r>
              <a:rPr lang="ko-KR" altLang="en-US" sz="1400" dirty="0" smtClean="0"/>
              <a:t> 다 돌아간 상태에서의 검증 값은 크게 차이가 없어 보입니다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번에서 </a:t>
            </a:r>
            <a:r>
              <a:rPr lang="en-US" altLang="ko-KR" sz="1400" dirty="0" smtClean="0"/>
              <a:t>Epoch </a:t>
            </a:r>
            <a:r>
              <a:rPr lang="ko-KR" altLang="en-US" sz="1400" dirty="0" smtClean="0"/>
              <a:t>초반에 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자로 </a:t>
            </a:r>
            <a:r>
              <a:rPr lang="en-US" altLang="ko-KR" sz="1400" dirty="0" smtClean="0"/>
              <a:t>Validation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값이 떨어지는 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이유를 유추해 보자면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 초기에 </a:t>
            </a:r>
            <a:r>
              <a:rPr lang="ko-KR" altLang="en-US" sz="1400" dirty="0" err="1" smtClean="0"/>
              <a:t>노이즈</a:t>
            </a:r>
            <a:r>
              <a:rPr lang="ko-KR" altLang="en-US" sz="1400" dirty="0" smtClean="0"/>
              <a:t> 데이터를 학습하여 정확도가 순간적으로 떨어진 것이 아닌가 생각됩니다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69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21</a:t>
            </a:r>
            <a:r>
              <a:rPr lang="ko-KR" altLang="en-US" sz="2800" dirty="0" err="1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ㅂ</a:t>
            </a:r>
            <a:r>
              <a:rPr lang="en-US" altLang="ko-KR" sz="2800" dirty="0" smtClean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212334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결론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4076" y="1001925"/>
            <a:ext cx="8706254" cy="5106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결과 요약 및 의미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맑은 고딕"/>
                <a:ea typeface="맑은 고딕"/>
              </a:rPr>
              <a:t>  </a:t>
            </a:r>
            <a:r>
              <a:rPr lang="en-US" altLang="ko-KR" sz="1600" dirty="0" smtClean="0">
                <a:latin typeface="맑은 고딕"/>
                <a:ea typeface="맑은 고딕"/>
              </a:rPr>
              <a:t>-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맑은 고딕"/>
                <a:ea typeface="맑은 고딕"/>
              </a:rPr>
              <a:t>개선점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1600" dirty="0" smtClean="0">
                <a:latin typeface="맑은 고딕"/>
                <a:ea typeface="맑은 고딕"/>
              </a:rPr>
              <a:t>  1.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임의로 조정하며 실험한 경험은 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ko-KR" altLang="en-US" sz="1600" dirty="0" smtClean="0"/>
              <a:t>최적화 방법인 </a:t>
            </a:r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탐색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랜덤 탐색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베이지안</a:t>
            </a:r>
            <a:r>
              <a:rPr lang="ko-KR" altLang="en-US" sz="1600" dirty="0" smtClean="0"/>
              <a:t> 최적화 등 해당 작업을 코드로 </a:t>
            </a:r>
            <a:r>
              <a:rPr lang="ko-KR" altLang="en-US" sz="1600" dirty="0"/>
              <a:t>구현하지 못한 점이 아쉽습니다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2. </a:t>
            </a:r>
            <a:r>
              <a:rPr lang="ko-KR" altLang="en-US" sz="1600" dirty="0"/>
              <a:t>프로젝트 진행 중 데이터 증강 및 전처리 문제로 인해 </a:t>
            </a:r>
            <a:r>
              <a:rPr lang="ko-KR" altLang="en-US" sz="1600" dirty="0" err="1" smtClean="0"/>
              <a:t>학습율이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낮게 나타난 적이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데이터의 품질이 학습 및 결과에 큰 영향을 미친다는 점을 깨달았고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이후 프로젝트나 학습에 참여할 때는 데이터 증강과 전처리 과정에 더 많은 신경을 써야겠다는 생각이 </a:t>
            </a:r>
            <a:r>
              <a:rPr lang="ko-KR" altLang="en-US" sz="1600" dirty="0" smtClean="0"/>
              <a:t>들었습니다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3. </a:t>
            </a:r>
            <a:r>
              <a:rPr lang="ko-KR" altLang="en-US" sz="1600" dirty="0" smtClean="0">
                <a:latin typeface="맑은 고딕"/>
                <a:ea typeface="맑은 고딕"/>
              </a:rPr>
              <a:t>프로젝트 과정에서 메모리 오류가 종종 발생했는데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이 부분에 대한 확실한 해결을 하지 못하고 진행 </a:t>
            </a:r>
            <a:r>
              <a:rPr lang="ko-KR" altLang="en-US" sz="1600" dirty="0" smtClean="0">
                <a:latin typeface="맑은 고딕"/>
                <a:ea typeface="맑은 고딕"/>
              </a:rPr>
              <a:t>되었습니다</a:t>
            </a:r>
            <a:r>
              <a:rPr lang="en-US" altLang="ko-KR" sz="1600" dirty="0">
                <a:latin typeface="맑은 고딕"/>
                <a:ea typeface="맑은 고딕"/>
              </a:rPr>
              <a:t>.</a:t>
            </a:r>
            <a:r>
              <a:rPr lang="en-US" altLang="ko-KR" sz="1600" dirty="0" smtClean="0"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</a:rPr>
              <a:t>다음 기회가 된다면 메모리 오류가 발생하지 않도록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메모리 사용량 최적화를 위해 코드를 변경하거나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데이터를 일부분씩 처리하거나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데이터 압축 등의 방법으로 이 부분을 해소하며 진행하고 싶습니다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203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웨이퍼맵</a:t>
            </a:r>
            <a:r>
              <a:rPr lang="ko-KR" altLang="en-US" sz="1600" dirty="0" smtClean="0">
                <a:latin typeface="+mn-ea"/>
              </a:rPr>
              <a:t> 데이터 분석하여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부족한 부분 데이터 증강 및 </a:t>
            </a:r>
            <a:r>
              <a:rPr lang="ko-KR" altLang="en-US" sz="1600" dirty="0" err="1" smtClean="0">
                <a:latin typeface="+mn-ea"/>
              </a:rPr>
              <a:t>전처리를</a:t>
            </a:r>
            <a:r>
              <a:rPr lang="ko-KR" altLang="en-US" sz="1600" dirty="0" smtClean="0">
                <a:latin typeface="+mn-ea"/>
              </a:rPr>
              <a:t> 통해 충분한 학습 데이터를 확보하고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논문의 </a:t>
            </a:r>
            <a:r>
              <a:rPr lang="en-US" altLang="ko-KR" sz="1600" dirty="0" smtClean="0">
                <a:latin typeface="+mn-ea"/>
              </a:rPr>
              <a:t>CNN-WDI</a:t>
            </a:r>
            <a:r>
              <a:rPr lang="ko-KR" altLang="en-US" sz="1600" dirty="0" smtClean="0">
                <a:latin typeface="+mn-ea"/>
              </a:rPr>
              <a:t>를 구현하고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학습시켜 결과를 보고자 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업무 분장을 통해 프로젝트를 진행하고 있습니다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소통은 </a:t>
            </a:r>
            <a:r>
              <a:rPr lang="ko-KR" altLang="en-US" sz="1600" dirty="0" err="1" smtClean="0">
                <a:latin typeface="+mn-ea"/>
              </a:rPr>
              <a:t>카카오톡으로</a:t>
            </a:r>
            <a:r>
              <a:rPr lang="ko-KR" altLang="en-US" sz="1600" dirty="0" smtClean="0">
                <a:latin typeface="+mn-ea"/>
              </a:rPr>
              <a:t> 진행하며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수요일마다 만남을 가져 진행을 하고 있습니다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5309"/>
              </p:ext>
            </p:extLst>
          </p:nvPr>
        </p:nvGraphicFramePr>
        <p:xfrm>
          <a:off x="1095534" y="3280811"/>
          <a:ext cx="7004858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xmlns="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xmlns="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xmlns="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코딩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심층 </a:t>
                      </a:r>
                      <a:r>
                        <a:rPr lang="ko-KR" altLang="en-US" sz="1400" dirty="0" err="1" smtClean="0"/>
                        <a:t>컨볼루션</a:t>
                      </a:r>
                      <a:r>
                        <a:rPr lang="ko-KR" altLang="en-US" sz="1400" dirty="0" smtClean="0"/>
                        <a:t> 신경망</a:t>
                      </a:r>
                      <a:r>
                        <a:rPr lang="en-US" altLang="ko-KR" sz="1400" dirty="0" smtClean="0"/>
                        <a:t>(CNN-WDI) </a:t>
                      </a:r>
                      <a:r>
                        <a:rPr lang="ko-KR" altLang="en-US" sz="1400" dirty="0" smtClean="0"/>
                        <a:t>설계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이찬희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데이터 학습 및 발표자료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증강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전처리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진행흐름도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54EC110-5370-4B07-A423-F89BF48D8500}"/>
              </a:ext>
            </a:extLst>
          </p:cNvPr>
          <p:cNvSpPr/>
          <p:nvPr/>
        </p:nvSpPr>
        <p:spPr>
          <a:xfrm>
            <a:off x="5318494" y="1143908"/>
            <a:ext cx="1534223" cy="523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</a:t>
            </a:r>
            <a:r>
              <a:rPr lang="ko-KR" altLang="en-US" sz="1500" dirty="0"/>
              <a:t>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38D7069D-3C67-4C31-862A-9650FCBC09E1}"/>
              </a:ext>
            </a:extLst>
          </p:cNvPr>
          <p:cNvSpPr/>
          <p:nvPr/>
        </p:nvSpPr>
        <p:spPr>
          <a:xfrm>
            <a:off x="5315214" y="2701680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</a:t>
            </a:r>
            <a:r>
              <a:rPr lang="ko-KR" altLang="en-US" sz="1500" dirty="0" smtClean="0"/>
              <a:t>확</a:t>
            </a:r>
            <a:r>
              <a:rPr lang="ko-KR" altLang="en-US" sz="1500" dirty="0"/>
              <a:t>인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xmlns="" id="{728EBEA1-DE84-4A5C-9D0D-538DCC9D140A}"/>
              </a:ext>
            </a:extLst>
          </p:cNvPr>
          <p:cNvSpPr/>
          <p:nvPr/>
        </p:nvSpPr>
        <p:spPr>
          <a:xfrm>
            <a:off x="5315210" y="4256528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xmlns="" id="{349641FC-78B2-4E79-9A67-443550445D5C}"/>
              </a:ext>
            </a:extLst>
          </p:cNvPr>
          <p:cNvSpPr/>
          <p:nvPr/>
        </p:nvSpPr>
        <p:spPr>
          <a:xfrm>
            <a:off x="531520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591179A1-655B-4FB9-B58B-9FF08F9AF456}"/>
              </a:ext>
            </a:extLst>
          </p:cNvPr>
          <p:cNvSpPr/>
          <p:nvPr/>
        </p:nvSpPr>
        <p:spPr>
          <a:xfrm>
            <a:off x="5315214" y="1922794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Input</a:t>
            </a:r>
            <a:endParaRPr lang="ko-KR" altLang="en-US" sz="1500" dirty="0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xmlns="" id="{4EF4B7D4-52DE-4C1C-B510-2A466F1E7CEB}"/>
              </a:ext>
            </a:extLst>
          </p:cNvPr>
          <p:cNvSpPr/>
          <p:nvPr/>
        </p:nvSpPr>
        <p:spPr>
          <a:xfrm>
            <a:off x="5315208" y="5826624"/>
            <a:ext cx="1534223" cy="52321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 Output</a:t>
            </a:r>
            <a:endParaRPr lang="ko-KR" altLang="en-US" sz="1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455C0E2-0FE9-4303-92AF-9B27616C7ED1}"/>
              </a:ext>
            </a:extLst>
          </p:cNvPr>
          <p:cNvCxnSpPr>
            <a:stCxn id="4" idx="2"/>
          </p:cNvCxnSpPr>
          <p:nvPr/>
        </p:nvCxnSpPr>
        <p:spPr>
          <a:xfrm flipH="1">
            <a:off x="6082326" y="1667127"/>
            <a:ext cx="328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A3D1ADF5-3133-496E-B2A1-1199D59207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2326" y="2446013"/>
            <a:ext cx="0" cy="2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43CBBB8-5E7F-4197-B098-410AB4AD1E2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082321" y="4779747"/>
            <a:ext cx="1" cy="2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7966F3D-F954-40C2-A42B-6EAC6240D67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flipH="1">
            <a:off x="6082320" y="5564611"/>
            <a:ext cx="1" cy="2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2749798B-F3F2-44F7-A5F2-E545CC144564}"/>
              </a:ext>
            </a:extLst>
          </p:cNvPr>
          <p:cNvSpPr/>
          <p:nvPr/>
        </p:nvSpPr>
        <p:spPr>
          <a:xfrm>
            <a:off x="7271219" y="4256527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증강</a:t>
            </a:r>
            <a:endParaRPr lang="ko-KR" altLang="en-US" sz="1500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xmlns="" id="{816BBD76-3090-44E4-8B01-3AEF21EB2539}"/>
              </a:ext>
            </a:extLst>
          </p:cNvPr>
          <p:cNvSpPr/>
          <p:nvPr/>
        </p:nvSpPr>
        <p:spPr>
          <a:xfrm>
            <a:off x="7271219" y="5041392"/>
            <a:ext cx="1534223" cy="523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Data</a:t>
            </a:r>
          </a:p>
          <a:p>
            <a:pPr algn="ctr"/>
            <a:r>
              <a:rPr lang="ko-KR" altLang="en-US" sz="1500" dirty="0" smtClean="0"/>
              <a:t>전처리</a:t>
            </a:r>
            <a:endParaRPr lang="ko-KR" altLang="en-US" sz="1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54DE8FD-1921-4126-8029-0BB3D8E8F29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038331" y="4779746"/>
            <a:ext cx="0" cy="2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3BBFD2FE-C121-41F7-AC6B-DC873189A3D1}"/>
              </a:ext>
            </a:extLst>
          </p:cNvPr>
          <p:cNvSpPr/>
          <p:nvPr/>
        </p:nvSpPr>
        <p:spPr>
          <a:xfrm>
            <a:off x="5315211" y="3483585"/>
            <a:ext cx="1534223" cy="5173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Translate, Flip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FDE56B32-9584-49A4-8706-80DECBEDA7C9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6082323" y="3224899"/>
            <a:ext cx="3" cy="2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2FD56934-F30A-47E9-B638-15FD2C5F7E8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flipH="1">
            <a:off x="6082322" y="4000897"/>
            <a:ext cx="1" cy="2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5CC8C3C1-93F0-4D57-8EA2-45D838517580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>
            <a:off x="6849434" y="3742241"/>
            <a:ext cx="1188897" cy="51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0A32C37-816A-4035-92C2-85BFEFA2DF0A}"/>
              </a:ext>
            </a:extLst>
          </p:cNvPr>
          <p:cNvSpPr txBox="1"/>
          <p:nvPr/>
        </p:nvSpPr>
        <p:spPr>
          <a:xfrm>
            <a:off x="5315208" y="388418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2E0BDEF-DDDC-4D3E-8E58-66861037726F}"/>
              </a:ext>
            </a:extLst>
          </p:cNvPr>
          <p:cNvSpPr txBox="1"/>
          <p:nvPr/>
        </p:nvSpPr>
        <p:spPr>
          <a:xfrm>
            <a:off x="6551148" y="3750162"/>
            <a:ext cx="64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985ACC8-DE35-4AAC-8AAE-AB6B5B544B48}"/>
              </a:ext>
            </a:extLst>
          </p:cNvPr>
          <p:cNvSpPr txBox="1"/>
          <p:nvPr/>
        </p:nvSpPr>
        <p:spPr>
          <a:xfrm>
            <a:off x="6563716" y="3346863"/>
            <a:ext cx="2413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“Rotation +10,-10”, Shearing, Resizing </a:t>
            </a:r>
            <a:endParaRPr lang="ko-KR" altLang="en-US" sz="10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358791AD-5617-4BF7-B9F4-97EB9AD96752}"/>
              </a:ext>
            </a:extLst>
          </p:cNvPr>
          <p:cNvCxnSpPr>
            <a:stCxn id="38" idx="2"/>
            <a:endCxn id="20" idx="1"/>
          </p:cNvCxnSpPr>
          <p:nvPr/>
        </p:nvCxnSpPr>
        <p:spPr>
          <a:xfrm rot="5400000">
            <a:off x="6929320" y="4717612"/>
            <a:ext cx="262013" cy="1956011"/>
          </a:xfrm>
          <a:prstGeom prst="bentConnector3">
            <a:avLst>
              <a:gd name="adj1" fmla="val 4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FC69BC-F236-4B6B-A4B1-FAD53C6B312C}"/>
              </a:ext>
            </a:extLst>
          </p:cNvPr>
          <p:cNvSpPr txBox="1"/>
          <p:nvPr/>
        </p:nvSpPr>
        <p:spPr>
          <a:xfrm>
            <a:off x="64053" y="991847"/>
            <a:ext cx="50840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/>
              <a:t>데이터 셋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Kaggle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(wm811k-wafer-map)</a:t>
            </a:r>
            <a:endParaRPr lang="en-US" altLang="ko-KR" sz="1600" dirty="0"/>
          </a:p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.  </a:t>
            </a:r>
            <a:r>
              <a:rPr lang="ko-KR" altLang="en-US" sz="1600" b="1" dirty="0" smtClean="0"/>
              <a:t>데이터 확인</a:t>
            </a:r>
            <a:endParaRPr lang="en-US" altLang="ko-KR" sz="1600" b="1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Total </a:t>
            </a:r>
            <a:r>
              <a:rPr lang="en-US" altLang="ko-KR" sz="1400" dirty="0"/>
              <a:t>= 811,457, Label(o) = 172,950, Label(x) = 638,507</a:t>
            </a:r>
          </a:p>
          <a:p>
            <a:r>
              <a:rPr lang="en-US" altLang="ko-KR" sz="1400" dirty="0" smtClean="0"/>
              <a:t>   - Test data </a:t>
            </a:r>
            <a:r>
              <a:rPr lang="en-US" altLang="ko-KR" sz="1400" dirty="0"/>
              <a:t>= 118,595, </a:t>
            </a:r>
            <a:r>
              <a:rPr lang="en-US" altLang="ko-KR" sz="1400" dirty="0" smtClean="0"/>
              <a:t>Training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data </a:t>
            </a:r>
            <a:r>
              <a:rPr lang="en-US" altLang="ko-KR" sz="1400" dirty="0"/>
              <a:t>= 54,355</a:t>
            </a:r>
            <a:endParaRPr lang="en-US" altLang="ko-KR" sz="1600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데이터 증강 및 데이터 전처리</a:t>
            </a:r>
            <a:endParaRPr lang="en-US" altLang="ko-KR" sz="1600" b="1" dirty="0" smtClean="0"/>
          </a:p>
          <a:p>
            <a:r>
              <a:rPr lang="en-US" altLang="ko-KR" sz="1400" dirty="0" smtClean="0"/>
              <a:t>   - Rotation </a:t>
            </a:r>
            <a:r>
              <a:rPr lang="en-US" altLang="ko-KR" sz="1400" dirty="0"/>
              <a:t>+10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Rotation </a:t>
            </a:r>
            <a:r>
              <a:rPr lang="en-US" altLang="ko-KR" sz="1400" dirty="0"/>
              <a:t>-10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Shearing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Resizing (</a:t>
            </a:r>
            <a:r>
              <a:rPr lang="ko-KR" altLang="en-US" sz="1400" dirty="0" smtClean="0"/>
              <a:t>증강 후 전처리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Translate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- Flip (</a:t>
            </a:r>
            <a:r>
              <a:rPr lang="ko-KR" altLang="en-US" sz="1400" dirty="0" smtClean="0"/>
              <a:t>전처리 후 증강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 smtClean="0"/>
              <a:t>전처리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(224,224) Zero-padding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3E29452D-13B5-40E4-A742-03066900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25848"/>
              </p:ext>
            </p:extLst>
          </p:nvPr>
        </p:nvGraphicFramePr>
        <p:xfrm>
          <a:off x="155913" y="3977282"/>
          <a:ext cx="4704121" cy="28273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758">
                  <a:extLst>
                    <a:ext uri="{9D8B030D-6E8A-4147-A177-3AD203B41FA5}">
                      <a16:colId xmlns:a16="http://schemas.microsoft.com/office/drawing/2014/main" xmlns="" val="977222175"/>
                    </a:ext>
                  </a:extLst>
                </a:gridCol>
                <a:gridCol w="1369350">
                  <a:extLst>
                    <a:ext uri="{9D8B030D-6E8A-4147-A177-3AD203B41FA5}">
                      <a16:colId xmlns:a16="http://schemas.microsoft.com/office/drawing/2014/main" xmlns="" val="3693793986"/>
                    </a:ext>
                  </a:extLst>
                </a:gridCol>
                <a:gridCol w="1079688">
                  <a:extLst>
                    <a:ext uri="{9D8B030D-6E8A-4147-A177-3AD203B41FA5}">
                      <a16:colId xmlns:a16="http://schemas.microsoft.com/office/drawing/2014/main" xmlns="" val="1689852066"/>
                    </a:ext>
                  </a:extLst>
                </a:gridCol>
                <a:gridCol w="1605325">
                  <a:extLst>
                    <a:ext uri="{9D8B030D-6E8A-4147-A177-3AD203B41FA5}">
                      <a16:colId xmlns:a16="http://schemas.microsoft.com/office/drawing/2014/main" xmlns="" val="693797416"/>
                    </a:ext>
                  </a:extLst>
                </a:gridCol>
              </a:tblGrid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Type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With Label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Train Data</a:t>
                      </a:r>
                      <a:endParaRPr lang="ko-KR" alt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Total/Train Data(%)</a:t>
                      </a:r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0232687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0(center)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4,294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3,462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4639282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1(Donut)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73%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18391588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5,189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2,417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336817372"/>
                  </a:ext>
                </a:extLst>
              </a:tr>
              <a:tr h="49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(Edge-ring)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9,680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8,554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88%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94852676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4(</a:t>
                      </a:r>
                      <a:r>
                        <a:rPr lang="en-US" altLang="ko-KR" sz="800" dirty="0" err="1" smtClean="0"/>
                        <a:t>loc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3,593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1,620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45%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717169488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5(random)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609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70%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985917389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6(scratch)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41%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9987912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7(near-full)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7948791"/>
                  </a:ext>
                </a:extLst>
              </a:tr>
              <a:tr h="23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8(none)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147,431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36,730</a:t>
                      </a:r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24%</a:t>
                      </a:r>
                      <a:endParaRPr lang="ko-KR" altLang="en-US" sz="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64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 작업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40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원본 데이터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496513"/>
            <a:ext cx="2160000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0032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520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33948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Rotation -10</a:t>
            </a:r>
            <a:r>
              <a:rPr lang="ko-KR" altLang="en-US" sz="1000" b="1" dirty="0" smtClean="0"/>
              <a:t>도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768" y="1496513"/>
            <a:ext cx="2159439" cy="18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105824" y="33948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</a:t>
            </a:r>
            <a:r>
              <a:rPr lang="en-US" altLang="ko-KR" sz="1000" b="1" dirty="0" smtClean="0"/>
              <a:t>ranslate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3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08839" y="6135107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shearing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641088" y="613510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Zoom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121656"/>
            <a:ext cx="2159999" cy="18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60" y="4121656"/>
            <a:ext cx="2159999" cy="18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4873576" y="613510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filp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5357" y="6381328"/>
            <a:ext cx="766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예시를 위한 이미지로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padding</a:t>
            </a:r>
            <a:r>
              <a:rPr lang="ko-KR" altLang="en-US" sz="1600" dirty="0" smtClean="0">
                <a:solidFill>
                  <a:srgbClr val="FF0000"/>
                </a:solidFill>
              </a:rPr>
              <a:t>작업 없이 진행하였습니다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전 이미지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37764" y="3148585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None</a:t>
            </a:r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8" y="1496514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148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1970888" y="314858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Edge-ring</a:t>
            </a:r>
            <a:endParaRPr lang="ko-KR" altLang="en-US" sz="1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482" y="1496515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16721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Center</a:t>
            </a:r>
            <a:endParaRPr lang="ko-KR" altLang="en-US" sz="1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2537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591869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Edge_loc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504" y="1496513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5152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Random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2057560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Scratch</a:t>
            </a:r>
            <a:endParaRPr lang="ko-KR" altLang="en-US" sz="10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4121657"/>
            <a:ext cx="1799999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224" y="4121655"/>
            <a:ext cx="1800000" cy="1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3891574" y="5805264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</a:t>
            </a:r>
            <a:r>
              <a:rPr lang="en-US" altLang="ko-KR" sz="1000" b="1" dirty="0" smtClean="0"/>
              <a:t>onut</a:t>
            </a:r>
            <a:endParaRPr lang="ko-KR" altLang="en-US" sz="1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46" y="41220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3846" y="4121655"/>
            <a:ext cx="1799533" cy="153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7429840" y="3148586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Loc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49BC297-26A0-4A69-A859-21CC3764A944}"/>
              </a:ext>
            </a:extLst>
          </p:cNvPr>
          <p:cNvSpPr txBox="1"/>
          <p:nvPr/>
        </p:nvSpPr>
        <p:spPr>
          <a:xfrm>
            <a:off x="5694949" y="5805263"/>
            <a:ext cx="15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Near-full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2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 smtClean="0"/>
              <a:t>wm811k-wafer-map Dataset</a:t>
            </a:r>
            <a:endParaRPr lang="en-US" altLang="ko-KR" sz="1600" dirty="0"/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전체</a:t>
              </a:r>
              <a:endParaRPr lang="en-US" altLang="ko-KR" sz="1000"/>
            </a:p>
            <a:p>
              <a:pPr algn="ctr"/>
              <a:r>
                <a:rPr lang="en-US" altLang="ko-KR" sz="1000"/>
                <a:t>811,457 (100%)</a:t>
              </a:r>
              <a:endParaRPr lang="ko-KR" altLang="en-US" sz="10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Without Label</a:t>
              </a:r>
            </a:p>
            <a:p>
              <a:pPr algn="ctr"/>
              <a:r>
                <a:rPr lang="en-US" altLang="ko-KR" sz="1000"/>
                <a:t>638,507 (78.7%)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Donut</a:t>
              </a:r>
            </a:p>
            <a:p>
              <a:pPr algn="ctr"/>
              <a:r>
                <a:rPr lang="en-US" altLang="ko-KR" sz="1000" dirty="0"/>
                <a:t>555</a:t>
              </a:r>
            </a:p>
            <a:p>
              <a:pPr algn="ctr"/>
              <a:r>
                <a:rPr lang="en-US" altLang="ko-KR" sz="1000" dirty="0"/>
                <a:t> (0.07%)</a:t>
              </a:r>
              <a:endParaRPr lang="ko-KR" altLang="en-US" sz="10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Edge-Loc</a:t>
              </a:r>
            </a:p>
            <a:p>
              <a:pPr algn="ctr"/>
              <a:r>
                <a:rPr lang="en-US" altLang="ko-KR" sz="1000"/>
                <a:t>5189</a:t>
              </a:r>
            </a:p>
            <a:p>
              <a:pPr algn="ctr"/>
              <a:r>
                <a:rPr lang="en-US" altLang="ko-KR" sz="1000"/>
                <a:t> (0.64%)</a:t>
              </a:r>
              <a:endParaRPr lang="ko-KR" altLang="en-US" sz="10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Near-full</a:t>
              </a:r>
            </a:p>
            <a:p>
              <a:pPr algn="ctr"/>
              <a:r>
                <a:rPr lang="en-US" altLang="ko-KR" sz="1000" dirty="0"/>
                <a:t>149</a:t>
              </a:r>
            </a:p>
            <a:p>
              <a:pPr algn="ctr"/>
              <a:r>
                <a:rPr lang="en-US" altLang="ko-KR" sz="1000" dirty="0"/>
                <a:t> (0.02%)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xmlns="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xmlns="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xmlns="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xmlns="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xmlns="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C9B523-1946-4148-95E7-520457EB8704}"/>
              </a:ext>
            </a:extLst>
          </p:cNvPr>
          <p:cNvSpPr txBox="1"/>
          <p:nvPr/>
        </p:nvSpPr>
        <p:spPr>
          <a:xfrm>
            <a:off x="4839996" y="6284368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FA50F43-23DF-476A-8F78-476498FD90DE}"/>
              </a:ext>
            </a:extLst>
          </p:cNvPr>
          <p:cNvSpPr txBox="1"/>
          <p:nvPr/>
        </p:nvSpPr>
        <p:spPr>
          <a:xfrm>
            <a:off x="244253" y="4116904"/>
            <a:ext cx="1899242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 +10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Rotation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-10º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Translate -20~20 (30%)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280A43-2B46-42D1-9A5D-8806FD9C6BC3}"/>
              </a:ext>
            </a:extLst>
          </p:cNvPr>
          <p:cNvSpPr txBox="1"/>
          <p:nvPr/>
        </p:nvSpPr>
        <p:spPr>
          <a:xfrm>
            <a:off x="2326135" y="4119439"/>
            <a:ext cx="2063244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flip (20%)</a:t>
            </a: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Shearing 0~1 (10%)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Resizing 0.5~1.05 (20%)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EC7BE6-B0BA-4D05-A6B5-DBF8643EA976}"/>
              </a:ext>
            </a:extLst>
          </p:cNvPr>
          <p:cNvSpPr txBox="1"/>
          <p:nvPr/>
        </p:nvSpPr>
        <p:spPr>
          <a:xfrm>
            <a:off x="244253" y="3750107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증강비율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4253" y="4106822"/>
            <a:ext cx="3974317" cy="103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" name="_x230719168">
            <a:extLst>
              <a:ext uri="{FF2B5EF4-FFF2-40B4-BE49-F238E27FC236}">
                <a16:creationId xmlns:a16="http://schemas.microsoft.com/office/drawing/2014/main" xmlns="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 rot="5400000">
            <a:off x="-641263" y="3097645"/>
            <a:ext cx="5400000" cy="17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C68C4F7-D190-45E9-9A71-57BC8D028F87}"/>
              </a:ext>
            </a:extLst>
          </p:cNvPr>
          <p:cNvSpPr txBox="1"/>
          <p:nvPr/>
        </p:nvSpPr>
        <p:spPr>
          <a:xfrm>
            <a:off x="4788024" y="959242"/>
            <a:ext cx="20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구현 </a:t>
            </a:r>
            <a:r>
              <a:rPr lang="en-US" altLang="ko-KR" dirty="0"/>
              <a:t>WDI</a:t>
            </a:r>
            <a:r>
              <a:rPr lang="ko-KR" altLang="en-US" dirty="0"/>
              <a:t>구조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76" y="1556792"/>
            <a:ext cx="4680000" cy="3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17" y="4560879"/>
            <a:ext cx="4680000" cy="18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</a:t>
            </a:r>
            <a:r>
              <a:rPr lang="ko-KR" altLang="en-US" sz="2000" b="1" dirty="0" smtClean="0">
                <a:latin typeface="+mn-ea"/>
              </a:rPr>
              <a:t>코드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5" y="2996952"/>
            <a:ext cx="4320000" cy="20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9951" y="57839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증강 함수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9463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1143908"/>
            <a:ext cx="3600000" cy="29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63" y="4127190"/>
            <a:ext cx="3600000" cy="12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증강구현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1772816"/>
            <a:ext cx="5400000" cy="221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" y="3981472"/>
            <a:ext cx="5400000" cy="194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9" y="1143908"/>
            <a:ext cx="3240000" cy="49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6578" y="61012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증강 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4585" y="6253669"/>
            <a:ext cx="174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ad4f9fb4-0e06-43e2-8892-d19b32436cc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9894</TotalTime>
  <Words>753</Words>
  <Application>Microsoft Office PowerPoint</Application>
  <PresentationFormat>화면 슬라이드 쇼(4:3)</PresentationFormat>
  <Paragraphs>264</Paragraphs>
  <Slides>16</Slides>
  <Notes>14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Chan's Victus</cp:lastModifiedBy>
  <cp:revision>417</cp:revision>
  <cp:lastPrinted>2019-09-16T00:28:29Z</cp:lastPrinted>
  <dcterms:created xsi:type="dcterms:W3CDTF">2017-03-29T07:13:25Z</dcterms:created>
  <dcterms:modified xsi:type="dcterms:W3CDTF">2024-04-28T07:34:32Z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