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59" r:id="rId6"/>
    <p:sldId id="279" r:id="rId7"/>
    <p:sldId id="266" r:id="rId8"/>
    <p:sldId id="278" r:id="rId9"/>
    <p:sldId id="260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2FBCC-ECF7-499A-974F-F04BA58476DD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5A570-693B-4B80-8ADC-4BA211DEA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3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5A570-693B-4B80-8ADC-4BA211DEAA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14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5A570-693B-4B80-8ADC-4BA211DEAA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1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5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9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5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6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1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5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8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06A8-7D3E-4E6E-BA4B-97B176C914B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1D59-035D-4CC0-B95E-BF41A2038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4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ubham1kumar/usedcar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8350696" cy="1470025"/>
          </a:xfrm>
        </p:spPr>
        <p:txBody>
          <a:bodyPr/>
          <a:lstStyle/>
          <a:p>
            <a:r>
              <a:rPr lang="ko-KR" altLang="en-US" dirty="0" smtClean="0"/>
              <a:t>인도 중고차 가격 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4941168"/>
            <a:ext cx="7776864" cy="15121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팀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살구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발표자 </a:t>
            </a:r>
            <a:r>
              <a:rPr lang="en-US" altLang="ko-KR" dirty="0" smtClean="0">
                <a:solidFill>
                  <a:schemeClr val="tx1"/>
                </a:solidFill>
              </a:rPr>
              <a:t>: 2023254005 </a:t>
            </a:r>
            <a:r>
              <a:rPr lang="ko-KR" altLang="en-US" dirty="0" smtClean="0">
                <a:solidFill>
                  <a:schemeClr val="tx1"/>
                </a:solidFill>
              </a:rPr>
              <a:t>이찬희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2023.12.11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표준화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5877272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표준화는 입력 특성들을 동일한 스케일로 조정하여 알고리즘의 성능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 해석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 향상 등을 목적으로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9" y="1412776"/>
            <a:ext cx="34480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5" y="2492896"/>
            <a:ext cx="4109758" cy="25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492895"/>
            <a:ext cx="4089037" cy="25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4176688" y="3479875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훈련 세트와 </a:t>
            </a:r>
            <a:r>
              <a:rPr lang="ko-KR" altLang="en-US" dirty="0"/>
              <a:t>테</a:t>
            </a:r>
            <a:r>
              <a:rPr lang="ko-KR" altLang="en-US" dirty="0" smtClean="0"/>
              <a:t>스트 세트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5856" y="4077072"/>
            <a:ext cx="7992888" cy="1556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en-US" altLang="ko-KR" sz="1800" dirty="0" err="1" smtClean="0"/>
              <a:t>sklearn</a:t>
            </a:r>
            <a:r>
              <a:rPr lang="ko-KR" altLang="en-US" sz="1800" dirty="0" smtClean="0"/>
              <a:t>의 </a:t>
            </a:r>
            <a:r>
              <a:rPr lang="en-US" altLang="ko-KR" sz="1800" dirty="0" err="1" smtClean="0"/>
              <a:t>train_test_split</a:t>
            </a:r>
            <a:r>
              <a:rPr lang="ko-KR" altLang="en-US" sz="1800" dirty="0" smtClean="0"/>
              <a:t>을 이용하였습니다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훈련 데이터 세트 </a:t>
            </a:r>
            <a:r>
              <a:rPr lang="en-US" altLang="ko-KR" sz="1800" dirty="0" smtClean="0"/>
              <a:t>0.8, TEST </a:t>
            </a:r>
            <a:r>
              <a:rPr lang="ko-KR" altLang="en-US" sz="1800" dirty="0" smtClean="0"/>
              <a:t>데이터 세트 </a:t>
            </a:r>
            <a:r>
              <a:rPr lang="en-US" altLang="ko-KR" sz="1800" dirty="0" smtClean="0"/>
              <a:t>0.2 </a:t>
            </a:r>
            <a:r>
              <a:rPr lang="ko-KR" altLang="en-US" sz="1800" dirty="0" smtClean="0"/>
              <a:t>로 구성하였습니다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en-US" altLang="ko-KR" sz="1800" dirty="0" err="1" smtClean="0"/>
              <a:t>Random_state</a:t>
            </a:r>
            <a:r>
              <a:rPr lang="ko-KR" altLang="en-US" sz="1800" dirty="0" smtClean="0"/>
              <a:t> 로 </a:t>
            </a:r>
            <a:r>
              <a:rPr lang="ko-KR" altLang="en-US" sz="1800" dirty="0" err="1" smtClean="0"/>
              <a:t>랜덤성을</a:t>
            </a:r>
            <a:r>
              <a:rPr lang="ko-KR" altLang="en-US" sz="1800" dirty="0" smtClean="0"/>
              <a:t> 제어하도록 설정하였습니다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48" y="2132856"/>
            <a:ext cx="846537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7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파이프라인 및 모델 선택과 훈련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4238" y="5445224"/>
            <a:ext cx="7743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위와 같이 학습 모델을 </a:t>
            </a:r>
            <a:r>
              <a:rPr lang="en-US" altLang="ko-KR" dirty="0" err="1" smtClean="0"/>
              <a:t>RandomForestRegressor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LinearRegression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두가지로</a:t>
            </a:r>
            <a:r>
              <a:rPr lang="ko-KR" altLang="en-US" dirty="0" smtClean="0"/>
              <a:t> 진행하였습니다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두 가지 모델 확인 결과 </a:t>
            </a:r>
            <a:r>
              <a:rPr lang="en-US" altLang="ko-KR" dirty="0" err="1" smtClean="0"/>
              <a:t>RandomForest</a:t>
            </a:r>
            <a:r>
              <a:rPr lang="ko-KR" altLang="en-US" dirty="0" smtClean="0"/>
              <a:t>가 오차율이 적게 나온 것을 확인할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270920" y="2158969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281338" y="396104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534126"/>
            <a:ext cx="28289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673" y="1877466"/>
            <a:ext cx="4680000" cy="923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3429000"/>
            <a:ext cx="28098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673" y="3710491"/>
            <a:ext cx="4680000" cy="1018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튜닝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4527" y="4725144"/>
            <a:ext cx="77432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RandomForest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모델에 세부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튜닝을 진행하였습니다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GridSearchCV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mean_squred_error</a:t>
            </a:r>
            <a:r>
              <a:rPr lang="ko-KR" altLang="en-US" dirty="0" smtClean="0"/>
              <a:t>에 대해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튜닝을 진행하였습니다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n_estimators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랜덤 </a:t>
            </a:r>
            <a:r>
              <a:rPr lang="ko-KR" altLang="en-US" dirty="0" err="1" smtClean="0"/>
              <a:t>포레스트에서</a:t>
            </a:r>
            <a:r>
              <a:rPr lang="ko-KR" altLang="en-US" dirty="0" smtClean="0"/>
              <a:t> 생성할 트리 개수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최대 깊이 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min_samples_split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노트를 분할하기 위한 최소 샘플 수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" y="1412776"/>
            <a:ext cx="62865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" y="4351689"/>
            <a:ext cx="8280000" cy="266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0449" y="44371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튜닝 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4798" y="44371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튜닝 후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튜닝 결과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194" y="544522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결과를 보면 </a:t>
            </a:r>
            <a:r>
              <a:rPr lang="en-US" altLang="ko-KR" dirty="0" smtClean="0"/>
              <a:t>MSE</a:t>
            </a:r>
            <a:r>
              <a:rPr lang="ko-KR" altLang="en-US" dirty="0" smtClean="0"/>
              <a:t>에서 약 </a:t>
            </a:r>
            <a:r>
              <a:rPr lang="en-US" altLang="ko-KR" dirty="0" smtClean="0"/>
              <a:t>63,778,743</a:t>
            </a:r>
            <a:r>
              <a:rPr lang="ko-KR" altLang="en-US" dirty="0" smtClean="0"/>
              <a:t>만큼 줄었고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MAE</a:t>
            </a:r>
            <a:r>
              <a:rPr lang="ko-KR" altLang="en-US" dirty="0" smtClean="0"/>
              <a:t>에서는 약 </a:t>
            </a:r>
            <a:r>
              <a:rPr lang="en-US" altLang="ko-KR" dirty="0" smtClean="0"/>
              <a:t>4</a:t>
            </a:r>
            <a:r>
              <a:rPr lang="ko-KR" altLang="en-US" dirty="0" smtClean="0"/>
              <a:t>만큼 증가했으며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R-</a:t>
            </a:r>
            <a:r>
              <a:rPr lang="en-US" altLang="ko-KR" dirty="0" err="1" smtClean="0"/>
              <a:t>squrared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0.001</a:t>
            </a:r>
            <a:r>
              <a:rPr lang="ko-KR" altLang="en-US" dirty="0" smtClean="0"/>
              <a:t>가량 증가했습니다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9" y="3068960"/>
            <a:ext cx="3960000" cy="781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78" y="3071243"/>
            <a:ext cx="3960000" cy="776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4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488" y="2636912"/>
            <a:ext cx="396808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MSE : </a:t>
            </a:r>
            <a:r>
              <a:rPr lang="ko-KR" altLang="en-US" dirty="0" err="1" smtClean="0"/>
              <a:t>예측값과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실제값</a:t>
            </a:r>
            <a:r>
              <a:rPr lang="ko-KR" altLang="en-US" dirty="0" smtClean="0"/>
              <a:t> 간의 평균 제곱 오차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MAE : </a:t>
            </a:r>
            <a:r>
              <a:rPr lang="ko-KR" altLang="en-US" dirty="0" err="1" smtClean="0"/>
              <a:t>예측값과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실제값</a:t>
            </a:r>
            <a:r>
              <a:rPr lang="ko-KR" altLang="en-US" dirty="0" smtClean="0"/>
              <a:t> 간의 평균 절대 오차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R-squared : </a:t>
            </a:r>
            <a:r>
              <a:rPr lang="ko-KR" altLang="en-US" dirty="0" smtClean="0"/>
              <a:t>종속 변수의 분산을 설명하는 지를 나타내며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에 가까울 수록 모델이 좋다고 볼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7308" y="138000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Randomforest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튜닝 </a:t>
            </a:r>
            <a:r>
              <a:rPr lang="ko-KR" altLang="en-US" dirty="0"/>
              <a:t>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5229200"/>
            <a:ext cx="861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중고차 가격의 평균은 </a:t>
            </a:r>
            <a:r>
              <a:rPr lang="en-US" altLang="ko-KR" dirty="0" smtClean="0"/>
              <a:t>649813.72</a:t>
            </a:r>
            <a:r>
              <a:rPr lang="ko-KR" altLang="en-US" dirty="0"/>
              <a:t> </a:t>
            </a:r>
            <a:r>
              <a:rPr lang="en-US" altLang="ko-KR" dirty="0" smtClean="0"/>
              <a:t>(INR), </a:t>
            </a:r>
            <a:r>
              <a:rPr lang="ko-KR" altLang="en-US" dirty="0" smtClean="0"/>
              <a:t>달러로는 </a:t>
            </a:r>
            <a:r>
              <a:rPr lang="en-US" altLang="ko-KR" dirty="0" smtClean="0"/>
              <a:t>7788.70 (USD)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MAE</a:t>
            </a:r>
            <a:r>
              <a:rPr lang="ko-KR" altLang="en-US" dirty="0" smtClean="0"/>
              <a:t>상 </a:t>
            </a:r>
            <a:r>
              <a:rPr lang="en-US" altLang="ko-KR" dirty="0" smtClean="0"/>
              <a:t>67491.39 (INR), </a:t>
            </a:r>
            <a:r>
              <a:rPr lang="ko-KR" altLang="en-US" dirty="0" smtClean="0"/>
              <a:t>달러로는 </a:t>
            </a:r>
            <a:r>
              <a:rPr lang="en-US" altLang="ko-KR" dirty="0" smtClean="0"/>
              <a:t>808.96 (USD)</a:t>
            </a:r>
            <a:r>
              <a:rPr lang="ko-KR" altLang="en-US" dirty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-MAE </a:t>
            </a:r>
            <a:r>
              <a:rPr lang="ko-KR" altLang="en-US" dirty="0" smtClean="0"/>
              <a:t>수치상 평균에서 약 </a:t>
            </a:r>
            <a:r>
              <a:rPr lang="en-US" altLang="ko-KR" dirty="0" smtClean="0"/>
              <a:t>10%</a:t>
            </a:r>
            <a:r>
              <a:rPr lang="ko-KR" altLang="en-US" dirty="0"/>
              <a:t> </a:t>
            </a:r>
            <a:r>
              <a:rPr lang="ko-KR" altLang="en-US" dirty="0" smtClean="0"/>
              <a:t>만큼이 오차로 예측되는 것을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8" y="1860441"/>
            <a:ext cx="3960000" cy="776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10798"/>
            <a:ext cx="3742848" cy="373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76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3284984"/>
            <a:ext cx="8280920" cy="165618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 smtClean="0"/>
              <a:t>자동차 딜러 또는 개인 구매자가 자동차 </a:t>
            </a:r>
            <a:r>
              <a:rPr lang="ko-KR" altLang="en-US" sz="2400" dirty="0" err="1" smtClean="0"/>
              <a:t>매입시</a:t>
            </a:r>
            <a:r>
              <a:rPr lang="ko-KR" altLang="en-US" sz="2400" dirty="0" smtClean="0"/>
              <a:t> 참고할 수 있도록 가격을 예측이 목표입니다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0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2276872"/>
            <a:ext cx="7992888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 smtClean="0"/>
              <a:t>사용한 데이터 셋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Kaggle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Used-Car Data </a:t>
            </a:r>
            <a:r>
              <a:rPr lang="ko-KR" altLang="en-US" sz="1800" dirty="0" err="1" smtClean="0"/>
              <a:t>데이터셋으로</a:t>
            </a:r>
            <a:r>
              <a:rPr lang="ko-KR" altLang="en-US" sz="1800" dirty="0" smtClean="0"/>
              <a:t> 인도의 중고차 마켓 데이터 입니다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데이터 출처 </a:t>
            </a:r>
            <a:r>
              <a:rPr lang="en-US" altLang="ko-KR" sz="1800" dirty="0" smtClean="0"/>
              <a:t>: (</a:t>
            </a:r>
            <a:r>
              <a:rPr lang="en-US" altLang="ko-KR" sz="1800" dirty="0" smtClean="0">
                <a:hlinkClick r:id="rId2"/>
              </a:rPr>
              <a:t>https://www.kaggle.com/datasets/shubham1kumar/usedcar-data</a:t>
            </a:r>
            <a:r>
              <a:rPr lang="en-US" altLang="ko-KR" sz="1800" dirty="0" smtClean="0"/>
              <a:t>)</a:t>
            </a:r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2718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5229200"/>
            <a:ext cx="7992888" cy="11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-18</a:t>
            </a:r>
            <a:r>
              <a:rPr lang="ko-KR" altLang="en-US" sz="1800" dirty="0" smtClean="0"/>
              <a:t>개의 </a:t>
            </a:r>
            <a:r>
              <a:rPr lang="en-US" altLang="ko-KR" sz="1800" dirty="0" smtClean="0"/>
              <a:t>columns</a:t>
            </a:r>
            <a:r>
              <a:rPr lang="ko-KR" altLang="en-US" sz="1800" dirty="0" smtClean="0"/>
              <a:t>을 가지고 있으며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총 </a:t>
            </a:r>
            <a:r>
              <a:rPr lang="en-US" altLang="ko-KR" sz="1800" dirty="0" smtClean="0"/>
              <a:t>7906</a:t>
            </a:r>
            <a:r>
              <a:rPr lang="ko-KR" altLang="en-US" sz="1800" dirty="0" smtClean="0"/>
              <a:t>개의 데이터가 존재합니다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예측하려는 특성은 </a:t>
            </a:r>
            <a:r>
              <a:rPr lang="en-US" altLang="ko-KR" sz="1800" dirty="0" err="1" smtClean="0"/>
              <a:t>selling_price</a:t>
            </a:r>
            <a:r>
              <a:rPr lang="ko-KR" altLang="en-US" sz="1800" dirty="0" smtClean="0"/>
              <a:t>이며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다른 </a:t>
            </a:r>
            <a:r>
              <a:rPr lang="en-US" altLang="ko-KR" sz="1800" dirty="0" smtClean="0"/>
              <a:t>columns</a:t>
            </a:r>
            <a:r>
              <a:rPr lang="ko-KR" altLang="en-US" sz="1800" dirty="0" smtClean="0"/>
              <a:t>들은 위와 같습니다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904" y="1581944"/>
            <a:ext cx="36004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46679"/>
              </p:ext>
            </p:extLst>
          </p:nvPr>
        </p:nvGraphicFramePr>
        <p:xfrm>
          <a:off x="107504" y="1576884"/>
          <a:ext cx="3672408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7976"/>
                <a:gridCol w="2334432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Column Name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Sales_ID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Sales ID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name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+mn-lt"/>
                          <a:ea typeface="+mn-ea"/>
                        </a:rPr>
                        <a:t>차량 제조사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year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Calibri"/>
                          <a:ea typeface="맑은 고딕"/>
                        </a:rPr>
                        <a:t>차량 구매 연도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selling_price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Calibri"/>
                          <a:ea typeface="맑은 고딕"/>
                        </a:rPr>
                        <a:t>중고차</a:t>
                      </a:r>
                      <a:r>
                        <a:rPr lang="ko-KR" altLang="en-US" sz="1100" baseline="0" dirty="0" smtClean="0">
                          <a:effectLst/>
                          <a:latin typeface="Calibri"/>
                          <a:ea typeface="맑은 고딕"/>
                        </a:rPr>
                        <a:t> 판매 가격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km_driven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Calibri"/>
                          <a:ea typeface="맑은 고딕"/>
                        </a:rPr>
                        <a:t>차량 주행거리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Region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+mn-lt"/>
                          <a:ea typeface="+mn-ea"/>
                        </a:rPr>
                        <a:t>어느 지역에서 타던</a:t>
                      </a:r>
                      <a:r>
                        <a:rPr lang="ko-KR" altLang="en-US" sz="1100" baseline="0" dirty="0" smtClean="0">
                          <a:effectLst/>
                          <a:latin typeface="+mn-lt"/>
                          <a:ea typeface="+mn-ea"/>
                        </a:rPr>
                        <a:t> 차인지</a:t>
                      </a:r>
                      <a:r>
                        <a:rPr lang="en-US" altLang="ko-KR" sz="1100" baseline="0" dirty="0" smtClean="0"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State or Province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+mn-lt"/>
                          <a:ea typeface="+mn-ea"/>
                        </a:rPr>
                        <a:t>사용되었던 주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City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Calibri"/>
                          <a:ea typeface="맑은 고딕"/>
                        </a:rPr>
                        <a:t>사용되었던 도시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fuel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Calibri"/>
                          <a:ea typeface="맑은 고딕"/>
                        </a:rPr>
                        <a:t>연료 타입 </a:t>
                      </a:r>
                      <a:r>
                        <a:rPr lang="en-US" altLang="ko-KR" sz="1100" dirty="0" smtClean="0">
                          <a:effectLst/>
                          <a:latin typeface="Calibri"/>
                          <a:ea typeface="맑은 고딕"/>
                        </a:rPr>
                        <a:t>(ex </a:t>
                      </a:r>
                      <a:r>
                        <a:rPr lang="en-US" altLang="ko-KR" sz="1100" dirty="0" err="1" smtClean="0">
                          <a:effectLst/>
                          <a:latin typeface="Calibri"/>
                          <a:ea typeface="맑은 고딕"/>
                        </a:rPr>
                        <a:t>pertrol</a:t>
                      </a:r>
                      <a:r>
                        <a:rPr lang="en-US" altLang="ko-KR" sz="1100" dirty="0" smtClean="0">
                          <a:effectLst/>
                          <a:latin typeface="Calibri"/>
                          <a:ea typeface="맑은 고딕"/>
                        </a:rPr>
                        <a:t>, LPG,</a:t>
                      </a:r>
                      <a:r>
                        <a:rPr lang="en-US" altLang="ko-KR" sz="1100" baseline="0" dirty="0" smtClean="0">
                          <a:effectLst/>
                          <a:latin typeface="Calibri"/>
                          <a:ea typeface="맑은 고딕"/>
                        </a:rPr>
                        <a:t> Diesel)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seller_type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+mn-lt"/>
                          <a:ea typeface="+mn-ea"/>
                        </a:rPr>
                        <a:t>판매 타입</a:t>
                      </a:r>
                      <a:r>
                        <a:rPr lang="en-US" altLang="ko-KR" sz="1100" dirty="0" smtClean="0">
                          <a:effectLst/>
                          <a:latin typeface="+mn-lt"/>
                          <a:ea typeface="+mn-ea"/>
                        </a:rPr>
                        <a:t>(ex</a:t>
                      </a:r>
                      <a:r>
                        <a:rPr lang="en-US" altLang="ko-KR" sz="1100" baseline="0" dirty="0" smtClean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effectLst/>
                          <a:latin typeface="+mn-lt"/>
                          <a:ea typeface="+mn-ea"/>
                        </a:rPr>
                        <a:t>개인</a:t>
                      </a:r>
                      <a:r>
                        <a:rPr lang="en-US" altLang="ko-KR" sz="1100" baseline="0" dirty="0" smtClean="0"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100" baseline="0" dirty="0" smtClean="0">
                          <a:effectLst/>
                          <a:latin typeface="+mn-lt"/>
                          <a:ea typeface="+mn-ea"/>
                        </a:rPr>
                        <a:t>딜러</a:t>
                      </a:r>
                      <a:r>
                        <a:rPr lang="en-US" altLang="ko-KR" sz="1100" baseline="0" dirty="0" smtClean="0"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transmission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Transmission type </a:t>
                      </a:r>
                      <a:r>
                        <a:rPr lang="en-IN" sz="1100" dirty="0" smtClean="0">
                          <a:effectLst/>
                        </a:rPr>
                        <a:t>(ex</a:t>
                      </a:r>
                      <a:r>
                        <a:rPr lang="en-IN" sz="1100" baseline="0" dirty="0" smtClean="0">
                          <a:effectLst/>
                        </a:rPr>
                        <a:t> stick, auto)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owner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effectLst/>
                          <a:latin typeface="+mn-lt"/>
                          <a:ea typeface="+mn-ea"/>
                        </a:rPr>
                        <a:t>몇번째</a:t>
                      </a:r>
                      <a:r>
                        <a:rPr lang="ko-KR" altLang="en-US" sz="1100" dirty="0" smtClean="0">
                          <a:effectLst/>
                          <a:latin typeface="+mn-lt"/>
                          <a:ea typeface="+mn-ea"/>
                        </a:rPr>
                        <a:t> 차주인지</a:t>
                      </a:r>
                      <a:r>
                        <a:rPr lang="en-US" altLang="ko-KR" sz="1100" dirty="0" smtClean="0"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mileage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+mn-lt"/>
                          <a:ea typeface="+mn-ea"/>
                        </a:rPr>
                        <a:t>차량 연비 </a:t>
                      </a:r>
                      <a:r>
                        <a:rPr lang="en-US" altLang="ko-KR" sz="1100" dirty="0" smtClean="0">
                          <a:effectLst/>
                          <a:latin typeface="+mn-lt"/>
                          <a:ea typeface="+mn-ea"/>
                        </a:rPr>
                        <a:t>(ex 10km/l)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engine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Calibri"/>
                          <a:ea typeface="맑은 고딕"/>
                        </a:rPr>
                        <a:t>배기량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</a:rPr>
                        <a:t>max_power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+mn-lt"/>
                          <a:ea typeface="+mn-ea"/>
                        </a:rPr>
                        <a:t>최대 출력 </a:t>
                      </a:r>
                      <a:r>
                        <a:rPr lang="en-US" altLang="ko-KR" sz="1100" dirty="0" smtClean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effectLst/>
                          <a:latin typeface="+mn-lt"/>
                          <a:ea typeface="+mn-ea"/>
                        </a:rPr>
                        <a:t>마력</a:t>
                      </a:r>
                      <a:r>
                        <a:rPr lang="en-US" altLang="ko-KR" sz="1100" dirty="0" smtClean="0"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seats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Calibri"/>
                          <a:ea typeface="맑은 고딕"/>
                        </a:rPr>
                        <a:t>시트 수 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sold</a:t>
                      </a:r>
                      <a:endParaRPr lang="ko-KR" sz="110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Calibri"/>
                          <a:ea typeface="맑은 고딕"/>
                        </a:rPr>
                        <a:t>판매 여부</a:t>
                      </a:r>
                      <a:endParaRPr lang="ko-KR" sz="1100" dirty="0">
                        <a:effectLst/>
                        <a:latin typeface="Calibri"/>
                        <a:ea typeface="맑은 고딕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24" y="1581944"/>
            <a:ext cx="15525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6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82081"/>
            <a:ext cx="5969939" cy="460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688" y="274638"/>
            <a:ext cx="86868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탐색 및 시각화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820" y="6021288"/>
            <a:ext cx="887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err="1" smtClean="0"/>
              <a:t>수치형</a:t>
            </a:r>
            <a:r>
              <a:rPr lang="ko-KR" altLang="en-US" dirty="0" smtClean="0"/>
              <a:t> 데이터들에 대한 그래프입니다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8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8" y="1268760"/>
            <a:ext cx="359511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688" y="274638"/>
            <a:ext cx="86868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탐색 및 시각화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821" y="5013176"/>
            <a:ext cx="8870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문자열 데이터에 대해 라벨 </a:t>
            </a:r>
            <a:r>
              <a:rPr lang="ko-KR" altLang="en-US" sz="1600" dirty="0" err="1" smtClean="0"/>
              <a:t>인코딩을</a:t>
            </a:r>
            <a:r>
              <a:rPr lang="ko-KR" altLang="en-US" sz="1600" dirty="0" smtClean="0"/>
              <a:t> 진행 후 </a:t>
            </a:r>
            <a:r>
              <a:rPr lang="ko-KR" altLang="en-US" sz="1600" dirty="0" err="1" smtClean="0"/>
              <a:t>히트맵</a:t>
            </a:r>
            <a:r>
              <a:rPr lang="ko-KR" altLang="en-US" sz="1600" dirty="0" smtClean="0"/>
              <a:t> 진행하였습니다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 제가 </a:t>
            </a:r>
            <a:r>
              <a:rPr lang="ko-KR" altLang="en-US" sz="1600" dirty="0" err="1" smtClean="0"/>
              <a:t>알고자하는</a:t>
            </a:r>
            <a:r>
              <a:rPr lang="ko-KR" altLang="en-US" sz="1600" dirty="0" smtClean="0"/>
              <a:t> 자동차 가격과 밀접한 상관관계를 갖는 데이터들은 아래와 같습니다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year(0.41), </a:t>
            </a:r>
            <a:r>
              <a:rPr lang="en-US" altLang="ko-KR" sz="1600" dirty="0" err="1" smtClean="0"/>
              <a:t>km_driven</a:t>
            </a:r>
            <a:r>
              <a:rPr lang="en-US" altLang="ko-KR" sz="1600" dirty="0" smtClean="0"/>
              <a:t>(-0.27), fuel(0.19), </a:t>
            </a:r>
            <a:r>
              <a:rPr lang="en-US" altLang="ko-KR" sz="1600" dirty="0" err="1" smtClean="0"/>
              <a:t>seller_type</a:t>
            </a:r>
            <a:r>
              <a:rPr lang="en-US" altLang="ko-KR" sz="1600" dirty="0" smtClean="0"/>
              <a:t>(-0.34), transmission(-0.59), owner(-0.22), mileage(-0.13), engine(0.46), </a:t>
            </a:r>
            <a:r>
              <a:rPr lang="en-US" altLang="ko-KR" sz="1600" dirty="0" err="1" smtClean="0"/>
              <a:t>max_power</a:t>
            </a:r>
            <a:r>
              <a:rPr lang="en-US" altLang="ko-KR" sz="1600" dirty="0" smtClean="0"/>
              <a:t>(0.75)</a:t>
            </a:r>
            <a:endParaRPr lang="en-US" altLang="ko-KR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695738" y="2875996"/>
            <a:ext cx="5400000" cy="1261809"/>
            <a:chOff x="3744000" y="2204244"/>
            <a:chExt cx="5400000" cy="126180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000" y="2204244"/>
              <a:ext cx="5400000" cy="239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030" y="2443328"/>
              <a:ext cx="5220000" cy="102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09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688" y="274638"/>
            <a:ext cx="86868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392" y="5805264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smtClean="0"/>
              <a:t>이전 </a:t>
            </a:r>
            <a:r>
              <a:rPr lang="ko-KR" altLang="en-US" dirty="0" err="1"/>
              <a:t>히트맵을</a:t>
            </a:r>
            <a:r>
              <a:rPr lang="ko-KR" altLang="en-US" dirty="0"/>
              <a:t> 통해 </a:t>
            </a:r>
            <a:r>
              <a:rPr lang="en-US" altLang="ko-KR" dirty="0" err="1" smtClean="0"/>
              <a:t>selling_price</a:t>
            </a:r>
            <a:r>
              <a:rPr lang="ko-KR" altLang="en-US" dirty="0" smtClean="0"/>
              <a:t> </a:t>
            </a:r>
            <a:r>
              <a:rPr lang="ko-KR" altLang="en-US" dirty="0"/>
              <a:t>상관관계가 높았던 순으로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개로 </a:t>
            </a:r>
            <a:r>
              <a:rPr lang="ko-KR" altLang="en-US" dirty="0"/>
              <a:t>추리는 작업을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21" y="1432073"/>
            <a:ext cx="7200000" cy="416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2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확인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6113399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확인하였을 때 나타나지 않아 별도의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제거를 하지 않았습니다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48" y="1556792"/>
            <a:ext cx="2016224" cy="407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0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이상치 확인 및 제거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6113399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 데이터 그래프를 통해 이상치를 확인하였고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오른 데이터는 이상치를 제거한 그래프입니다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417646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56" y="2204864"/>
            <a:ext cx="4405536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139952" y="3825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535</Words>
  <Application>Microsoft Office PowerPoint</Application>
  <PresentationFormat>화면 슬라이드 쇼(4:3)</PresentationFormat>
  <Paragraphs>100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인도 중고차 가격 예측</vt:lpstr>
      <vt:lpstr>프로젝트 목표</vt:lpstr>
      <vt:lpstr>데이터 소개</vt:lpstr>
      <vt:lpstr>데이터 소개</vt:lpstr>
      <vt:lpstr>데이터 탐색 및 시각화</vt:lpstr>
      <vt:lpstr>데이터 탐색 및 시각화</vt:lpstr>
      <vt:lpstr>데이터 전처리</vt:lpstr>
      <vt:lpstr>결측치 확인 </vt:lpstr>
      <vt:lpstr>이상치 확인 및 제거</vt:lpstr>
      <vt:lpstr>데이터 표준화</vt:lpstr>
      <vt:lpstr>훈련 세트와 테스트 세트 만들기</vt:lpstr>
      <vt:lpstr>파이프라인 및 모델 선택과 훈련</vt:lpstr>
      <vt:lpstr>세부 파라미터 튜닝</vt:lpstr>
      <vt:lpstr>세부 파라미터 튜닝 결과</vt:lpstr>
      <vt:lpstr>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멜버른 지역의 부동산 가격 예측</dc:title>
  <dc:creator>Chan's Victus</dc:creator>
  <cp:lastModifiedBy>Chan's Victus</cp:lastModifiedBy>
  <cp:revision>45</cp:revision>
  <dcterms:created xsi:type="dcterms:W3CDTF">2023-10-21T07:39:47Z</dcterms:created>
  <dcterms:modified xsi:type="dcterms:W3CDTF">2023-12-13T09:10:33Z</dcterms:modified>
</cp:coreProperties>
</file>