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74" r:id="rId4"/>
    <p:sldId id="276" r:id="rId5"/>
    <p:sldId id="269" r:id="rId6"/>
    <p:sldId id="277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2FBCC-ECF7-499A-974F-F04BA58476D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5A570-693B-4B80-8ADC-4BA211DEA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3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5A570-693B-4B80-8ADC-4BA211DEAA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0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9A06A8-7D3E-4E6E-BA4B-97B176C914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600" y="5013176"/>
            <a:ext cx="7776864" cy="1512168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solidFill>
                  <a:schemeClr val="tx1"/>
                </a:solidFill>
              </a:rPr>
              <a:t>2023254005 </a:t>
            </a:r>
            <a:r>
              <a:rPr lang="ko-KR" altLang="en-US" sz="2800" dirty="0" smtClean="0">
                <a:solidFill>
                  <a:schemeClr val="tx1"/>
                </a:solidFill>
              </a:rPr>
              <a:t>이찬희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800" dirty="0" smtClean="0">
                <a:solidFill>
                  <a:schemeClr val="tx1"/>
                </a:solidFill>
              </a:rPr>
              <a:t>2023.12.18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350696" cy="1470025"/>
          </a:xfrm>
        </p:spPr>
        <p:txBody>
          <a:bodyPr/>
          <a:lstStyle/>
          <a:p>
            <a:r>
              <a:rPr lang="ko-KR" altLang="en-US" dirty="0" smtClean="0"/>
              <a:t>차량 자세 추정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(5 frame </a:t>
            </a:r>
            <a:r>
              <a:rPr lang="ko-KR" altLang="en-US" dirty="0" smtClean="0"/>
              <a:t>검출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75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해결 방법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3196" y="256490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b="1" dirty="0" smtClean="0">
                <a:solidFill>
                  <a:srgbClr val="374151"/>
                </a:solidFill>
                <a:latin typeface="Söhne"/>
              </a:rPr>
              <a:t>코너 검출</a:t>
            </a:r>
            <a:endParaRPr lang="en-US" altLang="ko-KR" b="1" dirty="0" smtClean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altLang="ko-KR" b="1" dirty="0" smtClean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 err="1" smtClean="0">
                <a:solidFill>
                  <a:srgbClr val="374151"/>
                </a:solidFill>
                <a:latin typeface="Söhne"/>
              </a:rPr>
              <a:t>Homography</a:t>
            </a:r>
            <a:r>
              <a:rPr lang="en-US" altLang="ko-KR" b="1" dirty="0" smtClean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b="1" dirty="0" smtClean="0">
                <a:solidFill>
                  <a:srgbClr val="374151"/>
                </a:solidFill>
                <a:latin typeface="Söhne"/>
              </a:rPr>
              <a:t>계산</a:t>
            </a:r>
            <a:endParaRPr lang="en-US" altLang="ko-KR" b="1" dirty="0" smtClean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 smtClean="0">
                <a:solidFill>
                  <a:srgbClr val="374151"/>
                </a:solidFill>
                <a:latin typeface="Söhne"/>
              </a:rPr>
              <a:t>이동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및 회전 </a:t>
            </a:r>
            <a:r>
              <a:rPr lang="ko-KR" altLang="en-US" b="1" dirty="0" smtClean="0">
                <a:solidFill>
                  <a:srgbClr val="374151"/>
                </a:solidFill>
                <a:latin typeface="Söhne"/>
              </a:rPr>
              <a:t>계산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altLang="ko-KR" b="1" dirty="0" smtClean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 smtClean="0">
                <a:solidFill>
                  <a:srgbClr val="374151"/>
                </a:solidFill>
                <a:latin typeface="Söhne"/>
              </a:rPr>
              <a:t>결과 출력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4605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코드 요약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528" y="155679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특징점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 추출 및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매칭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 설정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>
                <a:solidFill>
                  <a:srgbClr val="374151"/>
                </a:solidFill>
                <a:latin typeface="Söhne"/>
              </a:rPr>
              <a:t>ORB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알고리즘을 사용하여 이미지에서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특징점을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추출합니다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>
                <a:solidFill>
                  <a:srgbClr val="374151"/>
                </a:solidFill>
                <a:latin typeface="Söhne"/>
              </a:rPr>
              <a:t>Brute-Force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매처를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사용하여 이전 이미지와 현재 이미지 간의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특징점을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매칭합니다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 err="1">
                <a:solidFill>
                  <a:srgbClr val="374151"/>
                </a:solidFill>
                <a:latin typeface="Söhne"/>
              </a:rPr>
              <a:t>Homography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계산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매칭된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특징점을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사용하여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Homography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행렬을 계산합니다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 행렬은 두 이미지 간의 관계를 나타냅니다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이동 및 회전 계산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Homography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행렬을 이용하여 이미지 간의 이동 변환을 계산합니다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이동 변환을 적용하여 현재 위치 및 회전을 계산하고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결과를 파일에 기록합니다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입력 이미지 및 결과 파일 설정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특정 폴더에 저장된 일련의 이미지를 입력으로 사용합니다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결과는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"odometry.txt"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파일에 저장되며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각 이미지에서 추정된 위치와 회전 각도가 기록됩니다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코드 수정 및 실험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특징점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개수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이미지 경로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출력 파일 경로 등을 실험에 맞게 조절할 수 있습니다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071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코드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960000" cy="4182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32" y="332656"/>
            <a:ext cx="3960000" cy="3966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32" y="4299234"/>
            <a:ext cx="3960000" cy="2381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ORB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검출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(Oriented FAST and Rotated BRIEF)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19872" y="1316460"/>
            <a:ext cx="5472609" cy="5544616"/>
          </a:xfrm>
          <a:noFill/>
        </p:spPr>
        <p:txBody>
          <a:bodyPr>
            <a:noAutofit/>
          </a:bodyPr>
          <a:lstStyle/>
          <a:p>
            <a:r>
              <a:rPr lang="en-US" altLang="ko-KR" sz="1050" dirty="0"/>
              <a:t>ORB(Oriented FAST and Rotated BRIEF)</a:t>
            </a:r>
            <a:r>
              <a:rPr lang="ko-KR" altLang="en-US" sz="1050" dirty="0"/>
              <a:t>은 </a:t>
            </a:r>
            <a:r>
              <a:rPr lang="ko-KR" altLang="en-US" sz="1050" dirty="0" err="1"/>
              <a:t>특징점을</a:t>
            </a:r>
            <a:r>
              <a:rPr lang="ko-KR" altLang="en-US" sz="1050" dirty="0"/>
              <a:t> 검출하고 기술하는 데 사용되는 컴퓨터 비전 알고리즘입니다</a:t>
            </a:r>
            <a:r>
              <a:rPr lang="en-US" altLang="ko-KR" sz="1050" dirty="0"/>
              <a:t>. ORB</a:t>
            </a:r>
            <a:r>
              <a:rPr lang="ko-KR" altLang="en-US" sz="1050" dirty="0"/>
              <a:t>는 높은 계산 효율성과 강한 특징 기술을 제공하여 실시간 응용 프로그램 및 시각 기반의 위치 결정에 적합합니다</a:t>
            </a:r>
            <a:r>
              <a:rPr lang="en-US" altLang="ko-KR" sz="1050" dirty="0"/>
              <a:t>.</a:t>
            </a:r>
          </a:p>
          <a:p>
            <a:r>
              <a:rPr lang="en-US" altLang="ko-KR" sz="1050" b="1" dirty="0"/>
              <a:t>ORB</a:t>
            </a:r>
            <a:r>
              <a:rPr lang="ko-KR" altLang="en-US" sz="1050" b="1" dirty="0"/>
              <a:t>의 주요 단계</a:t>
            </a:r>
            <a:r>
              <a:rPr lang="en-US" altLang="ko-KR" sz="1050" b="1" dirty="0"/>
              <a:t>:</a:t>
            </a:r>
          </a:p>
          <a:p>
            <a:pPr marL="0" indent="0">
              <a:buNone/>
            </a:pPr>
            <a:r>
              <a:rPr lang="en-US" altLang="ko-KR" sz="1050" b="1" dirty="0"/>
              <a:t> </a:t>
            </a:r>
            <a:r>
              <a:rPr lang="en-US" altLang="ko-KR" sz="1050" b="1" dirty="0" smtClean="0"/>
              <a:t>       1) FAST </a:t>
            </a:r>
            <a:r>
              <a:rPr lang="ko-KR" altLang="en-US" sz="1050" b="1" dirty="0" err="1"/>
              <a:t>특징점</a:t>
            </a:r>
            <a:r>
              <a:rPr lang="ko-KR" altLang="en-US" sz="1050" b="1" dirty="0"/>
              <a:t> 검출</a:t>
            </a:r>
            <a:r>
              <a:rPr lang="en-US" altLang="ko-KR" sz="1050" b="1" dirty="0"/>
              <a:t>:</a:t>
            </a:r>
            <a:endParaRPr lang="ko-KR" altLang="en-US" sz="1050" dirty="0"/>
          </a:p>
          <a:p>
            <a:pPr lvl="1"/>
            <a:r>
              <a:rPr lang="ko-KR" altLang="en-US" sz="1050" dirty="0"/>
              <a:t>이미지에서 </a:t>
            </a:r>
            <a:r>
              <a:rPr lang="en-US" altLang="ko-KR" sz="1050" dirty="0"/>
              <a:t>corner(</a:t>
            </a:r>
            <a:r>
              <a:rPr lang="ko-KR" altLang="en-US" sz="1050" dirty="0"/>
              <a:t>모서리</a:t>
            </a:r>
            <a:r>
              <a:rPr lang="en-US" altLang="ko-KR" sz="1050" dirty="0"/>
              <a:t>)</a:t>
            </a:r>
            <a:r>
              <a:rPr lang="ko-KR" altLang="en-US" sz="1050" dirty="0"/>
              <a:t>를 빠르게 검출하는 </a:t>
            </a:r>
            <a:r>
              <a:rPr lang="en-US" altLang="ko-KR" sz="1050" dirty="0"/>
              <a:t>FAST(Fast Accelerated Segment Test) </a:t>
            </a:r>
            <a:r>
              <a:rPr lang="ko-KR" altLang="en-US" sz="1050" dirty="0"/>
              <a:t>알고리즘을 사용합니다</a:t>
            </a:r>
            <a:r>
              <a:rPr lang="en-US" altLang="ko-KR" sz="1050" dirty="0"/>
              <a:t>.</a:t>
            </a:r>
          </a:p>
          <a:p>
            <a:pPr lvl="1"/>
            <a:r>
              <a:rPr lang="en-US" altLang="ko-KR" sz="1050" dirty="0"/>
              <a:t>FAST</a:t>
            </a:r>
            <a:r>
              <a:rPr lang="ko-KR" altLang="en-US" sz="1050" dirty="0"/>
              <a:t>는 픽셀들을 중심으로 </a:t>
            </a:r>
            <a:r>
              <a:rPr lang="en-US" altLang="ko-KR" sz="1050" dirty="0"/>
              <a:t>16</a:t>
            </a:r>
            <a:r>
              <a:rPr lang="ko-KR" altLang="en-US" sz="1050" dirty="0"/>
              <a:t>개의 픽셀을 선택하고 해당 중심 픽셀의 밝기보다 얼마나 많은 픽셀이 높은 밝기를 가지는지를 확인하여 </a:t>
            </a:r>
            <a:r>
              <a:rPr lang="en-US" altLang="ko-KR" sz="1050" dirty="0"/>
              <a:t>corner</a:t>
            </a:r>
            <a:r>
              <a:rPr lang="ko-KR" altLang="en-US" sz="1050" dirty="0"/>
              <a:t>를 판별합니다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r>
              <a:rPr lang="en-US" altLang="ko-KR" sz="1050" b="1" dirty="0" smtClean="0"/>
              <a:t>        2) </a:t>
            </a:r>
            <a:r>
              <a:rPr lang="ko-KR" altLang="en-US" sz="1050" b="1" dirty="0" err="1" smtClean="0"/>
              <a:t>특징점</a:t>
            </a:r>
            <a:r>
              <a:rPr lang="ko-KR" altLang="en-US" sz="1050" b="1" dirty="0" smtClean="0"/>
              <a:t> </a:t>
            </a:r>
            <a:r>
              <a:rPr lang="ko-KR" altLang="en-US" sz="1050" b="1" dirty="0"/>
              <a:t>방향 설정</a:t>
            </a:r>
            <a:r>
              <a:rPr lang="en-US" altLang="ko-KR" sz="1050" b="1" dirty="0"/>
              <a:t>:</a:t>
            </a:r>
            <a:endParaRPr lang="ko-KR" altLang="en-US" sz="1050" dirty="0"/>
          </a:p>
          <a:p>
            <a:pPr lvl="1"/>
            <a:r>
              <a:rPr lang="ko-KR" altLang="en-US" sz="1050" dirty="0"/>
              <a:t>각 </a:t>
            </a:r>
            <a:r>
              <a:rPr lang="ko-KR" altLang="en-US" sz="1050" dirty="0" err="1"/>
              <a:t>특징점</a:t>
            </a:r>
            <a:r>
              <a:rPr lang="ko-KR" altLang="en-US" sz="1050" dirty="0"/>
              <a:t> 주변의 픽셀을 사용하여 </a:t>
            </a:r>
            <a:r>
              <a:rPr lang="ko-KR" altLang="en-US" sz="1050" dirty="0" err="1"/>
              <a:t>특징점의</a:t>
            </a:r>
            <a:r>
              <a:rPr lang="ko-KR" altLang="en-US" sz="1050" dirty="0"/>
              <a:t> 방향을 설정합니다</a:t>
            </a:r>
            <a:r>
              <a:rPr lang="en-US" altLang="ko-KR" sz="1050" dirty="0"/>
              <a:t>.</a:t>
            </a:r>
          </a:p>
          <a:p>
            <a:pPr lvl="1"/>
            <a:r>
              <a:rPr lang="ko-KR" altLang="en-US" sz="1050" dirty="0"/>
              <a:t>방향 설정은 이미지의 </a:t>
            </a:r>
            <a:r>
              <a:rPr lang="ko-KR" altLang="en-US" sz="1050" dirty="0" err="1"/>
              <a:t>그래디언트</a:t>
            </a:r>
            <a:r>
              <a:rPr lang="ko-KR" altLang="en-US" sz="1050" dirty="0"/>
              <a:t> 방향을 기준으로 합니다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r>
              <a:rPr lang="en-US" altLang="ko-KR" sz="1050" b="1" dirty="0" smtClean="0"/>
              <a:t>        3) BRIEF </a:t>
            </a:r>
            <a:r>
              <a:rPr lang="ko-KR" altLang="en-US" sz="1050" b="1" dirty="0" err="1"/>
              <a:t>디스크립터</a:t>
            </a:r>
            <a:r>
              <a:rPr lang="ko-KR" altLang="en-US" sz="1050" b="1" dirty="0"/>
              <a:t> 생성</a:t>
            </a:r>
            <a:r>
              <a:rPr lang="en-US" altLang="ko-KR" sz="1050" b="1" dirty="0"/>
              <a:t>:</a:t>
            </a:r>
            <a:endParaRPr lang="ko-KR" altLang="en-US" sz="1050" dirty="0"/>
          </a:p>
          <a:p>
            <a:pPr lvl="1"/>
            <a:r>
              <a:rPr lang="en-US" altLang="ko-KR" sz="1050" dirty="0" smtClean="0"/>
              <a:t>BRIEF(Binary </a:t>
            </a:r>
            <a:r>
              <a:rPr lang="en-US" altLang="ko-KR" sz="1050" dirty="0"/>
              <a:t>Robust Independent Elementary Features)</a:t>
            </a:r>
            <a:r>
              <a:rPr lang="ko-KR" altLang="en-US" sz="1050" dirty="0"/>
              <a:t>는 각 </a:t>
            </a:r>
            <a:r>
              <a:rPr lang="ko-KR" altLang="en-US" sz="1050" dirty="0" err="1"/>
              <a:t>특징점</a:t>
            </a:r>
            <a:r>
              <a:rPr lang="ko-KR" altLang="en-US" sz="1050" dirty="0"/>
              <a:t> 주변에서 이진 기술자를 생성합니다</a:t>
            </a:r>
            <a:r>
              <a:rPr lang="en-US" altLang="ko-KR" sz="1050" dirty="0"/>
              <a:t>.</a:t>
            </a:r>
          </a:p>
          <a:p>
            <a:pPr lvl="1"/>
            <a:r>
              <a:rPr lang="ko-KR" altLang="en-US" sz="1050" dirty="0"/>
              <a:t>두 점을 선택하고 해당 위치에서의 픽셀 값 비교를 통해 이진 패턴을 생성합니다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r>
              <a:rPr lang="en-US" altLang="ko-KR" sz="1050" b="1" dirty="0" smtClean="0"/>
              <a:t>        4) </a:t>
            </a:r>
            <a:r>
              <a:rPr lang="ko-KR" altLang="en-US" sz="1050" b="1" dirty="0" err="1" smtClean="0"/>
              <a:t>키포인트</a:t>
            </a:r>
            <a:r>
              <a:rPr lang="ko-KR" altLang="en-US" sz="1050" b="1" dirty="0" smtClean="0"/>
              <a:t> </a:t>
            </a:r>
            <a:r>
              <a:rPr lang="ko-KR" altLang="en-US" sz="1050" b="1" dirty="0"/>
              <a:t>및 </a:t>
            </a:r>
            <a:r>
              <a:rPr lang="ko-KR" altLang="en-US" sz="1050" b="1" dirty="0" err="1"/>
              <a:t>디스크립터</a:t>
            </a:r>
            <a:r>
              <a:rPr lang="ko-KR" altLang="en-US" sz="1050" b="1" dirty="0"/>
              <a:t> 저장</a:t>
            </a:r>
            <a:r>
              <a:rPr lang="en-US" altLang="ko-KR" sz="1050" b="1" dirty="0"/>
              <a:t>:</a:t>
            </a:r>
            <a:endParaRPr lang="ko-KR" altLang="en-US" sz="1050" dirty="0"/>
          </a:p>
          <a:p>
            <a:pPr lvl="1"/>
            <a:r>
              <a:rPr lang="ko-KR" altLang="en-US" sz="1050" dirty="0"/>
              <a:t>각 </a:t>
            </a:r>
            <a:r>
              <a:rPr lang="ko-KR" altLang="en-US" sz="1050" dirty="0" err="1"/>
              <a:t>키포인트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특징점</a:t>
            </a:r>
            <a:r>
              <a:rPr lang="en-US" altLang="ko-KR" sz="1050" dirty="0"/>
              <a:t>)</a:t>
            </a:r>
            <a:r>
              <a:rPr lang="ko-KR" altLang="en-US" sz="1050" dirty="0"/>
              <a:t>의 위치와 해당하는 </a:t>
            </a:r>
            <a:r>
              <a:rPr lang="en-US" altLang="ko-KR" sz="1050" dirty="0"/>
              <a:t>BRIEF </a:t>
            </a:r>
            <a:r>
              <a:rPr lang="ko-KR" altLang="en-US" sz="1050" dirty="0" err="1"/>
              <a:t>디스크립터를</a:t>
            </a:r>
            <a:r>
              <a:rPr lang="ko-KR" altLang="en-US" sz="1050" dirty="0"/>
              <a:t> 저장합니다</a:t>
            </a:r>
            <a:r>
              <a:rPr lang="en-US" altLang="ko-KR" sz="1050" dirty="0"/>
              <a:t>.</a:t>
            </a:r>
          </a:p>
          <a:p>
            <a:r>
              <a:rPr lang="en-US" altLang="ko-KR" sz="1050" b="1" dirty="0"/>
              <a:t>ORB</a:t>
            </a:r>
            <a:r>
              <a:rPr lang="ko-KR" altLang="en-US" sz="1050" b="1" dirty="0"/>
              <a:t>의 특징</a:t>
            </a:r>
            <a:r>
              <a:rPr lang="en-US" altLang="ko-KR" sz="1050" b="1" dirty="0"/>
              <a:t>:</a:t>
            </a:r>
          </a:p>
          <a:p>
            <a:pPr marL="0" indent="0">
              <a:buNone/>
            </a:pPr>
            <a:r>
              <a:rPr lang="ko-KR" altLang="en-US" sz="1050" b="1" dirty="0" smtClean="0"/>
              <a:t>        </a:t>
            </a:r>
            <a:r>
              <a:rPr lang="en-US" altLang="ko-KR" sz="1050" b="1" dirty="0" smtClean="0"/>
              <a:t>1) </a:t>
            </a:r>
            <a:r>
              <a:rPr lang="ko-KR" altLang="en-US" sz="1050" b="1" dirty="0" smtClean="0"/>
              <a:t>회전 </a:t>
            </a:r>
            <a:r>
              <a:rPr lang="ko-KR" altLang="en-US" sz="1050" b="1" dirty="0"/>
              <a:t>불변성</a:t>
            </a:r>
            <a:r>
              <a:rPr lang="en-US" altLang="ko-KR" sz="1050" b="1" dirty="0"/>
              <a:t>(Rotation Invariance):</a:t>
            </a:r>
            <a:r>
              <a:rPr lang="ko-KR" altLang="en-US" sz="1050" dirty="0"/>
              <a:t> 이미지의 회전에 강인한 특징을 가집니다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r>
              <a:rPr lang="en-US" altLang="ko-KR" sz="1050" b="1" dirty="0" smtClean="0"/>
              <a:t>        2) </a:t>
            </a:r>
            <a:r>
              <a:rPr lang="ko-KR" altLang="en-US" sz="1050" b="1" dirty="0" smtClean="0"/>
              <a:t>높은 </a:t>
            </a:r>
            <a:r>
              <a:rPr lang="ko-KR" altLang="en-US" sz="1050" b="1" dirty="0"/>
              <a:t>계산 효율성</a:t>
            </a:r>
            <a:r>
              <a:rPr lang="en-US" altLang="ko-KR" sz="1050" b="1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FAST</a:t>
            </a:r>
            <a:r>
              <a:rPr lang="ko-KR" altLang="en-US" sz="1050" dirty="0"/>
              <a:t>와 </a:t>
            </a:r>
            <a:r>
              <a:rPr lang="en-US" altLang="ko-KR" sz="1050" dirty="0"/>
              <a:t>BRIEF</a:t>
            </a:r>
            <a:r>
              <a:rPr lang="ko-KR" altLang="en-US" sz="1050" dirty="0"/>
              <a:t>의 결합으로 속도가 빠릅니다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r>
              <a:rPr lang="en-US" altLang="ko-KR" sz="1050" b="1" dirty="0" smtClean="0"/>
              <a:t>        3) </a:t>
            </a:r>
            <a:r>
              <a:rPr lang="ko-KR" altLang="en-US" sz="1050" b="1" dirty="0" smtClean="0"/>
              <a:t>이진 </a:t>
            </a:r>
            <a:r>
              <a:rPr lang="ko-KR" altLang="en-US" sz="1050" b="1" dirty="0" err="1"/>
              <a:t>디스크립터</a:t>
            </a:r>
            <a:r>
              <a:rPr lang="en-US" altLang="ko-KR" sz="1050" b="1" dirty="0"/>
              <a:t>:</a:t>
            </a:r>
            <a:r>
              <a:rPr lang="ko-KR" altLang="en-US" sz="1050" dirty="0"/>
              <a:t> 빠르게 매칭되고 메모리 사용이 효율적입니다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r>
              <a:rPr lang="en-US" altLang="ko-KR" sz="1050" b="1" dirty="0" smtClean="0"/>
              <a:t>        4) </a:t>
            </a:r>
            <a:r>
              <a:rPr lang="ko-KR" altLang="en-US" sz="1050" b="1" dirty="0" smtClean="0"/>
              <a:t>스케일 </a:t>
            </a:r>
            <a:r>
              <a:rPr lang="ko-KR" altLang="en-US" sz="1050" b="1" dirty="0"/>
              <a:t>불변성</a:t>
            </a:r>
            <a:r>
              <a:rPr lang="en-US" altLang="ko-KR" sz="1050" b="1" dirty="0"/>
              <a:t>(Scale Invariance):</a:t>
            </a:r>
            <a:r>
              <a:rPr lang="ko-KR" altLang="en-US" sz="1050" dirty="0"/>
              <a:t> 이미지 피라미드를 사용하여 크기에 상대적으로 강인합니다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9" y="3140968"/>
            <a:ext cx="3024336" cy="1541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3096344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419872" y="1772816"/>
            <a:ext cx="5472609" cy="475252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Homography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호모그래피</a:t>
            </a:r>
            <a:r>
              <a:rPr lang="en-US" altLang="ko-KR" sz="1100" dirty="0"/>
              <a:t>)</a:t>
            </a:r>
            <a:r>
              <a:rPr lang="ko-KR" altLang="en-US" sz="1100" dirty="0"/>
              <a:t>는 이미지 처리 및 컴퓨터 비전에서 두 개의 평면 사이의 투시 변환을 나타내는 행렬입니다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변환은 평면 간의 위치</a:t>
            </a:r>
            <a:r>
              <a:rPr lang="en-US" altLang="ko-KR" sz="1100" dirty="0"/>
              <a:t>, </a:t>
            </a:r>
            <a:r>
              <a:rPr lang="ko-KR" altLang="en-US" sz="1100" dirty="0"/>
              <a:t>회전</a:t>
            </a:r>
            <a:r>
              <a:rPr lang="en-US" altLang="ko-KR" sz="1100" dirty="0"/>
              <a:t>, </a:t>
            </a:r>
            <a:r>
              <a:rPr lang="ko-KR" altLang="en-US" sz="1100" dirty="0"/>
              <a:t>크기 조절 및 왜곡을 표현할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주로 카메라의 움직임</a:t>
            </a:r>
            <a:r>
              <a:rPr lang="en-US" altLang="ko-KR" sz="1100" dirty="0"/>
              <a:t>, </a:t>
            </a:r>
            <a:r>
              <a:rPr lang="ko-KR" altLang="en-US" sz="1100" dirty="0"/>
              <a:t>객체 추적</a:t>
            </a:r>
            <a:r>
              <a:rPr lang="en-US" altLang="ko-KR" sz="1100" dirty="0"/>
              <a:t>, </a:t>
            </a:r>
            <a:r>
              <a:rPr lang="ko-KR" altLang="en-US" sz="1100" dirty="0"/>
              <a:t>이미지 </a:t>
            </a:r>
            <a:r>
              <a:rPr lang="ko-KR" altLang="en-US" sz="1100" dirty="0" err="1"/>
              <a:t>매칭</a:t>
            </a:r>
            <a:r>
              <a:rPr lang="ko-KR" altLang="en-US" sz="1100" dirty="0"/>
              <a:t> 등 다양한 응용 분야에서 사용됩니다</a:t>
            </a:r>
            <a:r>
              <a:rPr lang="en-US" altLang="ko-KR" sz="1100" dirty="0" smtClean="0"/>
              <a:t>.</a:t>
            </a:r>
            <a:r>
              <a:rPr lang="ko-KR" altLang="en-US" sz="1100" dirty="0" err="1" smtClean="0"/>
              <a:t>호모그래피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행렬 </a:t>
            </a:r>
            <a:r>
              <a:rPr lang="en-US" altLang="ko-KR" sz="1100" dirty="0"/>
              <a:t>H</a:t>
            </a:r>
            <a:r>
              <a:rPr lang="ko-KR" altLang="en-US" sz="1100" dirty="0"/>
              <a:t>는 </a:t>
            </a:r>
            <a:r>
              <a:rPr lang="en-US" altLang="ko-KR" sz="1100" dirty="0"/>
              <a:t>3x3 </a:t>
            </a:r>
            <a:r>
              <a:rPr lang="ko-KR" altLang="en-US" sz="1100" dirty="0"/>
              <a:t>행렬로</a:t>
            </a:r>
            <a:r>
              <a:rPr lang="en-US" altLang="ko-KR" sz="1100" dirty="0"/>
              <a:t>, </a:t>
            </a:r>
            <a:r>
              <a:rPr lang="ko-KR" altLang="en-US" sz="1100" dirty="0"/>
              <a:t>각 요소는 이미지 변환의 </a:t>
            </a:r>
            <a:r>
              <a:rPr lang="ko-KR" altLang="en-US" sz="1100" dirty="0" err="1"/>
              <a:t>파라미터를</a:t>
            </a:r>
            <a:r>
              <a:rPr lang="ko-KR" altLang="en-US" sz="1100" dirty="0"/>
              <a:t> 나타냅니다</a:t>
            </a:r>
            <a:r>
              <a:rPr lang="en-US" altLang="ko-KR" sz="1100" dirty="0"/>
              <a:t>. </a:t>
            </a:r>
            <a:r>
              <a:rPr lang="ko-KR" altLang="en-US" sz="1100" dirty="0"/>
              <a:t>다음은 </a:t>
            </a:r>
            <a:r>
              <a:rPr lang="ko-KR" altLang="en-US" sz="1100" dirty="0" err="1"/>
              <a:t>호모그래피</a:t>
            </a:r>
            <a:r>
              <a:rPr lang="ko-KR" altLang="en-US" sz="1100" dirty="0"/>
              <a:t> 행렬의 주요 요소 및 역할에 대한 설명입니다</a:t>
            </a:r>
            <a:r>
              <a:rPr lang="en-US" altLang="ko-KR" sz="1100" dirty="0"/>
              <a:t>:</a:t>
            </a:r>
          </a:p>
          <a:p>
            <a:r>
              <a:rPr lang="ko-KR" altLang="en-US" sz="1100" b="1" dirty="0"/>
              <a:t>회전 및 크기 조절 요소</a:t>
            </a:r>
            <a:r>
              <a:rPr lang="en-US" altLang="ko-KR" sz="1100" b="1" dirty="0"/>
              <a:t>:</a:t>
            </a:r>
            <a:endParaRPr lang="ko-KR" altLang="en-US" sz="1100" dirty="0"/>
          </a:p>
          <a:p>
            <a:pPr lvl="1"/>
            <a:r>
              <a:rPr lang="en-US" altLang="ko-KR" sz="1100" dirty="0"/>
              <a:t>H(0, 0) </a:t>
            </a:r>
            <a:r>
              <a:rPr lang="ko-KR" altLang="en-US" sz="1100" dirty="0"/>
              <a:t>및 </a:t>
            </a:r>
            <a:r>
              <a:rPr lang="en-US" altLang="ko-KR" sz="1100" dirty="0"/>
              <a:t>H(1, 1): </a:t>
            </a:r>
            <a:r>
              <a:rPr lang="ko-KR" altLang="en-US" sz="1100" dirty="0"/>
              <a:t>이미지의 회전 및 크기 조절을 나타냅니다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/>
              <a:t>이 값들이 </a:t>
            </a:r>
            <a:r>
              <a:rPr lang="en-US" altLang="ko-KR" sz="1100" dirty="0"/>
              <a:t>1</a:t>
            </a:r>
            <a:r>
              <a:rPr lang="ko-KR" altLang="en-US" sz="1100" dirty="0"/>
              <a:t>이면 크기 변화 없이</a:t>
            </a:r>
            <a:r>
              <a:rPr lang="en-US" altLang="ko-KR" sz="1100" dirty="0"/>
              <a:t>, </a:t>
            </a:r>
            <a:r>
              <a:rPr lang="ko-KR" altLang="en-US" sz="1100" dirty="0"/>
              <a:t>양수이면 확대</a:t>
            </a:r>
            <a:r>
              <a:rPr lang="en-US" altLang="ko-KR" sz="1100" dirty="0"/>
              <a:t>, </a:t>
            </a:r>
            <a:r>
              <a:rPr lang="ko-KR" altLang="en-US" sz="1100" dirty="0"/>
              <a:t>음수이면 축소가 발생합니다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이동 요소</a:t>
            </a:r>
            <a:r>
              <a:rPr lang="en-US" altLang="ko-KR" sz="1100" b="1" dirty="0"/>
              <a:t>:</a:t>
            </a:r>
            <a:endParaRPr lang="ko-KR" altLang="en-US" sz="1100" dirty="0"/>
          </a:p>
          <a:p>
            <a:pPr lvl="1"/>
            <a:r>
              <a:rPr lang="en-US" altLang="ko-KR" sz="1100" dirty="0"/>
              <a:t>H(0, 2) </a:t>
            </a:r>
            <a:r>
              <a:rPr lang="ko-KR" altLang="en-US" sz="1100" dirty="0"/>
              <a:t>및 </a:t>
            </a:r>
            <a:r>
              <a:rPr lang="en-US" altLang="ko-KR" sz="1100" dirty="0"/>
              <a:t>H(1, 2): </a:t>
            </a:r>
            <a:r>
              <a:rPr lang="ko-KR" altLang="en-US" sz="1100" dirty="0"/>
              <a:t>이미지의 이동을 나타냅니다</a:t>
            </a:r>
            <a:r>
              <a:rPr lang="en-US" altLang="ko-KR" sz="1100" dirty="0"/>
              <a:t>.</a:t>
            </a:r>
          </a:p>
          <a:p>
            <a:pPr lvl="1"/>
            <a:r>
              <a:rPr lang="en-US" altLang="ko-KR" sz="1100" dirty="0"/>
              <a:t>H(0, 2)</a:t>
            </a:r>
            <a:r>
              <a:rPr lang="ko-KR" altLang="en-US" sz="1100" dirty="0"/>
              <a:t>는 수평 이동을</a:t>
            </a:r>
            <a:r>
              <a:rPr lang="en-US" altLang="ko-KR" sz="1100" dirty="0"/>
              <a:t>, H(1, 2)</a:t>
            </a:r>
            <a:r>
              <a:rPr lang="ko-KR" altLang="en-US" sz="1100" dirty="0"/>
              <a:t>는 수직 이동을 나타냅니다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원근 변환 요소</a:t>
            </a:r>
            <a:r>
              <a:rPr lang="en-US" altLang="ko-KR" sz="1100" b="1" dirty="0"/>
              <a:t>:</a:t>
            </a:r>
            <a:endParaRPr lang="ko-KR" altLang="en-US" sz="1100" dirty="0"/>
          </a:p>
          <a:p>
            <a:pPr lvl="1"/>
            <a:r>
              <a:rPr lang="en-US" altLang="ko-KR" sz="1100" dirty="0"/>
              <a:t>H(2, 0), H(2, 1), H(2, 2): </a:t>
            </a:r>
            <a:r>
              <a:rPr lang="ko-KR" altLang="en-US" sz="1100" dirty="0"/>
              <a:t>원근 변환을 나타냅니다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/>
              <a:t>대부분의 경우 이 값들은 고정되어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이미지 픽셀의 확률적인 이동을 나타냅니다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호모그래피는</a:t>
            </a:r>
            <a:r>
              <a:rPr lang="ko-KR" altLang="en-US" sz="1100" dirty="0"/>
              <a:t> 일반적으로 두 이미지 간의 </a:t>
            </a:r>
            <a:r>
              <a:rPr lang="ko-KR" altLang="en-US" sz="1100" dirty="0" err="1"/>
              <a:t>특징점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매칭을</a:t>
            </a:r>
            <a:r>
              <a:rPr lang="ko-KR" altLang="en-US" sz="1100" dirty="0"/>
              <a:t> 기반으로 계산됩니다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주로 </a:t>
            </a:r>
            <a:r>
              <a:rPr lang="en-US" altLang="ko-KR" sz="1100" dirty="0"/>
              <a:t>RANSAC(</a:t>
            </a:r>
            <a:r>
              <a:rPr lang="en-US" altLang="ko-KR" sz="1100" dirty="0" err="1"/>
              <a:t>RANdom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SAmple</a:t>
            </a:r>
            <a:r>
              <a:rPr lang="en-US" altLang="ko-KR" sz="1100" dirty="0"/>
              <a:t> Consensus)</a:t>
            </a:r>
            <a:r>
              <a:rPr lang="ko-KR" altLang="en-US" sz="1100" dirty="0"/>
              <a:t>과 같은 이상치 제거 기술을 사용하여 </a:t>
            </a:r>
            <a:r>
              <a:rPr lang="ko-KR" altLang="en-US" sz="1100" dirty="0" err="1"/>
              <a:t>매칭에서</a:t>
            </a:r>
            <a:r>
              <a:rPr lang="ko-KR" altLang="en-US" sz="1100" dirty="0"/>
              <a:t> 발생하는 잘못된 포인트를 제거하고 정확한 변환을 얻습니다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실제로 </a:t>
            </a:r>
            <a:r>
              <a:rPr lang="ko-KR" altLang="en-US" sz="1100" dirty="0" err="1"/>
              <a:t>호모그래피는</a:t>
            </a:r>
            <a:r>
              <a:rPr lang="ko-KR" altLang="en-US" sz="1100" dirty="0"/>
              <a:t> 두 이미지 간의 관계를 </a:t>
            </a:r>
            <a:r>
              <a:rPr lang="ko-KR" altLang="en-US" sz="1100" dirty="0" err="1"/>
              <a:t>모델링할</a:t>
            </a:r>
            <a:r>
              <a:rPr lang="ko-KR" altLang="en-US" sz="1100" dirty="0"/>
              <a:t> 때 유용하며</a:t>
            </a:r>
            <a:r>
              <a:rPr lang="en-US" altLang="ko-KR" sz="1100" dirty="0"/>
              <a:t>, </a:t>
            </a:r>
            <a:r>
              <a:rPr lang="ko-KR" altLang="en-US" sz="1100" dirty="0"/>
              <a:t>이를 통해 하나의 이미지에서 다른 이미지로의 변환을 수행할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99592" y="18864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Homography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0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(</a:t>
            </a:r>
            <a:r>
              <a:rPr lang="en-US" altLang="ko-KR" dirty="0" smtClean="0"/>
              <a:t>01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57797"/>
            <a:ext cx="1790700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1857375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6093296"/>
            <a:ext cx="19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예시 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7425" y="6093296"/>
            <a:ext cx="19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2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3095095"/>
            <a:ext cx="8136904" cy="178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생각보다 예시 데이터와 출력 데이터간의 오차가 많이 발생했습니다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사용된 코드가 많지 않기에 코너 검출 과정과</a:t>
            </a:r>
            <a:r>
              <a:rPr lang="en-US" altLang="ko-KR" dirty="0"/>
              <a:t>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과정에서 오차가 발생했다고 생각합니다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다만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오차가 발생한 부분에 대해서는 어떤 방법으로 </a:t>
            </a:r>
            <a:r>
              <a:rPr lang="ko-KR" altLang="en-US" dirty="0" err="1" smtClean="0"/>
              <a:t>개선해야할지는</a:t>
            </a:r>
            <a:r>
              <a:rPr lang="ko-KR" altLang="en-US" dirty="0" smtClean="0"/>
              <a:t> 공부가 더 필요하다고 생각했습니다</a:t>
            </a:r>
            <a:r>
              <a:rPr lang="en-US" altLang="ko-KR" dirty="0" smtClean="0"/>
              <a:t>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2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492896"/>
            <a:ext cx="77724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0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449</TotalTime>
  <Words>651</Words>
  <Application>Microsoft Office PowerPoint</Application>
  <PresentationFormat>화면 슬라이드 쇼(4:3)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균형</vt:lpstr>
      <vt:lpstr>차량 자세 추정 프로그램 (5 frame 검출)</vt:lpstr>
      <vt:lpstr>문제 해결 방법</vt:lpstr>
      <vt:lpstr>사용된 코드 요약</vt:lpstr>
      <vt:lpstr>사용된 코드</vt:lpstr>
      <vt:lpstr>ORB 특징점 검출 (Oriented FAST and Rotated BRIEF)</vt:lpstr>
      <vt:lpstr>PowerPoint 프레젠테이션</vt:lpstr>
      <vt:lpstr>결과(01폴더)</vt:lpstr>
      <vt:lpstr>결론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멜버른 지역의 부동산 가격 예측</dc:title>
  <dc:creator>Chan's Victus</dc:creator>
  <cp:lastModifiedBy>Chan's Victus</cp:lastModifiedBy>
  <cp:revision>43</cp:revision>
  <dcterms:created xsi:type="dcterms:W3CDTF">2023-10-21T07:39:47Z</dcterms:created>
  <dcterms:modified xsi:type="dcterms:W3CDTF">2023-12-18T05:06:43Z</dcterms:modified>
</cp:coreProperties>
</file>