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2" r:id="rId2"/>
    <p:sldId id="362" r:id="rId3"/>
    <p:sldId id="363" r:id="rId4"/>
    <p:sldId id="361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pos="3840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pos="461" userDrawn="1">
          <p15:clr>
            <a:srgbClr val="A4A3A4"/>
          </p15:clr>
        </p15:guide>
        <p15:guide id="9" pos="3500" userDrawn="1">
          <p15:clr>
            <a:srgbClr val="A4A3A4"/>
          </p15:clr>
        </p15:guide>
        <p15:guide id="10" pos="4180" userDrawn="1">
          <p15:clr>
            <a:srgbClr val="A4A3A4"/>
          </p15:clr>
        </p15:guide>
        <p15:guide id="11" pos="7197" userDrawn="1">
          <p15:clr>
            <a:srgbClr val="A4A3A4"/>
          </p15:clr>
        </p15:guide>
        <p15:guide id="12" orient="horz" pos="6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62626"/>
    <a:srgbClr val="F5F5F5"/>
    <a:srgbClr val="CD0F41"/>
    <a:srgbClr val="115445"/>
    <a:srgbClr val="FFFFFF"/>
    <a:srgbClr val="F2F7FC"/>
    <a:srgbClr val="000000"/>
    <a:srgbClr val="1F487C"/>
    <a:srgbClr val="002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7" autoAdjust="0"/>
    <p:restoredTop sz="82007" autoAdjust="0"/>
  </p:normalViewPr>
  <p:slideViewPr>
    <p:cSldViewPr snapToGrid="0" showGuides="1">
      <p:cViewPr>
        <p:scale>
          <a:sx n="100" d="100"/>
          <a:sy n="100" d="100"/>
        </p:scale>
        <p:origin x="-744" y="-126"/>
      </p:cViewPr>
      <p:guideLst>
        <p:guide orient="horz" pos="799"/>
        <p:guide orient="horz" pos="663"/>
        <p:guide pos="3840"/>
        <p:guide pos="461"/>
        <p:guide pos="3500"/>
        <p:guide pos="4180"/>
        <p:guide pos="719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5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8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8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 dirty="0" smtClean="0"/>
              <a:t>일관된 입력 크기</a:t>
            </a:r>
            <a:r>
              <a:rPr lang="en-US" altLang="ko-KR" sz="900" dirty="0" smtClean="0"/>
              <a:t>,</a:t>
            </a:r>
            <a:r>
              <a:rPr lang="en-US" altLang="ko-KR" sz="900" baseline="0" dirty="0" smtClean="0"/>
              <a:t> </a:t>
            </a:r>
            <a:r>
              <a:rPr lang="ko-KR" altLang="en-US" sz="900" baseline="0" dirty="0" smtClean="0"/>
              <a:t>계산 효율성</a:t>
            </a:r>
            <a:r>
              <a:rPr lang="en-US" altLang="ko-KR" sz="900" baseline="0" dirty="0" smtClean="0"/>
              <a:t>, </a:t>
            </a:r>
            <a:r>
              <a:rPr lang="ko-KR" altLang="en-US" sz="900" baseline="0" dirty="0" smtClean="0"/>
              <a:t>공간 정보 보존</a:t>
            </a:r>
            <a:endParaRPr lang="en-US" altLang="ko-KR" sz="900" baseline="0" dirty="0" smtClean="0"/>
          </a:p>
          <a:p>
            <a:r>
              <a:rPr lang="en-US" altLang="ko-KR" sz="900" baseline="0" dirty="0" smtClean="0"/>
              <a:t>Pixels = </a:t>
            </a:r>
            <a:r>
              <a:rPr lang="en-US" altLang="ko-KR" sz="900" baseline="0" dirty="0" err="1" smtClean="0"/>
              <a:t>image_w</a:t>
            </a:r>
            <a:r>
              <a:rPr lang="en-US" altLang="ko-KR" sz="900" baseline="0" dirty="0" smtClean="0"/>
              <a:t> * </a:t>
            </a:r>
            <a:r>
              <a:rPr lang="en-US" altLang="ko-KR" sz="900" baseline="0" dirty="0" err="1" smtClean="0"/>
              <a:t>image_h</a:t>
            </a:r>
            <a:r>
              <a:rPr lang="en-US" altLang="ko-KR" sz="900" baseline="0" dirty="0" smtClean="0"/>
              <a:t> * 3  -&gt; RGB </a:t>
            </a:r>
            <a:r>
              <a:rPr lang="ko-KR" altLang="en-US" sz="900" baseline="0" dirty="0" smtClean="0"/>
              <a:t>이미지기 때문에 각 픽셀을 </a:t>
            </a:r>
            <a:r>
              <a:rPr lang="en-US" altLang="ko-KR" sz="900" baseline="0" dirty="0" smtClean="0"/>
              <a:t>3</a:t>
            </a:r>
            <a:r>
              <a:rPr lang="ko-KR" altLang="en-US" sz="900" baseline="0" dirty="0" smtClean="0"/>
              <a:t>바이트로 표현합니다</a:t>
            </a:r>
            <a:r>
              <a:rPr lang="en-US" altLang="ko-KR" sz="900" baseline="0" dirty="0" smtClean="0"/>
              <a:t>.</a:t>
            </a:r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33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74FF424-0293-4928-B07A-817D3140C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0"/>
            <a:ext cx="11875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38333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616369"/>
            <a:ext cx="252000" cy="0"/>
          </a:xfrm>
          <a:prstGeom prst="line">
            <a:avLst/>
          </a:prstGeom>
          <a:ln w="6350">
            <a:solidFill>
              <a:srgbClr val="024A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=""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286" y="-82188"/>
            <a:ext cx="5064446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81140" y="50775"/>
            <a:ext cx="5256527" cy="6363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0" i="0" u="none" spc="-150" dirty="0">
                <a:solidFill>
                  <a:schemeClr val="bg1">
                    <a:lumMod val="50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 Study on the Management Strategy of Starbucks</a:t>
            </a:r>
          </a:p>
          <a:p>
            <a:pPr algn="r">
              <a:lnSpc>
                <a:spcPct val="130000"/>
              </a:lnSpc>
            </a:pPr>
            <a:endParaRPr lang="ko-KR" altLang="en-US" sz="1400" b="0" i="0" u="none" spc="-150" dirty="0">
              <a:solidFill>
                <a:schemeClr val="bg1">
                  <a:lumMod val="50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91F1363E-4F12-4BCD-812C-4F78B1612AEF}"/>
              </a:ext>
            </a:extLst>
          </p:cNvPr>
          <p:cNvCxnSpPr/>
          <p:nvPr userDrawn="1"/>
        </p:nvCxnSpPr>
        <p:spPr>
          <a:xfrm>
            <a:off x="0" y="44698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37A8E16-A6C1-481F-89CE-D06946056714}"/>
              </a:ext>
            </a:extLst>
          </p:cNvPr>
          <p:cNvSpPr txBox="1"/>
          <p:nvPr userDrawn="1"/>
        </p:nvSpPr>
        <p:spPr>
          <a:xfrm>
            <a:off x="317639" y="6399876"/>
            <a:ext cx="3897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2022.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4B68E53-37F7-4DEC-A2E4-8962022C78D9}"/>
              </a:ext>
            </a:extLst>
          </p:cNvPr>
          <p:cNvSpPr txBox="1"/>
          <p:nvPr/>
        </p:nvSpPr>
        <p:spPr>
          <a:xfrm>
            <a:off x="3892191" y="2403954"/>
            <a:ext cx="7864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 err="1" smtClean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반려견</a:t>
            </a:r>
            <a:r>
              <a:rPr lang="ko-KR" altLang="en-US" sz="4400" spc="-150" dirty="0" smtClean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피부 진환 데이터</a:t>
            </a:r>
            <a:endParaRPr lang="ko-KR" altLang="en-US" sz="4400" spc="-150" dirty="0">
              <a:solidFill>
                <a:schemeClr val="bg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8D91D2D-5FF1-4871-BF31-7C389CA694F5}"/>
              </a:ext>
            </a:extLst>
          </p:cNvPr>
          <p:cNvSpPr txBox="1"/>
          <p:nvPr/>
        </p:nvSpPr>
        <p:spPr>
          <a:xfrm>
            <a:off x="6554051" y="4072356"/>
            <a:ext cx="494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2023254005 </a:t>
            </a:r>
            <a:r>
              <a:rPr lang="ko-KR" altLang="en-US" dirty="0" smtClean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이찬희</a:t>
            </a:r>
            <a:r>
              <a:rPr lang="en-US" altLang="ko-KR" dirty="0" smtClean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충북대학교 산업인공지능학과</a:t>
            </a:r>
            <a:endParaRPr lang="ko-KR" altLang="en-US" dirty="0">
              <a:solidFill>
                <a:schemeClr val="bg1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18F3127D-9AF5-4AA5-A260-A119480BE8FD}"/>
              </a:ext>
            </a:extLst>
          </p:cNvPr>
          <p:cNvCxnSpPr>
            <a:cxnSpLocks/>
          </p:cNvCxnSpPr>
          <p:nvPr/>
        </p:nvCxnSpPr>
        <p:spPr>
          <a:xfrm rot="5400000">
            <a:off x="3160718" y="2788675"/>
            <a:ext cx="1260000" cy="0"/>
          </a:xfrm>
          <a:prstGeom prst="line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23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45318"/>
            <a:ext cx="801052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7799583" y="1740693"/>
            <a:ext cx="4220967" cy="400764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ea typeface="KoPubWorld바탕체 Bold"/>
              </a:rPr>
              <a:t>Fit </a:t>
            </a:r>
            <a:r>
              <a:rPr lang="ko-KR" altLang="en-US" dirty="0" smtClean="0">
                <a:ea typeface="KoPubWorld바탕체 Bold"/>
              </a:rPr>
              <a:t>함수를 사용하여 모델을 훈련합니다</a:t>
            </a:r>
            <a:r>
              <a:rPr lang="en-US" altLang="ko-KR" dirty="0" smtClean="0">
                <a:ea typeface="KoPubWorld바탕체 Bold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KoPubWorld바탕체 Bold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ea typeface="KoPubWorld바탕체 Bold"/>
              </a:rPr>
              <a:t>X train</a:t>
            </a:r>
            <a:r>
              <a:rPr lang="ko-KR" altLang="en-US" dirty="0" smtClean="0">
                <a:ea typeface="KoPubWorld바탕체 Bold"/>
              </a:rPr>
              <a:t>과 </a:t>
            </a:r>
            <a:r>
              <a:rPr lang="en-US" altLang="ko-KR" dirty="0" smtClean="0">
                <a:ea typeface="KoPubWorld바탕체 Bold"/>
              </a:rPr>
              <a:t>y train</a:t>
            </a:r>
            <a:r>
              <a:rPr lang="ko-KR" altLang="en-US" dirty="0" smtClean="0">
                <a:ea typeface="KoPubWorld바탕체 Bold"/>
              </a:rPr>
              <a:t>을 훈련데이터로 설정하고 </a:t>
            </a:r>
            <a:r>
              <a:rPr lang="en-US" altLang="ko-KR" dirty="0" smtClean="0">
                <a:ea typeface="KoPubWorld바탕체 Bold"/>
              </a:rPr>
              <a:t>Batch size </a:t>
            </a:r>
            <a:r>
              <a:rPr lang="ko-KR" altLang="en-US" dirty="0" smtClean="0">
                <a:ea typeface="KoPubWorld바탕체 Bold"/>
              </a:rPr>
              <a:t>한번에 처리하는 샘플 개수를 </a:t>
            </a:r>
            <a:r>
              <a:rPr lang="en-US" altLang="ko-KR" dirty="0" smtClean="0">
                <a:ea typeface="KoPubWorld바탕체 Bold"/>
              </a:rPr>
              <a:t>32</a:t>
            </a:r>
            <a:r>
              <a:rPr lang="ko-KR" altLang="en-US" dirty="0" smtClean="0">
                <a:ea typeface="KoPubWorld바탕체 Bold"/>
              </a:rPr>
              <a:t>개로 설정했습니다</a:t>
            </a:r>
            <a:r>
              <a:rPr lang="en-US" altLang="ko-KR" dirty="0" smtClean="0">
                <a:ea typeface="KoPubWorld바탕체 Bol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ea typeface="KoPubWorld바탕체 Bold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ea typeface="KoPubWorld바탕체 Bold"/>
              </a:rPr>
              <a:t>nb.epoch</a:t>
            </a:r>
            <a:r>
              <a:rPr lang="en-US" altLang="ko-KR" dirty="0" smtClean="0">
                <a:ea typeface="KoPubWorld바탕체 Bold"/>
              </a:rPr>
              <a:t> </a:t>
            </a:r>
            <a:r>
              <a:rPr lang="ko-KR" altLang="en-US" dirty="0" smtClean="0">
                <a:ea typeface="KoPubWorld바탕체 Bold"/>
              </a:rPr>
              <a:t>전체 </a:t>
            </a:r>
            <a:r>
              <a:rPr lang="ko-KR" altLang="en-US" dirty="0" err="1" smtClean="0">
                <a:ea typeface="KoPubWorld바탕체 Bold"/>
              </a:rPr>
              <a:t>데이터셋</a:t>
            </a:r>
            <a:r>
              <a:rPr lang="ko-KR" altLang="en-US" dirty="0" smtClean="0">
                <a:ea typeface="KoPubWorld바탕체 Bold"/>
              </a:rPr>
              <a:t> 학습 반복 횟수로 </a:t>
            </a:r>
            <a:r>
              <a:rPr lang="en-US" altLang="ko-KR" dirty="0" smtClean="0">
                <a:ea typeface="KoPubWorld바탕체 Bold"/>
              </a:rPr>
              <a:t>50</a:t>
            </a:r>
            <a:r>
              <a:rPr lang="ko-KR" altLang="en-US" dirty="0">
                <a:ea typeface="KoPubWorld바탕체 Bold"/>
              </a:rPr>
              <a:t> </a:t>
            </a:r>
            <a:r>
              <a:rPr lang="ko-KR" altLang="en-US" dirty="0" smtClean="0">
                <a:ea typeface="KoPubWorld바탕체 Bold"/>
              </a:rPr>
              <a:t>번을 설정했습니다</a:t>
            </a:r>
            <a:r>
              <a:rPr lang="en-US" altLang="ko-KR" dirty="0" smtClean="0">
                <a:ea typeface="KoPubWorld바탕체 Bol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KoPubWorld바탕체 Bold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/>
              <a:t>validation_split</a:t>
            </a:r>
            <a:r>
              <a:rPr lang="ko-KR" altLang="en-US" dirty="0"/>
              <a:t>은 훈련 데이터 중 일부를 검증 데이터로 사용하는 비율을 지정합니다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KoPubWorld바탕체 Bold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ea typeface="KoPubWorld바탕체 Bold"/>
              </a:rPr>
              <a:t>History</a:t>
            </a:r>
            <a:r>
              <a:rPr lang="ko-KR" altLang="en-US" dirty="0" smtClean="0">
                <a:ea typeface="KoPubWorld바탕체 Bold"/>
              </a:rPr>
              <a:t>에 훈련 과정의 손실과 정확도가 기록됩니다</a:t>
            </a:r>
            <a:r>
              <a:rPr lang="en-US" altLang="ko-KR" dirty="0" smtClean="0">
                <a:ea typeface="KoPubWorld바탕체 Bold"/>
              </a:rPr>
              <a:t>.</a:t>
            </a: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 flipV="1">
            <a:off x="4410075" y="1190625"/>
            <a:ext cx="3389508" cy="2553890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7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45318"/>
            <a:ext cx="801052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7777357" y="1331120"/>
            <a:ext cx="4220967" cy="41195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ea typeface="KoPubWorld바탕체 Bold"/>
              </a:rPr>
              <a:t>Evaluate </a:t>
            </a:r>
            <a:r>
              <a:rPr lang="ko-KR" altLang="en-US" dirty="0" smtClean="0">
                <a:ea typeface="KoPubWorld바탕체 Bold"/>
              </a:rPr>
              <a:t>함수를 사용하여 모델을 평가합니다</a:t>
            </a:r>
            <a:r>
              <a:rPr lang="en-US" altLang="ko-KR" dirty="0" smtClean="0">
                <a:ea typeface="KoPubWorld바탕체 Bold"/>
              </a:rPr>
              <a:t>..</a:t>
            </a: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3324225" y="1537098"/>
            <a:ext cx="4453132" cy="24110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7777356" y="4064795"/>
            <a:ext cx="4220967" cy="41195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ea typeface="KoPubWorld바탕체 Bold"/>
              </a:rPr>
              <a:t>History</a:t>
            </a:r>
            <a:r>
              <a:rPr lang="ko-KR" altLang="en-US" dirty="0" smtClean="0">
                <a:ea typeface="KoPubWorld바탕체 Bold"/>
              </a:rPr>
              <a:t>에 저장된 데이터를 시각화 합니다</a:t>
            </a:r>
            <a:r>
              <a:rPr lang="en-US" altLang="ko-KR" dirty="0" smtClean="0">
                <a:ea typeface="KoPubWorld바탕체 Bold"/>
              </a:rPr>
              <a:t>.</a:t>
            </a: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>
            <a:off x="4152900" y="4270773"/>
            <a:ext cx="3624456" cy="0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6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정확</a:t>
            </a:r>
            <a:r>
              <a:rPr lang="ko-KR" altLang="en-US" dirty="0"/>
              <a:t>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손실</a:t>
            </a:r>
            <a:r>
              <a:rPr lang="ko-KR" altLang="en-US" dirty="0" smtClean="0"/>
              <a:t> 그래프</a:t>
            </a:r>
            <a:endParaRPr lang="ko-KR" altLang="en-US" dirty="0"/>
          </a:p>
        </p:txBody>
      </p:sp>
      <p:pic>
        <p:nvPicPr>
          <p:cNvPr id="1026" name="Picture 2" descr="E:\산업, 머신러닝\Figur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739775"/>
            <a:ext cx="585152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산업, 머신러닝\Figure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7" y="739775"/>
            <a:ext cx="585152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3236" y="5319415"/>
            <a:ext cx="280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정확도 그래프</a:t>
            </a:r>
            <a:endParaRPr lang="ko-KR" altLang="en-US" sz="2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4761" y="5319415"/>
            <a:ext cx="280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손실 그래프</a:t>
            </a:r>
            <a:endParaRPr lang="ko-KR" altLang="en-US" sz="2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13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4835" y="2328565"/>
            <a:ext cx="11187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정확도와 손실 그래프로 확인해보았을 때 현재 모델은 </a:t>
            </a:r>
            <a:r>
              <a:rPr lang="ko-KR" altLang="en-US" sz="2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오버피팅이</a:t>
            </a:r>
            <a:r>
              <a:rPr lang="ko-KR" altLang="en-US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되었음을 확인할 수 있습니다</a:t>
            </a:r>
            <a:r>
              <a:rPr lang="en-US" altLang="ko-KR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2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오버피팅의</a:t>
            </a:r>
            <a:r>
              <a:rPr lang="ko-KR" altLang="en-US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원인으로는 아래와 같이 예상합니다</a:t>
            </a:r>
            <a:r>
              <a:rPr lang="en-US" altLang="ko-KR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1. </a:t>
            </a:r>
            <a:r>
              <a:rPr lang="ko-KR" altLang="en-US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이미지 데이터 </a:t>
            </a:r>
            <a:r>
              <a:rPr lang="ko-KR" altLang="en-US" sz="2400" dirty="0" err="1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전처리시</a:t>
            </a:r>
            <a:r>
              <a:rPr lang="ko-KR" altLang="en-US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이미지 크기를 너무 작게 줄인 점</a:t>
            </a:r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2. </a:t>
            </a:r>
            <a:r>
              <a:rPr lang="ko-KR" altLang="en-US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학습하려는 이미지가 너무 불필요한 정보가 많은 점</a:t>
            </a:r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2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77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반려견</a:t>
            </a:r>
            <a:r>
              <a:rPr lang="ko-KR" altLang="en-US" dirty="0" smtClean="0"/>
              <a:t> 피부 질환 데이터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68583"/>
              </p:ext>
            </p:extLst>
          </p:nvPr>
        </p:nvGraphicFramePr>
        <p:xfrm>
          <a:off x="162641" y="2369855"/>
          <a:ext cx="4614632" cy="2612861"/>
        </p:xfrm>
        <a:graphic>
          <a:graphicData uri="http://schemas.openxmlformats.org/drawingml/2006/table">
            <a:tbl>
              <a:tblPr/>
              <a:tblGrid>
                <a:gridCol w="1153658"/>
                <a:gridCol w="1153658"/>
                <a:gridCol w="1153658"/>
                <a:gridCol w="1153658"/>
              </a:tblGrid>
              <a:tr h="3227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장비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</a:rPr>
                        <a:t>증상</a:t>
                      </a:r>
                      <a:endParaRPr lang="ko-KR" alt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이미지 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50271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effectLst/>
                        </a:rPr>
                        <a:t>반려견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일반 카메라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effectLst/>
                        </a:rPr>
                        <a:t>스마트폰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카메라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피부질환 이미지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구진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</a:rPr>
                        <a:t>판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</a:rPr>
                        <a:t>(plaque)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</a:rPr>
                        <a:t>12,164</a:t>
                      </a: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비듬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각질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effectLst/>
                        </a:rPr>
                        <a:t>상피성잔고리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</a:rPr>
                        <a:t>11,978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태선화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</a:rPr>
                        <a:t>색소이상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11,844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</a:rPr>
                        <a:t>농포</a:t>
                      </a:r>
                      <a:r>
                        <a:rPr lang="en-US" altLang="ko-KR" sz="1000" b="0" i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</a:rPr>
                        <a:t>여드름</a:t>
                      </a:r>
                      <a:endParaRPr lang="ko-KR" alt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9,826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</a:rPr>
                        <a:t>미란</a:t>
                      </a:r>
                      <a:r>
                        <a:rPr lang="en-US" altLang="ko-KR" sz="1000" b="0" i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i="0">
                          <a:solidFill>
                            <a:schemeClr val="tx1"/>
                          </a:solidFill>
                          <a:effectLst/>
                        </a:rPr>
                        <a:t>궤양</a:t>
                      </a:r>
                      <a:endParaRPr lang="ko-KR" alt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</a:rPr>
                        <a:t>9,506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</a:rPr>
                        <a:t>결절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</a:rPr>
                        <a:t>종양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</a:rPr>
                        <a:t>6,867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822" marR="110822" marT="55411" marB="55411" anchor="ctr">
                    <a:lnL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B1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597373" y="1708687"/>
            <a:ext cx="3586239" cy="47271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[</a:t>
            </a:r>
            <a:r>
              <a:rPr lang="ko-KR" altLang="en-US" dirty="0" err="1" smtClean="0"/>
              <a:t>반려견</a:t>
            </a:r>
            <a:r>
              <a:rPr lang="ko-KR" altLang="en-US" dirty="0" smtClean="0"/>
              <a:t> 피부질환 수집 데이터 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121" y="6067425"/>
            <a:ext cx="75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출처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AI 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Hub</a:t>
            </a:r>
          </a:p>
          <a:p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(https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://</a:t>
            </a:r>
            <a:r>
              <a:rPr lang="en-US" altLang="ko-KR" sz="10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www.aihub.or.kr/aihubdata/data/view.do?currMenu=115&amp;topMenu=100&amp;aihubDataSe=realm&amp;dataSetSn=561)</a:t>
            </a:r>
            <a:endParaRPr lang="ko-KR" altLang="en-US" sz="10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33" y="1808477"/>
            <a:ext cx="3600000" cy="67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908" y="2484798"/>
            <a:ext cx="3600000" cy="72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926" y="3214528"/>
            <a:ext cx="3600000" cy="72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669" y="1746485"/>
            <a:ext cx="3600000" cy="69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00" y="2444885"/>
            <a:ext cx="3600000" cy="70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33" y="4674703"/>
            <a:ext cx="3600000" cy="72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926" y="3938831"/>
            <a:ext cx="3600000" cy="73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926" y="3152028"/>
            <a:ext cx="3600000" cy="70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919" y="3840204"/>
            <a:ext cx="3600000" cy="706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870580" y="1708687"/>
            <a:ext cx="3677353" cy="3694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47933" y="1708686"/>
            <a:ext cx="3627994" cy="3694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반려견</a:t>
            </a:r>
            <a:r>
              <a:rPr lang="ko-KR" altLang="en-US" dirty="0" smtClean="0"/>
              <a:t> 피부 질환 예시 이미지</a:t>
            </a:r>
            <a:endParaRPr lang="ko-KR" altLang="en-US" dirty="0"/>
          </a:p>
        </p:txBody>
      </p:sp>
      <p:pic>
        <p:nvPicPr>
          <p:cNvPr id="1026" name="Picture 2" descr="E:\반려동물 피부질환\152.반려동물 피부질환 데이터\01.데이터\1.Training\1_원천데이터\TS01\반려견\피부\일반카메라\유증상\A1_구진_플라크\IMG_D_A1_0000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1" y="635309"/>
            <a:ext cx="360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299882" y="2767374"/>
            <a:ext cx="3586239" cy="47271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</a:t>
            </a:r>
            <a:endParaRPr lang="ko-KR" altLang="en-US" dirty="0"/>
          </a:p>
        </p:txBody>
      </p:sp>
      <p:pic>
        <p:nvPicPr>
          <p:cNvPr id="1027" name="Picture 3" descr="E:\반려동물 피부질환\152.반려동물 피부질환 데이터\01.데이터\1.Training\1_원천데이터\TS01\반려견\피부\일반카메라\유증상\A2_비듬_각질_상피성잔고리\IMG_D_A2_00472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14" y="635309"/>
            <a:ext cx="360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4376175" y="2767373"/>
            <a:ext cx="3586239" cy="47271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비듬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상피성잔고리</a:t>
            </a:r>
            <a:endParaRPr lang="ko-KR" altLang="en-US" dirty="0"/>
          </a:p>
        </p:txBody>
      </p:sp>
      <p:pic>
        <p:nvPicPr>
          <p:cNvPr id="1028" name="Picture 4" descr="E:\반려동물 피부질환\152.반려동물 피부질환 데이터\01.데이터\1.Training\1_원천데이터\TS01\반려견\피부\일반카메라\유증상\A3_태선화_과다색소침착\IMG_D_A3_0047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11" y="635309"/>
            <a:ext cx="360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8348091" y="2767374"/>
            <a:ext cx="3586239" cy="47271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태선화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색소이상</a:t>
            </a:r>
            <a:endParaRPr lang="ko-KR" altLang="en-US" dirty="0"/>
          </a:p>
        </p:txBody>
      </p:sp>
      <p:pic>
        <p:nvPicPr>
          <p:cNvPr id="1031" name="Picture 7" descr="E:\반려동물 피부질환\152.반려동물 피부질환 데이터\01.데이터\1.Training\1_원천데이터\TS01\반려견\피부\일반카메라\유증상\A4_농포_여드름\IMG_D_A4_18191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1" y="3381110"/>
            <a:ext cx="360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286121" y="5406110"/>
            <a:ext cx="3586239" cy="47271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농포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여드름</a:t>
            </a:r>
            <a:endParaRPr lang="ko-KR" altLang="en-US" dirty="0"/>
          </a:p>
        </p:txBody>
      </p:sp>
      <p:pic>
        <p:nvPicPr>
          <p:cNvPr id="1033" name="Picture 9" descr="E:\반려동물 피부질환\152.반려동물 피부질환 데이터\01.데이터\1.Training\1_원천데이터\TS01\반려견\피부\일반카메라\유증상\A5_미란_궤양\IMG_D_A5_19530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75" y="3381110"/>
            <a:ext cx="360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4389936" y="5419087"/>
            <a:ext cx="3586239" cy="47271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미란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궤양</a:t>
            </a:r>
            <a:endParaRPr lang="ko-KR" altLang="en-US" dirty="0"/>
          </a:p>
        </p:txBody>
      </p:sp>
      <p:pic>
        <p:nvPicPr>
          <p:cNvPr id="1035" name="Picture 11" descr="E:\반려동물 피부질환\152.반려동물 피부질환 데이터\01.데이터\1.Training\1_원천데이터\TS01\반려견\피부\일반카메라\유증상\A6_결절_종괴\IMG_D_A6_20316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091" y="3381110"/>
            <a:ext cx="360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8348091" y="5419087"/>
            <a:ext cx="3586239" cy="47271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결절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12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반려동물 피부 질환 데이터 분류 목적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184" y="2360645"/>
            <a:ext cx="11159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핸드폰 촬영을 통해 진단이 가능한 어플리케이션 제작으로 일반인이 동물병원을 가기 전 반려동물의 피부병에 대한 사전 예측이 가능함</a:t>
            </a:r>
            <a:r>
              <a:rPr lang="en-US" altLang="ko-KR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marL="457200" indent="-457200" algn="l">
              <a:buAutoNum type="arabicPeriod"/>
            </a:pPr>
            <a:endParaRPr lang="en-US" altLang="ko-KR" sz="2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동물병원에서 활용할 경우 피부질환을 진단하는 과정에서 이를 참고하여</a:t>
            </a:r>
            <a:r>
              <a:rPr lang="en-US" altLang="ko-KR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 정확한 진단을 하는데 도움이 될 수 있음</a:t>
            </a:r>
            <a:r>
              <a:rPr lang="en-US" altLang="ko-KR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400" dirty="0" smtClean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26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이미지데이터 전처리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8" y="1768928"/>
            <a:ext cx="46863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5676143" y="2092778"/>
            <a:ext cx="5567246" cy="10049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손상된 이미지파일을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때 예외를 발생시키지 </a:t>
            </a:r>
            <a:r>
              <a:rPr lang="ko-KR" altLang="en-US" dirty="0" err="1" smtClean="0"/>
              <a:t>않도록하며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손상된 부분은 무시하고 나머지 데이터를 사용할 수 있도록 하는 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2" idx="1"/>
          </p:cNvCxnSpPr>
          <p:nvPr/>
        </p:nvCxnSpPr>
        <p:spPr>
          <a:xfrm flipH="1">
            <a:off x="3442997" y="2595271"/>
            <a:ext cx="2233146" cy="651782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5676143" y="3559629"/>
            <a:ext cx="5567246" cy="300912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분류할 이미지들의 각 카테고리를 설정합니다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A1 : </a:t>
            </a:r>
            <a:r>
              <a:rPr lang="ko-KR" altLang="en-US" dirty="0" smtClean="0"/>
              <a:t>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</a:t>
            </a:r>
            <a:endParaRPr lang="en-US" altLang="ko-KR" dirty="0" smtClean="0"/>
          </a:p>
          <a:p>
            <a:r>
              <a:rPr lang="en-US" altLang="ko-KR" dirty="0" smtClean="0"/>
              <a:t>A2 : </a:t>
            </a:r>
            <a:r>
              <a:rPr lang="ko-KR" altLang="en-US" dirty="0" smtClean="0"/>
              <a:t>비듬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상피성</a:t>
            </a:r>
            <a:r>
              <a:rPr lang="ko-KR" altLang="en-US" dirty="0" smtClean="0"/>
              <a:t> 잔고리</a:t>
            </a:r>
            <a:endParaRPr lang="en-US" altLang="ko-KR" dirty="0" smtClean="0"/>
          </a:p>
          <a:p>
            <a:r>
              <a:rPr lang="en-US" altLang="ko-KR" dirty="0" smtClean="0"/>
              <a:t>A3 : </a:t>
            </a:r>
            <a:r>
              <a:rPr lang="ko-KR" altLang="en-US" dirty="0" smtClean="0"/>
              <a:t>태선화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색소이상</a:t>
            </a:r>
            <a:endParaRPr lang="en-US" altLang="ko-KR" dirty="0" smtClean="0"/>
          </a:p>
          <a:p>
            <a:r>
              <a:rPr lang="en-US" altLang="ko-KR" dirty="0" smtClean="0"/>
              <a:t>A4 : </a:t>
            </a:r>
            <a:r>
              <a:rPr lang="ko-KR" altLang="en-US" dirty="0" smtClean="0"/>
              <a:t>농포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여드름</a:t>
            </a:r>
            <a:endParaRPr lang="en-US" altLang="ko-KR" dirty="0" smtClean="0"/>
          </a:p>
          <a:p>
            <a:r>
              <a:rPr lang="en-US" altLang="ko-KR" dirty="0" smtClean="0"/>
              <a:t>A5 : </a:t>
            </a:r>
            <a:r>
              <a:rPr lang="ko-KR" altLang="en-US" dirty="0" smtClean="0"/>
              <a:t>미란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궤양</a:t>
            </a:r>
            <a:endParaRPr lang="en-US" altLang="ko-KR" dirty="0" smtClean="0"/>
          </a:p>
          <a:p>
            <a:r>
              <a:rPr lang="en-US" altLang="ko-KR" dirty="0" smtClean="0"/>
              <a:t>A6 : </a:t>
            </a:r>
            <a:r>
              <a:rPr lang="ko-KR" altLang="en-US" dirty="0" smtClean="0"/>
              <a:t>결절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각기 다른 카메라로 찍은 이미지이기에 이미지의 크기를 통일하기 위한 코드입니다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1"/>
          </p:cNvCxnSpPr>
          <p:nvPr/>
        </p:nvCxnSpPr>
        <p:spPr>
          <a:xfrm flipH="1" flipV="1">
            <a:off x="3610947" y="4296554"/>
            <a:ext cx="2065196" cy="76763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이미지데이터 전처리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259024"/>
            <a:ext cx="43624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5767583" y="676275"/>
            <a:ext cx="6394654" cy="505379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ea typeface="KoPubWorld바탕체 Bold"/>
              </a:rPr>
              <a:t>각 카테고리에 대해 이미지 데이터를 읽어오는 코드로 각 기능은 아래와 같습니다</a:t>
            </a:r>
            <a:r>
              <a:rPr lang="en-US" altLang="ko-KR" dirty="0" smtClean="0">
                <a:ea typeface="KoPubWorld바탕체 Bold"/>
              </a:rPr>
              <a:t>.</a:t>
            </a:r>
          </a:p>
          <a:p>
            <a:endParaRPr lang="en-US" altLang="ko-KR" dirty="0">
              <a:ea typeface="KoPubWorld바탕체 Bold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ea typeface="KoPubWorld바탕체 Bold"/>
              </a:rPr>
              <a:t>enumerate(categories</a:t>
            </a:r>
            <a:r>
              <a:rPr lang="en-US" altLang="ko-KR" dirty="0">
                <a:ea typeface="KoPubWorld바탕체 Bold"/>
              </a:rPr>
              <a:t>)</a:t>
            </a:r>
            <a:r>
              <a:rPr lang="ko-KR" altLang="en-US" dirty="0">
                <a:ea typeface="KoPubWorld바탕체 Bold"/>
              </a:rPr>
              <a:t>를 통해 각 카테고리의 인덱스와 이름을 순회합니다</a:t>
            </a:r>
            <a:r>
              <a:rPr lang="en-US" altLang="ko-KR" dirty="0" smtClean="0">
                <a:ea typeface="KoPubWorld바탕체 Bol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KoPubWorld바탕체 Bold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ea typeface="KoPubWorld바탕체 Bold"/>
              </a:rPr>
              <a:t>해당 </a:t>
            </a:r>
            <a:r>
              <a:rPr lang="ko-KR" altLang="en-US" dirty="0">
                <a:ea typeface="KoPubWorld바탕체 Bold"/>
              </a:rPr>
              <a:t>카테고리의 이미지를 저장한 </a:t>
            </a:r>
            <a:r>
              <a:rPr lang="ko-KR" altLang="en-US" dirty="0" err="1">
                <a:ea typeface="KoPubWorld바탕체 Bold"/>
              </a:rPr>
              <a:t>디렉토리</a:t>
            </a:r>
            <a:r>
              <a:rPr lang="ko-KR" altLang="en-US" dirty="0">
                <a:ea typeface="KoPubWorld바탕체 Bold"/>
              </a:rPr>
              <a:t> 경로인 </a:t>
            </a:r>
            <a:r>
              <a:rPr lang="en-US" altLang="ko-KR" dirty="0" err="1">
                <a:ea typeface="KoPubWorld바탕체 Bold"/>
              </a:rPr>
              <a:t>image_dir</a:t>
            </a:r>
            <a:r>
              <a:rPr lang="ko-KR" altLang="en-US" dirty="0">
                <a:ea typeface="KoPubWorld바탕체 Bold"/>
              </a:rPr>
              <a:t>을 생성합니다</a:t>
            </a:r>
            <a:r>
              <a:rPr lang="en-US" altLang="ko-KR" dirty="0" smtClean="0">
                <a:ea typeface="KoPubWorld바탕체 Bol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KoPubWorld바탕체 Bold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ea typeface="KoPubWorld바탕체 Bold"/>
              </a:rPr>
              <a:t>glob.glob</a:t>
            </a:r>
            <a:r>
              <a:rPr lang="ko-KR" altLang="en-US" dirty="0">
                <a:ea typeface="KoPubWorld바탕체 Bold"/>
              </a:rPr>
              <a:t>을 사용하여 해당 </a:t>
            </a:r>
            <a:r>
              <a:rPr lang="ko-KR" altLang="en-US" dirty="0" err="1">
                <a:ea typeface="KoPubWorld바탕체 Bold"/>
              </a:rPr>
              <a:t>디렉토리에서</a:t>
            </a:r>
            <a:r>
              <a:rPr lang="ko-KR" altLang="en-US" dirty="0">
                <a:ea typeface="KoPubWorld바탕체 Bold"/>
              </a:rPr>
              <a:t> 확장자가 </a:t>
            </a:r>
            <a:r>
              <a:rPr lang="en-US" altLang="ko-KR" dirty="0">
                <a:ea typeface="KoPubWorld바탕체 Bold"/>
              </a:rPr>
              <a:t>jpg</a:t>
            </a:r>
            <a:r>
              <a:rPr lang="ko-KR" altLang="en-US" dirty="0">
                <a:ea typeface="KoPubWorld바탕체 Bold"/>
              </a:rPr>
              <a:t>인 파일들을 찾아 순회합니다</a:t>
            </a:r>
            <a:r>
              <a:rPr lang="en-US" altLang="ko-KR" dirty="0" smtClean="0">
                <a:ea typeface="KoPubWorld바탕체 Bol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KoPubWorld바탕체 Bold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ea typeface="KoPubWorld바탕체 Bold"/>
              </a:rPr>
              <a:t>각 </a:t>
            </a:r>
            <a:r>
              <a:rPr lang="ko-KR" altLang="en-US" dirty="0">
                <a:ea typeface="KoPubWorld바탕체 Bold"/>
              </a:rPr>
              <a:t>이미지 파일을 열고</a:t>
            </a:r>
            <a:r>
              <a:rPr lang="en-US" altLang="ko-KR" dirty="0">
                <a:ea typeface="KoPubWorld바탕체 Bold"/>
              </a:rPr>
              <a:t>, RGB </a:t>
            </a:r>
            <a:r>
              <a:rPr lang="ko-KR" altLang="en-US" dirty="0">
                <a:ea typeface="KoPubWorld바탕체 Bold"/>
              </a:rPr>
              <a:t>형식으로 변환하고</a:t>
            </a:r>
            <a:r>
              <a:rPr lang="en-US" altLang="ko-KR" dirty="0">
                <a:ea typeface="KoPubWorld바탕체 Bold"/>
              </a:rPr>
              <a:t>, </a:t>
            </a:r>
            <a:r>
              <a:rPr lang="ko-KR" altLang="en-US" dirty="0">
                <a:ea typeface="KoPubWorld바탕체 Bold"/>
              </a:rPr>
              <a:t>지정한 크기로 조정합니다</a:t>
            </a:r>
            <a:r>
              <a:rPr lang="en-US" altLang="ko-KR" dirty="0" smtClean="0">
                <a:ea typeface="KoPubWorld바탕체 Bol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KoPubWorld바탕체 Bold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ea typeface="KoPubWorld바탕체 Bold"/>
              </a:rPr>
              <a:t>np.asarray</a:t>
            </a:r>
            <a:r>
              <a:rPr lang="en-US" altLang="ko-KR" dirty="0" smtClean="0">
                <a:ea typeface="KoPubWorld바탕체 Bold"/>
              </a:rPr>
              <a:t>(</a:t>
            </a:r>
            <a:r>
              <a:rPr lang="en-US" altLang="ko-KR" dirty="0" err="1" smtClean="0">
                <a:ea typeface="KoPubWorld바탕체 Bold"/>
              </a:rPr>
              <a:t>img</a:t>
            </a:r>
            <a:r>
              <a:rPr lang="en-US" altLang="ko-KR" dirty="0">
                <a:ea typeface="KoPubWorld바탕체 Bold"/>
              </a:rPr>
              <a:t>)</a:t>
            </a:r>
            <a:r>
              <a:rPr lang="ko-KR" altLang="en-US" dirty="0">
                <a:ea typeface="KoPubWorld바탕체 Bold"/>
              </a:rPr>
              <a:t>를 사용하여 이미지를 </a:t>
            </a:r>
            <a:r>
              <a:rPr lang="en-US" altLang="ko-KR" dirty="0" err="1">
                <a:ea typeface="KoPubWorld바탕체 Bold"/>
              </a:rPr>
              <a:t>NumPy</a:t>
            </a:r>
            <a:r>
              <a:rPr lang="en-US" altLang="ko-KR" dirty="0">
                <a:ea typeface="KoPubWorld바탕체 Bold"/>
              </a:rPr>
              <a:t> </a:t>
            </a:r>
            <a:r>
              <a:rPr lang="ko-KR" altLang="en-US" dirty="0">
                <a:ea typeface="KoPubWorld바탕체 Bold"/>
              </a:rPr>
              <a:t>배열로 변환합니다</a:t>
            </a:r>
            <a:r>
              <a:rPr lang="en-US" altLang="ko-KR" dirty="0" smtClean="0">
                <a:ea typeface="KoPubWorld바탕체 Bol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KoPubWorld바탕체 Bold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ea typeface="KoPubWorld바탕체 Bold"/>
              </a:rPr>
              <a:t>이미지 </a:t>
            </a:r>
            <a:r>
              <a:rPr lang="ko-KR" altLang="en-US" dirty="0">
                <a:ea typeface="KoPubWorld바탕체 Bold"/>
              </a:rPr>
              <a:t>데이터</a:t>
            </a:r>
            <a:r>
              <a:rPr lang="en-US" altLang="ko-KR" dirty="0">
                <a:ea typeface="KoPubWorld바탕체 Bold"/>
              </a:rPr>
              <a:t>(data)</a:t>
            </a:r>
            <a:r>
              <a:rPr lang="ko-KR" altLang="en-US" dirty="0">
                <a:ea typeface="KoPubWorld바탕체 Bold"/>
              </a:rPr>
              <a:t>를 </a:t>
            </a:r>
            <a:r>
              <a:rPr lang="en-US" altLang="ko-KR" dirty="0">
                <a:ea typeface="KoPubWorld바탕체 Bold"/>
              </a:rPr>
              <a:t>X </a:t>
            </a:r>
            <a:r>
              <a:rPr lang="ko-KR" altLang="en-US" dirty="0">
                <a:ea typeface="KoPubWorld바탕체 Bold"/>
              </a:rPr>
              <a:t>리스트에 추가하고</a:t>
            </a:r>
            <a:r>
              <a:rPr lang="en-US" altLang="ko-KR" dirty="0">
                <a:ea typeface="KoPubWorld바탕체 Bold"/>
              </a:rPr>
              <a:t>, </a:t>
            </a:r>
            <a:r>
              <a:rPr lang="ko-KR" altLang="en-US" dirty="0">
                <a:ea typeface="KoPubWorld바탕체 Bold"/>
              </a:rPr>
              <a:t>해당 이미지의 레이블</a:t>
            </a:r>
            <a:r>
              <a:rPr lang="en-US" altLang="ko-KR" dirty="0">
                <a:ea typeface="KoPubWorld바탕체 Bold"/>
              </a:rPr>
              <a:t>(label)</a:t>
            </a:r>
            <a:r>
              <a:rPr lang="ko-KR" altLang="en-US" dirty="0">
                <a:ea typeface="KoPubWorld바탕체 Bold"/>
              </a:rPr>
              <a:t>을 </a:t>
            </a:r>
            <a:r>
              <a:rPr lang="en-US" altLang="ko-KR" dirty="0">
                <a:ea typeface="KoPubWorld바탕체 Bold"/>
              </a:rPr>
              <a:t>Y </a:t>
            </a:r>
            <a:r>
              <a:rPr lang="ko-KR" altLang="en-US" dirty="0">
                <a:ea typeface="KoPubWorld바탕체 Bold"/>
              </a:rPr>
              <a:t>리스트에 추가합니다</a:t>
            </a:r>
            <a:r>
              <a:rPr lang="en-US" altLang="ko-KR" dirty="0" smtClean="0">
                <a:ea typeface="KoPubWorld바탕체 Bol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KoPubWorld바탕체 Bold"/>
            </a:endParaRPr>
          </a:p>
          <a:p>
            <a:r>
              <a:rPr lang="en-US" altLang="ko-KR" dirty="0" smtClean="0">
                <a:ea typeface="KoPubWorld바탕체 Bold"/>
              </a:rPr>
              <a:t>- </a:t>
            </a:r>
            <a:r>
              <a:rPr lang="ko-KR" altLang="en-US" dirty="0" smtClean="0">
                <a:ea typeface="KoPubWorld바탕체 Bold"/>
              </a:rPr>
              <a:t>매 </a:t>
            </a:r>
            <a:r>
              <a:rPr lang="en-US" altLang="ko-KR" dirty="0">
                <a:ea typeface="KoPubWorld바탕체 Bold"/>
              </a:rPr>
              <a:t>10</a:t>
            </a:r>
            <a:r>
              <a:rPr lang="ko-KR" altLang="en-US" dirty="0">
                <a:ea typeface="KoPubWorld바탕체 Bold"/>
              </a:rPr>
              <a:t>번째 이미지마다 </a:t>
            </a:r>
            <a:r>
              <a:rPr lang="en-US" altLang="ko-KR" dirty="0">
                <a:ea typeface="KoPubWorld바탕체 Bold"/>
              </a:rPr>
              <a:t>print(i, "\n", data)</a:t>
            </a:r>
            <a:r>
              <a:rPr lang="ko-KR" altLang="en-US" dirty="0">
                <a:ea typeface="KoPubWorld바탕체 Bold"/>
              </a:rPr>
              <a:t>를 통해 이미지 데이터를 출력합니다</a:t>
            </a:r>
            <a:r>
              <a:rPr lang="en-US" altLang="ko-KR" dirty="0">
                <a:ea typeface="KoPubWorld바탕체 Bold"/>
              </a:rPr>
              <a:t>.</a:t>
            </a:r>
          </a:p>
          <a:p>
            <a:endParaRPr lang="en-US" altLang="ko-KR" dirty="0" smtClean="0">
              <a:ea typeface="KoPubWorld바탕체 Bold"/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3790399" y="3203175"/>
            <a:ext cx="1977184" cy="638520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5843783" y="5697674"/>
            <a:ext cx="5567246" cy="10049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X, Y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배열로 변환합니다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 flipV="1">
            <a:off x="1772920" y="5514975"/>
            <a:ext cx="4070863" cy="685192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800350"/>
            <a:ext cx="37719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이미지데이터 전처리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9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5767583" y="2720952"/>
            <a:ext cx="6394654" cy="300912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ea typeface="KoPubWorld바탕체 Bold"/>
              </a:rPr>
              <a:t>-</a:t>
            </a:r>
            <a:r>
              <a:rPr lang="en-US" altLang="ko-KR" dirty="0" err="1" smtClean="0">
                <a:ea typeface="KoPubWorld바탕체 Bold"/>
              </a:rPr>
              <a:t>Trian_test_split</a:t>
            </a:r>
            <a:r>
              <a:rPr lang="en-US" altLang="ko-KR" dirty="0" smtClean="0">
                <a:ea typeface="KoPubWorld바탕체 Bold"/>
              </a:rPr>
              <a:t> </a:t>
            </a:r>
            <a:r>
              <a:rPr lang="ko-KR" altLang="en-US" dirty="0" smtClean="0">
                <a:ea typeface="KoPubWorld바탕체 Bold"/>
              </a:rPr>
              <a:t>함수를 사용하여 </a:t>
            </a:r>
            <a:r>
              <a:rPr lang="en-US" altLang="ko-KR" dirty="0" smtClean="0">
                <a:ea typeface="KoPubWorld바탕체 Bold"/>
              </a:rPr>
              <a:t>X, Y </a:t>
            </a:r>
            <a:r>
              <a:rPr lang="ko-KR" altLang="en-US" dirty="0" smtClean="0">
                <a:ea typeface="KoPubWorld바탕체 Bold"/>
              </a:rPr>
              <a:t>학습 데이터와 테스트 데이터로 분리하며</a:t>
            </a:r>
            <a:r>
              <a:rPr lang="en-US" altLang="ko-KR" dirty="0" smtClean="0">
                <a:ea typeface="KoPubWorld바탕체 Bold"/>
              </a:rPr>
              <a:t>, </a:t>
            </a:r>
            <a:r>
              <a:rPr lang="ko-KR" altLang="en-US" dirty="0" smtClean="0">
                <a:ea typeface="KoPubWorld바탕체 Bold"/>
              </a:rPr>
              <a:t>테스트 데이터의 비율을 </a:t>
            </a:r>
            <a:r>
              <a:rPr lang="en-US" altLang="ko-KR" dirty="0" smtClean="0">
                <a:ea typeface="KoPubWorld바탕체 Bold"/>
              </a:rPr>
              <a:t>20%</a:t>
            </a:r>
            <a:r>
              <a:rPr lang="ko-KR" altLang="en-US" dirty="0" smtClean="0">
                <a:ea typeface="KoPubWorld바탕체 Bold"/>
              </a:rPr>
              <a:t>로 설정하였습니다</a:t>
            </a:r>
            <a:r>
              <a:rPr lang="en-US" altLang="ko-KR" dirty="0" smtClean="0">
                <a:ea typeface="KoPubWorld바탕체 Bold"/>
              </a:rPr>
              <a:t>.</a:t>
            </a:r>
          </a:p>
          <a:p>
            <a:endParaRPr lang="en-US" altLang="ko-KR" dirty="0">
              <a:ea typeface="KoPubWorld바탕체 Bold"/>
            </a:endParaRPr>
          </a:p>
          <a:p>
            <a:r>
              <a:rPr lang="en-US" altLang="ko-KR" dirty="0" smtClean="0">
                <a:ea typeface="KoPubWorld바탕체 Bold"/>
              </a:rPr>
              <a:t>-</a:t>
            </a:r>
            <a:r>
              <a:rPr lang="ko-KR" altLang="en-US" dirty="0" smtClean="0">
                <a:ea typeface="KoPubWorld바탕체 Bold"/>
              </a:rPr>
              <a:t>분리된 학습 데이터와 테스트 데이터를 </a:t>
            </a:r>
            <a:r>
              <a:rPr lang="en-US" altLang="ko-KR" dirty="0" err="1" smtClean="0">
                <a:ea typeface="KoPubWorld바탕체 Bold"/>
              </a:rPr>
              <a:t>xy</a:t>
            </a:r>
            <a:r>
              <a:rPr lang="ko-KR" altLang="en-US" dirty="0" smtClean="0">
                <a:ea typeface="KoPubWorld바탕체 Bold"/>
              </a:rPr>
              <a:t>에 저장합니다</a:t>
            </a:r>
            <a:r>
              <a:rPr lang="en-US" altLang="ko-KR" dirty="0" smtClean="0">
                <a:ea typeface="KoPubWorld바탕체 Bold"/>
              </a:rPr>
              <a:t>.</a:t>
            </a:r>
          </a:p>
          <a:p>
            <a:endParaRPr lang="en-US" altLang="ko-KR" dirty="0">
              <a:ea typeface="KoPubWorld바탕체 Bold"/>
            </a:endParaRPr>
          </a:p>
          <a:p>
            <a:r>
              <a:rPr lang="en-US" altLang="ko-KR" dirty="0" smtClean="0">
                <a:ea typeface="KoPubWorld바탕체 Bold"/>
              </a:rPr>
              <a:t>-6obj.npy</a:t>
            </a:r>
            <a:r>
              <a:rPr lang="ko-KR" altLang="en-US" dirty="0" smtClean="0">
                <a:ea typeface="KoPubWorld바탕체 Bold"/>
              </a:rPr>
              <a:t>라는 파일로 저장합니다</a:t>
            </a:r>
            <a:r>
              <a:rPr lang="en-US" altLang="ko-KR" dirty="0" smtClean="0">
                <a:ea typeface="KoPubWorld바탕체 Bold"/>
              </a:rPr>
              <a:t>.</a:t>
            </a: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3790399" y="3841695"/>
            <a:ext cx="1977184" cy="383818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8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8" b="17048"/>
          <a:stretch/>
        </p:blipFill>
        <p:spPr bwMode="auto">
          <a:xfrm>
            <a:off x="247650" y="1462088"/>
            <a:ext cx="706755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7577333" y="1749401"/>
            <a:ext cx="4220967" cy="42799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ea typeface="KoPubWorld바탕체 Bold"/>
              </a:rPr>
              <a:t>- </a:t>
            </a:r>
            <a:r>
              <a:rPr lang="ko-KR" altLang="en-US" dirty="0" smtClean="0">
                <a:ea typeface="KoPubWorld바탕체 Bold"/>
              </a:rPr>
              <a:t>카테고리를 분류하고 리스트로 저장합니다</a:t>
            </a:r>
            <a:r>
              <a:rPr lang="en-US" altLang="ko-KR" dirty="0" smtClean="0">
                <a:ea typeface="KoPubWorld바탕체 Bold"/>
              </a:rPr>
              <a:t>.</a:t>
            </a:r>
          </a:p>
          <a:p>
            <a:endParaRPr lang="en-US" altLang="ko-KR" dirty="0">
              <a:ea typeface="KoPubWorld바탕체 Bold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ea typeface="KoPubWorld바탕체 Bold"/>
              </a:rPr>
              <a:t>이미지데이터 </a:t>
            </a:r>
            <a:r>
              <a:rPr lang="ko-KR" altLang="en-US" dirty="0" err="1" smtClean="0">
                <a:ea typeface="KoPubWorld바탕체 Bold"/>
              </a:rPr>
              <a:t>전처리에서</a:t>
            </a:r>
            <a:r>
              <a:rPr lang="ko-KR" altLang="en-US" dirty="0" smtClean="0">
                <a:ea typeface="KoPubWorld바탕체 Bold"/>
              </a:rPr>
              <a:t> 저장한 파일을 </a:t>
            </a:r>
            <a:r>
              <a:rPr lang="ko-KR" altLang="en-US" dirty="0" err="1" smtClean="0">
                <a:ea typeface="KoPubWorld바탕체 Bold"/>
              </a:rPr>
              <a:t>로드합니다</a:t>
            </a:r>
            <a:r>
              <a:rPr lang="en-US" altLang="ko-KR" dirty="0" smtClean="0">
                <a:ea typeface="KoPubWorld바탕체 Bold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ea typeface="KoPubWorld바탕체 Bold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ko-KR" altLang="en-US" dirty="0"/>
              <a:t> 변수에 순서대로 학습 데이터의 이미지</a:t>
            </a:r>
            <a:r>
              <a:rPr lang="en-US" altLang="ko-KR" dirty="0"/>
              <a:t>, </a:t>
            </a:r>
            <a:r>
              <a:rPr lang="ko-KR" altLang="en-US" dirty="0"/>
              <a:t>테스트 데이터의 이미지</a:t>
            </a:r>
            <a:r>
              <a:rPr lang="en-US" altLang="ko-KR" dirty="0"/>
              <a:t>, </a:t>
            </a:r>
            <a:r>
              <a:rPr lang="ko-KR" altLang="en-US" dirty="0"/>
              <a:t>학습 데이터의 레이블</a:t>
            </a:r>
            <a:r>
              <a:rPr lang="en-US" altLang="ko-KR" dirty="0"/>
              <a:t>, </a:t>
            </a:r>
            <a:r>
              <a:rPr lang="ko-KR" altLang="en-US" dirty="0"/>
              <a:t>테스트 데이터의 레이블이 저장됩니다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X_train</a:t>
            </a:r>
            <a:r>
              <a:rPr lang="ko-KR" altLang="en-US" dirty="0"/>
              <a:t>과 </a:t>
            </a:r>
            <a:r>
              <a:rPr lang="en-US" altLang="ko-KR" dirty="0" err="1"/>
              <a:t>X_test</a:t>
            </a:r>
            <a:r>
              <a:rPr lang="ko-KR" altLang="en-US" dirty="0"/>
              <a:t>를 </a:t>
            </a:r>
            <a:r>
              <a:rPr lang="en-US" altLang="ko-KR" dirty="0" err="1"/>
              <a:t>astype</a:t>
            </a:r>
            <a:r>
              <a:rPr lang="en-US" altLang="ko-KR" dirty="0"/>
              <a:t>("float")</a:t>
            </a:r>
            <a:r>
              <a:rPr lang="ko-KR" altLang="en-US" dirty="0"/>
              <a:t>로 </a:t>
            </a:r>
            <a:r>
              <a:rPr lang="ko-KR" altLang="en-US" dirty="0" err="1"/>
              <a:t>실수형으로</a:t>
            </a:r>
            <a:r>
              <a:rPr lang="ko-KR" altLang="en-US" dirty="0"/>
              <a:t> 변환하고</a:t>
            </a:r>
            <a:r>
              <a:rPr lang="en-US" altLang="ko-KR" dirty="0"/>
              <a:t>, 256</a:t>
            </a:r>
            <a:r>
              <a:rPr lang="ko-KR" altLang="en-US" dirty="0"/>
              <a:t>으로 나누어 정규화합니다</a:t>
            </a:r>
            <a:r>
              <a:rPr lang="en-US" altLang="ko-KR" dirty="0"/>
              <a:t>.</a:t>
            </a:r>
            <a:endParaRPr lang="en-US" altLang="ko-KR" dirty="0" smtClean="0">
              <a:ea typeface="KoPubWorld바탕체 Bold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KoPubWorld바탕체 Bold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ea typeface="KoPubWorld바탕체 Bold"/>
            </a:endParaRPr>
          </a:p>
        </p:txBody>
      </p:sp>
      <p:cxnSp>
        <p:nvCxnSpPr>
          <p:cNvPr id="11" name="직선 화살표 연결선 10"/>
          <p:cNvCxnSpPr>
            <a:stCxn id="8" idx="1"/>
          </p:cNvCxnSpPr>
          <p:nvPr/>
        </p:nvCxnSpPr>
        <p:spPr>
          <a:xfrm flipH="1" flipV="1">
            <a:off x="5848350" y="3889362"/>
            <a:ext cx="1728983" cy="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9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757238"/>
            <a:ext cx="648652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8" name="텍스트 개체 틀 1">
            <a:extLst>
              <a:ext uri="{FF2B5EF4-FFF2-40B4-BE49-F238E27FC236}">
                <a16:creationId xmlns="" xmlns:a16="http://schemas.microsoft.com/office/drawing/2014/main" id="{85E696EA-A7B7-4C94-85D7-3091132E461B}"/>
              </a:ext>
            </a:extLst>
          </p:cNvPr>
          <p:cNvSpPr txBox="1">
            <a:spLocks/>
          </p:cNvSpPr>
          <p:nvPr/>
        </p:nvSpPr>
        <p:spPr>
          <a:xfrm>
            <a:off x="7310633" y="645318"/>
            <a:ext cx="4220967" cy="589121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/>
              <a:t>Sequential </a:t>
            </a:r>
            <a:r>
              <a:rPr lang="ko-KR" altLang="en-US" dirty="0"/>
              <a:t>모델 객체를 생성합니다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Convolution2D </a:t>
            </a:r>
            <a:r>
              <a:rPr lang="ko-KR" altLang="en-US" dirty="0" err="1"/>
              <a:t>레이어를</a:t>
            </a:r>
            <a:r>
              <a:rPr lang="ko-KR" altLang="en-US" dirty="0"/>
              <a:t> 추가합니다</a:t>
            </a:r>
            <a:r>
              <a:rPr lang="en-US" altLang="ko-KR" dirty="0"/>
              <a:t>. 32</a:t>
            </a:r>
            <a:r>
              <a:rPr lang="ko-KR" altLang="en-US" dirty="0"/>
              <a:t>개의 필터를 사용하고</a:t>
            </a:r>
            <a:r>
              <a:rPr lang="en-US" altLang="ko-KR" dirty="0"/>
              <a:t>, (3, 3) </a:t>
            </a:r>
            <a:r>
              <a:rPr lang="ko-KR" altLang="en-US" dirty="0"/>
              <a:t>크기의 </a:t>
            </a:r>
            <a:r>
              <a:rPr lang="ko-KR" altLang="en-US" dirty="0" err="1"/>
              <a:t>커널을</a:t>
            </a:r>
            <a:r>
              <a:rPr lang="ko-KR" altLang="en-US" dirty="0"/>
              <a:t> 적용합니다</a:t>
            </a:r>
            <a:r>
              <a:rPr lang="en-US" altLang="ko-KR" dirty="0"/>
              <a:t>. </a:t>
            </a:r>
            <a:r>
              <a:rPr lang="ko-KR" altLang="en-US" dirty="0"/>
              <a:t>입력 이미지의 형태는 </a:t>
            </a:r>
            <a:r>
              <a:rPr lang="en-US" altLang="ko-KR" dirty="0" err="1"/>
              <a:t>X_train.shape</a:t>
            </a:r>
            <a:r>
              <a:rPr lang="en-US" altLang="ko-KR" dirty="0"/>
              <a:t>[1:]</a:t>
            </a:r>
            <a:r>
              <a:rPr lang="ko-KR" altLang="en-US" dirty="0"/>
              <a:t>로 지정합니다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border_mode</a:t>
            </a:r>
            <a:r>
              <a:rPr lang="en-US" altLang="ko-KR" dirty="0" smtClean="0"/>
              <a:t> </a:t>
            </a:r>
            <a:r>
              <a:rPr lang="ko-KR" altLang="en-US" dirty="0"/>
              <a:t>인자를 </a:t>
            </a:r>
            <a:r>
              <a:rPr lang="en-US" altLang="ko-KR" dirty="0"/>
              <a:t>'same'</a:t>
            </a:r>
            <a:r>
              <a:rPr lang="ko-KR" altLang="en-US" dirty="0"/>
              <a:t>으로 설정하여 입력과 출력의 크기를 동일하게 유지합니다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Activation </a:t>
            </a:r>
            <a:r>
              <a:rPr lang="ko-KR" altLang="en-US" dirty="0"/>
              <a:t>함수로 </a:t>
            </a:r>
            <a:r>
              <a:rPr lang="en-US" altLang="ko-KR" dirty="0"/>
              <a:t>'</a:t>
            </a:r>
            <a:r>
              <a:rPr lang="en-US" altLang="ko-KR" dirty="0" err="1"/>
              <a:t>relu</a:t>
            </a:r>
            <a:r>
              <a:rPr lang="en-US" altLang="ko-KR" dirty="0"/>
              <a:t>'</a:t>
            </a:r>
            <a:r>
              <a:rPr lang="ko-KR" altLang="en-US" dirty="0"/>
              <a:t>를 사용하여 활성화 함수를 적용합니다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MaxPooling2D </a:t>
            </a:r>
            <a:r>
              <a:rPr lang="ko-KR" altLang="en-US" dirty="0" err="1"/>
              <a:t>레이어를</a:t>
            </a:r>
            <a:r>
              <a:rPr lang="ko-KR" altLang="en-US" dirty="0"/>
              <a:t> 추가합니다</a:t>
            </a:r>
            <a:r>
              <a:rPr lang="en-US" altLang="ko-KR" dirty="0"/>
              <a:t>. (2, 2) </a:t>
            </a:r>
            <a:r>
              <a:rPr lang="ko-KR" altLang="en-US" dirty="0"/>
              <a:t>크기의 </a:t>
            </a:r>
            <a:r>
              <a:rPr lang="ko-KR" altLang="en-US" dirty="0" err="1"/>
              <a:t>풀링을</a:t>
            </a:r>
            <a:r>
              <a:rPr lang="ko-KR" altLang="en-US" dirty="0"/>
              <a:t> 적용하여 이미지를 축소합니다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Dropout </a:t>
            </a:r>
            <a:r>
              <a:rPr lang="ko-KR" altLang="en-US" dirty="0" err="1"/>
              <a:t>레이어를</a:t>
            </a:r>
            <a:r>
              <a:rPr lang="ko-KR" altLang="en-US" dirty="0"/>
              <a:t> 추가합니다</a:t>
            </a:r>
            <a:r>
              <a:rPr lang="en-US" altLang="ko-KR" dirty="0"/>
              <a:t>. 0.25</a:t>
            </a:r>
            <a:r>
              <a:rPr lang="ko-KR" altLang="en-US" dirty="0"/>
              <a:t>의 비율로 </a:t>
            </a:r>
            <a:r>
              <a:rPr lang="ko-KR" altLang="en-US" dirty="0" err="1"/>
              <a:t>랜덤하게</a:t>
            </a:r>
            <a:r>
              <a:rPr lang="ko-KR" altLang="en-US" dirty="0"/>
              <a:t> 뉴런을 비활성화시켜 </a:t>
            </a:r>
            <a:r>
              <a:rPr lang="ko-KR" altLang="en-US" dirty="0" err="1"/>
              <a:t>과적합을</a:t>
            </a:r>
            <a:r>
              <a:rPr lang="ko-KR" altLang="en-US" dirty="0"/>
              <a:t> 방지합니다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 과정을 한 번 더 반복하여 더 깊은 구조의 신경망을 </a:t>
            </a:r>
            <a:r>
              <a:rPr lang="ko-KR" altLang="en-US" dirty="0" smtClean="0"/>
              <a:t>구성하고</a:t>
            </a:r>
            <a:r>
              <a:rPr lang="en-US" altLang="ko-KR" dirty="0" smtClean="0"/>
              <a:t>, Compile </a:t>
            </a:r>
            <a:r>
              <a:rPr lang="ko-KR" altLang="en-US" dirty="0" smtClean="0"/>
              <a:t>함수를 사용해 모델을 컴파일 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>
              <a:ea typeface="KoPubWorld바탕체 Bold"/>
            </a:endParaRPr>
          </a:p>
        </p:txBody>
      </p:sp>
      <p:cxnSp>
        <p:nvCxnSpPr>
          <p:cNvPr id="11" name="직선 화살표 연결선 10"/>
          <p:cNvCxnSpPr>
            <a:stCxn id="8" idx="1"/>
          </p:cNvCxnSpPr>
          <p:nvPr/>
        </p:nvCxnSpPr>
        <p:spPr>
          <a:xfrm flipH="1">
            <a:off x="4791075" y="3590925"/>
            <a:ext cx="2519558" cy="0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691</Words>
  <Application>Microsoft Office PowerPoint</Application>
  <PresentationFormat>사용자 지정</PresentationFormat>
  <Paragraphs>128</Paragraphs>
  <Slides>13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Chan's</cp:lastModifiedBy>
  <cp:revision>770</cp:revision>
  <dcterms:created xsi:type="dcterms:W3CDTF">2022-02-02T04:32:22Z</dcterms:created>
  <dcterms:modified xsi:type="dcterms:W3CDTF">2023-06-07T23:31:09Z</dcterms:modified>
</cp:coreProperties>
</file>