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DDE"/>
          </a:solidFill>
        </a:fill>
      </a:tcStyle>
    </a:wholeTbl>
    <a:band2H>
      <a:tcTxStyle b="def" i="def"/>
      <a:tcStyle>
        <a:tcBdr/>
        <a:fill>
          <a:solidFill>
            <a:srgbClr val="ECEFE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2D3"/>
          </a:solidFill>
        </a:fill>
      </a:tcStyle>
    </a:wholeTbl>
    <a:band2H>
      <a:tcTxStyle b="def" i="def"/>
      <a:tcStyle>
        <a:tcBdr/>
        <a:fill>
          <a:solidFill>
            <a:srgbClr val="F6F1EA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8DE"/>
          </a:solidFill>
        </a:fill>
      </a:tcStyle>
    </a:wholeTbl>
    <a:band2H>
      <a:tcTxStyle b="def" i="def"/>
      <a:tcStyle>
        <a:tcBdr/>
        <a:fill>
          <a:solidFill>
            <a:srgbClr val="EDEDE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"/>
          </p:nvPr>
        </p:nvSpPr>
        <p:spPr>
          <a:xfrm>
            <a:off x="571500" y="5588000"/>
            <a:ext cx="11875780" cy="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" name="Shape 13"/>
          <p:cNvSpPr/>
          <p:nvPr>
            <p:ph type="body" sz="half" idx="13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84350"/>
            <a:ext cx="161318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100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1943100" y="3870535"/>
            <a:ext cx="10490200" cy="9398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  <a:lvl2pPr marL="11747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2pPr>
            <a:lvl3pPr marL="16446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3pPr>
            <a:lvl4pPr marL="21145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4pPr>
            <a:lvl5pPr marL="25844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Shape 103"/>
          <p:cNvSpPr/>
          <p:nvPr>
            <p:ph type="body" sz="quarter" idx="13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</a:defRPr>
            </a:pP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half" idx="1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rot="10800000">
            <a:off x="571500" y="7619996"/>
            <a:ext cx="11874500" cy="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5" name="Shape 25"/>
          <p:cNvSpPr/>
          <p:nvPr>
            <p:ph type="body" sz="quarter" idx="15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571500" y="7619997"/>
            <a:ext cx="6451600" cy="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4" name="Shape 44"/>
          <p:cNvSpPr/>
          <p:nvPr>
            <p:ph type="body" sz="quarter" idx="14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3" name="Shape 6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7023100" y="1574800"/>
            <a:ext cx="53975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4" name="Shape 74"/>
          <p:cNvSpPr/>
          <p:nvPr>
            <p:ph type="body" sz="half" idx="14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/>
          <a:p>
            <a:pPr marL="406400" indent="-406400">
              <a:defRPr sz="28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spc="28"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182429520_1646x1646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155" t="129" r="9869" b="129"/>
          <a:stretch>
            <a:fillRect/>
          </a:stretch>
        </p:blipFill>
        <p:spPr>
          <a:xfrm>
            <a:off x="7531100" y="-1"/>
            <a:ext cx="5473700" cy="9753601"/>
          </a:xfrm>
          <a:prstGeom prst="rect">
            <a:avLst/>
          </a:prstGeom>
        </p:spPr>
      </p:pic>
      <p:sp>
        <p:nvSpPr>
          <p:cNvPr id="129" name="Shape 129"/>
          <p:cNvSpPr/>
          <p:nvPr>
            <p:ph type="body" sz="quarter" idx="1"/>
          </p:nvPr>
        </p:nvSpPr>
        <p:spPr>
          <a:xfrm rot="10800000">
            <a:off x="571500" y="7619997"/>
            <a:ext cx="6451600" cy="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 작성규칙</a:t>
            </a:r>
          </a:p>
        </p:txBody>
      </p:sp>
      <p:sp>
        <p:nvSpPr>
          <p:cNvPr id="131" name="Shape 13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960" indent="-187960" defTabSz="233679">
              <a:spcBef>
                <a:spcPts val="700"/>
              </a:spcBef>
              <a:defRPr sz="1280"/>
            </a:pPr>
          </a:p>
        </p:txBody>
      </p:sp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디자인, 개발시</a:t>
            </a:r>
          </a:p>
        </p:txBody>
      </p:sp>
      <p:sp>
        <p:nvSpPr>
          <p:cNvPr id="135" name="Shape 13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디자인은 기획서의 화면UI에 나와있는 부분만 디자인한다.</a:t>
            </a:r>
            <a:br/>
            <a:r>
              <a:t>- 추가적으로 디자인을 해야한다면 반드시 기획서의 화면UI에</a:t>
            </a:r>
            <a:br/>
            <a:r>
              <a:t>  도 추가하는 디자인을 넣어야한다.</a:t>
            </a:r>
            <a:br/>
            <a:r>
              <a:t>- 기획서의 화면UI와 조금이라도 다른 디자인을 한다면 반드시</a:t>
            </a:r>
            <a:br/>
            <a:r>
              <a:t>  기획서의 화면UI에도 원래 디자인에서 변경된 디자인으로 바</a:t>
            </a:r>
            <a:br/>
            <a:r>
              <a:t>  꿔야한다.</a:t>
            </a:r>
          </a:p>
          <a:p>
            <a:pPr/>
            <a:r>
              <a:t>개발은 기획서의 전체시스템흐름, 상세시스템흐름 그리고 기능 설명만을 보고 개발한다.</a:t>
            </a:r>
            <a:br/>
            <a:r>
              <a:t>- 기획서와 조금이라도 다른 개발을 하게된다면 반드시 기획서에 변경된 개발이 반영되어야한다.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960" indent="-187960" defTabSz="233679">
              <a:spcBef>
                <a:spcPts val="700"/>
              </a:spcBef>
              <a:defRPr sz="1280"/>
            </a:pPr>
          </a:p>
        </p:txBody>
      </p:sp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개발시</a:t>
            </a:r>
          </a:p>
        </p:txBody>
      </p:sp>
      <p:sp>
        <p:nvSpPr>
          <p:cNvPr id="139" name="Shape 139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기획서</a:t>
            </a:r>
            <a:br/>
            <a:r>
              <a:t>- 기획서의 기능 설명은 상세시스템흐름도 또는 화면UI를 통해 </a:t>
            </a:r>
            <a:br/>
            <a:r>
              <a:t>  파악할 수 있는 기능만을 설명한다.</a:t>
            </a:r>
            <a:br/>
            <a:r>
              <a:t>예시)</a:t>
            </a:r>
            <a:br/>
            <a:r>
              <a:t> -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00"/>
            </a:lvl1pPr>
          </a:lstStyle>
          <a:p>
            <a:pPr/>
            <a:r>
              <a:t>자바언어 코드작성 규칙</a:t>
            </a:r>
          </a:p>
        </p:txBody>
      </p:sp>
      <p:sp>
        <p:nvSpPr>
          <p:cNvPr id="143" name="Shape 14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just"/>
            <a:r>
              <a:t>메소드</a:t>
            </a:r>
            <a:br/>
            <a:r>
              <a:t>1. 오버라이드 시 반드시 @override애너테이션을 단다.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00"/>
            </a:lvl1pPr>
          </a:lstStyle>
          <a:p>
            <a:pPr/>
            <a:r>
              <a:t>자바언어 코드작성 규칙</a:t>
            </a:r>
          </a:p>
        </p:txBody>
      </p:sp>
      <p:sp>
        <p:nvSpPr>
          <p:cNvPr id="147" name="Shape 147"/>
          <p:cNvSpPr/>
          <p:nvPr>
            <p:ph type="body" idx="13"/>
          </p:nvPr>
        </p:nvSpPr>
        <p:spPr>
          <a:xfrm>
            <a:off x="571499" y="1803400"/>
            <a:ext cx="7109612" cy="7226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79589" indent="-279589" algn="just" defTabSz="347599">
              <a:spcBef>
                <a:spcPts val="1000"/>
              </a:spcBef>
              <a:defRPr sz="1870"/>
            </a:pPr>
            <a:r>
              <a:t>블록을 포함하고 있는 모든 문장</a:t>
            </a:r>
            <a:br/>
            <a:r>
              <a:t>- 클래스, 조건문, 제어문, 메서드, 블록문 등… 블록   ( { … } )을 포함하고 있는 모든 문장은 반드시 블록의 닫는괄호 ( } )뒤에 왼쪽의 그림, 아래의 예시와 같은 규칙을 따른다.</a:t>
            </a:r>
          </a:p>
          <a:p>
            <a:pPr marL="279589" indent="-279589" algn="just" defTabSz="347599">
              <a:spcBef>
                <a:spcPts val="1000"/>
              </a:spcBef>
              <a:defRPr sz="1870"/>
            </a:pPr>
            <a:r>
              <a:t>예시 )</a:t>
            </a:r>
            <a:br/>
            <a:r>
              <a:t>1. public class Calculator{</a:t>
            </a:r>
            <a:br/>
            <a:r>
              <a:t>   …</a:t>
            </a:r>
            <a:br/>
            <a:r>
              <a:t>} // end class Calculator</a:t>
            </a:r>
            <a:br/>
          </a:p>
          <a:p>
            <a:pPr marL="279589" indent="-279589" algn="just" defTabSz="347599">
              <a:spcBef>
                <a:spcPts val="1000"/>
              </a:spcBef>
              <a:defRPr sz="1870"/>
            </a:pPr>
            <a:r>
              <a:t>2. if(!name.equal(lcs)){</a:t>
            </a:r>
            <a:br/>
            <a:r>
              <a:t> …</a:t>
            </a:r>
            <a:br/>
            <a:r>
              <a:t>} // end if(!name.equal(lcs))</a:t>
            </a:r>
            <a:br/>
          </a:p>
          <a:p>
            <a:pPr marL="279589" indent="-279589" algn="just" defTabSz="347599">
              <a:spcBef>
                <a:spcPts val="1000"/>
              </a:spcBef>
              <a:defRPr sz="1870"/>
            </a:pPr>
            <a:r>
              <a:t>3. for(int i =0; i &lt;10; i++){</a:t>
            </a:r>
            <a:br/>
            <a:r>
              <a:t>  …</a:t>
            </a:r>
            <a:br/>
            <a:r>
              <a:t>} // end for(int i =0; i &lt;10; i++)</a:t>
            </a:r>
            <a:br/>
          </a:p>
          <a:p>
            <a:pPr marL="279589" indent="-279589" algn="just" defTabSz="347599">
              <a:spcBef>
                <a:spcPts val="1000"/>
              </a:spcBef>
              <a:defRPr sz="1870"/>
            </a:pPr>
            <a:r>
              <a:t>4. public void factorial(int num){</a:t>
            </a:r>
            <a:br/>
            <a:r>
              <a:t>    …</a:t>
            </a:r>
            <a:br/>
            <a:r>
              <a:t>}//end factorial(int num)</a:t>
            </a:r>
          </a:p>
        </p:txBody>
      </p:sp>
      <p:pic>
        <p:nvPicPr>
          <p:cNvPr id="14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9976" y="2419517"/>
            <a:ext cx="3958787" cy="299559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9104221" y="3466019"/>
            <a:ext cx="3861399" cy="192283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8932819" y="4518735"/>
            <a:ext cx="3994701" cy="192283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8824645" y="4916814"/>
            <a:ext cx="4109452" cy="192284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8824645" y="5197433"/>
            <a:ext cx="4109452" cy="192283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5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3714" y="5522581"/>
            <a:ext cx="5205580" cy="438075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7795945" y="7318333"/>
            <a:ext cx="5181120" cy="587422"/>
          </a:xfrm>
          <a:prstGeom prst="roundRect">
            <a:avLst>
              <a:gd name="adj" fmla="val 30765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00"/>
            </a:lvl1pPr>
          </a:lstStyle>
          <a:p>
            <a:pPr/>
            <a:r>
              <a:t>자바언어 코드작성 규칙</a:t>
            </a:r>
          </a:p>
        </p:txBody>
      </p:sp>
      <p:sp>
        <p:nvSpPr>
          <p:cNvPr id="158" name="Shape 158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인터페이스</a:t>
            </a:r>
            <a:br/>
            <a:r>
              <a:t>- 인터페이스 명은 모두 소문자로 작성한다.</a:t>
            </a:r>
            <a:br/>
            <a:r>
              <a:t>- 인터페이스명은 xxxable을 사용한다.</a:t>
            </a:r>
            <a:br/>
            <a:r>
              <a:t>  1. public interface selectable { … }</a:t>
            </a:r>
            <a:br/>
            <a:r>
              <a:t>- 인터페이스는 interface 패키지 내에 위치시킨다.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00"/>
            </a:lvl1pPr>
          </a:lstStyle>
          <a:p>
            <a:pPr/>
            <a:r>
              <a:t>Git, Github 사용 규칙</a:t>
            </a:r>
          </a:p>
        </p:txBody>
      </p:sp>
      <p:sp>
        <p:nvSpPr>
          <p:cNvPr id="162" name="Shape 16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33628" indent="-333628" defTabSz="414781">
              <a:spcBef>
                <a:spcPts val="1200"/>
              </a:spcBef>
              <a:defRPr sz="2272"/>
            </a:pPr>
            <a:r>
              <a:t>이슈</a:t>
            </a:r>
            <a:br/>
            <a:r>
              <a:t>- 디자인, 개발 모두 어떠한 일을 할 경우 반드시 이슈를 생성한다.</a:t>
            </a:r>
            <a:br/>
            <a:r>
              <a:t>- 이슈번호는 브랜치이름이된다.</a:t>
            </a:r>
          </a:p>
          <a:p>
            <a:pPr marL="0" indent="0" defTabSz="414781">
              <a:spcBef>
                <a:spcPts val="1200"/>
              </a:spcBef>
              <a:buSzTx/>
              <a:buFontTx/>
              <a:buNone/>
              <a:defRPr sz="2272"/>
            </a:pPr>
          </a:p>
          <a:p>
            <a:pPr marL="333628" indent="-333628" defTabSz="414781">
              <a:spcBef>
                <a:spcPts val="1200"/>
              </a:spcBef>
              <a:defRPr sz="2272"/>
            </a:pPr>
            <a:r>
              <a:t>브랜치 생성</a:t>
            </a:r>
            <a:br/>
            <a:r>
              <a:t>- 디자인은 Design/# 으로 브랜치를 생성한다.</a:t>
            </a:r>
            <a:br/>
            <a:r>
              <a:t>- 개발은 Feature/# 으로 브랜치를 생성한다.</a:t>
            </a:r>
            <a:br/>
            <a:r>
              <a:t>- #은 이슈의 번호를 따른다.</a:t>
            </a:r>
          </a:p>
          <a:p>
            <a:pPr marL="0" indent="0" defTabSz="414781">
              <a:spcBef>
                <a:spcPts val="1200"/>
              </a:spcBef>
              <a:buSzTx/>
              <a:buFontTx/>
              <a:buNone/>
              <a:defRPr sz="2272"/>
            </a:pPr>
          </a:p>
          <a:p>
            <a:pPr marL="333628" indent="-333628" defTabSz="414781">
              <a:spcBef>
                <a:spcPts val="1200"/>
              </a:spcBef>
              <a:defRPr sz="2272"/>
            </a:pPr>
            <a:r>
              <a:t>커밋</a:t>
            </a:r>
            <a:br/>
            <a:r>
              <a:t>- 하나의 커밋은 하나의 클래스에 대한 내용만 담고 있다.</a:t>
            </a:r>
            <a:br/>
            <a:r>
              <a:t>예시)</a:t>
            </a:r>
            <a:br/>
            <a:r>
              <a:t>    1. 회원가입처리 클래스, 회원탈퇴처리 클래스의 내용을 수정하면 두 개의 커밋이</a:t>
            </a:r>
            <a:br/>
            <a:r>
              <a:t>        생성되어야 한다.</a:t>
            </a:r>
            <a:br/>
            <a:r>
              <a:t>    2. 회원가입처리 클래스에 있는 두개 이상의 필드 또는 메소드 수정시 하나의 </a:t>
            </a:r>
            <a:br/>
            <a:r>
              <a:t>        커밋이 생성되어야 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