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0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 Italic"/>
        <a:ea typeface="Iowan Old Style Italic"/>
        <a:cs typeface="Iowan Old Style Italic"/>
        <a:sym typeface="Iowan Old Style Ital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 Roman"/>
          <a:ea typeface="Iowan Old Style Roman"/>
          <a:cs typeface="Iowan Old Style Roman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" name="Shape 13"/>
          <p:cNvSpPr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1000">
                <a:solidFill>
                  <a:srgbClr val="E4E4E4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Shape 102"/>
          <p:cNvSpPr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03" name="Shape 103"/>
          <p:cNvSpPr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>
                <a:solidFill>
                  <a:srgbClr val="6B6D6D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Shape 23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43" name="Shape 43"/>
          <p:cNvSpPr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4" name="Shape 44"/>
          <p:cNvSpPr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>
                <a:solidFill>
                  <a:srgbClr val="747676"/>
                </a:solidFill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4" name="Shape 74"/>
          <p:cNvSpPr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Shape 91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Shape 92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1pPr>
            <a:lvl2pPr marL="0" indent="2286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2pPr>
            <a:lvl3pPr marL="0" indent="4572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3pPr>
            <a:lvl4pPr marL="0" indent="6858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4pPr>
            <a:lvl5pPr marL="0" indent="914400">
              <a:spcBef>
                <a:spcPts val="1400"/>
              </a:spcBef>
              <a:buSzTx/>
              <a:buFontTx/>
              <a:buNone/>
              <a:defRPr spc="28" sz="2800">
                <a:latin typeface="Iowan Old Style Italic"/>
                <a:ea typeface="Iowan Old Style Italic"/>
                <a:cs typeface="Iowan Old Style Italic"/>
                <a:sym typeface="Iowan Old Style Italic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 Roman"/>
          <a:ea typeface="Iowan Old Style Roman"/>
          <a:cs typeface="Iowan Old Style Roman"/>
          <a:sym typeface="Iowan Old Style Roman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182429520_1646x1646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4155" t="129" r="9870" b="12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Shape 129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코드 작성규칙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자바언어 코드작성 규칙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메소드</a:t>
            </a:r>
            <a:br/>
            <a:r>
              <a:t>1. 오버라이드 시 반드시 @override애너테이션을 단다.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자바언어 코드작성 규칙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xfrm>
            <a:off x="571500" y="1803400"/>
            <a:ext cx="7109610" cy="7226300"/>
          </a:xfrm>
          <a:prstGeom prst="rect">
            <a:avLst/>
          </a:prstGeom>
        </p:spPr>
        <p:txBody>
          <a:bodyPr/>
          <a:lstStyle/>
          <a:p>
            <a:pPr marL="328929" indent="-328929" algn="just" defTabSz="408940">
              <a:spcBef>
                <a:spcPts val="1200"/>
              </a:spcBef>
              <a:defRPr sz="2240"/>
            </a:pPr>
            <a:r>
              <a:t>블록을 포함하고 있는 모든 문장</a:t>
            </a:r>
            <a:br/>
            <a:r>
              <a:t>- 클래스, 조건문, 제어문, 메서드, 블록문 등… 블록   ( { … } )을 포함하고 있는 모든 문장은 반드시 블록의 닫는괄호 ( } )뒤에 왼쪽의 그림, 아래의 예시와 같은 규칙을 따른다.</a:t>
            </a:r>
          </a:p>
          <a:p>
            <a:pPr marL="328929" indent="-328929" algn="just" defTabSz="408940">
              <a:spcBef>
                <a:spcPts val="1200"/>
              </a:spcBef>
              <a:defRPr sz="2240"/>
            </a:pPr>
            <a:r>
              <a:t>예시 )</a:t>
            </a:r>
            <a:br/>
            <a:r>
              <a:t>1. public class Calculator{</a:t>
            </a:r>
            <a:br/>
            <a:r>
              <a:t>   …</a:t>
            </a:r>
            <a:br/>
            <a:r>
              <a:t>} // end class Calculator</a:t>
            </a:r>
            <a:br/>
            <a:r>
              <a:t>2. if(!name.equal(lcs)){</a:t>
            </a:r>
            <a:br/>
            <a:r>
              <a:t> …</a:t>
            </a:r>
            <a:br/>
            <a:r>
              <a:t>} // end if(!name.equal(lcs))</a:t>
            </a:r>
            <a:br/>
            <a:r>
              <a:t>3. for(int i =0; i &lt;10; i++){</a:t>
            </a:r>
            <a:br/>
            <a:r>
              <a:t>  …</a:t>
            </a:r>
            <a:br/>
            <a:r>
              <a:t>} // end for(int i =0; i &lt;10; i++)</a:t>
            </a:r>
            <a:br/>
            <a:r>
              <a:t>4. public void factorial(int num){</a:t>
            </a:r>
            <a:br/>
            <a:r>
              <a:t>    …</a:t>
            </a:r>
            <a:br/>
            <a:r>
              <a:t>}//end factorial(int num)</a:t>
            </a:r>
          </a:p>
        </p:txBody>
      </p:sp>
      <p:pic>
        <p:nvPicPr>
          <p:cNvPr id="140" name="스크린샷 2016-06-27 오전 9.01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9977" y="2419517"/>
            <a:ext cx="3958786" cy="299559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9104221" y="3466020"/>
            <a:ext cx="3861398" cy="192282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8932820" y="4518736"/>
            <a:ext cx="3994699" cy="192282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43" name="Shape 143"/>
          <p:cNvSpPr/>
          <p:nvPr/>
        </p:nvSpPr>
        <p:spPr>
          <a:xfrm>
            <a:off x="8824645" y="4916815"/>
            <a:ext cx="4109451" cy="192282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44" name="Shape 144"/>
          <p:cNvSpPr/>
          <p:nvPr/>
        </p:nvSpPr>
        <p:spPr>
          <a:xfrm>
            <a:off x="8824645" y="5197434"/>
            <a:ext cx="4109451" cy="192282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pic>
        <p:nvPicPr>
          <p:cNvPr id="145" name="스크린샷 2016-07-08 오후 12.44.1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3714" y="5522581"/>
            <a:ext cx="5205580" cy="4380752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7795945" y="7318334"/>
            <a:ext cx="5181119" cy="587421"/>
          </a:xfrm>
          <a:prstGeom prst="roundRect">
            <a:avLst>
              <a:gd name="adj" fmla="val 30765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spcBef>
                <a:spcPts val="0"/>
              </a:spcBef>
              <a:defRPr spc="0" sz="2400">
                <a:solidFill>
                  <a:srgbClr val="FFFFFF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자바언어 코드작성 규칙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인터페이스</a:t>
            </a:r>
            <a:br/>
            <a:r>
              <a:t>- 인터페이스 명은 모두 소문자로 작성한다.</a:t>
            </a:r>
            <a:br/>
            <a:r>
              <a:t>- 인터페이스명은 xxxable을 사용한다.</a:t>
            </a:r>
            <a:br/>
            <a:r>
              <a:t>  1. public interface selectable { … }</a:t>
            </a:r>
            <a:br/>
            <a:r>
              <a:t>- 인터페이스는 interface 패키지 내에 위치시킨다.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3" name="Shape 1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JSP 코드작성 규칙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include 디렉티브를 이용해 조각코드를 삽입하는 경우 조각</a:t>
            </a:r>
            <a:br/>
            <a:r>
              <a:t>코드 파일의 확장자는 .jspf로 한다.</a:t>
            </a:r>
            <a:br/>
            <a:r>
              <a:t>- 예) color.jspf</a:t>
            </a:r>
          </a:p>
          <a:p>
            <a:pPr/>
            <a:r>
              <a:t>커스텀 태그 작성</a:t>
            </a:r>
            <a:br/>
            <a:r>
              <a:t>- 태그파일 기반으로 작성한다.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스프링 코드작성 규칙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1700"/>
              </a:spcBef>
              <a:defRPr sz="3040"/>
            </a:pPr>
            <a:r>
              <a:t>공통사항</a:t>
            </a:r>
            <a:br/>
            <a:r>
              <a:t>- 모든 설정은 XML설정을 사용한다.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의존주입 설정</a:t>
            </a:r>
            <a:br/>
            <a:r>
              <a:t>- 의존주입은 생성자를 통해서만 한다.</a:t>
            </a:r>
            <a:br/>
            <a:r>
              <a:t>- 자동 의존주입은 사용하지 않는다.</a:t>
            </a:r>
            <a:br/>
            <a:r>
              <a:t>- 자동 의존주입을 사용할 경우 명시적 의존주입코드를 삽입 후 주석처리 한다.</a:t>
            </a:r>
            <a:br/>
            <a:r>
              <a:t>- 자동 의존주입을 사용할 경우 @Autowired애노테이션만을 사용한다.</a:t>
            </a:r>
            <a:br/>
            <a:r>
              <a:t>- 의존주입클래스가 두 개이상이 존재하고 한 의존주입 클래스에서 다른 한 의존주입 클래스의 빈 객체를 통해 자동 주입받는다면 반드시 자동 주입해주는측의 클래스를 명시하고 사용한다.(챕터5, 4.1절 -135쪽- 참고)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스프링 코드작성 규칙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xfrm>
            <a:off x="571500" y="1809750"/>
            <a:ext cx="11861800" cy="7226300"/>
          </a:xfrm>
          <a:prstGeom prst="rect">
            <a:avLst/>
          </a:prstGeom>
        </p:spPr>
        <p:txBody>
          <a:bodyPr/>
          <a:lstStyle/>
          <a:p>
            <a:pPr/>
            <a:r>
              <a:t>AOP 설정</a:t>
            </a:r>
            <a:br/>
            <a:r>
              <a:t>- execution 명시자 표현식에서 수식어패턴은 생략하지 않는다.</a:t>
            </a:r>
          </a:p>
          <a:p>
            <a:pPr/>
            <a:r>
              <a:t>커맨드 객체의 값 검증</a:t>
            </a:r>
            <a:br/>
            <a:r>
              <a:t>- ValidationUtils API는 이용하지 않는다.</a:t>
            </a:r>
            <a:br/>
            <a:r>
              <a:t>  직접 값 검증 코드를 작성한다.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Git, Github 사용 규칙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커밋</a:t>
            </a:r>
            <a:br/>
            <a:r>
              <a:t>- 하나의 커밋은 하나의 클래스에 대한 내용만 담고 있다.</a:t>
            </a:r>
            <a:br/>
            <a:r>
              <a:t>    1. 회원가입처리 클래스, 회원탈퇴처리 클래스의 내용을     수정하면 두 개의 커밋이 생성되어야 한다.</a:t>
            </a:r>
            <a:br/>
            <a:r>
              <a:t>    2. 회원가입처리 클래스에 있는 두개 이상의 필드 또는 </a:t>
            </a:r>
            <a:br/>
            <a:r>
              <a:t>메소드 수정시 하나의 커밋이 생성되어야 한다.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</a:p>
        </p:txBody>
      </p:sp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기획서 만들때 생각할 부분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각 클래스, 메서드의 기능을 명확히 정의하고 기술하기</a:t>
            </a:r>
            <a:br/>
            <a:r>
              <a:t>- 클래스, 메서드의 책임의 크기가 최소화되 변경에 대한 유연한(유지보수의 편리성이 생기는)코드를 작성할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0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 Italic"/>
            <a:ea typeface="Iowan Old Style Italic"/>
            <a:cs typeface="Iowan Old Style Italic"/>
            <a:sym typeface="Iowan Old Style Ital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