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 CHANWOO" initials="LC" lastIdx="1" clrIdx="0">
    <p:extLst>
      <p:ext uri="{19B8F6BF-5375-455C-9EA6-DF929625EA0E}">
        <p15:presenceInfo xmlns:p15="http://schemas.microsoft.com/office/powerpoint/2012/main" userId="c858efc27daab4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4C393B"/>
    <a:srgbClr val="68ABE8"/>
    <a:srgbClr val="6C504C"/>
    <a:srgbClr val="4F444A"/>
    <a:srgbClr val="83514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1950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612DF-A3D5-73CC-5343-9F472274D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3CF6A0-B847-05F5-8083-DC425A7D4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C0278F-58E4-C4EC-1E69-6C58B27C9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20083-586C-4733-B854-98786F38ECD9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29D30C-DB43-390A-551F-B376AEFD0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8EA720-C2D4-ED39-6DB5-10D7188B2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6AC0-4007-435A-9C78-E43092E7A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778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9A7A2-1171-FDCC-AEDF-7D051DDFB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2B1267-EBEA-E8AF-1FF9-D37E103B0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D20ED4-B33F-893D-A0F5-36147E930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20083-586C-4733-B854-98786F38ECD9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92937A-D5EF-45C9-3D1F-2412950A8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12B501-F393-DE4F-37A5-93DC397A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6AC0-4007-435A-9C78-E43092E7A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476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B6FEA7-B026-5C43-B045-DF2EB8CBDA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4994EA-17CE-ED73-568B-3C0CFEB12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BCA2CA-7DAE-3575-F1D1-EF2DECCF8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20083-586C-4733-B854-98786F38ECD9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9290A5-F283-9419-739F-A4E75642A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D18A2F-0166-7389-05C9-69C8FAA63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6AC0-4007-435A-9C78-E43092E7A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179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33ACB-93D1-B72C-941C-FF92ACD85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6E5F46-8BFC-3CEF-3101-FB074AA8E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08FD43-E87D-3DFF-71D6-B1B99FB42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20083-586C-4733-B854-98786F38ECD9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C533A0-9FE3-AD4A-2A3B-E23705F4E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C9B5EF-C0F3-2A1E-277E-3162C7969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6AC0-4007-435A-9C78-E43092E7A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622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BB6D21-3869-5D85-41E3-7DBAA2835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7EE934-E409-353B-ABFB-EAB1785C8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C70569-250C-E3CA-864C-ABD4ED81D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20083-586C-4733-B854-98786F38ECD9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B84E6-C6BB-F816-268D-D3E2D18C3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A46BE9-4C80-2681-FBC3-F1302A0E1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6AC0-4007-435A-9C78-E43092E7A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430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03484-9A80-7932-B433-08406F583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AC5DB7-D0A9-80E2-FDC1-8EB476C0B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38C438-099A-8C4A-4F69-F3C7E85A9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09FD89-E2B6-C3BE-60D1-5B0994093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20083-586C-4733-B854-98786F38ECD9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0C8DB0-AD98-2E03-661B-F1DDF8098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13C4F8-AA8E-BBBE-DB78-B68C9F814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6AC0-4007-435A-9C78-E43092E7A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0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9CA72-3EBB-84CC-38BC-2C96A131C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AD617-195C-BB01-C3B8-DDBC40F33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9E1903-4225-D5D6-8144-B85873675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4511E4-FA8F-F527-4BFE-AB5EACA4E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8DF9F9-599D-9F7F-D1B0-10A093B0DB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130279-6B8C-FACF-68BD-AB513024F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20083-586C-4733-B854-98786F38ECD9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49FB986-459E-6D70-18CE-2A7E22046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240E7E-F7F1-1367-7EC5-7E5698794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6AC0-4007-435A-9C78-E43092E7A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948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E78F6C-8213-EF89-D194-C32581791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EDB67F-BF35-249C-26AB-9C9B90944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20083-586C-4733-B854-98786F38ECD9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C55146-D4BB-981A-090C-1C0DAD1A6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6C1C6A-30AE-AFE0-EB5C-D39D8729D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6AC0-4007-435A-9C78-E43092E7A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05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8231A6-359A-B922-A5E9-1B4B3962F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20083-586C-4733-B854-98786F38ECD9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291E23-E619-211D-9AEE-59F569330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6F2D8E-7F15-C7C5-0D0D-C7879D669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6AC0-4007-435A-9C78-E43092E7A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53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623DB-0625-0529-D824-F6A9DD84C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9EE77D-A563-AFB9-6541-EA23FFA62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362250-877B-1AFE-93B6-92FDF5901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4C3DD0-F1C4-A123-40EA-71565BD8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20083-586C-4733-B854-98786F38ECD9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44B7E0-ED63-9531-8A4C-4E192CEAF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168F8C-5D31-ABB8-B1F7-D3887A27B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6AC0-4007-435A-9C78-E43092E7A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163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A2704-A232-4903-2FAF-28703104D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A6CE04-AC4A-24CB-8765-8011181C27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C3A83C-3031-09BE-D522-676790DD5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D43193-7687-1EC5-8C11-B8724781D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20083-586C-4733-B854-98786F38ECD9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D809D9-D7F5-F3C5-AED9-FF369E983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BFD479-82DC-EA95-FFFA-86076DF94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6AC0-4007-435A-9C78-E43092E7A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214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8548F1-ED73-236B-4BD1-3277E37E6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E4918-B110-0CBB-F241-2BF949A65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618FEE-E84A-FBEB-0AA9-5406279C63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20083-586C-4733-B854-98786F38ECD9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885C3D-D96C-F06C-5CEA-0130FF8EE3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65C18B-8508-BF0C-F86A-C440A001E5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E6AC0-4007-435A-9C78-E43092E7A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473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570B89D2-1FA5-CB36-5BF2-EF4897545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28650"/>
            <a:ext cx="12192000" cy="811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1A06320-2C35-3673-2473-515D57A10E59}"/>
              </a:ext>
            </a:extLst>
          </p:cNvPr>
          <p:cNvSpPr/>
          <p:nvPr/>
        </p:nvSpPr>
        <p:spPr>
          <a:xfrm>
            <a:off x="-1" y="2294022"/>
            <a:ext cx="12192001" cy="226995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0" dirty="0">
                <a:solidFill>
                  <a:sysClr val="windowText" lastClr="000000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PARQUET</a:t>
            </a:r>
            <a:endParaRPr lang="ko-KR" altLang="en-US" sz="10000" dirty="0">
              <a:solidFill>
                <a:sysClr val="windowText" lastClr="000000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705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7F3D7C-74AD-DFF0-F92A-83990AFF79AF}"/>
              </a:ext>
            </a:extLst>
          </p:cNvPr>
          <p:cNvSpPr txBox="1"/>
          <p:nvPr/>
        </p:nvSpPr>
        <p:spPr>
          <a:xfrm>
            <a:off x="294212" y="391929"/>
            <a:ext cx="7008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3D4144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Parquet </a:t>
            </a:r>
            <a:r>
              <a:rPr lang="ko-KR" altLang="en-US" sz="2800" b="1" dirty="0">
                <a:solidFill>
                  <a:srgbClr val="3D4144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사용 예제</a:t>
            </a:r>
            <a:endParaRPr lang="ko-KR" altLang="en-US" sz="2800" b="1" i="0" dirty="0">
              <a:solidFill>
                <a:srgbClr val="3D4144"/>
              </a:solidFill>
              <a:effectLst/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5" name="순서도: 대체 처리 4">
            <a:extLst>
              <a:ext uri="{FF2B5EF4-FFF2-40B4-BE49-F238E27FC236}">
                <a16:creationId xmlns:a16="http://schemas.microsoft.com/office/drawing/2014/main" id="{2A671C6F-6FE6-3B9B-6E02-337AB31AD964}"/>
              </a:ext>
            </a:extLst>
          </p:cNvPr>
          <p:cNvSpPr/>
          <p:nvPr/>
        </p:nvSpPr>
        <p:spPr>
          <a:xfrm>
            <a:off x="294213" y="-139591"/>
            <a:ext cx="11603573" cy="320843"/>
          </a:xfrm>
          <a:prstGeom prst="flowChartAlternateProcess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id="{B071AD75-C45D-FD8B-0584-FE93F9290460}"/>
              </a:ext>
            </a:extLst>
          </p:cNvPr>
          <p:cNvSpPr/>
          <p:nvPr/>
        </p:nvSpPr>
        <p:spPr>
          <a:xfrm>
            <a:off x="294212" y="6697578"/>
            <a:ext cx="11603573" cy="320843"/>
          </a:xfrm>
          <a:prstGeom prst="flowChartAlternateProcess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4B41F2-5BBF-3C46-8F76-83CC4E2E7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26" y="1534961"/>
            <a:ext cx="11451748" cy="8863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E6433C-2533-47B3-68C1-583B61CF42FD}"/>
              </a:ext>
            </a:extLst>
          </p:cNvPr>
          <p:cNvSpPr txBox="1"/>
          <p:nvPr/>
        </p:nvSpPr>
        <p:spPr>
          <a:xfrm>
            <a:off x="1255861" y="2787178"/>
            <a:ext cx="9680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0" i="0" dirty="0">
                <a:solidFill>
                  <a:srgbClr val="3D4144"/>
                </a:solidFill>
                <a:effectLst/>
                <a:latin typeface="Noto Serif KR" panose="02020400000000000000" pitchFamily="18" charset="-127"/>
                <a:ea typeface="Noto Serif KR" panose="02020400000000000000" pitchFamily="18" charset="-127"/>
              </a:rPr>
              <a:t>한편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Noto Serif KR" panose="02020400000000000000" pitchFamily="18" charset="-127"/>
                <a:ea typeface="Noto Serif KR" panose="02020400000000000000" pitchFamily="18" charset="-127"/>
              </a:rPr>
              <a:t>, 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Noto Serif KR" panose="02020400000000000000" pitchFamily="18" charset="-127"/>
                <a:ea typeface="Noto Serif KR" panose="02020400000000000000" pitchFamily="18" charset="-127"/>
              </a:rPr>
              <a:t>어떤 압축 방식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Noto Serif KR" panose="02020400000000000000" pitchFamily="18" charset="-127"/>
                <a:ea typeface="Noto Serif KR" panose="02020400000000000000" pitchFamily="18" charset="-127"/>
              </a:rPr>
              <a:t>(</a:t>
            </a:r>
            <a:r>
              <a:rPr lang="en-US" altLang="ko-KR" b="0" i="0" dirty="0" err="1">
                <a:solidFill>
                  <a:srgbClr val="3D4144"/>
                </a:solidFill>
                <a:effectLst/>
                <a:latin typeface="Noto Serif KR" panose="02020400000000000000" pitchFamily="18" charset="-127"/>
                <a:ea typeface="Noto Serif KR" panose="02020400000000000000" pitchFamily="18" charset="-127"/>
              </a:rPr>
              <a:t>Gzip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Noto Serif KR" panose="02020400000000000000" pitchFamily="18" charset="-127"/>
                <a:ea typeface="Noto Serif KR" panose="02020400000000000000" pitchFamily="18" charset="-127"/>
              </a:rPr>
              <a:t>/Snappy/Uncompressed)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Noto Serif KR" panose="02020400000000000000" pitchFamily="18" charset="-127"/>
                <a:ea typeface="Noto Serif KR" panose="02020400000000000000" pitchFamily="18" charset="-127"/>
              </a:rPr>
              <a:t>을 사용하든 파일을 읽는 방식은 동일하다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Noto Serif KR" panose="02020400000000000000" pitchFamily="18" charset="-127"/>
                <a:ea typeface="Noto Serif KR" panose="02020400000000000000" pitchFamily="18" charset="-127"/>
              </a:rPr>
              <a:t>.</a:t>
            </a:r>
          </a:p>
          <a:p>
            <a:pPr algn="ctr"/>
            <a:r>
              <a:rPr lang="ko-KR" altLang="en-US" b="0" i="0" dirty="0">
                <a:solidFill>
                  <a:srgbClr val="3D4144"/>
                </a:solidFill>
                <a:effectLst/>
                <a:latin typeface="Noto Serif KR" panose="02020400000000000000" pitchFamily="18" charset="-127"/>
                <a:ea typeface="Noto Serif KR" panose="02020400000000000000" pitchFamily="18" charset="-127"/>
              </a:rPr>
              <a:t>이때는 압축 방식을 알아서 유추해서 풀기 때문에 별도의 옵션을 주지 않아도 된다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Noto Serif KR" panose="02020400000000000000" pitchFamily="18" charset="-127"/>
                <a:ea typeface="Noto Serif KR" panose="02020400000000000000" pitchFamily="18" charset="-127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ED7C88C-12CE-9B0A-ABC8-66466C026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72" y="3636914"/>
            <a:ext cx="11393256" cy="63557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25B10B8-4C0C-9839-411C-FF7B4D6B63B6}"/>
              </a:ext>
            </a:extLst>
          </p:cNvPr>
          <p:cNvSpPr txBox="1"/>
          <p:nvPr/>
        </p:nvSpPr>
        <p:spPr>
          <a:xfrm>
            <a:off x="1034294" y="4475891"/>
            <a:ext cx="101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0" i="0" dirty="0">
                <a:solidFill>
                  <a:srgbClr val="3D4144"/>
                </a:solidFill>
                <a:effectLst/>
                <a:latin typeface="Noto Serif KR" panose="02020400000000000000" pitchFamily="18" charset="-127"/>
                <a:ea typeface="Noto Serif KR" panose="02020400000000000000" pitchFamily="18" charset="-127"/>
              </a:rPr>
              <a:t>또한 특정 컬럼만 읽으려고 한다면</a:t>
            </a:r>
            <a:endParaRPr lang="en-US" altLang="ko-KR" b="0" i="0" dirty="0">
              <a:solidFill>
                <a:srgbClr val="3D4144"/>
              </a:solidFill>
              <a:effectLst/>
              <a:latin typeface="Noto Serif KR" panose="02020400000000000000" pitchFamily="18" charset="-127"/>
              <a:ea typeface="Noto Serif KR" panose="02020400000000000000" pitchFamily="18" charset="-127"/>
            </a:endParaRPr>
          </a:p>
          <a:p>
            <a:pPr algn="ctr"/>
            <a:r>
              <a:rPr lang="ko-KR" altLang="en-US" b="0" i="0" dirty="0">
                <a:solidFill>
                  <a:srgbClr val="3D4144"/>
                </a:solidFill>
                <a:effectLst/>
                <a:latin typeface="Noto Serif KR" panose="02020400000000000000" pitchFamily="18" charset="-127"/>
                <a:ea typeface="Noto Serif KR" panose="02020400000000000000" pitchFamily="18" charset="-127"/>
              </a:rPr>
              <a:t>아래와 같이 </a:t>
            </a:r>
            <a:r>
              <a:rPr lang="en-US" altLang="ko-KR" b="1" i="0" dirty="0">
                <a:solidFill>
                  <a:srgbClr val="3D4144"/>
                </a:solidFill>
                <a:effectLst/>
                <a:latin typeface="Noto Serif KR" panose="02020400000000000000" pitchFamily="18" charset="-127"/>
                <a:ea typeface="Noto Serif KR" panose="02020400000000000000" pitchFamily="18" charset="-127"/>
              </a:rPr>
              <a:t>columns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Noto Serif KR" panose="02020400000000000000" pitchFamily="18" charset="-127"/>
                <a:ea typeface="Noto Serif KR" panose="02020400000000000000" pitchFamily="18" charset="-127"/>
              </a:rPr>
              <a:t> 인자를 전달하면 파일 전체 대신 해당 컬럼만 읽어서 </a:t>
            </a:r>
            <a:r>
              <a:rPr lang="en-US" altLang="ko-KR" b="0" i="0" dirty="0" err="1">
                <a:solidFill>
                  <a:srgbClr val="3D4144"/>
                </a:solidFill>
                <a:effectLst/>
                <a:latin typeface="Noto Serif KR" panose="02020400000000000000" pitchFamily="18" charset="-127"/>
                <a:ea typeface="Noto Serif KR" panose="02020400000000000000" pitchFamily="18" charset="-127"/>
              </a:rPr>
              <a:t>DataFrame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Noto Serif KR" panose="02020400000000000000" pitchFamily="18" charset="-127"/>
                <a:ea typeface="Noto Serif KR" panose="02020400000000000000" pitchFamily="18" charset="-127"/>
              </a:rPr>
              <a:t>을 생성한다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Noto Serif KR" panose="02020400000000000000" pitchFamily="18" charset="-127"/>
                <a:ea typeface="Noto Serif KR" panose="02020400000000000000" pitchFamily="18" charset="-127"/>
              </a:rPr>
              <a:t>.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70D1612-C4D0-5A91-B18A-A86CE2868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372" y="5320248"/>
            <a:ext cx="11393256" cy="57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25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7F3D7C-74AD-DFF0-F92A-83990AFF79AF}"/>
              </a:ext>
            </a:extLst>
          </p:cNvPr>
          <p:cNvSpPr txBox="1"/>
          <p:nvPr/>
        </p:nvSpPr>
        <p:spPr>
          <a:xfrm>
            <a:off x="294212" y="391929"/>
            <a:ext cx="7008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3D4144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Parquet </a:t>
            </a:r>
            <a:r>
              <a:rPr lang="ko-KR" altLang="en-US" sz="2800" b="1" dirty="0">
                <a:solidFill>
                  <a:srgbClr val="3D4144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적용 사례</a:t>
            </a:r>
            <a:endParaRPr lang="ko-KR" altLang="en-US" sz="2800" b="1" i="0" dirty="0">
              <a:solidFill>
                <a:srgbClr val="3D4144"/>
              </a:solidFill>
              <a:effectLst/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5" name="순서도: 대체 처리 4">
            <a:extLst>
              <a:ext uri="{FF2B5EF4-FFF2-40B4-BE49-F238E27FC236}">
                <a16:creationId xmlns:a16="http://schemas.microsoft.com/office/drawing/2014/main" id="{2A671C6F-6FE6-3B9B-6E02-337AB31AD964}"/>
              </a:ext>
            </a:extLst>
          </p:cNvPr>
          <p:cNvSpPr/>
          <p:nvPr/>
        </p:nvSpPr>
        <p:spPr>
          <a:xfrm>
            <a:off x="294213" y="-139591"/>
            <a:ext cx="11603573" cy="320843"/>
          </a:xfrm>
          <a:prstGeom prst="flowChartAlternateProcess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id="{B071AD75-C45D-FD8B-0584-FE93F9290460}"/>
              </a:ext>
            </a:extLst>
          </p:cNvPr>
          <p:cNvSpPr/>
          <p:nvPr/>
        </p:nvSpPr>
        <p:spPr>
          <a:xfrm>
            <a:off x="294212" y="6697578"/>
            <a:ext cx="11603573" cy="320843"/>
          </a:xfrm>
          <a:prstGeom prst="flowChartAlternateProcess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222C2F1-2569-2FF2-A593-2D0DA685C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359" y="915149"/>
            <a:ext cx="9869277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212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7F3D7C-74AD-DFF0-F92A-83990AFF79AF}"/>
              </a:ext>
            </a:extLst>
          </p:cNvPr>
          <p:cNvSpPr txBox="1"/>
          <p:nvPr/>
        </p:nvSpPr>
        <p:spPr>
          <a:xfrm>
            <a:off x="294212" y="391929"/>
            <a:ext cx="7008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3D4144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Parquet </a:t>
            </a:r>
            <a:r>
              <a:rPr lang="ko-KR" altLang="en-US" sz="2800" b="1" dirty="0">
                <a:solidFill>
                  <a:srgbClr val="3D4144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적용 사례</a:t>
            </a:r>
            <a:endParaRPr lang="ko-KR" altLang="en-US" sz="2800" b="1" i="0" dirty="0">
              <a:solidFill>
                <a:srgbClr val="3D4144"/>
              </a:solidFill>
              <a:effectLst/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5" name="순서도: 대체 처리 4">
            <a:extLst>
              <a:ext uri="{FF2B5EF4-FFF2-40B4-BE49-F238E27FC236}">
                <a16:creationId xmlns:a16="http://schemas.microsoft.com/office/drawing/2014/main" id="{2A671C6F-6FE6-3B9B-6E02-337AB31AD964}"/>
              </a:ext>
            </a:extLst>
          </p:cNvPr>
          <p:cNvSpPr/>
          <p:nvPr/>
        </p:nvSpPr>
        <p:spPr>
          <a:xfrm>
            <a:off x="294213" y="-139591"/>
            <a:ext cx="11603573" cy="320843"/>
          </a:xfrm>
          <a:prstGeom prst="flowChartAlternateProcess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id="{B071AD75-C45D-FD8B-0584-FE93F9290460}"/>
              </a:ext>
            </a:extLst>
          </p:cNvPr>
          <p:cNvSpPr/>
          <p:nvPr/>
        </p:nvSpPr>
        <p:spPr>
          <a:xfrm>
            <a:off x="294212" y="6697578"/>
            <a:ext cx="11603573" cy="320843"/>
          </a:xfrm>
          <a:prstGeom prst="flowChartAlternateProcess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AC04BF8-C171-F703-A742-FE4ABBFB3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12" y="1080249"/>
            <a:ext cx="5587762" cy="175191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2CAB753-A1AA-F2DD-F4A0-DC24DCA5B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212" y="3050878"/>
            <a:ext cx="5587762" cy="355392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5141ADD-8A4C-2884-5A96-9AF4EAD340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0023" y="473107"/>
            <a:ext cx="5587762" cy="363240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180BF6C-E2AE-D5F2-E24A-2E98E5F473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6879" y="4744227"/>
            <a:ext cx="2267266" cy="131463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73F91EF-D92E-DD41-47BE-7576FA4D44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0519" y="4789742"/>
            <a:ext cx="2267266" cy="1219370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3ED2F23-592D-46A7-FDB7-FC89DCCF6DE1}"/>
              </a:ext>
            </a:extLst>
          </p:cNvPr>
          <p:cNvCxnSpPr>
            <a:cxnSpLocks/>
          </p:cNvCxnSpPr>
          <p:nvPr/>
        </p:nvCxnSpPr>
        <p:spPr>
          <a:xfrm>
            <a:off x="8801100" y="5399427"/>
            <a:ext cx="622300" cy="0"/>
          </a:xfrm>
          <a:prstGeom prst="straightConnector1">
            <a:avLst/>
          </a:prstGeom>
          <a:ln w="76200">
            <a:solidFill>
              <a:srgbClr val="66666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558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Why Apache Parquet instead of CSV files?">
            <a:extLst>
              <a:ext uri="{FF2B5EF4-FFF2-40B4-BE49-F238E27FC236}">
                <a16:creationId xmlns:a16="http://schemas.microsoft.com/office/drawing/2014/main" id="{A703AA43-B6E3-CD61-E68D-6F3B6AA37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142" y="181252"/>
            <a:ext cx="2955643" cy="207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9D9445D-0602-AAC4-697C-3727EAF85186}"/>
              </a:ext>
            </a:extLst>
          </p:cNvPr>
          <p:cNvSpPr/>
          <p:nvPr/>
        </p:nvSpPr>
        <p:spPr>
          <a:xfrm>
            <a:off x="-3" y="1928114"/>
            <a:ext cx="12192001" cy="4318000"/>
          </a:xfrm>
          <a:prstGeom prst="rect">
            <a:avLst/>
          </a:prstGeom>
          <a:solidFill>
            <a:srgbClr val="4C393B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0" dirty="0">
              <a:solidFill>
                <a:sysClr val="windowText" lastClr="000000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4DBD6A-7079-6590-964E-897EEC9133B2}"/>
              </a:ext>
            </a:extLst>
          </p:cNvPr>
          <p:cNvSpPr txBox="1"/>
          <p:nvPr/>
        </p:nvSpPr>
        <p:spPr>
          <a:xfrm>
            <a:off x="1043403" y="2348176"/>
            <a:ext cx="1000759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0" i="0" dirty="0">
                <a:solidFill>
                  <a:srgbClr val="3D4144"/>
                </a:solidFill>
                <a:effectLst/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Data Type</a:t>
            </a:r>
            <a:r>
              <a:rPr lang="ko-KR" altLang="en-US" sz="2000" b="0" i="0" dirty="0">
                <a:solidFill>
                  <a:srgbClr val="3D4144"/>
                </a:solidFill>
                <a:effectLst/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이 저장되지 않는다</a:t>
            </a:r>
            <a:r>
              <a:rPr lang="en-US" altLang="ko-KR" sz="2000" b="0" i="0" dirty="0">
                <a:solidFill>
                  <a:srgbClr val="3D4144"/>
                </a:solidFill>
                <a:effectLst/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0" i="0" dirty="0">
              <a:solidFill>
                <a:srgbClr val="3D4144"/>
              </a:solidFill>
              <a:effectLst/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solidFill>
                  <a:srgbClr val="3D4144"/>
                </a:solidFill>
                <a:effectLst/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너무 많은 데이터는 저장해도 </a:t>
            </a:r>
            <a:r>
              <a:rPr lang="en-US" altLang="ko-KR" sz="2000" dirty="0">
                <a:solidFill>
                  <a:srgbClr val="3D4144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csv</a:t>
            </a:r>
            <a:r>
              <a:rPr lang="ko-KR" altLang="en-US" sz="2000" b="0" i="0" dirty="0">
                <a:solidFill>
                  <a:srgbClr val="3D4144"/>
                </a:solidFill>
                <a:effectLst/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의 이점을 살리지 못한다</a:t>
            </a:r>
            <a:r>
              <a:rPr lang="en-US" altLang="ko-KR" sz="2000" b="0" i="0" dirty="0">
                <a:solidFill>
                  <a:srgbClr val="3D4144"/>
                </a:solidFill>
                <a:effectLst/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0" i="0" dirty="0">
              <a:solidFill>
                <a:srgbClr val="3D4144"/>
              </a:solidFill>
              <a:effectLst/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solidFill>
                  <a:srgbClr val="3D4144"/>
                </a:solidFill>
                <a:effectLst/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특정 </a:t>
            </a:r>
            <a:r>
              <a:rPr lang="en-US" altLang="ko-KR" sz="2000" b="0" i="0" dirty="0">
                <a:solidFill>
                  <a:srgbClr val="3D4144"/>
                </a:solidFill>
                <a:effectLst/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Column</a:t>
            </a:r>
            <a:r>
              <a:rPr lang="ko-KR" altLang="en-US" sz="2000" b="0" i="0" dirty="0">
                <a:solidFill>
                  <a:srgbClr val="3D4144"/>
                </a:solidFill>
                <a:effectLst/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만 선택하는 것이 불가능하다</a:t>
            </a:r>
            <a:r>
              <a:rPr lang="en-US" altLang="ko-KR" sz="2000" b="0" i="0" dirty="0">
                <a:solidFill>
                  <a:srgbClr val="3D4144"/>
                </a:solidFill>
                <a:effectLst/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0" i="0" dirty="0">
              <a:solidFill>
                <a:srgbClr val="3D4144"/>
              </a:solidFill>
              <a:effectLst/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0" i="0" dirty="0">
                <a:solidFill>
                  <a:srgbClr val="3D4144"/>
                </a:solidFill>
                <a:effectLst/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ko-KR" altLang="en-US" sz="2000" b="0" i="0" dirty="0">
                <a:solidFill>
                  <a:srgbClr val="3D4144"/>
                </a:solidFill>
                <a:effectLst/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압축을 하지 않은 경우</a:t>
            </a:r>
            <a:r>
              <a:rPr lang="en-US" altLang="ko-KR" sz="2000" b="0" i="0" dirty="0">
                <a:solidFill>
                  <a:srgbClr val="3D4144"/>
                </a:solidFill>
                <a:effectLst/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 </a:t>
            </a:r>
            <a:r>
              <a:rPr lang="ko-KR" altLang="en-US" sz="2000" b="0" i="0" dirty="0">
                <a:solidFill>
                  <a:srgbClr val="3D4144"/>
                </a:solidFill>
                <a:effectLst/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용량이 상대적으로 작지만 크다</a:t>
            </a:r>
            <a:r>
              <a:rPr lang="en-US" altLang="ko-KR" sz="2000" dirty="0">
                <a:solidFill>
                  <a:srgbClr val="3D4144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</a:t>
            </a:r>
            <a:endParaRPr lang="en-US" altLang="ko-KR" sz="2000" b="0" i="0" dirty="0">
              <a:solidFill>
                <a:srgbClr val="3D4144"/>
              </a:solidFill>
              <a:effectLst/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0" i="0" dirty="0">
              <a:solidFill>
                <a:srgbClr val="3D4144"/>
              </a:solidFill>
              <a:effectLst/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0" i="0" dirty="0">
                <a:solidFill>
                  <a:srgbClr val="3D4144"/>
                </a:solidFill>
                <a:effectLst/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Escaping</a:t>
            </a:r>
            <a:r>
              <a:rPr lang="ko-KR" altLang="en-US" sz="2000" b="0" i="0" dirty="0">
                <a:solidFill>
                  <a:srgbClr val="3D4144"/>
                </a:solidFill>
                <a:effectLst/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이 잘 되지 않은 경우에는 파일 </a:t>
            </a:r>
            <a:r>
              <a:rPr lang="en-US" altLang="ko-KR" sz="2000" b="0" i="0" dirty="0">
                <a:solidFill>
                  <a:srgbClr val="3D4144"/>
                </a:solidFill>
                <a:effectLst/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Parsing</a:t>
            </a:r>
            <a:r>
              <a:rPr lang="ko-KR" altLang="en-US" sz="2000" b="0" i="0" dirty="0">
                <a:solidFill>
                  <a:srgbClr val="3D4144"/>
                </a:solidFill>
                <a:effectLst/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이 깨진다</a:t>
            </a:r>
            <a:r>
              <a:rPr lang="en-US" altLang="ko-KR" sz="2000" b="0" i="0" dirty="0">
                <a:solidFill>
                  <a:srgbClr val="3D4144"/>
                </a:solidFill>
                <a:effectLst/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0" i="0" dirty="0">
              <a:solidFill>
                <a:srgbClr val="3D4144"/>
              </a:solidFill>
              <a:effectLst/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solidFill>
                  <a:srgbClr val="3D4144"/>
                </a:solidFill>
                <a:effectLst/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한글이 들어간 </a:t>
            </a:r>
            <a:r>
              <a:rPr lang="en-US" altLang="ko-KR" sz="2000" b="0" i="0" dirty="0">
                <a:solidFill>
                  <a:srgbClr val="3D4144"/>
                </a:solidFill>
                <a:effectLst/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csv</a:t>
            </a:r>
            <a:r>
              <a:rPr lang="ko-KR" altLang="en-US" sz="2000" b="0" i="0" dirty="0">
                <a:solidFill>
                  <a:srgbClr val="3D4144"/>
                </a:solidFill>
                <a:effectLst/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의 경우</a:t>
            </a:r>
            <a:r>
              <a:rPr lang="en-US" altLang="ko-KR" sz="2000" b="0" i="0" dirty="0">
                <a:solidFill>
                  <a:srgbClr val="3D4144"/>
                </a:solidFill>
                <a:effectLst/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UTF-8</a:t>
            </a:r>
            <a:r>
              <a:rPr lang="ko-KR" altLang="en-US" sz="2000" b="0" i="0" dirty="0">
                <a:solidFill>
                  <a:srgbClr val="3D4144"/>
                </a:solidFill>
                <a:effectLst/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을 제대로 인식하지 못한다</a:t>
            </a:r>
            <a:r>
              <a:rPr lang="en-US" altLang="ko-KR" sz="2000" b="0" i="0" dirty="0">
                <a:solidFill>
                  <a:srgbClr val="3D4144"/>
                </a:solidFill>
                <a:effectLst/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9DEB21-68D4-F6A2-A862-31B2707E95DD}"/>
              </a:ext>
            </a:extLst>
          </p:cNvPr>
          <p:cNvSpPr txBox="1"/>
          <p:nvPr/>
        </p:nvSpPr>
        <p:spPr>
          <a:xfrm>
            <a:off x="1043403" y="1216302"/>
            <a:ext cx="47899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0" i="0" dirty="0">
                <a:solidFill>
                  <a:srgbClr val="3D4144"/>
                </a:solidFill>
                <a:effectLst/>
                <a:latin typeface="Noto Sans KR Black" panose="020B0A00000000000000" pitchFamily="34" charset="-127"/>
                <a:ea typeface="Noto Sans KR Black" panose="020B0A00000000000000" pitchFamily="34" charset="-127"/>
              </a:rPr>
              <a:t>*</a:t>
            </a:r>
            <a:r>
              <a:rPr lang="en-US" altLang="ko-KR" sz="2200" b="0" i="0" dirty="0">
                <a:solidFill>
                  <a:srgbClr val="3D4144"/>
                </a:solidFill>
                <a:effectLst/>
                <a:latin typeface="Noto Sans KR Black" panose="020B0A00000000000000" pitchFamily="34" charset="-127"/>
                <a:ea typeface="Noto Sans KR Black" panose="020B0A00000000000000" pitchFamily="34" charset="-127"/>
              </a:rPr>
              <a:t>.csv </a:t>
            </a:r>
            <a:r>
              <a:rPr lang="ko-KR" altLang="en-US" sz="2200" b="0" i="0" dirty="0">
                <a:solidFill>
                  <a:srgbClr val="3D4144"/>
                </a:solidFill>
                <a:effectLst/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포맷으로는 만족하지 못하는 경우</a:t>
            </a:r>
            <a:endParaRPr lang="ko-KR" altLang="en-US" sz="22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4" name="순서도: 대체 처리 3">
            <a:extLst>
              <a:ext uri="{FF2B5EF4-FFF2-40B4-BE49-F238E27FC236}">
                <a16:creationId xmlns:a16="http://schemas.microsoft.com/office/drawing/2014/main" id="{89B69B64-9063-1EDE-FED6-E21D51F5B0C7}"/>
              </a:ext>
            </a:extLst>
          </p:cNvPr>
          <p:cNvSpPr/>
          <p:nvPr/>
        </p:nvSpPr>
        <p:spPr>
          <a:xfrm>
            <a:off x="294213" y="-139591"/>
            <a:ext cx="11603573" cy="320843"/>
          </a:xfrm>
          <a:prstGeom prst="flowChartAlternateProcess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5" name="순서도: 대체 처리 4">
            <a:extLst>
              <a:ext uri="{FF2B5EF4-FFF2-40B4-BE49-F238E27FC236}">
                <a16:creationId xmlns:a16="http://schemas.microsoft.com/office/drawing/2014/main" id="{4944E804-6757-10AD-CDF8-69EE265B939C}"/>
              </a:ext>
            </a:extLst>
          </p:cNvPr>
          <p:cNvSpPr/>
          <p:nvPr/>
        </p:nvSpPr>
        <p:spPr>
          <a:xfrm>
            <a:off x="294212" y="6697578"/>
            <a:ext cx="11603573" cy="320843"/>
          </a:xfrm>
          <a:prstGeom prst="flowChartAlternateProcess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550785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6C60A3A8-852E-A81F-71B6-AC585B7C4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566" y="1656996"/>
            <a:ext cx="10234864" cy="4073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3CC8EB-5F17-82A9-FCAE-0F7144082A28}"/>
              </a:ext>
            </a:extLst>
          </p:cNvPr>
          <p:cNvSpPr txBox="1"/>
          <p:nvPr/>
        </p:nvSpPr>
        <p:spPr>
          <a:xfrm>
            <a:off x="294212" y="391929"/>
            <a:ext cx="5077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3D4144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CSV vs. JSON vs. PARQUET</a:t>
            </a:r>
            <a:endParaRPr lang="ko-KR" altLang="en-US" sz="2800" b="1" i="0" dirty="0">
              <a:solidFill>
                <a:srgbClr val="3D4144"/>
              </a:solidFill>
              <a:effectLst/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1" name="순서도: 대체 처리 10">
            <a:extLst>
              <a:ext uri="{FF2B5EF4-FFF2-40B4-BE49-F238E27FC236}">
                <a16:creationId xmlns:a16="http://schemas.microsoft.com/office/drawing/2014/main" id="{3E3AB005-28B7-6E8F-1C88-E86FC3106CBF}"/>
              </a:ext>
            </a:extLst>
          </p:cNvPr>
          <p:cNvSpPr/>
          <p:nvPr/>
        </p:nvSpPr>
        <p:spPr>
          <a:xfrm>
            <a:off x="294213" y="-139591"/>
            <a:ext cx="11603573" cy="320843"/>
          </a:xfrm>
          <a:prstGeom prst="flowChartAlternateProcess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2" name="순서도: 대체 처리 11">
            <a:extLst>
              <a:ext uri="{FF2B5EF4-FFF2-40B4-BE49-F238E27FC236}">
                <a16:creationId xmlns:a16="http://schemas.microsoft.com/office/drawing/2014/main" id="{0A027113-2216-0156-C1B9-690ECD556176}"/>
              </a:ext>
            </a:extLst>
          </p:cNvPr>
          <p:cNvSpPr/>
          <p:nvPr/>
        </p:nvSpPr>
        <p:spPr>
          <a:xfrm>
            <a:off x="294212" y="6697578"/>
            <a:ext cx="11603573" cy="320843"/>
          </a:xfrm>
          <a:prstGeom prst="flowChartAlternateProcess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63538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D27E81B-F2F3-CA0A-8828-ECEF6542998C}"/>
              </a:ext>
            </a:extLst>
          </p:cNvPr>
          <p:cNvSpPr txBox="1"/>
          <p:nvPr/>
        </p:nvSpPr>
        <p:spPr>
          <a:xfrm>
            <a:off x="294212" y="391929"/>
            <a:ext cx="3283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i="0" dirty="0">
                <a:solidFill>
                  <a:srgbClr val="3D4144"/>
                </a:solidFill>
                <a:effectLst/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컬럼기반 저장 포맷</a:t>
            </a: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96B95B85-B0B5-6E24-980A-B0D930028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38" y="1878814"/>
            <a:ext cx="2802890" cy="2532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">
            <a:extLst>
              <a:ext uri="{FF2B5EF4-FFF2-40B4-BE49-F238E27FC236}">
                <a16:creationId xmlns:a16="http://schemas.microsoft.com/office/drawing/2014/main" id="{65E88A0F-F2D4-5BFF-AA3D-A8C6CCE0B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385" y="1666354"/>
            <a:ext cx="6438900" cy="915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">
            <a:extLst>
              <a:ext uri="{FF2B5EF4-FFF2-40B4-BE49-F238E27FC236}">
                <a16:creationId xmlns:a16="http://schemas.microsoft.com/office/drawing/2014/main" id="{6BFA7CD3-4F8A-C7AE-9952-67C129FC1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390" y="3444801"/>
            <a:ext cx="6438895" cy="915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0C4B7CD-0E0E-DC1D-9780-42C69B00700F}"/>
              </a:ext>
            </a:extLst>
          </p:cNvPr>
          <p:cNvSpPr txBox="1"/>
          <p:nvPr/>
        </p:nvSpPr>
        <p:spPr>
          <a:xfrm>
            <a:off x="7441055" y="2504514"/>
            <a:ext cx="2369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Noto Serif KR" panose="02020400000000000000" pitchFamily="18" charset="-127"/>
                <a:ea typeface="Noto Serif KR" panose="02020400000000000000" pitchFamily="18" charset="-127"/>
              </a:rPr>
              <a:t>&lt;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Noto Serif KR" panose="02020400000000000000" pitchFamily="18" charset="-127"/>
                <a:ea typeface="Noto Serif KR" panose="02020400000000000000" pitchFamily="18" charset="-127"/>
              </a:rPr>
              <a:t>실제 데이터 저장 방식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Noto Serif KR" panose="02020400000000000000" pitchFamily="18" charset="-127"/>
                <a:ea typeface="Noto Serif KR" panose="02020400000000000000" pitchFamily="18" charset="-127"/>
              </a:rPr>
              <a:t>&gt;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Noto Serif KR" panose="02020400000000000000" pitchFamily="18" charset="-127"/>
              <a:ea typeface="Noto Serif KR" panose="02020400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9C799C-9505-1A03-DD1F-49971D0FA12D}"/>
              </a:ext>
            </a:extLst>
          </p:cNvPr>
          <p:cNvSpPr txBox="1"/>
          <p:nvPr/>
        </p:nvSpPr>
        <p:spPr>
          <a:xfrm>
            <a:off x="6929568" y="4303352"/>
            <a:ext cx="3392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Noto Serif KR" panose="02020400000000000000" pitchFamily="18" charset="-127"/>
                <a:ea typeface="Noto Serif KR" panose="02020400000000000000" pitchFamily="18" charset="-127"/>
              </a:rPr>
              <a:t>&lt;Parquet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Noto Serif KR" panose="02020400000000000000" pitchFamily="18" charset="-127"/>
                <a:ea typeface="Noto Serif KR" panose="02020400000000000000" pitchFamily="18" charset="-127"/>
              </a:rPr>
              <a:t>형식의 데이터 저장 방식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Noto Serif KR" panose="02020400000000000000" pitchFamily="18" charset="-127"/>
                <a:ea typeface="Noto Serif KR" panose="02020400000000000000" pitchFamily="18" charset="-127"/>
              </a:rPr>
              <a:t>&gt;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Noto Serif KR" panose="02020400000000000000" pitchFamily="18" charset="-127"/>
              <a:ea typeface="Noto Serif KR" panose="02020400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77FA5B-B72A-8E65-8105-7BCEBD1B29A5}"/>
              </a:ext>
            </a:extLst>
          </p:cNvPr>
          <p:cNvSpPr txBox="1"/>
          <p:nvPr/>
        </p:nvSpPr>
        <p:spPr>
          <a:xfrm>
            <a:off x="2046331" y="5437296"/>
            <a:ext cx="8099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0" i="0" dirty="0">
                <a:solidFill>
                  <a:srgbClr val="3D4144"/>
                </a:solidFill>
                <a:effectLst/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컬럼기반 저장 포맷인 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Parquet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의 목적도 </a:t>
            </a:r>
            <a:endParaRPr lang="en-US" altLang="ko-KR" b="0" i="0" dirty="0">
              <a:solidFill>
                <a:srgbClr val="3D4144"/>
              </a:solidFill>
              <a:effectLst/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algn="ctr"/>
            <a:r>
              <a:rPr lang="ko-KR" altLang="en-US" b="0" i="0" dirty="0">
                <a:solidFill>
                  <a:srgbClr val="3D4144"/>
                </a:solidFill>
                <a:effectLst/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필요한 데이터만 디스크로부터 읽어 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I/O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를 최소화하고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데이터 크기를 줄이는 것이다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2" name="순서도: 대체 처리 21">
            <a:extLst>
              <a:ext uri="{FF2B5EF4-FFF2-40B4-BE49-F238E27FC236}">
                <a16:creationId xmlns:a16="http://schemas.microsoft.com/office/drawing/2014/main" id="{AD53E662-57DF-53FD-8A75-517EBE158934}"/>
              </a:ext>
            </a:extLst>
          </p:cNvPr>
          <p:cNvSpPr/>
          <p:nvPr/>
        </p:nvSpPr>
        <p:spPr>
          <a:xfrm>
            <a:off x="294213" y="-139591"/>
            <a:ext cx="11603573" cy="320843"/>
          </a:xfrm>
          <a:prstGeom prst="flowChartAlternateProcess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순서도: 대체 처리 22">
            <a:extLst>
              <a:ext uri="{FF2B5EF4-FFF2-40B4-BE49-F238E27FC236}">
                <a16:creationId xmlns:a16="http://schemas.microsoft.com/office/drawing/2014/main" id="{30B6DFD1-A437-F461-936E-091573A1F096}"/>
              </a:ext>
            </a:extLst>
          </p:cNvPr>
          <p:cNvSpPr/>
          <p:nvPr/>
        </p:nvSpPr>
        <p:spPr>
          <a:xfrm>
            <a:off x="294212" y="6697578"/>
            <a:ext cx="11603573" cy="320843"/>
          </a:xfrm>
          <a:prstGeom prst="flowChartAlternateProcess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635723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76ECF46-2B58-821F-CE80-D29B6E4E7B96}"/>
              </a:ext>
            </a:extLst>
          </p:cNvPr>
          <p:cNvSpPr txBox="1"/>
          <p:nvPr/>
        </p:nvSpPr>
        <p:spPr>
          <a:xfrm>
            <a:off x="294212" y="391929"/>
            <a:ext cx="3283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0" dirty="0">
                <a:solidFill>
                  <a:srgbClr val="3D4144"/>
                </a:solidFill>
                <a:effectLst/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Parquet</a:t>
            </a:r>
            <a:r>
              <a:rPr lang="ko-KR" altLang="en-US" sz="2800" b="1" i="0" dirty="0">
                <a:solidFill>
                  <a:srgbClr val="3D4144"/>
                </a:solidFill>
                <a:effectLst/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의 장점</a:t>
            </a:r>
          </a:p>
        </p:txBody>
      </p:sp>
      <p:sp>
        <p:nvSpPr>
          <p:cNvPr id="14" name="순서도: 대체 처리 13">
            <a:extLst>
              <a:ext uri="{FF2B5EF4-FFF2-40B4-BE49-F238E27FC236}">
                <a16:creationId xmlns:a16="http://schemas.microsoft.com/office/drawing/2014/main" id="{9A2D2ED3-01E4-8AE7-F151-E38293144E01}"/>
              </a:ext>
            </a:extLst>
          </p:cNvPr>
          <p:cNvSpPr/>
          <p:nvPr/>
        </p:nvSpPr>
        <p:spPr>
          <a:xfrm>
            <a:off x="294213" y="-139591"/>
            <a:ext cx="11603573" cy="320843"/>
          </a:xfrm>
          <a:prstGeom prst="flowChartAlternateProcess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5" name="순서도: 대체 처리 14">
            <a:extLst>
              <a:ext uri="{FF2B5EF4-FFF2-40B4-BE49-F238E27FC236}">
                <a16:creationId xmlns:a16="http://schemas.microsoft.com/office/drawing/2014/main" id="{51B7A985-475D-EBBB-FCB6-93F02B14D430}"/>
              </a:ext>
            </a:extLst>
          </p:cNvPr>
          <p:cNvSpPr/>
          <p:nvPr/>
        </p:nvSpPr>
        <p:spPr>
          <a:xfrm>
            <a:off x="294212" y="6697578"/>
            <a:ext cx="11603573" cy="320843"/>
          </a:xfrm>
          <a:prstGeom prst="flowChartAlternateProcess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7C0A6-D0A7-4025-D653-51C040929433}"/>
              </a:ext>
            </a:extLst>
          </p:cNvPr>
          <p:cNvSpPr txBox="1"/>
          <p:nvPr/>
        </p:nvSpPr>
        <p:spPr>
          <a:xfrm>
            <a:off x="510112" y="1694965"/>
            <a:ext cx="82782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D4144"/>
                </a:solidFill>
                <a:effectLst/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압축률이 더 좋다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br>
              <a:rPr lang="en-US" altLang="ko-KR" b="0" i="0" dirty="0">
                <a:solidFill>
                  <a:srgbClr val="3D4144"/>
                </a:solidFill>
                <a:effectLst/>
                <a:latin typeface="Noto Sans KR Medium" panose="020B0600000000000000" pitchFamily="34" charset="-127"/>
                <a:ea typeface="Noto Sans KR Medium" panose="020B0600000000000000" pitchFamily="34" charset="-127"/>
              </a:rPr>
            </a:br>
            <a:br>
              <a:rPr lang="en-US" altLang="ko-KR" b="0" i="0" dirty="0">
                <a:solidFill>
                  <a:srgbClr val="3D4144"/>
                </a:solidFill>
                <a:effectLst/>
                <a:latin typeface="Noto Sans KR Medium" panose="020B0600000000000000" pitchFamily="34" charset="-127"/>
                <a:ea typeface="Noto Sans KR Medium" panose="020B0600000000000000" pitchFamily="34" charset="-127"/>
              </a:rPr>
            </a:br>
            <a:r>
              <a:rPr lang="ko-KR" altLang="en-US" b="0" i="0" dirty="0">
                <a:solidFill>
                  <a:srgbClr val="3D4144"/>
                </a:solidFill>
                <a:effectLst/>
                <a:latin typeface="Noto Serif KR" panose="02020400000000000000" pitchFamily="18" charset="-127"/>
                <a:ea typeface="Noto Serif KR" panose="02020400000000000000" pitchFamily="18" charset="-127"/>
              </a:rPr>
              <a:t>유사한 데이터들이 모여 있기 때문에 데이터들이 많이 모이면 압축하기가 좋습니다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Noto Serif KR" panose="02020400000000000000" pitchFamily="18" charset="-127"/>
                <a:ea typeface="Noto Serif KR" panose="02020400000000000000" pitchFamily="18" charset="-127"/>
              </a:rPr>
              <a:t>.</a:t>
            </a:r>
            <a:br>
              <a:rPr lang="en-US" altLang="ko-KR" b="0" i="0" dirty="0">
                <a:solidFill>
                  <a:srgbClr val="3D4144"/>
                </a:solidFill>
                <a:effectLst/>
                <a:latin typeface="Noto Serif KR" panose="02020400000000000000" pitchFamily="18" charset="-127"/>
                <a:ea typeface="Noto Serif KR" panose="02020400000000000000" pitchFamily="18" charset="-127"/>
              </a:rPr>
            </a:br>
            <a:endParaRPr lang="en-US" altLang="ko-KR" b="0" i="0" dirty="0">
              <a:solidFill>
                <a:srgbClr val="3D4144"/>
              </a:solidFill>
              <a:effectLst/>
              <a:latin typeface="Noto Serif KR" panose="02020400000000000000" pitchFamily="18" charset="-127"/>
              <a:ea typeface="Noto Serif KR" panose="02020400000000000000" pitchFamily="18" charset="-127"/>
            </a:endParaRPr>
          </a:p>
          <a:p>
            <a:pPr algn="l">
              <a:buFont typeface="+mj-lt"/>
              <a:buAutoNum type="arabicPeriod"/>
            </a:pPr>
            <a:r>
              <a:rPr lang="en-US" altLang="ko-KR" b="0" i="0" dirty="0">
                <a:solidFill>
                  <a:srgbClr val="3D4144"/>
                </a:solidFill>
                <a:effectLst/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I/O 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사용률이 줄어든다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</a:t>
            </a:r>
            <a:br>
              <a:rPr lang="en-US" altLang="ko-KR" b="0" i="0" dirty="0">
                <a:solidFill>
                  <a:srgbClr val="3D4144"/>
                </a:solidFill>
                <a:effectLst/>
                <a:latin typeface="Noto Sans KR Medium" panose="020B0600000000000000" pitchFamily="34" charset="-127"/>
                <a:ea typeface="Noto Sans KR Medium" panose="020B0600000000000000" pitchFamily="34" charset="-127"/>
              </a:rPr>
            </a:br>
            <a:br>
              <a:rPr lang="en-US" altLang="ko-KR" b="0" i="0" dirty="0">
                <a:solidFill>
                  <a:srgbClr val="3D4144"/>
                </a:solidFill>
                <a:effectLst/>
                <a:latin typeface="Noto Sans KR Medium" panose="020B0600000000000000" pitchFamily="34" charset="-127"/>
                <a:ea typeface="Noto Sans KR Medium" panose="020B0600000000000000" pitchFamily="34" charset="-127"/>
              </a:rPr>
            </a:br>
            <a:r>
              <a:rPr lang="ko-KR" altLang="en-US" b="0" i="0" dirty="0">
                <a:solidFill>
                  <a:srgbClr val="3D4144"/>
                </a:solidFill>
                <a:effectLst/>
                <a:latin typeface="Noto Serif KR" panose="02020400000000000000" pitchFamily="18" charset="-127"/>
                <a:ea typeface="Noto Serif KR" panose="02020400000000000000" pitchFamily="18" charset="-127"/>
              </a:rPr>
              <a:t>데이터를 읽어 들일 때 일부 컬럼만을 스캔하기 때문입니다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Noto Serif KR" panose="02020400000000000000" pitchFamily="18" charset="-127"/>
                <a:ea typeface="Noto Serif KR" panose="02020400000000000000" pitchFamily="18" charset="-127"/>
              </a:rPr>
              <a:t>.</a:t>
            </a:r>
            <a:br>
              <a:rPr lang="en-US" altLang="ko-KR" b="0" i="0" dirty="0">
                <a:solidFill>
                  <a:srgbClr val="3D4144"/>
                </a:solidFill>
                <a:effectLst/>
                <a:latin typeface="Noto Sans KR Medium" panose="020B0600000000000000" pitchFamily="34" charset="-127"/>
                <a:ea typeface="Noto Sans KR Medium" panose="020B0600000000000000" pitchFamily="34" charset="-127"/>
              </a:rPr>
            </a:br>
            <a:endParaRPr lang="en-US" altLang="ko-KR" b="0" i="0" dirty="0">
              <a:solidFill>
                <a:srgbClr val="3D4144"/>
              </a:solidFill>
              <a:effectLst/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D4144"/>
                </a:solidFill>
                <a:effectLst/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컬럼별로 적합한 인코딩을 사용할 수 있다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</a:t>
            </a:r>
            <a:br>
              <a:rPr lang="en-US" altLang="ko-KR" b="0" i="0" dirty="0">
                <a:solidFill>
                  <a:srgbClr val="3D4144"/>
                </a:solidFill>
                <a:effectLst/>
                <a:latin typeface="Noto Sans KR Medium" panose="020B0600000000000000" pitchFamily="34" charset="-127"/>
                <a:ea typeface="Noto Sans KR Medium" panose="020B0600000000000000" pitchFamily="34" charset="-127"/>
              </a:rPr>
            </a:br>
            <a:br>
              <a:rPr lang="en-US" altLang="ko-KR" b="0" i="0" dirty="0">
                <a:solidFill>
                  <a:srgbClr val="3D4144"/>
                </a:solidFill>
                <a:effectLst/>
                <a:latin typeface="Noto Sans KR Medium" panose="020B0600000000000000" pitchFamily="34" charset="-127"/>
                <a:ea typeface="Noto Sans KR Medium" panose="020B0600000000000000" pitchFamily="34" charset="-127"/>
              </a:rPr>
            </a:br>
            <a:r>
              <a:rPr lang="ko-KR" altLang="en-US" b="0" i="0" dirty="0">
                <a:solidFill>
                  <a:srgbClr val="3D4144"/>
                </a:solidFill>
                <a:effectLst/>
                <a:latin typeface="Noto Serif KR" panose="02020400000000000000" pitchFamily="18" charset="-127"/>
                <a:ea typeface="Noto Serif KR" panose="02020400000000000000" pitchFamily="18" charset="-127"/>
              </a:rPr>
              <a:t>각 컬럼의 데이터들은 동일한 유형의 데이터를 저장하기 때문입니다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Noto Serif KR" panose="02020400000000000000" pitchFamily="18" charset="-127"/>
                <a:ea typeface="Noto Serif KR" panose="02020400000000000000" pitchFamily="18" charset="-127"/>
              </a:rPr>
              <a:t>. 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Noto Serif KR" panose="02020400000000000000" pitchFamily="18" charset="-127"/>
                <a:ea typeface="Noto Serif KR" panose="02020400000000000000" pitchFamily="18" charset="-127"/>
              </a:rPr>
              <a:t>따라서 컬럼마다 서로 다른 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Noto Serif KR" panose="02020400000000000000" pitchFamily="18" charset="-127"/>
                <a:ea typeface="Noto Serif KR" panose="02020400000000000000" pitchFamily="18" charset="-127"/>
              </a:rPr>
              <a:t>(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Noto Serif KR" panose="02020400000000000000" pitchFamily="18" charset="-127"/>
                <a:ea typeface="Noto Serif KR" panose="02020400000000000000" pitchFamily="18" charset="-127"/>
              </a:rPr>
              <a:t>데이터형에 유리한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Noto Serif KR" panose="02020400000000000000" pitchFamily="18" charset="-127"/>
                <a:ea typeface="Noto Serif KR" panose="02020400000000000000" pitchFamily="18" charset="-127"/>
              </a:rPr>
              <a:t>) 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Noto Serif KR" panose="02020400000000000000" pitchFamily="18" charset="-127"/>
                <a:ea typeface="Noto Serif KR" panose="02020400000000000000" pitchFamily="18" charset="-127"/>
              </a:rPr>
              <a:t>인코딩을 사용할 수 있습니다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Noto Serif KR" panose="02020400000000000000" pitchFamily="18" charset="-127"/>
                <a:ea typeface="Noto Serif KR" panose="02020400000000000000" pitchFamily="18" charset="-127"/>
              </a:rPr>
              <a:t>.</a:t>
            </a:r>
          </a:p>
        </p:txBody>
      </p:sp>
      <p:pic>
        <p:nvPicPr>
          <p:cNvPr id="3074" name="Picture 2" descr="Index of /images/new">
            <a:extLst>
              <a:ext uri="{FF2B5EF4-FFF2-40B4-BE49-F238E27FC236}">
                <a16:creationId xmlns:a16="http://schemas.microsoft.com/office/drawing/2014/main" id="{48912F5C-2AAF-A60B-85BF-8C50991AE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800" y="3847852"/>
            <a:ext cx="2321985" cy="2526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787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EC3F26-2E76-C54A-95D6-C694A898CA3F}"/>
              </a:ext>
            </a:extLst>
          </p:cNvPr>
          <p:cNvSpPr txBox="1"/>
          <p:nvPr/>
        </p:nvSpPr>
        <p:spPr>
          <a:xfrm>
            <a:off x="294212" y="391929"/>
            <a:ext cx="7008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i="0" dirty="0">
                <a:solidFill>
                  <a:srgbClr val="3D4144"/>
                </a:solidFill>
                <a:effectLst/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파일 형식에 따른 비교 </a:t>
            </a:r>
            <a:r>
              <a:rPr lang="en-US" altLang="ko-KR" sz="2800" b="1" i="0" dirty="0">
                <a:solidFill>
                  <a:srgbClr val="3D4144"/>
                </a:solidFill>
                <a:effectLst/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– </a:t>
            </a:r>
            <a:r>
              <a:rPr lang="ko-KR" altLang="en-US" sz="2800" b="1" i="0" dirty="0">
                <a:solidFill>
                  <a:srgbClr val="3D4144"/>
                </a:solidFill>
                <a:effectLst/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저장</a:t>
            </a:r>
            <a:r>
              <a:rPr lang="en-US" altLang="ko-KR" sz="2800" b="1" i="0" dirty="0">
                <a:solidFill>
                  <a:srgbClr val="3D4144"/>
                </a:solidFill>
                <a:effectLst/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/</a:t>
            </a:r>
            <a:r>
              <a:rPr lang="ko-KR" altLang="en-US" sz="2800" b="1" i="0" dirty="0">
                <a:solidFill>
                  <a:srgbClr val="3D4144"/>
                </a:solidFill>
                <a:effectLst/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로드 시간</a:t>
            </a:r>
          </a:p>
        </p:txBody>
      </p:sp>
      <p:sp>
        <p:nvSpPr>
          <p:cNvPr id="5" name="순서도: 대체 처리 4">
            <a:extLst>
              <a:ext uri="{FF2B5EF4-FFF2-40B4-BE49-F238E27FC236}">
                <a16:creationId xmlns:a16="http://schemas.microsoft.com/office/drawing/2014/main" id="{F0C03517-48AA-ADE6-1BDF-410EDDE174DA}"/>
              </a:ext>
            </a:extLst>
          </p:cNvPr>
          <p:cNvSpPr/>
          <p:nvPr/>
        </p:nvSpPr>
        <p:spPr>
          <a:xfrm>
            <a:off x="294213" y="-139591"/>
            <a:ext cx="11603573" cy="320843"/>
          </a:xfrm>
          <a:prstGeom prst="flowChartAlternateProcess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id="{5EC22CD9-4319-2431-C482-4656C76507CD}"/>
              </a:ext>
            </a:extLst>
          </p:cNvPr>
          <p:cNvSpPr/>
          <p:nvPr/>
        </p:nvSpPr>
        <p:spPr>
          <a:xfrm>
            <a:off x="294212" y="6697578"/>
            <a:ext cx="11603573" cy="320843"/>
          </a:xfrm>
          <a:prstGeom prst="flowChartAlternateProcess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pic>
        <p:nvPicPr>
          <p:cNvPr id="5122" name="Picture 2" descr="image">
            <a:extLst>
              <a:ext uri="{FF2B5EF4-FFF2-40B4-BE49-F238E27FC236}">
                <a16:creationId xmlns:a16="http://schemas.microsoft.com/office/drawing/2014/main" id="{D8BF16EC-4BFD-3943-338C-3F5E633CD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494" y="1631565"/>
            <a:ext cx="8101012" cy="436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405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EC3F26-2E76-C54A-95D6-C694A898CA3F}"/>
              </a:ext>
            </a:extLst>
          </p:cNvPr>
          <p:cNvSpPr txBox="1"/>
          <p:nvPr/>
        </p:nvSpPr>
        <p:spPr>
          <a:xfrm>
            <a:off x="294212" y="391929"/>
            <a:ext cx="8214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i="0" dirty="0">
                <a:solidFill>
                  <a:srgbClr val="3D4144"/>
                </a:solidFill>
                <a:effectLst/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파일 형식에 따른 비교 </a:t>
            </a:r>
            <a:r>
              <a:rPr lang="en-US" altLang="ko-KR" sz="2800" b="1" i="0" dirty="0">
                <a:solidFill>
                  <a:srgbClr val="3D4144"/>
                </a:solidFill>
                <a:effectLst/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– </a:t>
            </a:r>
            <a:r>
              <a:rPr lang="ko-KR" altLang="en-US" sz="2800" b="1" i="0" dirty="0">
                <a:solidFill>
                  <a:srgbClr val="3D4144"/>
                </a:solidFill>
                <a:effectLst/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저장</a:t>
            </a:r>
            <a:r>
              <a:rPr lang="en-US" altLang="ko-KR" sz="2800" b="1" i="0" dirty="0">
                <a:solidFill>
                  <a:srgbClr val="3D4144"/>
                </a:solidFill>
                <a:effectLst/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/</a:t>
            </a:r>
            <a:r>
              <a:rPr lang="ko-KR" altLang="en-US" sz="2800" b="1" i="0" dirty="0">
                <a:solidFill>
                  <a:srgbClr val="3D4144"/>
                </a:solidFill>
                <a:effectLst/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로드 메모리 사용량</a:t>
            </a:r>
          </a:p>
        </p:txBody>
      </p:sp>
      <p:sp>
        <p:nvSpPr>
          <p:cNvPr id="5" name="순서도: 대체 처리 4">
            <a:extLst>
              <a:ext uri="{FF2B5EF4-FFF2-40B4-BE49-F238E27FC236}">
                <a16:creationId xmlns:a16="http://schemas.microsoft.com/office/drawing/2014/main" id="{F0C03517-48AA-ADE6-1BDF-410EDDE174DA}"/>
              </a:ext>
            </a:extLst>
          </p:cNvPr>
          <p:cNvSpPr/>
          <p:nvPr/>
        </p:nvSpPr>
        <p:spPr>
          <a:xfrm>
            <a:off x="294213" y="-139591"/>
            <a:ext cx="11603573" cy="320843"/>
          </a:xfrm>
          <a:prstGeom prst="flowChartAlternateProcess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id="{5EC22CD9-4319-2431-C482-4656C76507CD}"/>
              </a:ext>
            </a:extLst>
          </p:cNvPr>
          <p:cNvSpPr/>
          <p:nvPr/>
        </p:nvSpPr>
        <p:spPr>
          <a:xfrm>
            <a:off x="294212" y="6697578"/>
            <a:ext cx="11603573" cy="320843"/>
          </a:xfrm>
          <a:prstGeom prst="flowChartAlternateProcess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pic>
        <p:nvPicPr>
          <p:cNvPr id="7170" name="Picture 2" descr="image">
            <a:extLst>
              <a:ext uri="{FF2B5EF4-FFF2-40B4-BE49-F238E27FC236}">
                <a16:creationId xmlns:a16="http://schemas.microsoft.com/office/drawing/2014/main" id="{DAF68650-0E38-603A-B1E1-FC7B9DFF7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492" y="1657476"/>
            <a:ext cx="8101012" cy="434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4089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EC3F26-2E76-C54A-95D6-C694A898CA3F}"/>
              </a:ext>
            </a:extLst>
          </p:cNvPr>
          <p:cNvSpPr txBox="1"/>
          <p:nvPr/>
        </p:nvSpPr>
        <p:spPr>
          <a:xfrm>
            <a:off x="294212" y="391929"/>
            <a:ext cx="7008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i="0" dirty="0">
                <a:solidFill>
                  <a:srgbClr val="3D4144"/>
                </a:solidFill>
                <a:effectLst/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파일 형식에 따른 비교 </a:t>
            </a:r>
            <a:r>
              <a:rPr lang="en-US" altLang="ko-KR" sz="2800" b="1" i="0" dirty="0">
                <a:solidFill>
                  <a:srgbClr val="3D4144"/>
                </a:solidFill>
                <a:effectLst/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– </a:t>
            </a:r>
            <a:r>
              <a:rPr lang="ko-KR" altLang="en-US" sz="2800" b="1" i="0" dirty="0">
                <a:solidFill>
                  <a:srgbClr val="3D4144"/>
                </a:solidFill>
                <a:effectLst/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저장 파일 크기</a:t>
            </a:r>
          </a:p>
        </p:txBody>
      </p:sp>
      <p:sp>
        <p:nvSpPr>
          <p:cNvPr id="5" name="순서도: 대체 처리 4">
            <a:extLst>
              <a:ext uri="{FF2B5EF4-FFF2-40B4-BE49-F238E27FC236}">
                <a16:creationId xmlns:a16="http://schemas.microsoft.com/office/drawing/2014/main" id="{F0C03517-48AA-ADE6-1BDF-410EDDE174DA}"/>
              </a:ext>
            </a:extLst>
          </p:cNvPr>
          <p:cNvSpPr/>
          <p:nvPr/>
        </p:nvSpPr>
        <p:spPr>
          <a:xfrm>
            <a:off x="294213" y="-139591"/>
            <a:ext cx="11603573" cy="320843"/>
          </a:xfrm>
          <a:prstGeom prst="flowChartAlternateProcess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id="{5EC22CD9-4319-2431-C482-4656C76507CD}"/>
              </a:ext>
            </a:extLst>
          </p:cNvPr>
          <p:cNvSpPr/>
          <p:nvPr/>
        </p:nvSpPr>
        <p:spPr>
          <a:xfrm>
            <a:off x="294212" y="6697578"/>
            <a:ext cx="11603573" cy="320843"/>
          </a:xfrm>
          <a:prstGeom prst="flowChartAlternateProcess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pic>
        <p:nvPicPr>
          <p:cNvPr id="6146" name="Picture 2" descr="image">
            <a:extLst>
              <a:ext uri="{FF2B5EF4-FFF2-40B4-BE49-F238E27FC236}">
                <a16:creationId xmlns:a16="http://schemas.microsoft.com/office/drawing/2014/main" id="{094FDD93-819C-17A5-0D82-69341D483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492" y="1789215"/>
            <a:ext cx="8101012" cy="422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1756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7F3D7C-74AD-DFF0-F92A-83990AFF79AF}"/>
              </a:ext>
            </a:extLst>
          </p:cNvPr>
          <p:cNvSpPr txBox="1"/>
          <p:nvPr/>
        </p:nvSpPr>
        <p:spPr>
          <a:xfrm>
            <a:off x="294212" y="391929"/>
            <a:ext cx="7008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3D4144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Parquet </a:t>
            </a:r>
            <a:r>
              <a:rPr lang="ko-KR" altLang="en-US" sz="2800" b="1" dirty="0">
                <a:solidFill>
                  <a:srgbClr val="3D4144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사용 예제</a:t>
            </a:r>
            <a:endParaRPr lang="ko-KR" altLang="en-US" sz="2800" b="1" i="0" dirty="0">
              <a:solidFill>
                <a:srgbClr val="3D4144"/>
              </a:solidFill>
              <a:effectLst/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5" name="순서도: 대체 처리 4">
            <a:extLst>
              <a:ext uri="{FF2B5EF4-FFF2-40B4-BE49-F238E27FC236}">
                <a16:creationId xmlns:a16="http://schemas.microsoft.com/office/drawing/2014/main" id="{2A671C6F-6FE6-3B9B-6E02-337AB31AD964}"/>
              </a:ext>
            </a:extLst>
          </p:cNvPr>
          <p:cNvSpPr/>
          <p:nvPr/>
        </p:nvSpPr>
        <p:spPr>
          <a:xfrm>
            <a:off x="294213" y="-139591"/>
            <a:ext cx="11603573" cy="320843"/>
          </a:xfrm>
          <a:prstGeom prst="flowChartAlternateProcess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id="{B071AD75-C45D-FD8B-0584-FE93F9290460}"/>
              </a:ext>
            </a:extLst>
          </p:cNvPr>
          <p:cNvSpPr/>
          <p:nvPr/>
        </p:nvSpPr>
        <p:spPr>
          <a:xfrm>
            <a:off x="294212" y="6697578"/>
            <a:ext cx="11603573" cy="320843"/>
          </a:xfrm>
          <a:prstGeom prst="flowChartAlternateProcess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45E9B37-F19B-92DD-652D-018E1C966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12" y="1506826"/>
            <a:ext cx="11603572" cy="32432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FC48F4-008E-4955-0777-67FA1E99EE9F}"/>
              </a:ext>
            </a:extLst>
          </p:cNvPr>
          <p:cNvSpPr txBox="1"/>
          <p:nvPr/>
        </p:nvSpPr>
        <p:spPr>
          <a:xfrm>
            <a:off x="5270499" y="1558782"/>
            <a:ext cx="66272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i="0" dirty="0">
                <a:solidFill>
                  <a:schemeClr val="bg1"/>
                </a:solidFill>
                <a:effectLst/>
                <a:latin typeface="Noto Serif KR" panose="02020400000000000000" pitchFamily="18" charset="-127"/>
                <a:ea typeface="Noto Serif KR" panose="02020400000000000000" pitchFamily="18" charset="-127"/>
              </a:rPr>
              <a:t>Snappy</a:t>
            </a:r>
          </a:p>
          <a:p>
            <a:pPr algn="l"/>
            <a:endParaRPr lang="en-US" altLang="ko-KR" b="0" i="0" dirty="0">
              <a:solidFill>
                <a:schemeClr val="bg1"/>
              </a:solidFill>
              <a:effectLst/>
              <a:latin typeface="Noto Serif KR" panose="02020400000000000000" pitchFamily="18" charset="-127"/>
              <a:ea typeface="Noto Serif KR" panose="02020400000000000000" pitchFamily="18" charset="-127"/>
            </a:endParaRPr>
          </a:p>
          <a:p>
            <a:pPr algn="l"/>
            <a:r>
              <a:rPr lang="en-US" altLang="ko-KR" b="0" i="0" dirty="0">
                <a:solidFill>
                  <a:schemeClr val="bg1"/>
                </a:solidFill>
                <a:effectLst/>
                <a:latin typeface="Noto Serif KR" panose="02020400000000000000" pitchFamily="18" charset="-127"/>
                <a:ea typeface="Noto Serif KR" panose="02020400000000000000" pitchFamily="18" charset="-127"/>
              </a:rPr>
              <a:t>Parquet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Noto Serif KR" panose="02020400000000000000" pitchFamily="18" charset="-127"/>
                <a:ea typeface="Noto Serif KR" panose="02020400000000000000" pitchFamily="18" charset="-127"/>
              </a:rPr>
              <a:t>형식은 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Noto Serif KR" panose="02020400000000000000" pitchFamily="18" charset="-127"/>
                <a:ea typeface="Noto Serif KR" panose="02020400000000000000" pitchFamily="18" charset="-127"/>
              </a:rPr>
              <a:t>Pandas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Noto Serif KR" panose="02020400000000000000" pitchFamily="18" charset="-127"/>
                <a:ea typeface="Noto Serif KR" panose="02020400000000000000" pitchFamily="18" charset="-127"/>
              </a:rPr>
              <a:t>에서 기본 옵션으로 </a:t>
            </a:r>
            <a:r>
              <a:rPr lang="en-US" altLang="ko-KR" b="1" i="0" dirty="0">
                <a:solidFill>
                  <a:schemeClr val="bg1"/>
                </a:solidFill>
                <a:effectLst/>
                <a:latin typeface="Noto Serif KR" panose="02020400000000000000" pitchFamily="18" charset="-127"/>
                <a:ea typeface="Noto Serif KR" panose="02020400000000000000" pitchFamily="18" charset="-127"/>
              </a:rPr>
              <a:t>Snappy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Noto Serif KR" panose="02020400000000000000" pitchFamily="18" charset="-127"/>
                <a:ea typeface="Noto Serif KR" panose="02020400000000000000" pitchFamily="18" charset="-127"/>
              </a:rPr>
              <a:t> 압축을 사용</a:t>
            </a:r>
            <a:endParaRPr lang="en-US" altLang="ko-KR" b="0" i="0" dirty="0">
              <a:solidFill>
                <a:schemeClr val="bg1"/>
              </a:solidFill>
              <a:effectLst/>
              <a:latin typeface="Noto Serif KR" panose="02020400000000000000" pitchFamily="18" charset="-127"/>
              <a:ea typeface="Noto Serif KR" panose="02020400000000000000" pitchFamily="18" charset="-127"/>
            </a:endParaRPr>
          </a:p>
          <a:p>
            <a:pPr algn="l"/>
            <a:endParaRPr lang="en-US" altLang="ko-KR" b="0" i="0" dirty="0">
              <a:solidFill>
                <a:schemeClr val="bg1"/>
              </a:solidFill>
              <a:effectLst/>
              <a:latin typeface="Noto Serif KR" panose="02020400000000000000" pitchFamily="18" charset="-127"/>
              <a:ea typeface="Noto Serif KR" panose="02020400000000000000" pitchFamily="18" charset="-127"/>
            </a:endParaRPr>
          </a:p>
          <a:p>
            <a:pPr algn="l"/>
            <a:r>
              <a:rPr lang="en-US" altLang="ko-KR" b="1" i="0" dirty="0" err="1">
                <a:solidFill>
                  <a:schemeClr val="bg1"/>
                </a:solidFill>
                <a:effectLst/>
                <a:latin typeface="Noto Serif KR" panose="02020400000000000000" pitchFamily="18" charset="-127"/>
                <a:ea typeface="Noto Serif KR" panose="02020400000000000000" pitchFamily="18" charset="-127"/>
              </a:rPr>
              <a:t>Gzip</a:t>
            </a:r>
            <a:endParaRPr lang="en-US" altLang="ko-KR" b="1" i="0" dirty="0">
              <a:solidFill>
                <a:schemeClr val="bg1"/>
              </a:solidFill>
              <a:effectLst/>
              <a:latin typeface="Noto Serif KR" panose="02020400000000000000" pitchFamily="18" charset="-127"/>
              <a:ea typeface="Noto Serif KR" panose="02020400000000000000" pitchFamily="18" charset="-127"/>
            </a:endParaRPr>
          </a:p>
          <a:p>
            <a:pPr algn="l"/>
            <a:endParaRPr lang="en-US" altLang="ko-KR" b="1" i="0" dirty="0">
              <a:solidFill>
                <a:schemeClr val="bg1"/>
              </a:solidFill>
              <a:effectLst/>
              <a:latin typeface="Noto Serif KR" panose="02020400000000000000" pitchFamily="18" charset="-127"/>
              <a:ea typeface="Noto Serif KR" panose="02020400000000000000" pitchFamily="18" charset="-127"/>
            </a:endParaRPr>
          </a:p>
          <a:p>
            <a:pPr algn="l"/>
            <a:r>
              <a:rPr lang="en-US" altLang="ko-KR" b="0" i="0" dirty="0">
                <a:solidFill>
                  <a:schemeClr val="bg1"/>
                </a:solidFill>
                <a:effectLst/>
                <a:latin typeface="Noto Serif KR" panose="02020400000000000000" pitchFamily="18" charset="-127"/>
                <a:ea typeface="Noto Serif KR" panose="02020400000000000000" pitchFamily="18" charset="-127"/>
              </a:rPr>
              <a:t>Snappy 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Noto Serif KR" panose="02020400000000000000" pitchFamily="18" charset="-127"/>
                <a:ea typeface="Noto Serif KR" panose="02020400000000000000" pitchFamily="18" charset="-127"/>
              </a:rPr>
              <a:t>압축이 좋기는 하지만 위와 같이 빌드 관련한 의존 패키지도 </a:t>
            </a:r>
            <a:r>
              <a:rPr lang="ko-KR" altLang="en-US" b="0" i="0" dirty="0" err="1">
                <a:solidFill>
                  <a:schemeClr val="bg1"/>
                </a:solidFill>
                <a:effectLst/>
                <a:latin typeface="Noto Serif KR" panose="02020400000000000000" pitchFamily="18" charset="-127"/>
                <a:ea typeface="Noto Serif KR" panose="02020400000000000000" pitchFamily="18" charset="-127"/>
              </a:rPr>
              <a:t>설치해야하고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Noto Serif KR" panose="02020400000000000000" pitchFamily="18" charset="-127"/>
                <a:ea typeface="Noto Serif KR" panose="02020400000000000000" pitchFamily="18" charset="-127"/>
              </a:rPr>
              <a:t>, 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Noto Serif KR" panose="02020400000000000000" pitchFamily="18" charset="-127"/>
                <a:ea typeface="Noto Serif KR" panose="02020400000000000000" pitchFamily="18" charset="-127"/>
              </a:rPr>
              <a:t>때로는 의존성 라이브러리도 이슈가 종종 있어 사용하기 까다로운 측면이 있음</a:t>
            </a:r>
            <a:endParaRPr lang="en-US" altLang="ko-KR" b="0" i="0" dirty="0">
              <a:solidFill>
                <a:schemeClr val="bg1"/>
              </a:solidFill>
              <a:effectLst/>
              <a:latin typeface="Noto Serif KR" panose="02020400000000000000" pitchFamily="18" charset="-127"/>
              <a:ea typeface="Noto Serif KR" panose="02020400000000000000" pitchFamily="18" charset="-127"/>
            </a:endParaRPr>
          </a:p>
          <a:p>
            <a:pPr algn="l"/>
            <a:endParaRPr lang="en-US" altLang="ko-KR" dirty="0">
              <a:solidFill>
                <a:schemeClr val="bg1"/>
              </a:solidFill>
              <a:latin typeface="Noto Serif KR" panose="02020400000000000000" pitchFamily="18" charset="-127"/>
              <a:ea typeface="Noto Serif KR" panose="02020400000000000000" pitchFamily="18" charset="-127"/>
            </a:endParaRPr>
          </a:p>
          <a:p>
            <a:pPr algn="l"/>
            <a:r>
              <a:rPr lang="ko-KR" altLang="en-US" b="0" i="0" dirty="0">
                <a:solidFill>
                  <a:schemeClr val="bg1"/>
                </a:solidFill>
                <a:effectLst/>
                <a:latin typeface="Noto Serif KR" panose="02020400000000000000" pitchFamily="18" charset="-127"/>
                <a:ea typeface="Noto Serif KR" panose="02020400000000000000" pitchFamily="18" charset="-127"/>
              </a:rPr>
              <a:t>따라서 시스템에서 보통 잘 지원하는 </a:t>
            </a:r>
            <a:r>
              <a:rPr lang="en-US" altLang="ko-KR" b="0" i="0" dirty="0" err="1">
                <a:solidFill>
                  <a:schemeClr val="bg1"/>
                </a:solidFill>
                <a:effectLst/>
                <a:latin typeface="Noto Serif KR" panose="02020400000000000000" pitchFamily="18" charset="-127"/>
                <a:ea typeface="Noto Serif KR" panose="02020400000000000000" pitchFamily="18" charset="-127"/>
              </a:rPr>
              <a:t>gzip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Noto Serif KR" panose="02020400000000000000" pitchFamily="18" charset="-127"/>
                <a:ea typeface="Noto Serif KR" panose="02020400000000000000" pitchFamily="18" charset="-127"/>
              </a:rPr>
              <a:t> 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Noto Serif KR" panose="02020400000000000000" pitchFamily="18" charset="-127"/>
                <a:ea typeface="Noto Serif KR" panose="02020400000000000000" pitchFamily="18" charset="-127"/>
              </a:rPr>
              <a:t>형식을 이용하기도 함</a:t>
            </a:r>
            <a:endParaRPr lang="en-US" altLang="ko-KR" b="0" i="0" dirty="0">
              <a:solidFill>
                <a:schemeClr val="bg1"/>
              </a:solidFill>
              <a:effectLst/>
              <a:latin typeface="Noto Serif KR" panose="02020400000000000000" pitchFamily="18" charset="-127"/>
              <a:ea typeface="Noto Serif KR" panose="020204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B15C99-79C4-3887-FD22-E632E86754CE}"/>
              </a:ext>
            </a:extLst>
          </p:cNvPr>
          <p:cNvSpPr txBox="1"/>
          <p:nvPr/>
        </p:nvSpPr>
        <p:spPr>
          <a:xfrm>
            <a:off x="2242059" y="5325303"/>
            <a:ext cx="7897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압축률은 </a:t>
            </a:r>
            <a:r>
              <a:rPr lang="en-US" altLang="ko-KR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gzip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&gt; snappy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이며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압축 속도는 </a:t>
            </a:r>
            <a:r>
              <a:rPr lang="en-US" altLang="ko-KR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gzip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&lt; snappy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로 약간의 차이는 있다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</a:t>
            </a:r>
            <a:endParaRPr lang="en-US" altLang="ko-KR" b="0" i="0" dirty="0">
              <a:effectLst/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7295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330</Words>
  <Application>Microsoft Office PowerPoint</Application>
  <PresentationFormat>와이드스크린</PresentationFormat>
  <Paragraphs>44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Noto Sans KR Black</vt:lpstr>
      <vt:lpstr>Noto Sans KR Medium</vt:lpstr>
      <vt:lpstr>Noto Serif 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CHANWOO</dc:creator>
  <cp:lastModifiedBy>LEE CHANWOO</cp:lastModifiedBy>
  <cp:revision>33</cp:revision>
  <dcterms:created xsi:type="dcterms:W3CDTF">2023-03-13T09:47:30Z</dcterms:created>
  <dcterms:modified xsi:type="dcterms:W3CDTF">2023-03-13T11:02:32Z</dcterms:modified>
</cp:coreProperties>
</file>