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5" r:id="rId4"/>
    <p:sldId id="258" r:id="rId5"/>
    <p:sldId id="274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F67"/>
    <a:srgbClr val="73A788"/>
    <a:srgbClr val="267746"/>
    <a:srgbClr val="005F26"/>
    <a:srgbClr val="7AA68A"/>
    <a:srgbClr val="969696"/>
    <a:srgbClr val="D0CECE"/>
    <a:srgbClr val="D4DCD5"/>
    <a:srgbClr val="5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253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CA3EA-59EB-4A32-8912-B6EA3602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0C5C1D-504B-4D21-8BC8-F87450AB8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640A-4A4D-442E-891D-2FAF71EA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EC54A-1D66-43E3-BB5C-046B832B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38850-C910-4576-BE68-519DBBF9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2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106CB-2BDC-47B4-B6DE-042239E6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BC2BEB-CEB4-4E17-BAED-4E11F8FC1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3E95A-AED6-469B-A816-96A4415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44D80-31EA-4E40-B744-00037B83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A2301-F1B7-4E3E-9F66-81561526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01F93-2833-4D65-9AC5-2F5E10CA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646F8-4E1B-4601-8415-798EAE5F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1889-B0DA-4184-81B0-1A085C1F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F3684-63DF-4744-BAC8-BB7E19EF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B4DE3-19D9-4A8E-B8AD-062943B6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B233D-A777-4EA8-A1B8-CC29C5A1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2E02E-7DA1-46F3-A7C5-9F40FDB3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05C7A-500B-4C50-9D64-8F4D8C6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DE0D-B520-44C4-A65D-FE8F4FED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C9270-D690-4BB1-8486-D6BEFDA9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90737-D0FA-4405-9A15-3FDAD58C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C78FF-7CE1-4D55-8A8B-276F5216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D78A9-BA6B-41A0-BE57-5726880D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ADFA0-4CBF-432B-B778-3C5730C8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E1569-B030-43B5-8D87-889EF204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F4888-1488-4057-95B6-B639A80F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38519-94A0-447F-84DD-DBE5DEB13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70761-4763-40D5-98AC-BEE3C3F6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DF9AA-1859-4F99-B8EF-334C0E8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F6C2F-F8A9-4F52-B916-147F649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7B630-A31A-4179-BABB-F0922772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3DBA2-B243-4FE0-B235-8EF6E884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7377F-9C2E-4E89-9A86-FA8BCDA0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46272-B90A-4698-BCDE-615D5D4E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4E5066-29F3-4884-9396-B0FC35303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8C040-64BE-4AE6-8222-905250CC4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CABDEF-2097-4EEB-8A57-6511AEA1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34259C-328F-4044-877A-3D4DDC8E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E3D6-7018-4366-8A29-30AC479D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3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1902-68B2-453F-A18D-0C64BCF6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66888-BA2F-45A1-BA51-C62482DB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E2EFB-F0C7-478F-B1EC-5787830C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27F349-8E2E-41C5-B1B6-8C766182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D17CB-F758-4100-B01B-C2FCBB0A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C764F-82D4-4A76-B7D4-CA4AFA8C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5DEE9-B84D-4C3B-BF1E-FB4ADA1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3B27D-D6D9-44F7-A864-2A37A22D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EEE07-EDDC-4D39-96EE-C013D2C9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5EE23-86BA-454B-9842-C74D58B6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13808-A876-4DD1-BCA9-F5E7DF22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99C44-B04E-4AE0-8D0F-1B4E461A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A5FF5-1777-4419-8A5F-B6C9CA2E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3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04D3-B063-4BD4-9335-87E2E79B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E5E65-2951-4D36-90DB-61856D466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98EF6-A384-47E9-8C62-C79A53E87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8D2D2-E3B3-468C-BEEE-8084AE3E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9F306-B993-4390-8AE3-7097D2C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507E2-5425-41F3-A5D0-0397543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3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15005D-EFC8-48BB-8228-515CC6F3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1743D-B083-4CC6-93EE-B6AEB6FA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C9D1C-BBF6-43FE-A61A-ED0A01217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F673-9EF3-42EF-A584-A1A0865B5172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53100-A4B9-48A4-8BE9-0E5263B6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4B405-B335-4715-A48B-EA44EF85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BAFF-C829-4151-9DC9-AE49B9023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B214717-B785-4B4F-81FB-D744064835C8}"/>
              </a:ext>
            </a:extLst>
          </p:cNvPr>
          <p:cNvGrpSpPr/>
          <p:nvPr/>
        </p:nvGrpSpPr>
        <p:grpSpPr>
          <a:xfrm>
            <a:off x="6225641" y="2481269"/>
            <a:ext cx="4702914" cy="1895461"/>
            <a:chOff x="6096000" y="2601156"/>
            <a:chExt cx="4702914" cy="18954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C41C60-5095-4CF6-9053-C7C77582819A}"/>
                </a:ext>
              </a:extLst>
            </p:cNvPr>
            <p:cNvSpPr txBox="1"/>
            <p:nvPr/>
          </p:nvSpPr>
          <p:spPr>
            <a:xfrm>
              <a:off x="6096000" y="4127285"/>
              <a:ext cx="470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1">
                      <a:lumMod val="6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빅데이터학과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2021720639 </a:t>
              </a:r>
              <a:r>
                <a:rPr lang="ko-KR" altLang="en-US" dirty="0" err="1">
                  <a:solidFill>
                    <a:schemeClr val="bg1">
                      <a:lumMod val="6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이찬우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802BCD-FAE8-483C-B0D6-50BEFD52E30E}"/>
                </a:ext>
              </a:extLst>
            </p:cNvPr>
            <p:cNvSpPr txBox="1"/>
            <p:nvPr/>
          </p:nvSpPr>
          <p:spPr>
            <a:xfrm>
              <a:off x="6096000" y="2601156"/>
              <a:ext cx="470291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800" dirty="0">
                  <a:solidFill>
                    <a:schemeClr val="bg2">
                      <a:lumMod val="25000"/>
                    </a:schemeClr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빅데이터를 이용한</a:t>
              </a:r>
              <a:endParaRPr lang="en-US" altLang="ko-KR" sz="3800" dirty="0">
                <a:solidFill>
                  <a:schemeClr val="bg2">
                    <a:lumMod val="2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  <a:p>
              <a:pPr algn="r"/>
              <a:r>
                <a:rPr lang="ko-KR" altLang="en-US" sz="3800" dirty="0">
                  <a:solidFill>
                    <a:schemeClr val="bg2">
                      <a:lumMod val="25000"/>
                    </a:schemeClr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메타버스 분석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3A4B6A3-C226-447B-8BB4-9A658C50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7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언론사별 메타버스 기사건수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C2A22DAD-4358-414E-8D2C-C1FB126A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" y="2100140"/>
            <a:ext cx="7261543" cy="404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9BE1000-EDC5-435C-98EB-DCF96ECF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2" y="1879641"/>
            <a:ext cx="394335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B7D084-08A1-4538-A0CC-E33C27929C05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83F30-936A-4F3F-95FC-9E8AED40C197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780DA-F7B6-416D-A846-3CDD6D28ABE6}"/>
              </a:ext>
            </a:extLst>
          </p:cNvPr>
          <p:cNvSpPr txBox="1"/>
          <p:nvPr/>
        </p:nvSpPr>
        <p:spPr>
          <a:xfrm>
            <a:off x="772577" y="288884"/>
            <a:ext cx="7999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</p:spTree>
    <p:extLst>
      <p:ext uri="{BB962C8B-B14F-4D97-AF65-F5344CB8AC3E}">
        <p14:creationId xmlns:p14="http://schemas.microsoft.com/office/powerpoint/2010/main" val="89785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검색량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라인 플롯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5857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네이버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데이터랩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C37AA23-CB17-406B-9A83-7ABF9D86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3266"/>
            <a:ext cx="89916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AB76C4-746C-4776-ADE6-A7C738D09354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4777A-E767-4942-854F-A4B650939B35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15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427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검색량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회귀 플롯 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&amp;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상관계수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EE6AFA4-E26A-4D6A-9B85-1132B08B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6" y="2181611"/>
            <a:ext cx="6775450" cy="428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4D439-2873-4BE4-8CD5-87925C2ED1A0}"/>
              </a:ext>
            </a:extLst>
          </p:cNvPr>
          <p:cNvSpPr txBox="1"/>
          <p:nvPr/>
        </p:nvSpPr>
        <p:spPr>
          <a:xfrm>
            <a:off x="8482401" y="2215018"/>
            <a:ext cx="2996333" cy="4247317"/>
          </a:xfrm>
          <a:prstGeom prst="rect">
            <a:avLst/>
          </a:prstGeom>
          <a:noFill/>
          <a:ln w="19050">
            <a:solidFill>
              <a:srgbClr val="005F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유니버스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-0.07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메타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0.58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meta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0.64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아바타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-0.04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현실세계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0.18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가상세계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0.44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가상현실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0.43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가상공간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0.55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인공지능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0.14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AI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-0.17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VR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-0.40</a:t>
            </a:r>
          </a:p>
          <a:p>
            <a:pPr algn="ctr"/>
            <a:r>
              <a:rPr lang="ko-KR" altLang="en-US" dirty="0" err="1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제페토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0.76</a:t>
            </a: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증강현실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0.22</a:t>
            </a:r>
          </a:p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XR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0.58</a:t>
            </a:r>
          </a:p>
          <a:p>
            <a:pPr algn="ctr"/>
            <a:r>
              <a:rPr lang="ko-KR" altLang="en-US" dirty="0" err="1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비대면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상관계수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: -0.24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67CC2-630F-4B6A-B18F-1B6DF8C832CB}"/>
              </a:ext>
            </a:extLst>
          </p:cNvPr>
          <p:cNvSpPr txBox="1"/>
          <p:nvPr/>
        </p:nvSpPr>
        <p:spPr>
          <a:xfrm>
            <a:off x="9113983" y="174638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피어슨</a:t>
            </a:r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상관계수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74FE2E-AB81-4765-A883-47D73E498400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64131-CC84-4767-97BE-8DD11DABB976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B352B-C1E0-485F-A8CC-B6FA01BA280A}"/>
              </a:ext>
            </a:extLst>
          </p:cNvPr>
          <p:cNvSpPr txBox="1"/>
          <p:nvPr/>
        </p:nvSpPr>
        <p:spPr>
          <a:xfrm>
            <a:off x="713266" y="288884"/>
            <a:ext cx="5857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네이버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데이터랩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검색량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열지도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812E068-8F13-4A46-9B77-795466EB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23" y="1866393"/>
            <a:ext cx="6326187" cy="450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08F471-A480-46BB-A3EA-59B3559EE82B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7699F-4009-42D2-904C-C2E42B06E114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B95D5-6407-42DA-9D72-F34A51167A35}"/>
              </a:ext>
            </a:extLst>
          </p:cNvPr>
          <p:cNvSpPr txBox="1"/>
          <p:nvPr/>
        </p:nvSpPr>
        <p:spPr>
          <a:xfrm>
            <a:off x="713266" y="288884"/>
            <a:ext cx="5857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네이버 </a:t>
            </a:r>
            <a:r>
              <a:rPr lang="ko-KR" altLang="en-US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데이터랩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3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759DFB-7D59-4E5D-8892-B77DF801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744390"/>
            <a:ext cx="90106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관련 글 중 키워드 단어 빈도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5133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카카오 검색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73EDD6-A43A-4985-ACC0-E59261EF0E5E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9D925-AF19-4261-9B0C-0C6CA7752CC6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07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2B76420B-4AC0-40C8-82A1-BA18DCDB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6" y="2036045"/>
            <a:ext cx="4163552" cy="41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9BC95E9D-5332-4550-A8E7-50B7458F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385116"/>
            <a:ext cx="7453312" cy="54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37AD0-2176-42EB-A328-253345950AD2}"/>
              </a:ext>
            </a:extLst>
          </p:cNvPr>
          <p:cNvSpPr txBox="1"/>
          <p:nvPr/>
        </p:nvSpPr>
        <p:spPr>
          <a:xfrm>
            <a:off x="713266" y="1119225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워드 클라우드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7095A6-414F-4A3F-A44A-ABA5A90E39D6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9AE41-673C-4598-9DC2-181BEE113127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7CDBE-4AFC-471C-8840-C88E37DC0D89}"/>
              </a:ext>
            </a:extLst>
          </p:cNvPr>
          <p:cNvSpPr txBox="1"/>
          <p:nvPr/>
        </p:nvSpPr>
        <p:spPr>
          <a:xfrm>
            <a:off x="713266" y="288884"/>
            <a:ext cx="5133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카카오 검색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0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2997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키워드 단어간 유사도 측정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C4672BB-1E1F-4E42-BCE4-09945157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808" y="1746005"/>
            <a:ext cx="6920865" cy="478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66875A-4DCF-4FB0-A751-5492F5E2B8CF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FF024-312B-4D3E-A582-D616FFF73221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B7600-302C-4712-A773-A962324FB298}"/>
              </a:ext>
            </a:extLst>
          </p:cNvPr>
          <p:cNvSpPr txBox="1"/>
          <p:nvPr/>
        </p:nvSpPr>
        <p:spPr>
          <a:xfrm>
            <a:off x="713266" y="288884"/>
            <a:ext cx="5133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카카오 검색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API</a:t>
            </a:r>
            <a:endParaRPr lang="ko-KR" altLang="en-US" sz="30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6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기대효과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61EC35-5E80-4F54-B65B-4B5182241144}"/>
              </a:ext>
            </a:extLst>
          </p:cNvPr>
          <p:cNvSpPr/>
          <p:nvPr/>
        </p:nvSpPr>
        <p:spPr>
          <a:xfrm>
            <a:off x="1181100" y="1279943"/>
            <a:ext cx="9829800" cy="762000"/>
          </a:xfrm>
          <a:prstGeom prst="rect">
            <a:avLst/>
          </a:prstGeom>
          <a:solidFill>
            <a:srgbClr val="7AA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빅데이터를 이용한 메타버스 분석에 따른 효과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D635AD-8496-47DC-B0C2-F426DEBA71E0}"/>
              </a:ext>
            </a:extLst>
          </p:cNvPr>
          <p:cNvGrpSpPr/>
          <p:nvPr/>
        </p:nvGrpSpPr>
        <p:grpSpPr>
          <a:xfrm>
            <a:off x="1181100" y="2338816"/>
            <a:ext cx="9829800" cy="1134290"/>
            <a:chOff x="1443145" y="2755378"/>
            <a:chExt cx="9305709" cy="86962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2A3D45-B325-4785-9AD4-E6E15082C19E}"/>
                </a:ext>
              </a:extLst>
            </p:cNvPr>
            <p:cNvSpPr/>
            <p:nvPr/>
          </p:nvSpPr>
          <p:spPr>
            <a:xfrm>
              <a:off x="2295749" y="2755378"/>
              <a:ext cx="84531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수집한 데이터를 통해서 </a:t>
              </a:r>
              <a:r>
                <a:rPr lang="ko-KR" altLang="en-US" sz="2000" dirty="0" err="1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텍스트마이닝과</a:t>
              </a:r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 네트워크망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워드 클라우드 등을 통해 핵심 키워드와 키워드 간의 특성을 파악할 수 있다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D8643D-7E45-4CC5-8321-C74A397BDFFD}"/>
                </a:ext>
              </a:extLst>
            </p:cNvPr>
            <p:cNvSpPr/>
            <p:nvPr/>
          </p:nvSpPr>
          <p:spPr>
            <a:xfrm>
              <a:off x="1443145" y="2755378"/>
              <a:ext cx="8526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i="1" dirty="0">
                  <a:solidFill>
                    <a:srgbClr val="005F26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1</a:t>
              </a:r>
              <a:endParaRPr lang="ko-KR" altLang="en-US" sz="5000" i="1" dirty="0">
                <a:solidFill>
                  <a:srgbClr val="005F26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0F4DC2-A313-4C53-81E3-B61490B2F534}"/>
              </a:ext>
            </a:extLst>
          </p:cNvPr>
          <p:cNvGrpSpPr/>
          <p:nvPr/>
        </p:nvGrpSpPr>
        <p:grpSpPr>
          <a:xfrm>
            <a:off x="1181100" y="3769979"/>
            <a:ext cx="9829800" cy="1134290"/>
            <a:chOff x="1443145" y="2755378"/>
            <a:chExt cx="9305709" cy="86962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504A58-34E5-4874-BAA8-4637B43D89FF}"/>
                </a:ext>
              </a:extLst>
            </p:cNvPr>
            <p:cNvSpPr/>
            <p:nvPr/>
          </p:nvSpPr>
          <p:spPr>
            <a:xfrm>
              <a:off x="2295749" y="2755378"/>
              <a:ext cx="84531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메타버스 관련 빅데이터를 분석함으로써 보다 깊은 통찰력을 가져온다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49DF53C-2DC4-44EA-A819-520C7B1ADB6E}"/>
                </a:ext>
              </a:extLst>
            </p:cNvPr>
            <p:cNvSpPr/>
            <p:nvPr/>
          </p:nvSpPr>
          <p:spPr>
            <a:xfrm>
              <a:off x="1443145" y="2755378"/>
              <a:ext cx="8526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i="1" dirty="0">
                  <a:solidFill>
                    <a:srgbClr val="005F26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2</a:t>
              </a:r>
              <a:endParaRPr lang="ko-KR" altLang="en-US" sz="5000" i="1" dirty="0">
                <a:solidFill>
                  <a:srgbClr val="005F26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F7038A7-F221-4519-9DB3-C20293D2C496}"/>
              </a:ext>
            </a:extLst>
          </p:cNvPr>
          <p:cNvGrpSpPr/>
          <p:nvPr/>
        </p:nvGrpSpPr>
        <p:grpSpPr>
          <a:xfrm>
            <a:off x="1181100" y="5201144"/>
            <a:ext cx="9829800" cy="1134290"/>
            <a:chOff x="1443145" y="2755378"/>
            <a:chExt cx="9305709" cy="86962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3DD982-954F-4ECB-8FE6-13898112F01D}"/>
                </a:ext>
              </a:extLst>
            </p:cNvPr>
            <p:cNvSpPr/>
            <p:nvPr/>
          </p:nvSpPr>
          <p:spPr>
            <a:xfrm>
              <a:off x="2295749" y="2755378"/>
              <a:ext cx="84531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메타버스와 관련된 핵심 키워드와 특성을 통해서 얻은 자원을 바탕으로 메타버스의 활용도를 높인다</a:t>
              </a:r>
              <a:r>
                <a:rPr lang="en-US" altLang="ko-KR" sz="2000" dirty="0">
                  <a:solidFill>
                    <a:schemeClr val="tx1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.</a:t>
              </a:r>
              <a:endParaRPr lang="ko-KR" altLang="en-US" sz="2000" dirty="0">
                <a:solidFill>
                  <a:schemeClr val="tx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22BBAA6-8A9A-4428-95CF-18BDAC2AC881}"/>
                </a:ext>
              </a:extLst>
            </p:cNvPr>
            <p:cNvSpPr/>
            <p:nvPr/>
          </p:nvSpPr>
          <p:spPr>
            <a:xfrm>
              <a:off x="1443145" y="2755378"/>
              <a:ext cx="852605" cy="869622"/>
            </a:xfrm>
            <a:prstGeom prst="rect">
              <a:avLst/>
            </a:prstGeom>
            <a:solidFill>
              <a:srgbClr val="D4D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i="1" dirty="0">
                  <a:solidFill>
                    <a:srgbClr val="005F26"/>
                  </a:solidFill>
                  <a:latin typeface="인터파크고딕 B" panose="02000000000000000000" pitchFamily="2" charset="-127"/>
                  <a:ea typeface="인터파크고딕 B" panose="02000000000000000000" pitchFamily="2" charset="-127"/>
                </a:rPr>
                <a:t>3</a:t>
              </a:r>
              <a:endParaRPr lang="ko-KR" altLang="en-US" sz="5000" i="1" dirty="0">
                <a:solidFill>
                  <a:srgbClr val="005F26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E14EF-EC43-4019-9C6E-5670F49C7D0F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1702E9-C0A4-47A6-A428-A9C21034F79B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3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참고문헌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69BEF-F8DB-4DE0-A0D5-8393D87621F7}"/>
              </a:ext>
            </a:extLst>
          </p:cNvPr>
          <p:cNvSpPr txBox="1"/>
          <p:nvPr/>
        </p:nvSpPr>
        <p:spPr>
          <a:xfrm>
            <a:off x="713266" y="288884"/>
            <a:ext cx="3679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참고자료 및 분석 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DE7A-D8F1-4476-A04F-6B9978C59AC0}"/>
              </a:ext>
            </a:extLst>
          </p:cNvPr>
          <p:cNvSpPr txBox="1"/>
          <p:nvPr/>
        </p:nvSpPr>
        <p:spPr>
          <a:xfrm>
            <a:off x="5653566" y="111922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분석 도구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D6535-4359-4733-88D4-2928DB6CD916}"/>
              </a:ext>
            </a:extLst>
          </p:cNvPr>
          <p:cNvSpPr txBox="1"/>
          <p:nvPr/>
        </p:nvSpPr>
        <p:spPr>
          <a:xfrm>
            <a:off x="713266" y="4624425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사용 데이터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7D984D4-3A8B-4171-A8C6-A58808885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04037"/>
              </p:ext>
            </p:extLst>
          </p:nvPr>
        </p:nvGraphicFramePr>
        <p:xfrm>
          <a:off x="713266" y="514030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056">
                  <a:extLst>
                    <a:ext uri="{9D8B030D-6E8A-4147-A177-3AD203B41FA5}">
                      <a16:colId xmlns:a16="http://schemas.microsoft.com/office/drawing/2014/main" val="2532908195"/>
                    </a:ext>
                  </a:extLst>
                </a:gridCol>
                <a:gridCol w="4354378">
                  <a:extLst>
                    <a:ext uri="{9D8B030D-6E8A-4147-A177-3AD203B41FA5}">
                      <a16:colId xmlns:a16="http://schemas.microsoft.com/office/drawing/2014/main" val="200409885"/>
                    </a:ext>
                  </a:extLst>
                </a:gridCol>
                <a:gridCol w="3113566">
                  <a:extLst>
                    <a:ext uri="{9D8B030D-6E8A-4147-A177-3AD203B41FA5}">
                      <a16:colId xmlns:a16="http://schemas.microsoft.com/office/drawing/2014/main" val="350860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005F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데이터</a:t>
                      </a:r>
                    </a:p>
                  </a:txBody>
                  <a:tcPr>
                    <a:solidFill>
                      <a:srgbClr val="005F2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출처</a:t>
                      </a:r>
                    </a:p>
                  </a:txBody>
                  <a:tcPr>
                    <a:solidFill>
                      <a:srgbClr val="005F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메타버스 뉴스 데이터</a:t>
                      </a: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빅카인즈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9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메타버스 검색 데이터</a:t>
                      </a: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네이버 </a:t>
                      </a:r>
                      <a:r>
                        <a:rPr lang="ko-KR" altLang="en-US" dirty="0" err="1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데이터랩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9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메타버스 카페</a:t>
                      </a:r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블로그 데이터</a:t>
                      </a:r>
                    </a:p>
                  </a:txBody>
                  <a:tcPr>
                    <a:solidFill>
                      <a:srgbClr val="D4DC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카카오 </a:t>
                      </a:r>
                      <a:r>
                        <a:rPr lang="en-US" altLang="ko-KR" dirty="0">
                          <a:latin typeface="인터파크고딕 L" panose="02000000000000000000" pitchFamily="2" charset="-127"/>
                          <a:ea typeface="인터파크고딕 L" panose="02000000000000000000" pitchFamily="2" charset="-127"/>
                        </a:rPr>
                        <a:t>Developers</a:t>
                      </a:r>
                      <a:endParaRPr lang="ko-KR" altLang="en-US" dirty="0">
                        <a:latin typeface="인터파크고딕 L" panose="02000000000000000000" pitchFamily="2" charset="-127"/>
                        <a:ea typeface="인터파크고딕 L" panose="02000000000000000000" pitchFamily="2" charset="-127"/>
                      </a:endParaRPr>
                    </a:p>
                  </a:txBody>
                  <a:tcPr>
                    <a:solidFill>
                      <a:srgbClr val="D4D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20565"/>
                  </a:ext>
                </a:extLst>
              </a:tr>
            </a:tbl>
          </a:graphicData>
        </a:graphic>
      </p:graphicFrame>
      <p:pic>
        <p:nvPicPr>
          <p:cNvPr id="19458" name="Picture 2" descr="파이썬2 마지막 버전 공개…3.0 전환 필요 - 지디넷코리아">
            <a:extLst>
              <a:ext uri="{FF2B5EF4-FFF2-40B4-BE49-F238E27FC236}">
                <a16:creationId xmlns:a16="http://schemas.microsoft.com/office/drawing/2014/main" id="{BE2503E5-4750-44FA-ACF4-21FD0FE3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35" y="1565497"/>
            <a:ext cx="3221731" cy="108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Pandas - 나무위키">
            <a:extLst>
              <a:ext uri="{FF2B5EF4-FFF2-40B4-BE49-F238E27FC236}">
                <a16:creationId xmlns:a16="http://schemas.microsoft.com/office/drawing/2014/main" id="{6E76C7E1-53F5-4B64-8340-67535745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56" y="1362943"/>
            <a:ext cx="1921090" cy="11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Matplotlib documentation — Matplotlib 3.5.0 documentation">
            <a:extLst>
              <a:ext uri="{FF2B5EF4-FFF2-40B4-BE49-F238E27FC236}">
                <a16:creationId xmlns:a16="http://schemas.microsoft.com/office/drawing/2014/main" id="{D6CBC179-641A-460F-9336-97E38B92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66" y="2693894"/>
            <a:ext cx="3221731" cy="7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프로젝트 주피터 - 위키백과, 우리 모두의 백과사전">
            <a:extLst>
              <a:ext uri="{FF2B5EF4-FFF2-40B4-BE49-F238E27FC236}">
                <a16:creationId xmlns:a16="http://schemas.microsoft.com/office/drawing/2014/main" id="{7F7985F1-4152-4C34-9004-11382F0E5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36" y="1362943"/>
            <a:ext cx="963820" cy="11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12" descr="Visualization with Seaborn">
            <a:extLst>
              <a:ext uri="{FF2B5EF4-FFF2-40B4-BE49-F238E27FC236}">
                <a16:creationId xmlns:a16="http://schemas.microsoft.com/office/drawing/2014/main" id="{B6C589C8-9C82-4CEC-AFBB-82F3E82A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55" y="5150862"/>
            <a:ext cx="1516062" cy="15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 descr="윈도우OS에 한국어 형태소 분석기 KoNLPy 설치 및 오류 해결">
            <a:extLst>
              <a:ext uri="{FF2B5EF4-FFF2-40B4-BE49-F238E27FC236}">
                <a16:creationId xmlns:a16="http://schemas.microsoft.com/office/drawing/2014/main" id="{F770EAEC-FE78-409A-8216-B5E055EF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553" y="5280377"/>
            <a:ext cx="1516062" cy="12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 descr="Numpy(day 1)">
            <a:extLst>
              <a:ext uri="{FF2B5EF4-FFF2-40B4-BE49-F238E27FC236}">
                <a16:creationId xmlns:a16="http://schemas.microsoft.com/office/drawing/2014/main" id="{211454EB-3AD7-44BE-ABB4-67E8713A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2670764"/>
            <a:ext cx="302895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4" name="Picture 18" descr="Squarify | Bringing dimension to your ideas">
            <a:extLst>
              <a:ext uri="{FF2B5EF4-FFF2-40B4-BE49-F238E27FC236}">
                <a16:creationId xmlns:a16="http://schemas.microsoft.com/office/drawing/2014/main" id="{F0BDC497-5FCB-423A-9105-0428C8F6A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208" y="3696825"/>
            <a:ext cx="2582384" cy="10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6" name="Picture 20" descr="GitHub - RaRe-Technologies/gensim: Topic Modelling for Humans">
            <a:extLst>
              <a:ext uri="{FF2B5EF4-FFF2-40B4-BE49-F238E27FC236}">
                <a16:creationId xmlns:a16="http://schemas.microsoft.com/office/drawing/2014/main" id="{8FEE56BE-5819-4977-8CE3-A25B7BAE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57" y="3858203"/>
            <a:ext cx="2427183" cy="12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51A28-9F8A-45B0-9DB9-803AC4D651A5}"/>
              </a:ext>
            </a:extLst>
          </p:cNvPr>
          <p:cNvSpPr txBox="1"/>
          <p:nvPr/>
        </p:nvSpPr>
        <p:spPr>
          <a:xfrm>
            <a:off x="713267" y="1608989"/>
            <a:ext cx="4781282" cy="229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 latinLnBrk="0">
              <a:lnSpc>
                <a:spcPct val="120000"/>
              </a:lnSpc>
            </a:pP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김창식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·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이윤희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·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안현철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"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메타버스에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관한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연구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뉴스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빅데이터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서비스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활용과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사례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연구를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중심으로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",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디지털산업정보학회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논문지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17(2), pp.85-101 Jun, 2021</a:t>
            </a:r>
            <a:endParaRPr lang="ko-KR" altLang="ko-KR" sz="1500" dirty="0">
              <a:solidFill>
                <a:srgbClr val="000000"/>
              </a:solidFill>
              <a:effectLst/>
              <a:latin typeface="인터파크고딕 L" panose="02000000000000000000" pitchFamily="2" charset="-127"/>
              <a:ea typeface="인터파크고딕 L" panose="02000000000000000000" pitchFamily="2" charset="-127"/>
              <a:cs typeface="Times New Roman" panose="02020603050405020304" pitchFamily="18" charset="0"/>
            </a:endParaRPr>
          </a:p>
          <a:p>
            <a:pPr algn="l" fontAlgn="auto" latinLnBrk="0">
              <a:lnSpc>
                <a:spcPct val="120000"/>
              </a:lnSpc>
            </a:pP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한송이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·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김태종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"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메타버스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뉴스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빅데이터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분석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토픽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모델링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분석을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중심으로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",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디지털산업정보학회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논문지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22(7), pp.1091-1099 Jul, 2021</a:t>
            </a:r>
            <a:endParaRPr lang="ko-KR" altLang="ko-KR" sz="1500" dirty="0">
              <a:solidFill>
                <a:srgbClr val="000000"/>
              </a:solidFill>
              <a:effectLst/>
              <a:latin typeface="인터파크고딕 L" panose="02000000000000000000" pitchFamily="2" charset="-127"/>
              <a:ea typeface="인터파크고딕 L" panose="02000000000000000000" pitchFamily="2" charset="-127"/>
              <a:cs typeface="Times New Roman" panose="02020603050405020304" pitchFamily="18" charset="0"/>
            </a:endParaRPr>
          </a:p>
          <a:p>
            <a:pPr algn="l" fontAlgn="auto" latinLnBrk="0">
              <a:lnSpc>
                <a:spcPct val="120000"/>
              </a:lnSpc>
            </a:pP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-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이현우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빅데이터로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살펴본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메타버스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(Metaverse)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세계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코카포커스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133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호</a:t>
            </a:r>
            <a:r>
              <a:rPr lang="en-US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500" dirty="0" err="1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한국콘텐츠진흥원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500" dirty="0">
                <a:solidFill>
                  <a:srgbClr val="24292F"/>
                </a:solidFill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  <a:cs typeface="Segoe UI" panose="020B0502040204020203" pitchFamily="34" charset="0"/>
              </a:rPr>
              <a:t>등</a:t>
            </a:r>
            <a:endParaRPr lang="ko-KR" altLang="en-US" sz="15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B44A73-4420-48C4-887A-9CE147E1876B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25B4E-031F-4100-B844-0B6CC271B28D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16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6623EE-884B-4F5F-A973-2593155F83BE}"/>
              </a:ext>
            </a:extLst>
          </p:cNvPr>
          <p:cNvSpPr/>
          <p:nvPr/>
        </p:nvSpPr>
        <p:spPr>
          <a:xfrm>
            <a:off x="4389697" y="2514600"/>
            <a:ext cx="3400425" cy="2581275"/>
          </a:xfrm>
          <a:prstGeom prst="rect">
            <a:avLst/>
          </a:prstGeom>
          <a:solidFill>
            <a:srgbClr val="4C8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BC012D-8654-4058-B708-02216A2222C4}"/>
              </a:ext>
            </a:extLst>
          </p:cNvPr>
          <p:cNvSpPr/>
          <p:nvPr/>
        </p:nvSpPr>
        <p:spPr>
          <a:xfrm>
            <a:off x="8196901" y="2514600"/>
            <a:ext cx="3400425" cy="2581275"/>
          </a:xfrm>
          <a:prstGeom prst="rect">
            <a:avLst/>
          </a:prstGeom>
          <a:solidFill>
            <a:srgbClr val="267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EA0645-6C9C-4F61-A2F4-A10BA6AA178A}"/>
              </a:ext>
            </a:extLst>
          </p:cNvPr>
          <p:cNvSpPr/>
          <p:nvPr/>
        </p:nvSpPr>
        <p:spPr>
          <a:xfrm>
            <a:off x="594674" y="2514599"/>
            <a:ext cx="3400425" cy="2581275"/>
          </a:xfrm>
          <a:prstGeom prst="rect">
            <a:avLst/>
          </a:prstGeom>
          <a:solidFill>
            <a:srgbClr val="73A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8D3F-A964-4CCE-A0A3-C8E81FC7E0BE}"/>
              </a:ext>
            </a:extLst>
          </p:cNvPr>
          <p:cNvSpPr txBox="1"/>
          <p:nvPr/>
        </p:nvSpPr>
        <p:spPr>
          <a:xfrm>
            <a:off x="713266" y="288884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21CB4C-5535-40E6-A2AB-03712B99CFF4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CA8F5-3AEC-49F8-B994-9F8EEE95057A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2346A-E9CE-4DC5-A2B8-7C41BCA003A9}"/>
              </a:ext>
            </a:extLst>
          </p:cNvPr>
          <p:cNvSpPr txBox="1"/>
          <p:nvPr/>
        </p:nvSpPr>
        <p:spPr>
          <a:xfrm>
            <a:off x="1692798" y="3434677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연구 목적</a:t>
            </a:r>
            <a:endParaRPr lang="en-US" altLang="ko-KR" sz="20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연구 방법</a:t>
            </a:r>
            <a:endParaRPr lang="en-US" altLang="ko-KR" sz="20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43E9B-DEB4-4187-93AC-9D62D07B8A71}"/>
              </a:ext>
            </a:extLst>
          </p:cNvPr>
          <p:cNvSpPr txBox="1"/>
          <p:nvPr/>
        </p:nvSpPr>
        <p:spPr>
          <a:xfrm>
            <a:off x="1645510" y="2975467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연구 소개</a:t>
            </a:r>
            <a:endParaRPr lang="en-US" altLang="ko-KR" sz="2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D939E-0721-4070-BFC1-B6562C71E637}"/>
              </a:ext>
            </a:extLst>
          </p:cNvPr>
          <p:cNvSpPr txBox="1"/>
          <p:nvPr/>
        </p:nvSpPr>
        <p:spPr>
          <a:xfrm>
            <a:off x="4974058" y="3434677"/>
            <a:ext cx="2231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뉴스 데이터</a:t>
            </a:r>
            <a:endParaRPr lang="en-US" altLang="ko-KR" sz="20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검색 데이터</a:t>
            </a:r>
            <a:endParaRPr lang="en-US" altLang="ko-KR" sz="20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카페</a:t>
            </a:r>
            <a:r>
              <a: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/</a:t>
            </a:r>
            <a:r>
              <a:rPr lang="ko-KR" altLang="en-US" sz="2000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블로그 데이터</a:t>
            </a:r>
            <a:endParaRPr lang="en-US" altLang="ko-KR" sz="2000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7F2CC-D74C-450E-927D-2D7C21F7EFA5}"/>
              </a:ext>
            </a:extLst>
          </p:cNvPr>
          <p:cNvSpPr txBox="1"/>
          <p:nvPr/>
        </p:nvSpPr>
        <p:spPr>
          <a:xfrm>
            <a:off x="5370000" y="2975467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분석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8C92B-0C41-4D5D-9D97-38BBE081C050}"/>
              </a:ext>
            </a:extLst>
          </p:cNvPr>
          <p:cNvSpPr txBox="1"/>
          <p:nvPr/>
        </p:nvSpPr>
        <p:spPr>
          <a:xfrm>
            <a:off x="9186822" y="3434677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기대 효과</a:t>
            </a:r>
            <a:endParaRPr lang="en-US" altLang="ko-KR" dirty="0"/>
          </a:p>
          <a:p>
            <a:pPr algn="ctr"/>
            <a:r>
              <a:rPr lang="ko-KR" altLang="en-US" dirty="0"/>
              <a:t>참고 자료</a:t>
            </a:r>
            <a:endParaRPr lang="en-US" altLang="ko-KR" dirty="0"/>
          </a:p>
          <a:p>
            <a:pPr algn="ctr"/>
            <a:r>
              <a:rPr lang="ko-KR" altLang="en-US" dirty="0"/>
              <a:t>참고 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데이터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dirty="0"/>
              <a:t>분석도구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AA647-264A-4363-AD25-186D640401C9}"/>
              </a:ext>
            </a:extLst>
          </p:cNvPr>
          <p:cNvSpPr txBox="1"/>
          <p:nvPr/>
        </p:nvSpPr>
        <p:spPr>
          <a:xfrm>
            <a:off x="8546423" y="2975467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기대 효과 및 참고 자료 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8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496B5C-F46E-45A4-880A-0EF6BAC1A976}"/>
              </a:ext>
            </a:extLst>
          </p:cNvPr>
          <p:cNvSpPr txBox="1"/>
          <p:nvPr/>
        </p:nvSpPr>
        <p:spPr>
          <a:xfrm>
            <a:off x="713266" y="288884"/>
            <a:ext cx="169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연구 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8DDE4-758F-42A1-A907-75039D97A501}"/>
              </a:ext>
            </a:extLst>
          </p:cNvPr>
          <p:cNvSpPr txBox="1"/>
          <p:nvPr/>
        </p:nvSpPr>
        <p:spPr>
          <a:xfrm>
            <a:off x="713266" y="1119225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‘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’ 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란</a:t>
            </a:r>
            <a:r>
              <a:rPr lang="en-US" altLang="ko-KR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?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4C90DEE-101E-492A-820B-D9F98D27AD53}"/>
              </a:ext>
            </a:extLst>
          </p:cNvPr>
          <p:cNvGrpSpPr/>
          <p:nvPr/>
        </p:nvGrpSpPr>
        <p:grpSpPr>
          <a:xfrm>
            <a:off x="2329241" y="1519335"/>
            <a:ext cx="7533519" cy="4257695"/>
            <a:chOff x="2329241" y="1519335"/>
            <a:chExt cx="7533519" cy="425769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2AD5620-FB43-4668-9F97-5F1FC09FBB24}"/>
                </a:ext>
              </a:extLst>
            </p:cNvPr>
            <p:cNvGrpSpPr/>
            <p:nvPr/>
          </p:nvGrpSpPr>
          <p:grpSpPr>
            <a:xfrm>
              <a:off x="2448899" y="1519335"/>
              <a:ext cx="7294202" cy="1234638"/>
              <a:chOff x="2011508" y="1751997"/>
              <a:chExt cx="7294202" cy="123463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5F50B275-FFEC-4EE2-8360-B5D37B2B03F9}"/>
                  </a:ext>
                </a:extLst>
              </p:cNvPr>
              <p:cNvGrpSpPr/>
              <p:nvPr/>
            </p:nvGrpSpPr>
            <p:grpSpPr>
              <a:xfrm>
                <a:off x="2011508" y="1751997"/>
                <a:ext cx="7294202" cy="786521"/>
                <a:chOff x="2011508" y="1751997"/>
                <a:chExt cx="7294202" cy="786521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C8FBF060-F1CC-4F2A-9C31-5CE8A3AEE3DF}"/>
                    </a:ext>
                  </a:extLst>
                </p:cNvPr>
                <p:cNvGrpSpPr/>
                <p:nvPr/>
              </p:nvGrpSpPr>
              <p:grpSpPr>
                <a:xfrm>
                  <a:off x="2011508" y="1892187"/>
                  <a:ext cx="7294202" cy="646331"/>
                  <a:chOff x="2011508" y="1892187"/>
                  <a:chExt cx="7294202" cy="64633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56B01A7-04F0-4147-967A-BDE2D78C7F31}"/>
                      </a:ext>
                    </a:extLst>
                  </p:cNvPr>
                  <p:cNvSpPr txBox="1"/>
                  <p:nvPr/>
                </p:nvSpPr>
                <p:spPr>
                  <a:xfrm>
                    <a:off x="2011508" y="1892187"/>
                    <a:ext cx="519715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600" b="1" dirty="0">
                        <a:effectLst>
                          <a:outerShdw blurRad="38100" dist="127000" dir="2700000" algn="tl">
                            <a:srgbClr val="73A788"/>
                          </a:outerShdw>
                        </a:effectLst>
                        <a:latin typeface="Arial" panose="020B0604020202020204" pitchFamily="34" charset="0"/>
                        <a:ea typeface="인터파크고딕 B" panose="02000000000000000000" pitchFamily="2" charset="-127"/>
                        <a:cs typeface="Arial" panose="020B0604020202020204" pitchFamily="34" charset="0"/>
                      </a:rPr>
                      <a:t>‘META’ + ‘UNIVERSITY’</a:t>
                    </a:r>
                    <a:endParaRPr lang="ko-KR" altLang="en-US" sz="3600" b="1" dirty="0">
                      <a:effectLst>
                        <a:outerShdw blurRad="38100" dist="127000" dir="2700000" algn="tl">
                          <a:srgbClr val="73A788"/>
                        </a:outerShdw>
                      </a:effectLst>
                      <a:latin typeface="Arial" panose="020B0604020202020204" pitchFamily="34" charset="0"/>
                      <a:ea typeface="인터파크고딕 B" panose="02000000000000000000" pitchFamily="2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7C125C4-9DE1-4BD8-8F21-2F611295EC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661" y="2030686"/>
                    <a:ext cx="20970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rPr>
                      <a:t>= 3</a:t>
                    </a:r>
                    <a:r>
                      <a: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인터파크고딕 M" panose="02000000000000000000" pitchFamily="2" charset="-127"/>
                        <a:ea typeface="인터파크고딕 M" panose="02000000000000000000" pitchFamily="2" charset="-127"/>
                      </a:rPr>
                      <a:t>차원의 가상세계</a:t>
                    </a:r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2735BA-9E50-46D5-9A84-26DFF97DAE52}"/>
                    </a:ext>
                  </a:extLst>
                </p:cNvPr>
                <p:cNvSpPr txBox="1"/>
                <p:nvPr/>
              </p:nvSpPr>
              <p:spPr>
                <a:xfrm>
                  <a:off x="2280328" y="1751997"/>
                  <a:ext cx="12538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rgbClr val="005F26"/>
                      </a:solidFill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가상 </a:t>
                  </a:r>
                  <a:r>
                    <a:rPr lang="en-US" altLang="ko-KR" sz="1200" dirty="0">
                      <a:solidFill>
                        <a:srgbClr val="005F26"/>
                      </a:solidFill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/ </a:t>
                  </a:r>
                  <a:r>
                    <a:rPr lang="ko-KR" altLang="en-US" sz="1200" dirty="0">
                      <a:solidFill>
                        <a:srgbClr val="005F26"/>
                      </a:solidFill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초월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DC0E99A-694C-4C49-87D3-583F09232F4A}"/>
                    </a:ext>
                  </a:extLst>
                </p:cNvPr>
                <p:cNvSpPr txBox="1"/>
                <p:nvPr/>
              </p:nvSpPr>
              <p:spPr>
                <a:xfrm>
                  <a:off x="5056887" y="1751998"/>
                  <a:ext cx="12538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solidFill>
                        <a:srgbClr val="005F26"/>
                      </a:solidFill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세계</a:t>
                  </a:r>
                  <a:r>
                    <a:rPr lang="en-US" altLang="ko-KR" sz="1200" dirty="0">
                      <a:solidFill>
                        <a:srgbClr val="005F26"/>
                      </a:solidFill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 / </a:t>
                  </a:r>
                  <a:r>
                    <a:rPr lang="ko-KR" altLang="en-US" sz="1200" dirty="0">
                      <a:solidFill>
                        <a:srgbClr val="005F26"/>
                      </a:solidFill>
                      <a:latin typeface="인터파크고딕 M" panose="02000000000000000000" pitchFamily="2" charset="-127"/>
                      <a:ea typeface="인터파크고딕 M" panose="02000000000000000000" pitchFamily="2" charset="-127"/>
                    </a:rPr>
                    <a:t>우주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AF875F-A490-483E-9278-A5DA7B9B7781}"/>
                  </a:ext>
                </a:extLst>
              </p:cNvPr>
              <p:cNvSpPr txBox="1"/>
              <p:nvPr/>
            </p:nvSpPr>
            <p:spPr>
              <a:xfrm>
                <a:off x="3012693" y="2555748"/>
                <a:ext cx="52918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구체적으로는 정치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, 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경제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, 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사회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, 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문화 전반적 측면에서 현실과 비현실 모두 공존할 수 있는</a:t>
                </a:r>
                <a:endPara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  <a:p>
                <a:pPr algn="ctr"/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생활형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, 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게임형 가상 세계라는 의미로 폭넓게 사용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C71ECC5-88C7-46EB-A29B-FFD534DE681A}"/>
                </a:ext>
              </a:extLst>
            </p:cNvPr>
            <p:cNvGrpSpPr/>
            <p:nvPr/>
          </p:nvGrpSpPr>
          <p:grpSpPr>
            <a:xfrm>
              <a:off x="2329241" y="2778532"/>
              <a:ext cx="7533519" cy="2998498"/>
              <a:chOff x="2358354" y="2778532"/>
              <a:chExt cx="7533519" cy="2998498"/>
            </a:xfrm>
          </p:grpSpPr>
          <p:sp>
            <p:nvSpPr>
              <p:cNvPr id="24" name="화살표: 오각형 23">
                <a:extLst>
                  <a:ext uri="{FF2B5EF4-FFF2-40B4-BE49-F238E27FC236}">
                    <a16:creationId xmlns:a16="http://schemas.microsoft.com/office/drawing/2014/main" id="{E01E58DF-2583-4C1A-957E-95367F84FF4F}"/>
                  </a:ext>
                </a:extLst>
              </p:cNvPr>
              <p:cNvSpPr/>
              <p:nvPr/>
            </p:nvSpPr>
            <p:spPr>
              <a:xfrm>
                <a:off x="7331059" y="3585614"/>
                <a:ext cx="1810409" cy="572735"/>
              </a:xfrm>
              <a:prstGeom prst="homePlate">
                <a:avLst/>
              </a:prstGeom>
              <a:solidFill>
                <a:srgbClr val="005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거울세계</a:t>
                </a:r>
              </a:p>
            </p:txBody>
          </p:sp>
          <p:sp>
            <p:nvSpPr>
              <p:cNvPr id="23" name="화살표: 오각형 22">
                <a:extLst>
                  <a:ext uri="{FF2B5EF4-FFF2-40B4-BE49-F238E27FC236}">
                    <a16:creationId xmlns:a16="http://schemas.microsoft.com/office/drawing/2014/main" id="{264F9815-0B8A-4DB7-8E2E-65557E36F508}"/>
                  </a:ext>
                </a:extLst>
              </p:cNvPr>
              <p:cNvSpPr/>
              <p:nvPr/>
            </p:nvSpPr>
            <p:spPr>
              <a:xfrm>
                <a:off x="5821844" y="3585615"/>
                <a:ext cx="1810409" cy="572735"/>
              </a:xfrm>
              <a:prstGeom prst="homePlate">
                <a:avLst/>
              </a:prstGeom>
              <a:solidFill>
                <a:srgbClr val="267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라이프로깅</a:t>
                </a:r>
                <a:endParaRPr lang="ko-KR" altLang="en-US" sz="1600" dirty="0">
                  <a:latin typeface="인터파크고딕 L" panose="02000000000000000000" pitchFamily="2" charset="-127"/>
                  <a:ea typeface="인터파크고딕 L" panose="02000000000000000000" pitchFamily="2" charset="-127"/>
                </a:endParaRPr>
              </a:p>
            </p:txBody>
          </p:sp>
          <p:sp>
            <p:nvSpPr>
              <p:cNvPr id="22" name="화살표: 오각형 21">
                <a:extLst>
                  <a:ext uri="{FF2B5EF4-FFF2-40B4-BE49-F238E27FC236}">
                    <a16:creationId xmlns:a16="http://schemas.microsoft.com/office/drawing/2014/main" id="{93ABB0A6-BEF7-47CC-A75C-58B4ACFD9953}"/>
                  </a:ext>
                </a:extLst>
              </p:cNvPr>
              <p:cNvSpPr/>
              <p:nvPr/>
            </p:nvSpPr>
            <p:spPr>
              <a:xfrm>
                <a:off x="4312629" y="3585616"/>
                <a:ext cx="1810409" cy="572735"/>
              </a:xfrm>
              <a:prstGeom prst="homePlate">
                <a:avLst/>
              </a:prstGeom>
              <a:solidFill>
                <a:srgbClr val="4C8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가상현실</a:t>
                </a:r>
              </a:p>
            </p:txBody>
          </p:sp>
          <p:sp>
            <p:nvSpPr>
              <p:cNvPr id="3" name="화살표: 오각형 2">
                <a:extLst>
                  <a:ext uri="{FF2B5EF4-FFF2-40B4-BE49-F238E27FC236}">
                    <a16:creationId xmlns:a16="http://schemas.microsoft.com/office/drawing/2014/main" id="{6EE154E6-8159-49CB-B531-057ADBEF52C0}"/>
                  </a:ext>
                </a:extLst>
              </p:cNvPr>
              <p:cNvSpPr/>
              <p:nvPr/>
            </p:nvSpPr>
            <p:spPr>
              <a:xfrm>
                <a:off x="2803414" y="3585616"/>
                <a:ext cx="1810409" cy="572735"/>
              </a:xfrm>
              <a:prstGeom prst="homePlate">
                <a:avLst/>
              </a:prstGeom>
              <a:solidFill>
                <a:srgbClr val="73A7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인터파크고딕 L" panose="02000000000000000000" pitchFamily="2" charset="-127"/>
                    <a:ea typeface="인터파크고딕 L" panose="02000000000000000000" pitchFamily="2" charset="-127"/>
                  </a:rPr>
                  <a:t>증강현실</a:t>
                </a:r>
              </a:p>
            </p:txBody>
          </p:sp>
          <p:sp>
            <p:nvSpPr>
              <p:cNvPr id="34" name="순서도: 수행의 시작/종료 33">
                <a:extLst>
                  <a:ext uri="{FF2B5EF4-FFF2-40B4-BE49-F238E27FC236}">
                    <a16:creationId xmlns:a16="http://schemas.microsoft.com/office/drawing/2014/main" id="{C22142DE-652B-4EE0-B559-B87F66142B72}"/>
                  </a:ext>
                </a:extLst>
              </p:cNvPr>
              <p:cNvSpPr/>
              <p:nvPr/>
            </p:nvSpPr>
            <p:spPr>
              <a:xfrm>
                <a:off x="2475501" y="3055994"/>
                <a:ext cx="7295074" cy="1631973"/>
              </a:xfrm>
              <a:prstGeom prst="flowChartTerminator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13AF5C2-979D-4620-AFE0-52280B170143}"/>
                  </a:ext>
                </a:extLst>
              </p:cNvPr>
              <p:cNvSpPr/>
              <p:nvPr/>
            </p:nvSpPr>
            <p:spPr>
              <a:xfrm>
                <a:off x="2358354" y="3750682"/>
                <a:ext cx="242596" cy="242596"/>
              </a:xfrm>
              <a:prstGeom prst="ellipse">
                <a:avLst/>
              </a:prstGeom>
              <a:solidFill>
                <a:srgbClr val="4C8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64FF0E5-6A73-4823-AD46-4F006C55DEC6}"/>
                  </a:ext>
                </a:extLst>
              </p:cNvPr>
              <p:cNvSpPr/>
              <p:nvPr/>
            </p:nvSpPr>
            <p:spPr>
              <a:xfrm>
                <a:off x="9649277" y="3750682"/>
                <a:ext cx="242596" cy="242596"/>
              </a:xfrm>
              <a:prstGeom prst="ellipse">
                <a:avLst/>
              </a:prstGeom>
              <a:solidFill>
                <a:srgbClr val="4C8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272CEB8-1D5E-423D-A8B7-9631900D5045}"/>
                  </a:ext>
                </a:extLst>
              </p:cNvPr>
              <p:cNvSpPr/>
              <p:nvPr/>
            </p:nvSpPr>
            <p:spPr>
              <a:xfrm>
                <a:off x="5669113" y="2778532"/>
                <a:ext cx="554924" cy="554924"/>
              </a:xfrm>
              <a:prstGeom prst="ellipse">
                <a:avLst/>
              </a:prstGeom>
              <a:solidFill>
                <a:srgbClr val="D0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01EC5C9-355F-4E06-BDBF-441A12B60A42}"/>
                  </a:ext>
                </a:extLst>
              </p:cNvPr>
              <p:cNvSpPr/>
              <p:nvPr/>
            </p:nvSpPr>
            <p:spPr>
              <a:xfrm>
                <a:off x="5774308" y="2879866"/>
                <a:ext cx="345842" cy="345842"/>
              </a:xfrm>
              <a:prstGeom prst="ellipse">
                <a:avLst/>
              </a:prstGeom>
              <a:noFill/>
              <a:ln w="19050">
                <a:solidFill>
                  <a:srgbClr val="2677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70D58A40-77B5-410B-B8B8-094A991358F3}"/>
                  </a:ext>
                </a:extLst>
              </p:cNvPr>
              <p:cNvGrpSpPr/>
              <p:nvPr/>
            </p:nvGrpSpPr>
            <p:grpSpPr>
              <a:xfrm rot="21141844">
                <a:off x="5848367" y="3006276"/>
                <a:ext cx="196417" cy="118320"/>
                <a:chOff x="399219" y="2802630"/>
                <a:chExt cx="314047" cy="18918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11119713-224F-4BE1-BA52-AC52A7A50132}"/>
                    </a:ext>
                  </a:extLst>
                </p:cNvPr>
                <p:cNvCxnSpPr/>
                <p:nvPr/>
              </p:nvCxnSpPr>
              <p:spPr>
                <a:xfrm rot="20980180">
                  <a:off x="399219" y="2818328"/>
                  <a:ext cx="93306" cy="157783"/>
                </a:xfrm>
                <a:prstGeom prst="line">
                  <a:avLst/>
                </a:prstGeom>
                <a:ln w="38100">
                  <a:solidFill>
                    <a:srgbClr val="2677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6F75060C-3412-4382-803E-1A0599CF0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5089" y="2802630"/>
                  <a:ext cx="218177" cy="189180"/>
                </a:xfrm>
                <a:prstGeom prst="line">
                  <a:avLst/>
                </a:prstGeom>
                <a:ln w="38100">
                  <a:solidFill>
                    <a:srgbClr val="26774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97988DB-6FE1-41AB-95BF-7100DDF702DB}"/>
                  </a:ext>
                </a:extLst>
              </p:cNvPr>
              <p:cNvSpPr txBox="1"/>
              <p:nvPr/>
            </p:nvSpPr>
            <p:spPr>
              <a:xfrm>
                <a:off x="2917373" y="5274408"/>
                <a:ext cx="1571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현실에서 판타지가 덧입혀진</a:t>
                </a:r>
                <a:r>
                  <a:rPr lang="en-US" altLang="ko-KR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,</a:t>
                </a:r>
              </a:p>
              <a:p>
                <a:pPr algn="ctr"/>
                <a:r>
                  <a:rPr lang="ko-KR" altLang="en-US" sz="900" dirty="0" err="1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포켓몬고와</a:t>
                </a:r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 같은 경험</a:t>
                </a:r>
                <a:endParaRPr lang="en-US" altLang="ko-KR" sz="900" dirty="0">
                  <a:solidFill>
                    <a:srgbClr val="969696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B241C-7B54-48CE-9184-45A26B8C0ED8}"/>
                  </a:ext>
                </a:extLst>
              </p:cNvPr>
              <p:cNvSpPr txBox="1"/>
              <p:nvPr/>
            </p:nvSpPr>
            <p:spPr>
              <a:xfrm>
                <a:off x="7518293" y="5269199"/>
                <a:ext cx="156004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실제 세상과 똑같은 복제품이</a:t>
                </a:r>
                <a:endParaRPr lang="en-US" altLang="ko-KR" sz="900" dirty="0">
                  <a:solidFill>
                    <a:srgbClr val="969696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존재하는 세계</a:t>
                </a:r>
                <a:r>
                  <a:rPr lang="en-US" altLang="ko-KR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,</a:t>
                </a:r>
              </a:p>
              <a:p>
                <a:pPr algn="ctr"/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네비게이션과 같은 경험</a:t>
                </a:r>
                <a:endParaRPr lang="en-US" altLang="ko-KR" sz="900" dirty="0">
                  <a:solidFill>
                    <a:srgbClr val="969696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E17CC2-36A6-4EF7-B460-9D3D3892E3D8}"/>
                  </a:ext>
                </a:extLst>
              </p:cNvPr>
              <p:cNvSpPr txBox="1"/>
              <p:nvPr/>
            </p:nvSpPr>
            <p:spPr>
              <a:xfrm>
                <a:off x="6008568" y="5286654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내 삶의 순간이 온라인으로</a:t>
                </a:r>
                <a:endParaRPr lang="en-US" altLang="ko-KR" sz="900" dirty="0">
                  <a:solidFill>
                    <a:srgbClr val="969696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인스타그램과 같은 경험</a:t>
                </a:r>
                <a:endParaRPr lang="en-US" altLang="ko-KR" sz="900" dirty="0">
                  <a:solidFill>
                    <a:srgbClr val="969696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0E08B2-38F1-4650-B03D-06E4A47207D1}"/>
                  </a:ext>
                </a:extLst>
              </p:cNvPr>
              <p:cNvSpPr txBox="1"/>
              <p:nvPr/>
            </p:nvSpPr>
            <p:spPr>
              <a:xfrm>
                <a:off x="3279651" y="4825183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augmented</a:t>
                </a:r>
              </a:p>
              <a:p>
                <a:pPr algn="ctr"/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reality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9593FC-67F0-4962-9A20-DDE7AD01A452}"/>
                  </a:ext>
                </a:extLst>
              </p:cNvPr>
              <p:cNvSpPr txBox="1"/>
              <p:nvPr/>
            </p:nvSpPr>
            <p:spPr>
              <a:xfrm>
                <a:off x="7934738" y="4825183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mirror</a:t>
                </a:r>
              </a:p>
              <a:p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worlds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62FED7-6E87-4E1A-9ACF-AC67BCD0FE55}"/>
                  </a:ext>
                </a:extLst>
              </p:cNvPr>
              <p:cNvSpPr txBox="1"/>
              <p:nvPr/>
            </p:nvSpPr>
            <p:spPr>
              <a:xfrm>
                <a:off x="6314625" y="4825183"/>
                <a:ext cx="83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lifelogging</a:t>
                </a:r>
              </a:p>
              <a:p>
                <a:pPr algn="ctr"/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worlds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E3C01D-ECEF-4244-8503-9964A03EC4FF}"/>
                  </a:ext>
                </a:extLst>
              </p:cNvPr>
              <p:cNvSpPr txBox="1"/>
              <p:nvPr/>
            </p:nvSpPr>
            <p:spPr>
              <a:xfrm>
                <a:off x="4911499" y="4825183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virtual</a:t>
                </a:r>
              </a:p>
              <a:p>
                <a:pPr algn="ctr"/>
                <a:r>
                  <a:rPr lang="en-US" altLang="ko-KR" sz="1000" dirty="0">
                    <a:solidFill>
                      <a:srgbClr val="73A788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worlds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F85143-790E-4565-B67E-4BACE0DB4208}"/>
                  </a:ext>
                </a:extLst>
              </p:cNvPr>
              <p:cNvSpPr txBox="1"/>
              <p:nvPr/>
            </p:nvSpPr>
            <p:spPr>
              <a:xfrm>
                <a:off x="4408156" y="5280531"/>
                <a:ext cx="1619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VR</a:t>
                </a:r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기기를 통해 실제 세상과는</a:t>
                </a:r>
                <a:endParaRPr lang="en-US" altLang="ko-KR" sz="900" dirty="0">
                  <a:solidFill>
                    <a:srgbClr val="969696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다른 세상</a:t>
                </a:r>
                <a:r>
                  <a:rPr lang="en-US" altLang="ko-KR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, </a:t>
                </a:r>
                <a:r>
                  <a:rPr lang="ko-KR" altLang="en-US" sz="900" dirty="0">
                    <a:solidFill>
                      <a:srgbClr val="969696"/>
                    </a:solidFill>
                    <a:latin typeface="인터파크고딕 M" panose="02000000000000000000" pitchFamily="2" charset="-127"/>
                    <a:ea typeface="인터파크고딕 M" panose="02000000000000000000" pitchFamily="2" charset="-127"/>
                  </a:rPr>
                  <a:t>가상 세상을 경험</a:t>
                </a:r>
                <a:endParaRPr lang="en-US" altLang="ko-KR" sz="900" dirty="0">
                  <a:solidFill>
                    <a:srgbClr val="969696"/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C7480EE-0AD1-4258-BE79-4DB4B4F0895B}"/>
                  </a:ext>
                </a:extLst>
              </p:cNvPr>
              <p:cNvSpPr/>
              <p:nvPr/>
            </p:nvSpPr>
            <p:spPr>
              <a:xfrm>
                <a:off x="5102911" y="4566669"/>
                <a:ext cx="242596" cy="242596"/>
              </a:xfrm>
              <a:prstGeom prst="ellipse">
                <a:avLst/>
              </a:prstGeom>
              <a:solidFill>
                <a:srgbClr val="4C8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DCE3278-1FD5-4E34-BBF9-7C9A741AD3F4}"/>
                  </a:ext>
                </a:extLst>
              </p:cNvPr>
              <p:cNvSpPr/>
              <p:nvPr/>
            </p:nvSpPr>
            <p:spPr>
              <a:xfrm>
                <a:off x="6613591" y="4566669"/>
                <a:ext cx="242596" cy="242596"/>
              </a:xfrm>
              <a:prstGeom prst="ellipse">
                <a:avLst/>
              </a:prstGeom>
              <a:solidFill>
                <a:srgbClr val="267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A439591-BE0A-459A-A944-0298543E6F9C}"/>
                  </a:ext>
                </a:extLst>
              </p:cNvPr>
              <p:cNvSpPr/>
              <p:nvPr/>
            </p:nvSpPr>
            <p:spPr>
              <a:xfrm>
                <a:off x="8177016" y="4566669"/>
                <a:ext cx="242596" cy="242596"/>
              </a:xfrm>
              <a:prstGeom prst="ellipse">
                <a:avLst/>
              </a:prstGeom>
              <a:solidFill>
                <a:srgbClr val="005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A3FE0D8-3BE0-48B0-8AE2-FF7663C5A50D}"/>
                  </a:ext>
                </a:extLst>
              </p:cNvPr>
              <p:cNvSpPr/>
              <p:nvPr/>
            </p:nvSpPr>
            <p:spPr>
              <a:xfrm>
                <a:off x="3580221" y="4566669"/>
                <a:ext cx="242596" cy="242596"/>
              </a:xfrm>
              <a:prstGeom prst="ellipse">
                <a:avLst/>
              </a:prstGeom>
              <a:solidFill>
                <a:srgbClr val="73A7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613461E-D7E2-4713-8680-1CC15BE488C1}"/>
              </a:ext>
            </a:extLst>
          </p:cNvPr>
          <p:cNvSpPr txBox="1"/>
          <p:nvPr/>
        </p:nvSpPr>
        <p:spPr>
          <a:xfrm>
            <a:off x="1866317" y="6015118"/>
            <a:ext cx="8459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메타버스와 관련된 뉴스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블로그 등의 빅데이터를 수집한 후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키워드 분석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,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분석 등의 분석을 통해</a:t>
            </a:r>
            <a:endParaRPr lang="en-US" altLang="ko-KR" sz="15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현재 메타버스가 어떠한 주제들로 구성되어 있고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</a:t>
            </a:r>
            <a:r>
              <a:rPr lang="ko-KR" altLang="en-US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어떤 특성을 가지는지 살펴보고자 합니다</a:t>
            </a:r>
            <a:r>
              <a:rPr lang="en-US" altLang="ko-KR" sz="15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37C105-E6AB-47F0-B5BE-A2FBDB14D176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33ED50-CFC6-495C-AE9B-E2A9B16B8A76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45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FD4CC2-091D-48F4-ABD1-4C765A335C5C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96B5C-F46E-45A4-880A-0EF6BAC1A976}"/>
              </a:ext>
            </a:extLst>
          </p:cNvPr>
          <p:cNvSpPr txBox="1"/>
          <p:nvPr/>
        </p:nvSpPr>
        <p:spPr>
          <a:xfrm>
            <a:off x="713266" y="288884"/>
            <a:ext cx="1712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연구 방법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3758469-61B3-417B-A38C-AF4099487CEB}"/>
              </a:ext>
            </a:extLst>
          </p:cNvPr>
          <p:cNvSpPr/>
          <p:nvPr/>
        </p:nvSpPr>
        <p:spPr>
          <a:xfrm>
            <a:off x="1443145" y="1237423"/>
            <a:ext cx="5269848" cy="5269848"/>
          </a:xfrm>
          <a:prstGeom prst="ellipse">
            <a:avLst/>
          </a:prstGeom>
          <a:solidFill>
            <a:srgbClr val="005F2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A4E042-CF5D-46CC-9DB2-279A0A151149}"/>
              </a:ext>
            </a:extLst>
          </p:cNvPr>
          <p:cNvSpPr/>
          <p:nvPr/>
        </p:nvSpPr>
        <p:spPr>
          <a:xfrm>
            <a:off x="5479007" y="1237423"/>
            <a:ext cx="5269848" cy="5269848"/>
          </a:xfrm>
          <a:prstGeom prst="ellipse">
            <a:avLst/>
          </a:prstGeom>
          <a:solidFill>
            <a:srgbClr val="005F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8F7A5-DBFD-4758-BF32-8F183657C4A8}"/>
              </a:ext>
            </a:extLst>
          </p:cNvPr>
          <p:cNvSpPr txBox="1"/>
          <p:nvPr/>
        </p:nvSpPr>
        <p:spPr>
          <a:xfrm>
            <a:off x="7432170" y="1855825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자료 분석</a:t>
            </a:r>
            <a:endParaRPr lang="en-US" altLang="ko-KR" sz="2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36B57FC-E6B5-41F5-A9EC-65082D26CF1B}"/>
              </a:ext>
            </a:extLst>
          </p:cNvPr>
          <p:cNvGrpSpPr/>
          <p:nvPr/>
        </p:nvGrpSpPr>
        <p:grpSpPr>
          <a:xfrm>
            <a:off x="7111092" y="2875551"/>
            <a:ext cx="2005677" cy="2560634"/>
            <a:chOff x="6758883" y="2792200"/>
            <a:chExt cx="2005677" cy="25606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D70B25-1524-46A6-B4B1-ABEF13B56633}"/>
                </a:ext>
              </a:extLst>
            </p:cNvPr>
            <p:cNvSpPr txBox="1"/>
            <p:nvPr/>
          </p:nvSpPr>
          <p:spPr>
            <a:xfrm>
              <a:off x="6758883" y="2792200"/>
              <a:ext cx="20056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자연어 처리</a:t>
              </a:r>
              <a:r>
                <a:rPr lang="en-US" altLang="ko-KR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 </a:t>
              </a:r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기반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텍스트 마이닝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0ADEB-5377-41C0-96AB-DCA9659AD126}"/>
                </a:ext>
              </a:extLst>
            </p:cNvPr>
            <p:cNvSpPr txBox="1"/>
            <p:nvPr/>
          </p:nvSpPr>
          <p:spPr>
            <a:xfrm>
              <a:off x="7046621" y="3717559"/>
              <a:ext cx="1430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키워드 분석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1DEAD0-4711-4185-94C9-980028FFACC0}"/>
                </a:ext>
              </a:extLst>
            </p:cNvPr>
            <p:cNvSpPr txBox="1"/>
            <p:nvPr/>
          </p:nvSpPr>
          <p:spPr>
            <a:xfrm>
              <a:off x="6932808" y="4335142"/>
              <a:ext cx="1657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네트워크 분석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2F42E8-0BA6-4894-B784-ED2E5F0F24FC}"/>
                </a:ext>
              </a:extLst>
            </p:cNvPr>
            <p:cNvSpPr txBox="1"/>
            <p:nvPr/>
          </p:nvSpPr>
          <p:spPr>
            <a:xfrm>
              <a:off x="7086696" y="4952724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토픽모델링</a:t>
              </a:r>
              <a:endParaRPr lang="en-US" altLang="ko-KR" sz="20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A2346A-E9CE-4DC5-A2B8-7C41BCA003A9}"/>
              </a:ext>
            </a:extLst>
          </p:cNvPr>
          <p:cNvSpPr txBox="1"/>
          <p:nvPr/>
        </p:nvSpPr>
        <p:spPr>
          <a:xfrm>
            <a:off x="3232777" y="1855825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자료 수집</a:t>
            </a:r>
            <a:endParaRPr lang="en-US" altLang="ko-KR" sz="22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4490D5-0B4E-4F6E-9028-7853E0B8A80B}"/>
              </a:ext>
            </a:extLst>
          </p:cNvPr>
          <p:cNvGrpSpPr/>
          <p:nvPr/>
        </p:nvGrpSpPr>
        <p:grpSpPr>
          <a:xfrm>
            <a:off x="2368414" y="2929584"/>
            <a:ext cx="3090911" cy="2142761"/>
            <a:chOff x="2634263" y="2751971"/>
            <a:chExt cx="3090911" cy="21427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48E0F8-4442-42E0-B56C-F3139C6C9915}"/>
                </a:ext>
              </a:extLst>
            </p:cNvPr>
            <p:cNvSpPr txBox="1"/>
            <p:nvPr/>
          </p:nvSpPr>
          <p:spPr>
            <a:xfrm>
              <a:off x="3099134" y="2751971"/>
              <a:ext cx="21611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뉴스 데이터 수집</a:t>
              </a:r>
              <a:endParaRPr lang="en-US" altLang="ko-KR" sz="22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BF0E2-D42D-4F84-B229-0317F37F5F10}"/>
                </a:ext>
              </a:extLst>
            </p:cNvPr>
            <p:cNvSpPr txBox="1"/>
            <p:nvPr/>
          </p:nvSpPr>
          <p:spPr>
            <a:xfrm>
              <a:off x="2634263" y="3607908"/>
              <a:ext cx="30909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블로그</a:t>
              </a:r>
              <a:r>
                <a:rPr lang="en-US" altLang="ko-KR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, </a:t>
              </a:r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카페 데이터 수집</a:t>
              </a:r>
              <a:endParaRPr lang="en-US" altLang="ko-KR" sz="22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17BB3-9AAC-48A5-8EBA-38E33458B45D}"/>
                </a:ext>
              </a:extLst>
            </p:cNvPr>
            <p:cNvSpPr txBox="1"/>
            <p:nvPr/>
          </p:nvSpPr>
          <p:spPr>
            <a:xfrm>
              <a:off x="3089516" y="4463845"/>
              <a:ext cx="21804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인터파크고딕 L" panose="02000000000000000000" pitchFamily="2" charset="-127"/>
                  <a:ea typeface="인터파크고딕 L" panose="02000000000000000000" pitchFamily="2" charset="-127"/>
                </a:rPr>
                <a:t>검색 데이터 수집</a:t>
              </a:r>
              <a:endParaRPr lang="en-US" altLang="ko-KR" sz="2200" dirty="0"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01C03D-1446-4E06-AC95-894B95EFA18B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4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EA2346A-E9CE-4DC5-A2B8-7C41BCA003A9}"/>
              </a:ext>
            </a:extLst>
          </p:cNvPr>
          <p:cNvSpPr txBox="1"/>
          <p:nvPr/>
        </p:nvSpPr>
        <p:spPr>
          <a:xfrm>
            <a:off x="713266" y="1119225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관련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기사량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변화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8637EF5-892E-4CA6-9455-A6D67A43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6" y="2209800"/>
            <a:ext cx="1049588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96B5C-F46E-45A4-880A-0EF6BAC1A976}"/>
              </a:ext>
            </a:extLst>
          </p:cNvPr>
          <p:cNvSpPr txBox="1"/>
          <p:nvPr/>
        </p:nvSpPr>
        <p:spPr>
          <a:xfrm>
            <a:off x="772577" y="288884"/>
            <a:ext cx="7999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CF14C-A4CA-4CCC-AA8E-49CBC1A709E5}"/>
              </a:ext>
            </a:extLst>
          </p:cNvPr>
          <p:cNvSpPr txBox="1"/>
          <p:nvPr/>
        </p:nvSpPr>
        <p:spPr>
          <a:xfrm>
            <a:off x="1864199" y="5505598"/>
            <a:ext cx="8463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메타버스 관련 </a:t>
            </a:r>
            <a:r>
              <a:rPr lang="ko-KR" altLang="en-US" b="0" i="0" dirty="0" err="1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기사량은</a:t>
            </a:r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2010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이후 급증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특히 </a:t>
            </a:r>
            <a:r>
              <a:rPr lang="en-US" altLang="ko-KR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2021</a:t>
            </a:r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이후 뉴스 </a:t>
            </a:r>
            <a:r>
              <a:rPr lang="ko-KR" altLang="en-US" b="0" i="0" dirty="0" err="1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기사량이</a:t>
            </a:r>
            <a:r>
              <a:rPr lang="ko-KR" altLang="en-US" b="0" i="0" dirty="0">
                <a:effectLst/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 급증하는 경향</a:t>
            </a:r>
            <a:endParaRPr lang="ko-KR" altLang="en-US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64ED66-C5CC-4E6B-94EB-BE828AAF085F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079CF-1935-4F24-9533-52DD427F952E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6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C2FE972-534D-40BC-B3D8-D372DE4B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59" y="2017064"/>
            <a:ext cx="7482681" cy="37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D8F94-F0B8-45F2-AC4A-A4B764D27398}"/>
              </a:ext>
            </a:extLst>
          </p:cNvPr>
          <p:cNvSpPr txBox="1"/>
          <p:nvPr/>
        </p:nvSpPr>
        <p:spPr>
          <a:xfrm>
            <a:off x="4703630" y="5944452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2021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월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– 2021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년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11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월</a:t>
            </a:r>
            <a:endParaRPr lang="en-US" altLang="ko-KR" dirty="0"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메타버스 뉴스 </a:t>
            </a:r>
            <a:r>
              <a:rPr lang="en-US" altLang="ko-KR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16623</a:t>
            </a:r>
            <a:r>
              <a:rPr lang="ko-KR" altLang="en-US" dirty="0"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2005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관련 </a:t>
            </a:r>
            <a:r>
              <a:rPr lang="ko-KR" altLang="en-US" sz="20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기사량</a:t>
            </a:r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변화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29C414-DA7D-4E18-80B0-CE7E8BDDDD3F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35877-08B1-47D3-B2FC-0FE3BF4FAF1F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EE0D6-6134-4ADC-A9BF-768F08B4A566}"/>
              </a:ext>
            </a:extLst>
          </p:cNvPr>
          <p:cNvSpPr txBox="1"/>
          <p:nvPr/>
        </p:nvSpPr>
        <p:spPr>
          <a:xfrm>
            <a:off x="772577" y="288884"/>
            <a:ext cx="7999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</p:spTree>
    <p:extLst>
      <p:ext uri="{BB962C8B-B14F-4D97-AF65-F5344CB8AC3E}">
        <p14:creationId xmlns:p14="http://schemas.microsoft.com/office/powerpoint/2010/main" val="209935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메타버스 뉴스 중 키워드 단어 빈도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DEDFD6-F77E-4C5B-B7AA-5D41FF70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58" y="2157727"/>
            <a:ext cx="8232883" cy="441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4701AD-2F4C-46E4-BB9C-220377139BA0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E1D8A-17A0-4A39-8172-D9CE344DE2F2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C1F6C-E959-47C2-AD30-BDCEB98D4503}"/>
              </a:ext>
            </a:extLst>
          </p:cNvPr>
          <p:cNvSpPr txBox="1"/>
          <p:nvPr/>
        </p:nvSpPr>
        <p:spPr>
          <a:xfrm>
            <a:off x="772577" y="288884"/>
            <a:ext cx="7999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</p:spTree>
    <p:extLst>
      <p:ext uri="{BB962C8B-B14F-4D97-AF65-F5344CB8AC3E}">
        <p14:creationId xmlns:p14="http://schemas.microsoft.com/office/powerpoint/2010/main" val="314627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워드 클라우드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4F7BD0-3532-44F8-9386-F6284B13B059}"/>
              </a:ext>
            </a:extLst>
          </p:cNvPr>
          <p:cNvGrpSpPr/>
          <p:nvPr/>
        </p:nvGrpSpPr>
        <p:grpSpPr>
          <a:xfrm>
            <a:off x="1632708" y="1788098"/>
            <a:ext cx="3711854" cy="4516882"/>
            <a:chOff x="1405490" y="1788098"/>
            <a:chExt cx="3711854" cy="451688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0070E566-27A8-4EF4-BF55-6ECEA361A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491" y="1788098"/>
              <a:ext cx="3711853" cy="3711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7F98FA-5F6A-44F0-8F36-3DB48D7E674C}"/>
                </a:ext>
              </a:extLst>
            </p:cNvPr>
            <p:cNvSpPr txBox="1"/>
            <p:nvPr/>
          </p:nvSpPr>
          <p:spPr>
            <a:xfrm>
              <a:off x="1405490" y="5658649"/>
              <a:ext cx="371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키워드</a:t>
              </a:r>
              <a:endPara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워드 클라우드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1A0BC9-3D7E-4ECF-8E09-38F9B56DF84B}"/>
              </a:ext>
            </a:extLst>
          </p:cNvPr>
          <p:cNvGrpSpPr/>
          <p:nvPr/>
        </p:nvGrpSpPr>
        <p:grpSpPr>
          <a:xfrm>
            <a:off x="6847440" y="1747935"/>
            <a:ext cx="3711853" cy="4557045"/>
            <a:chOff x="7074656" y="1747935"/>
            <a:chExt cx="3711853" cy="4557045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90928D13-758A-4101-B17B-F871C4DF8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656" y="1747935"/>
              <a:ext cx="3711853" cy="3718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23F56E-7B55-40F6-964B-6131198858E8}"/>
                </a:ext>
              </a:extLst>
            </p:cNvPr>
            <p:cNvSpPr txBox="1"/>
            <p:nvPr/>
          </p:nvSpPr>
          <p:spPr>
            <a:xfrm>
              <a:off x="7074656" y="5658649"/>
              <a:ext cx="3711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메타버스를 제외한 키워드</a:t>
              </a:r>
              <a:endParaRPr lang="en-US" altLang="ko-KR" dirty="0"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워드 클라우드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016E0E-99D1-4601-89E8-2CE4BB949FF5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5D718-56ED-4C34-A374-E2DEF76B1AB2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4683F-42AE-47E0-A9BA-BF1CC4A19BBA}"/>
              </a:ext>
            </a:extLst>
          </p:cNvPr>
          <p:cNvSpPr txBox="1"/>
          <p:nvPr/>
        </p:nvSpPr>
        <p:spPr>
          <a:xfrm>
            <a:off x="772577" y="288884"/>
            <a:ext cx="7999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</p:spTree>
    <p:extLst>
      <p:ext uri="{BB962C8B-B14F-4D97-AF65-F5344CB8AC3E}">
        <p14:creationId xmlns:p14="http://schemas.microsoft.com/office/powerpoint/2010/main" val="353317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6F61C4-F012-4EF8-9781-2C656313CA5A}"/>
              </a:ext>
            </a:extLst>
          </p:cNvPr>
          <p:cNvSpPr txBox="1"/>
          <p:nvPr/>
        </p:nvSpPr>
        <p:spPr>
          <a:xfrm>
            <a:off x="713266" y="1119225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20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C3BB9C-87A6-42E5-B65D-B8E89EB8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55914"/>
            <a:ext cx="5945187" cy="43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18074A0-6EA5-4D59-B2E3-F3D65B6B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755914"/>
            <a:ext cx="5945187" cy="43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4739AB-7AE5-4BB7-9B8D-2E83F9684DCA}"/>
              </a:ext>
            </a:extLst>
          </p:cNvPr>
          <p:cNvSpPr txBox="1"/>
          <p:nvPr/>
        </p:nvSpPr>
        <p:spPr>
          <a:xfrm>
            <a:off x="1116669" y="6121399"/>
            <a:ext cx="37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키워드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1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B5557-B744-408F-817F-B4C5B7B557C3}"/>
              </a:ext>
            </a:extLst>
          </p:cNvPr>
          <p:cNvSpPr txBox="1"/>
          <p:nvPr/>
        </p:nvSpPr>
        <p:spPr>
          <a:xfrm>
            <a:off x="7061856" y="6121398"/>
            <a:ext cx="371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제목</a:t>
            </a:r>
            <a:endParaRPr lang="en-US" altLang="ko-KR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18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네트워크 그래프</a:t>
            </a:r>
            <a:endParaRPr lang="en-US" altLang="ko-KR" sz="18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5FCBD0-CD68-4F65-911A-2D106A4FA7B5}"/>
              </a:ext>
            </a:extLst>
          </p:cNvPr>
          <p:cNvSpPr/>
          <p:nvPr/>
        </p:nvSpPr>
        <p:spPr>
          <a:xfrm flipH="1">
            <a:off x="-2" y="913548"/>
            <a:ext cx="9855201" cy="69522"/>
          </a:xfrm>
          <a:prstGeom prst="rect">
            <a:avLst/>
          </a:prstGeom>
          <a:gradFill flip="none" rotWithShape="1">
            <a:gsLst>
              <a:gs pos="0">
                <a:srgbClr val="005F26"/>
              </a:gs>
              <a:gs pos="75000">
                <a:srgbClr val="005F26">
                  <a:tint val="44500"/>
                  <a:satMod val="160000"/>
                </a:srgbClr>
              </a:gs>
              <a:gs pos="100000">
                <a:srgbClr val="005F2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7F65E-E2BC-4497-992D-4E8008BB1AFC}"/>
              </a:ext>
            </a:extLst>
          </p:cNvPr>
          <p:cNvSpPr txBox="1"/>
          <p:nvPr/>
        </p:nvSpPr>
        <p:spPr>
          <a:xfrm>
            <a:off x="9855200" y="651938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METAVERSE</a:t>
            </a:r>
            <a:endParaRPr lang="ko-KR" altLang="en-US" sz="2800" dirty="0"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0ED4C-CE0C-4AC0-8192-F9634EC2547A}"/>
              </a:ext>
            </a:extLst>
          </p:cNvPr>
          <p:cNvSpPr txBox="1"/>
          <p:nvPr/>
        </p:nvSpPr>
        <p:spPr>
          <a:xfrm>
            <a:off x="772577" y="288884"/>
            <a:ext cx="7999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데이터 분석 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- </a:t>
            </a:r>
            <a:r>
              <a:rPr lang="en-US" altLang="ko-KR" sz="3000" dirty="0" err="1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Bigkinds</a:t>
            </a:r>
            <a:r>
              <a:rPr lang="en-US" altLang="ko-KR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3000" dirty="0"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뉴스 데이터</a:t>
            </a:r>
          </a:p>
        </p:txBody>
      </p:sp>
    </p:spTree>
    <p:extLst>
      <p:ext uri="{BB962C8B-B14F-4D97-AF65-F5344CB8AC3E}">
        <p14:creationId xmlns:p14="http://schemas.microsoft.com/office/powerpoint/2010/main" val="14532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589</Words>
  <Application>Microsoft Office PowerPoint</Application>
  <PresentationFormat>와이드스크린</PresentationFormat>
  <Paragraphs>154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인터파크고딕 B</vt:lpstr>
      <vt:lpstr>인터파크고딕 L</vt:lpstr>
      <vt:lpstr>인터파크고딕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</dc:creator>
  <cp:lastModifiedBy>이현우</cp:lastModifiedBy>
  <cp:revision>20</cp:revision>
  <dcterms:created xsi:type="dcterms:W3CDTF">2021-12-12T13:53:49Z</dcterms:created>
  <dcterms:modified xsi:type="dcterms:W3CDTF">2021-12-13T15:30:17Z</dcterms:modified>
</cp:coreProperties>
</file>