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448" r:id="rId5"/>
    <p:sldId id="2463" r:id="rId6"/>
    <p:sldId id="2464" r:id="rId7"/>
    <p:sldId id="2465" r:id="rId8"/>
    <p:sldId id="2466" r:id="rId9"/>
    <p:sldId id="2467" r:id="rId10"/>
    <p:sldId id="2469" r:id="rId11"/>
    <p:sldId id="2470" r:id="rId12"/>
    <p:sldId id="2471" r:id="rId13"/>
    <p:sldId id="2472" r:id="rId14"/>
    <p:sldId id="2473" r:id="rId15"/>
    <p:sldId id="2474" r:id="rId16"/>
    <p:sldId id="2475" r:id="rId17"/>
    <p:sldId id="2476" r:id="rId18"/>
    <p:sldId id="2477" r:id="rId19"/>
    <p:sldId id="2478" r:id="rId20"/>
    <p:sldId id="2479" r:id="rId21"/>
    <p:sldId id="2481" r:id="rId22"/>
    <p:sldId id="2483" r:id="rId23"/>
    <p:sldId id="2482" r:id="rId24"/>
    <p:sldId id="2484" r:id="rId25"/>
    <p:sldId id="2485" r:id="rId26"/>
    <p:sldId id="2488" r:id="rId27"/>
    <p:sldId id="2489" r:id="rId28"/>
    <p:sldId id="2490" r:id="rId29"/>
    <p:sldId id="2491" r:id="rId30"/>
    <p:sldId id="2492" r:id="rId31"/>
    <p:sldId id="2493" r:id="rId32"/>
    <p:sldId id="2494" r:id="rId33"/>
    <p:sldId id="2495" r:id="rId34"/>
    <p:sldId id="2496" r:id="rId35"/>
    <p:sldId id="2497" r:id="rId36"/>
    <p:sldId id="2498" r:id="rId37"/>
    <p:sldId id="2499" r:id="rId38"/>
    <p:sldId id="2500" r:id="rId3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700"/>
    <a:srgbClr val="92D050"/>
    <a:srgbClr val="E99757"/>
    <a:srgbClr val="B48900"/>
    <a:srgbClr val="E25406"/>
    <a:srgbClr val="A3E9FF"/>
    <a:srgbClr val="F4FF89"/>
    <a:srgbClr val="2C2153"/>
    <a:srgbClr val="9D1313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65" autoAdjust="0"/>
  </p:normalViewPr>
  <p:slideViewPr>
    <p:cSldViewPr snapToGrid="0">
      <p:cViewPr>
        <p:scale>
          <a:sx n="75" d="100"/>
          <a:sy n="75" d="100"/>
        </p:scale>
        <p:origin x="54" y="31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904122-4202-490B-AAC6-EDEC5861B2D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3B77C6-B7FB-47C6-ACD7-F4DEC9D9BE80}" type="datetime1">
              <a:rPr lang="ko-KR" altLang="en-US" noProof="1" smtClean="0"/>
              <a:t>2022-11-21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 편집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8B34ED-4CDD-41C9-90F7-D768D5559A6F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벡터는 토큰의 의미를 구하기 위해서 사용됩니다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단어 하나만 보면 그 단어의 의미가 상당히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모호할때가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많습니다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예를 들어서 문장 전체를 보지 않고 단순히 텍스트라는 단어만 보면 텍스트가 신문속에 있는 문장들을 의미하는지 문자 메시지를 보내는 행위를 말하는지 알기가 어렵습니다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마찬가지로 메시지라는 단어만 봤을 경우에 이게 누가 말로 전한 소식인지 문자인지 헷갈립니다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4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여기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벡터를 이해하기 위해서 아주 간략하기 단순화 시켜보겠습니다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각각의 토큰들은 문장의 모든 토큰을 봄으로써 각 토큰의 의미를 정확히 모델에 전달하게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즉 테스트라는 단어와 메시지라는 단어가 함께 있으므로 텍스트는 문자를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전송하다라는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뜻임을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벡터를 통해서 전달하게 되고 역시 메세지라는 의미도 텍스트와 함께 있는 것을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통해서 알게 되어 문자 메시지라는 의미라 다음 레이어로 전송하게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23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풀리커넥티드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레이어로 전송이 되는데요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이와 동일한 과정이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번 진행됩니다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 최종 출력 값은 트랜스포머의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여기서 꼭 기억해야할 점은 바로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인코더는 모든 토큰을 한방에 계산한다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왼쪽에서 오른쪽으로 하나씩 읽어가는 과정이 없다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라는 점입니다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인코더의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최초 스타트 스페셜 토큰으로 작업을 시작합니다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왼쪽부터 오른쪽으로 순차적으로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생성합니다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이전 생성된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출력 값과 인코더의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사용해서 현재의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생성합니다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역시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벡터를 만들고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풀리커넥티드레이어로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보내는 작업을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번 진행합니다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엔드토큰이라는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스페셜 토큰을 출력할 때 까지 반복됩니다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그림은 이 과정을 통해서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I am a boy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훌륭하게 한글로 바꾼 트랜스포머를 보여줍니다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물론 트랜스포머를 너무 짧게 요약한 것이 맞습니다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하지만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이정도까지만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트랜스포머를 이해하셔도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이해하는데에는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충분할 거라 생각됩니다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br>
              <a:rPr lang="ko-KR" altLang="en-US" dirty="0"/>
            </a:b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2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기존 언어 모델 즉 단방향 언어 모델을 대표하는 예로는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를 들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현재까지 읽은 단어들을 사용해서 다음 단어를 예측할 수 있도록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입력된 문장을 통해서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how are you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 경우에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doing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예측하도록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반면에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동일한 문장 그대로 학습을 하되 가려진 단어를 예측하도록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가려진 단어는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마스크드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토큰이라고 불립니다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61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학습 역시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마찬가지로 사람이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레이블링할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필요가 없습니다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단순히 랜덤하게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문장속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단어만 가려주고 가려진 단어를 맞추도록 학습하면 되는 것이죠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7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입력 값으로는 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문장뿐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아니라 두 문장도 받을 수가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한 문장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받아 출력하는 대표적인 자연어 처리 태스크로는 스팸인지 아닌지 문장이 긍정적인지 부정적인지 분류하는 모델들입니다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두 문장을 입력 받는 대표적인 자연어 처리 태스크로는 질의 및 응답이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입력 값으로 질문과 정답이 들어있는 문맥을 받아서 정답을 출력하는 태스크입니다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한 문장 또는 두 문장의 학습 데이터를 통해서 토큰 간의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상관관계뿐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아니라 문장 간의 상관관계도 학습하게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7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그림에서 보이는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CLS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classification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즉 분류 태스크에 사용되기 위한 벡터입니다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문장 전체가 하나의 벡터로 표현된 스페셜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토큰이다라고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이해하시면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451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두 문장으로 구성된 입력 값에 경우에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SEP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라는 스페셜 토큰으로 두 문장이 구별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986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WordPiece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사용해서 문장을 토큰 단위로 분리합니다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WordPiece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단순히 띄어쓰기로 토큰을 나누는 것보다 효과적으로 토큰을 구분합니다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364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그림에서 보이는 것처럼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playing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은 하나의 단어이지만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play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로 토큰이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나뉘는걸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볼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이와 같은 방법은 두가지 장점이 있는데요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9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에 대해 살펴보겠습니다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 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 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Bidirectional Encoder Representations from Transformer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란 뜻인데요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이름을 통해서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Transformer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Bidirection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Encoder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임을 알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Bidirectional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은 양방향을 의미하고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Encoder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입력 값을 숫자의 형태로 바꾸는 모듈을 의미합니다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문맥을 양방향으로 이해해서 숫자의 형태로 바꿔주는 딥러닝 모델이다 라고 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414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첫째로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play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놀다라는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뜻이 있고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현재 무엇인가 하고 있다는 뜻이 명확하게 있기 때문에 딥러닝 모델에게 이 두 가지 의미를 명확히 전달할 수 있다는 장점이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둘째로 이렇게 쪼개서 입력할 경우 신조어 또는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오탈자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있는 입력 값에도 예를 들어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텍스팅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구글링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처럼 사전에 없는 단어 들도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text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ing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google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ing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처럼 딥러닝 모델이 학습단계에서 봤을 만한 단어들로 쪼개서 입력되기 때문에 흔치 않은 단어들에 대한 예측이 향상이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5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이번에는 세그먼트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알아보겠습니다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개념은 아주 쉽습니다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두개의 문장이 입력될 경우에 각각의 문장에 서로 다른 숫자들을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더해주는게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바로 세그먼트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딥러닝 모델에서 두개의 다른 문장이 있다는 것을 쉽게 알려주기 위해서 사용되는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79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포지셔널임베딩은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토큰들의 상대적인 위치 정보를 알려줍니다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딥러닝 모델은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임베딩으로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다음에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e2, e2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다음에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e3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토큰이 위치함을 알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307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포지셔널임베딩은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sin, cos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함수를 사용하는데요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크게 세가지 이유가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97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첫째 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따라 달라집니다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따라서 사인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출력값에는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상대적인 위치를 알 수 있는 숫자로 사용이 가능합니다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1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둘째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규칙적으로 증가 또는 감소합니다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따라서 딥러닝 모델이 이 규칙을 사용해서 입력 값의 상대적 위치를 쉽게 계산이 가능합니다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515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셋째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사인과 코사인은 무한대의 길이의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상대적인 위치를 출력할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어떤 위치에 입력 값이라도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사이의 값을 출력하게 되어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825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pre training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이렇게 두 파트로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나뉘게됩니다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그리고 지금까지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pre-training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부분을 살펴보았습니다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알아보기에 앞서서 간략하게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차이점을 보고 가겠습니다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첫째로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양방향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언어모델이고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단방향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언어모델입니다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파인튜닝을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하기 위해서 만들어졌고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파인튜닝이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필요없도록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만들어 졌습니다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br>
              <a:rPr lang="ko-KR" altLang="en-US" dirty="0"/>
            </a:b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327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그림으로 이해해 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주황색 동그라미는 선행 학습된 즉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pre training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보시다시피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학습된 모델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그자체로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여러가지 목적의 자연어 처리를 수행 가능합니다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다만 그 모델의 크기가 상당히 큽니다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모델이 상대적으로 작고 각각의 다른 자연어 처리를 위해서 따로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 필요합니다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물론 문장을 단순히 분류하는 모델로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된 모델을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qna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모델로도 사용할 수 없습니다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한 번 학습시키는데 어마어마한 시간과 돈이 듭니다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상대적으로 적은 시간과 돈이 들지만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개발자가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해줘야하고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역시 별도의 시간과 돈이 듭니다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719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알아보겠습니다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사실 선행 학습된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인터넷에서 쉽게 다운로드할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개발자가 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잘알아야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하는 부분은 사실 다운로드 받은 모델을 어떻게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fine tuning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할까 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논문에 공개된 방법으로 몇 가지 파인 튜닝 방법에 대해 알아보겠습니다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7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 err="1"/>
              <a:t>bert의</a:t>
            </a:r>
            <a:r>
              <a:rPr lang="ko-KR" altLang="ko-KR" dirty="0"/>
              <a:t> 모델 아키텍처는 </a:t>
            </a:r>
            <a:r>
              <a:rPr lang="ko-KR" altLang="en-US" dirty="0"/>
              <a:t>트랜스포머</a:t>
            </a:r>
            <a:r>
              <a:rPr lang="ko-KR" altLang="ko-KR" dirty="0"/>
              <a:t>의 인코더를 기반으로 합니다.</a:t>
            </a:r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트랜스포머는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2017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년에 구글에서 공개한 인코더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구조를 지닌 딥러닝 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Attention is All You Need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라는 논문을 통해서 공개가 되었고 기계 번역에서 우수한 성능을 보여준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모델이구요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방금 인코더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구조를 지닌 딥러닝 모델이라고 했는데요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인코더는 입력 값을 양방향으로 처리하고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왼쪽에서 오른쪽으로 입력을 단 방향으로 처리한다는 큰 차이점이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37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첫 번째 예제는 두 문장의 관계를 예측하기 위해 모델을 만드는 방법입니다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입력값으로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두 개의 문장을 받을 수 있었습니다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두 개의 문장을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SEP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토큰으로 구분해서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입력해서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출력값에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첫번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째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CLS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토큰을 두 문장에 관계를 나타내도록 학습 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775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다음 예제는 이전보다 쉬운데요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문장을 분류하는 모델 예제인데 문장한개를 입력 받고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CLS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분류값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중 하나가 되도록 학습시킵니다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655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세번째 예제는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QNA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즉 질의 및 응답 예제 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입력 값으로 질문과 정답이 포함된 작문을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SEP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토큰으로 구분해서 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그리고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출력 값의 마지막 토큰들이 작문속에 위치한 정답의 시작 인덱스와 마지막 인덱스를 출력하도록 학습시킵니다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74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마지막 예제는 문장 속 단어를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태깅하는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예제입니다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각각의 입력 토큰에 대한 출력 값이 있기 때문에 이 출력 값이 원하는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태깅으로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출력되도록 학습을 시킵니다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133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성능은 상당히 우수합니다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동일한 사이즈의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보다 높은 성능을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가졌구요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심지어 더 큰 모델은 더 높은 성능을 보여줍니다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225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성능은 상당히 우수합니다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과 동일한 사이즈의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버트가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보다 높은 성능을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가졌구요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심지어 더 큰 모델은 더 높은 성능을 보여줍니다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91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ko-KR" dirty="0"/>
              <a:t>BERT 이전에는 </a:t>
            </a:r>
            <a:r>
              <a:rPr lang="ko-KR" altLang="ko-KR" dirty="0" err="1"/>
              <a:t>Transformer의</a:t>
            </a:r>
            <a:r>
              <a:rPr lang="ko-KR" altLang="ko-KR" dirty="0"/>
              <a:t> </a:t>
            </a:r>
            <a:r>
              <a:rPr lang="ko-KR" altLang="ko-KR" dirty="0" err="1"/>
              <a:t>Decoder를</a:t>
            </a:r>
            <a:r>
              <a:rPr lang="ko-KR" altLang="ko-KR" dirty="0"/>
              <a:t> 기반으로 하는 GPT-1이 있었습니다.</a:t>
            </a:r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가 양방향 인코더 형태를 취한 데에는 재미난 이유가 있는데요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 시작은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으로부터 시작이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2018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년에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OpenAI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에서 트랜스포머의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디코더구조를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사용해서 만든 자연어처리 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01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generative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trianing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으로 학습된 언어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모델이 얼마나 자연어 처리 능력이 우수한지 보여준 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기본적으로 문장을 데이터로 사용하고 단어를 하나씩 읽어 가면서 다음 단어를 예측하는 방법으로 모델이 학습됩니다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6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이러한 학습 방식은 별도의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레벨링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작업이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필요없어서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비지도 학습이라고 할 수 있습니다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그림에서 볼 수 있듯이 한 문장만 가지고도 여러 학습 데이터를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만드는게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가능합니다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문장에서 현재 위치의 단어 다음에 위치한 단어를 예측하는 방식으로 학습되기 때문에 사람이 직접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레이블링할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필요가 없습니다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이렇게 현재 위치의 단어 다음에 위치한 단어를 예측하는 방법으로 학습이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따라서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학습시에 가장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필요한건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엄청난 양의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데이터겠죠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물론 질적으로 좋은 데이터를 선별하는 노력도 엄청나게 중요합니다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2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인터넷 상에는 텍스트가 정말 어마어마하게 많고 질 좋은 데이터를 선별하는 기술도 함께 발전하기 때문에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앞으로도 분명히 각광받을 모델입니다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3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재밌는 탄생비화는 여기서 시작됩니다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2018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발표 이후에 얼마 지나지 않아서 구글이 발표하는데요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구글은 참고로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Transformer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을 만든 기업입니다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구글은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논문을 통해서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의 트랜스포머의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사용한 자연어 처리 능력은 문장을 처리하는 데 부족함이 있을 수 있다고 얘기합니다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더불어 질의 및 응답 영역은 문맥이해능력이 상당히 중요한데 단순히 왼쪽에서 오른쪽으로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읽어나가는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방식으로는 문맥이해에 약점이 있을 수 있다고 지적합니다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이에 단순히 왼쪽에서 오른쪽으로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읽어나가는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디코더보다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양방향으로 문맥을 이해할 수 있는 인코더를 활용한 언어 모델을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라는 이름으로 발표하게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88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이쯤에서 트랜스포머의 작동방식을 아주 짧게 알아보겠습니다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입력 값은 먼저 인코딩 입력이 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입력 값이 인코더에 입력되면 각 토큰들은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포지셔널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인코딩과 더해집니다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인코더는 이 값들을 행렬 계산을 통해서 한방에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어텐션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벡터를 생성합니다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34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pc="300" noProof="1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spc="300" noProof="1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1" name="텍스트 개체 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2" name="텍스트 개체 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3" name="텍스트 개체 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4" name="온라인 이미지 개체 틀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5" name="온라인 이미지 개체 틀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6" name="온라인 이미지 개체 틀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algn="ctr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클릭하여 마스터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슬라이드 제목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9" name="슬라이드 번호 개체 틀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6" name="그림 개체 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9" y="0"/>
            <a:ext cx="12192000" cy="6858000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0" y="3681914"/>
            <a:ext cx="11490325" cy="823913"/>
          </a:xfrm>
        </p:spPr>
        <p:txBody>
          <a:bodyPr rtlCol="0"/>
          <a:lstStyle/>
          <a:p>
            <a:pPr algn="l" rtl="0"/>
            <a:r>
              <a:rPr lang="en-US" altLang="ko-KR" sz="3600" cap="none" noProof="1">
                <a:latin typeface="+mj-ea"/>
                <a:ea typeface="+mj-ea"/>
                <a:cs typeface="Arial" panose="020B0604020202020204" pitchFamily="34" charset="0"/>
              </a:rPr>
              <a:t>Bidirectional Encoder Representations</a:t>
            </a:r>
            <a:br>
              <a:rPr lang="en-US" altLang="ko-KR" sz="3600" cap="none" noProof="1">
                <a:latin typeface="+mj-ea"/>
                <a:ea typeface="+mj-ea"/>
                <a:cs typeface="Arial" panose="020B0604020202020204" pitchFamily="34" charset="0"/>
              </a:rPr>
            </a:br>
            <a:r>
              <a:rPr lang="en-US" altLang="ko-KR" sz="3600" cap="none" noProof="1">
                <a:latin typeface="+mj-ea"/>
                <a:ea typeface="+mj-ea"/>
                <a:cs typeface="Arial" panose="020B0604020202020204" pitchFamily="34" charset="0"/>
              </a:rPr>
              <a:t>From Transformers</a:t>
            </a:r>
            <a:endParaRPr lang="ko-KR" altLang="en-US" sz="3600" cap="none" noProof="1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제목 8">
            <a:extLst>
              <a:ext uri="{FF2B5EF4-FFF2-40B4-BE49-F238E27FC236}">
                <a16:creationId xmlns:a16="http://schemas.microsoft.com/office/drawing/2014/main" id="{FEEDD5D3-739B-FEAF-4A67-74FBA3B4E74D}"/>
              </a:ext>
            </a:extLst>
          </p:cNvPr>
          <p:cNvSpPr txBox="1">
            <a:spLocks/>
          </p:cNvSpPr>
          <p:nvPr/>
        </p:nvSpPr>
        <p:spPr>
          <a:xfrm>
            <a:off x="350830" y="1308010"/>
            <a:ext cx="11490325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15000" b="1" noProof="1">
                <a:solidFill>
                  <a:srgbClr val="E25406"/>
                </a:solidFill>
                <a:latin typeface="+mj-ea"/>
                <a:ea typeface="+mj-ea"/>
                <a:cs typeface="Arial" panose="020B0604020202020204" pitchFamily="34" charset="0"/>
              </a:rPr>
              <a:t>BERT</a:t>
            </a:r>
            <a:endParaRPr lang="ko-KR" altLang="en-US" sz="15000" b="1" noProof="1">
              <a:solidFill>
                <a:srgbClr val="E25406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제목 8">
            <a:extLst>
              <a:ext uri="{FF2B5EF4-FFF2-40B4-BE49-F238E27FC236}">
                <a16:creationId xmlns:a16="http://schemas.microsoft.com/office/drawing/2014/main" id="{EE22AE77-774E-0A9F-97A9-8E7D1B83B031}"/>
              </a:ext>
            </a:extLst>
          </p:cNvPr>
          <p:cNvSpPr txBox="1">
            <a:spLocks/>
          </p:cNvSpPr>
          <p:nvPr/>
        </p:nvSpPr>
        <p:spPr>
          <a:xfrm>
            <a:off x="350830" y="5796261"/>
            <a:ext cx="11490325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150000"/>
              </a:lnSpc>
              <a:spcBef>
                <a:spcPts val="1000"/>
              </a:spcBef>
              <a:buNone/>
              <a:defRPr sz="4000" kern="1200" cap="all" spc="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r"/>
            <a:r>
              <a:rPr lang="en-US" altLang="ko-KR" sz="1800" cap="none" noProof="1">
                <a:latin typeface="인터파크고딕 M" panose="02000000000000000000" pitchFamily="2" charset="-127"/>
                <a:ea typeface="인터파크고딕 M" panose="02000000000000000000" pitchFamily="2" charset="-127"/>
                <a:cs typeface="Arial" panose="020B0604020202020204" pitchFamily="34" charset="0"/>
              </a:rPr>
              <a:t>2021720639 </a:t>
            </a:r>
            <a:r>
              <a:rPr lang="ko-KR" altLang="en-US" sz="1800" cap="none" noProof="1">
                <a:latin typeface="인터파크고딕 M" panose="02000000000000000000" pitchFamily="2" charset="-127"/>
                <a:ea typeface="인터파크고딕 M" panose="02000000000000000000" pitchFamily="2" charset="-127"/>
                <a:cs typeface="Arial" panose="020B0604020202020204" pitchFamily="34" charset="0"/>
              </a:rPr>
              <a:t>빅데이터학과 이찬우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10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AEC7262-5CAE-5904-4C71-EFD75AB17FB7}"/>
              </a:ext>
            </a:extLst>
          </p:cNvPr>
          <p:cNvSpPr/>
          <p:nvPr/>
        </p:nvSpPr>
        <p:spPr>
          <a:xfrm>
            <a:off x="2967791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text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45C79A-5D22-BA7C-59E9-E99EB2E3C9AA}"/>
              </a:ext>
            </a:extLst>
          </p:cNvPr>
          <p:cNvSpPr/>
          <p:nvPr/>
        </p:nvSpPr>
        <p:spPr>
          <a:xfrm>
            <a:off x="7074567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message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98" name="Picture 2" descr="신문 - 무료 상호 작용개 아이콘">
            <a:extLst>
              <a:ext uri="{FF2B5EF4-FFF2-40B4-BE49-F238E27FC236}">
                <a16:creationId xmlns:a16="http://schemas.microsoft.com/office/drawing/2014/main" id="{E14AC54E-8C39-A4CC-D0F5-861A5EDA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07" y="1487905"/>
            <a:ext cx="3477126" cy="34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eech Icon Png, Transparent Png - kindpng">
            <a:extLst>
              <a:ext uri="{FF2B5EF4-FFF2-40B4-BE49-F238E27FC236}">
                <a16:creationId xmlns:a16="http://schemas.microsoft.com/office/drawing/2014/main" id="{700255E3-E246-924F-BBBE-97A42EC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80" y="1487905"/>
            <a:ext cx="3322587" cy="34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66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11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AEC7262-5CAE-5904-4C71-EFD75AB17FB7}"/>
              </a:ext>
            </a:extLst>
          </p:cNvPr>
          <p:cNvSpPr/>
          <p:nvPr/>
        </p:nvSpPr>
        <p:spPr>
          <a:xfrm>
            <a:off x="2967791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text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45C79A-5D22-BA7C-59E9-E99EB2E3C9AA}"/>
              </a:ext>
            </a:extLst>
          </p:cNvPr>
          <p:cNvSpPr/>
          <p:nvPr/>
        </p:nvSpPr>
        <p:spPr>
          <a:xfrm>
            <a:off x="7074567" y="5759118"/>
            <a:ext cx="2149642" cy="709183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message</a:t>
            </a:r>
            <a:endParaRPr lang="ko-KR" altLang="en-US" sz="2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6148" name="Picture 4" descr="Pencil Writing Text on Paper Icon Stock Vector - Illustration of list,  blank: 46642012">
            <a:extLst>
              <a:ext uri="{FF2B5EF4-FFF2-40B4-BE49-F238E27FC236}">
                <a16:creationId xmlns:a16="http://schemas.microsoft.com/office/drawing/2014/main" id="{4ECAAF79-B196-C5ED-12E6-4D8E40BA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75" y="1431757"/>
            <a:ext cx="3641558" cy="3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etter icon - Pixelbuddha Free Icons Bundle Ballicons Free">
            <a:extLst>
              <a:ext uri="{FF2B5EF4-FFF2-40B4-BE49-F238E27FC236}">
                <a16:creationId xmlns:a16="http://schemas.microsoft.com/office/drawing/2014/main" id="{678A4D9C-F2E5-7668-D302-B3FFE0E03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7" y="1728536"/>
            <a:ext cx="304800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75A15805-82F1-EF51-B073-360839DE7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650" y="3639221"/>
            <a:ext cx="12700" cy="4106776"/>
          </a:xfrm>
          <a:prstGeom prst="curvedConnector3">
            <a:avLst>
              <a:gd name="adj1" fmla="val 5336843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6B0879-7D23-0233-7861-5D29578308FB}"/>
              </a:ext>
            </a:extLst>
          </p:cNvPr>
          <p:cNvSpPr txBox="1"/>
          <p:nvPr/>
        </p:nvSpPr>
        <p:spPr>
          <a:xfrm>
            <a:off x="5259873" y="5224594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Attention!</a:t>
            </a:r>
            <a:endParaRPr lang="ko-KR" altLang="en-US" sz="2400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0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4668253" y="1007768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AE25-AF75-DC1A-42CF-3FC75BFBD917}"/>
              </a:ext>
            </a:extLst>
          </p:cNvPr>
          <p:cNvSpPr txBox="1"/>
          <p:nvPr/>
        </p:nvSpPr>
        <p:spPr>
          <a:xfrm>
            <a:off x="6829265" y="1202385"/>
            <a:ext cx="29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Transformer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E833F6-E09B-1951-82AC-7083623807F8}"/>
              </a:ext>
            </a:extLst>
          </p:cNvPr>
          <p:cNvSpPr/>
          <p:nvPr/>
        </p:nvSpPr>
        <p:spPr>
          <a:xfrm>
            <a:off x="5342022" y="2720561"/>
            <a:ext cx="2409663" cy="26214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5A7D69-4154-489E-D6B9-492C5F8637B0}"/>
              </a:ext>
            </a:extLst>
          </p:cNvPr>
          <p:cNvSpPr/>
          <p:nvPr/>
        </p:nvSpPr>
        <p:spPr>
          <a:xfrm>
            <a:off x="8835850" y="3012571"/>
            <a:ext cx="2409661" cy="28568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2A23571-03B3-2E0D-32A2-79151A0900D5}"/>
              </a:ext>
            </a:extLst>
          </p:cNvPr>
          <p:cNvSpPr/>
          <p:nvPr/>
        </p:nvSpPr>
        <p:spPr>
          <a:xfrm rot="16200000">
            <a:off x="9867564" y="2541431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CD63B-D036-01B1-77F4-C55E32BCC189}"/>
              </a:ext>
            </a:extLst>
          </p:cNvPr>
          <p:cNvSpPr/>
          <p:nvPr/>
        </p:nvSpPr>
        <p:spPr>
          <a:xfrm>
            <a:off x="8835851" y="2001735"/>
            <a:ext cx="2409662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Korean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6373737" y="5413217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5342022" y="5869393"/>
            <a:ext cx="2409663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 am a little boy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906859B-E303-F426-7809-0CFC83893D35}"/>
              </a:ext>
            </a:extLst>
          </p:cNvPr>
          <p:cNvSpPr/>
          <p:nvPr/>
        </p:nvSpPr>
        <p:spPr>
          <a:xfrm>
            <a:off x="8964180" y="3538856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Softmax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EDE8D-328B-D0BE-92FC-24A4D8548354}"/>
              </a:ext>
            </a:extLst>
          </p:cNvPr>
          <p:cNvSpPr/>
          <p:nvPr/>
        </p:nvSpPr>
        <p:spPr>
          <a:xfrm>
            <a:off x="8964180" y="4361382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A9C0DF-BA23-0611-E384-B860B0CADA28}"/>
              </a:ext>
            </a:extLst>
          </p:cNvPr>
          <p:cNvSpPr/>
          <p:nvPr/>
        </p:nvSpPr>
        <p:spPr>
          <a:xfrm>
            <a:off x="8964180" y="3950119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Linear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8DDC7C9-1871-601A-68EC-BBA5945C8281}"/>
              </a:ext>
            </a:extLst>
          </p:cNvPr>
          <p:cNvSpPr/>
          <p:nvPr/>
        </p:nvSpPr>
        <p:spPr>
          <a:xfrm>
            <a:off x="8964180" y="4772645"/>
            <a:ext cx="2153000" cy="22419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099CC6EF-F756-EB1E-226F-42E1C5D43EEA}"/>
              </a:ext>
            </a:extLst>
          </p:cNvPr>
          <p:cNvSpPr/>
          <p:nvPr/>
        </p:nvSpPr>
        <p:spPr>
          <a:xfrm>
            <a:off x="11245510" y="4361382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8A9FF-88F2-6656-1B6D-1BF7A9A61101}"/>
              </a:ext>
            </a:extLst>
          </p:cNvPr>
          <p:cNvSpPr txBox="1"/>
          <p:nvPr/>
        </p:nvSpPr>
        <p:spPr>
          <a:xfrm>
            <a:off x="11455899" y="45252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03C553-83E5-FEDF-C11D-6080B0B02E80}"/>
              </a:ext>
            </a:extLst>
          </p:cNvPr>
          <p:cNvSpPr/>
          <p:nvPr/>
        </p:nvSpPr>
        <p:spPr>
          <a:xfrm>
            <a:off x="5441132" y="3599724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32A9DC1-2D5B-75C2-A29A-815B1DCF5EC9}"/>
              </a:ext>
            </a:extLst>
          </p:cNvPr>
          <p:cNvSpPr/>
          <p:nvPr/>
        </p:nvSpPr>
        <p:spPr>
          <a:xfrm>
            <a:off x="5441132" y="4010987"/>
            <a:ext cx="2153000" cy="22419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4F2A158B-5077-3005-6464-186B189955C5}"/>
              </a:ext>
            </a:extLst>
          </p:cNvPr>
          <p:cNvSpPr/>
          <p:nvPr/>
        </p:nvSpPr>
        <p:spPr>
          <a:xfrm flipH="1">
            <a:off x="5085742" y="3619849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FD9A23-4270-7AEF-6C2C-0A39CCF4C71E}"/>
              </a:ext>
            </a:extLst>
          </p:cNvPr>
          <p:cNvSpPr txBox="1"/>
          <p:nvPr/>
        </p:nvSpPr>
        <p:spPr>
          <a:xfrm>
            <a:off x="4736470" y="37836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514B9F-D9DD-8916-0CF7-067D274F5967}"/>
              </a:ext>
            </a:extLst>
          </p:cNvPr>
          <p:cNvSpPr/>
          <p:nvPr/>
        </p:nvSpPr>
        <p:spPr>
          <a:xfrm>
            <a:off x="5355381" y="4489442"/>
            <a:ext cx="404764" cy="247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E616D3-8C10-AFDD-BC26-DE67001D22E2}"/>
              </a:ext>
            </a:extLst>
          </p:cNvPr>
          <p:cNvSpPr/>
          <p:nvPr/>
        </p:nvSpPr>
        <p:spPr>
          <a:xfrm>
            <a:off x="5767502" y="4489442"/>
            <a:ext cx="431489" cy="2474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am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D21E4-57C7-6330-07E7-C81CABAA5543}"/>
              </a:ext>
            </a:extLst>
          </p:cNvPr>
          <p:cNvSpPr/>
          <p:nvPr/>
        </p:nvSpPr>
        <p:spPr>
          <a:xfrm>
            <a:off x="6206348" y="4489442"/>
            <a:ext cx="404764" cy="247421"/>
          </a:xfrm>
          <a:prstGeom prst="rect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3DCB70-A576-411B-D9A5-2B693993D374}"/>
              </a:ext>
            </a:extLst>
          </p:cNvPr>
          <p:cNvSpPr/>
          <p:nvPr/>
        </p:nvSpPr>
        <p:spPr>
          <a:xfrm>
            <a:off x="6618469" y="4489442"/>
            <a:ext cx="618795" cy="247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little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0093F9-5090-F236-1974-5066C6A19E7B}"/>
              </a:ext>
            </a:extLst>
          </p:cNvPr>
          <p:cNvSpPr/>
          <p:nvPr/>
        </p:nvSpPr>
        <p:spPr>
          <a:xfrm>
            <a:off x="7244622" y="4489442"/>
            <a:ext cx="501222" cy="247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boy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6304C9-9D5F-5CB2-DAFA-AD8753554BEE}"/>
              </a:ext>
            </a:extLst>
          </p:cNvPr>
          <p:cNvSpPr/>
          <p:nvPr/>
        </p:nvSpPr>
        <p:spPr>
          <a:xfrm>
            <a:off x="5355381" y="4750127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p0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35209A-04DE-BD59-B9AC-13FC3266E8EE}"/>
              </a:ext>
            </a:extLst>
          </p:cNvPr>
          <p:cNvSpPr/>
          <p:nvPr/>
        </p:nvSpPr>
        <p:spPr>
          <a:xfrm>
            <a:off x="5767502" y="4750127"/>
            <a:ext cx="431489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p1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64C3D7-3E30-E96B-21ED-EDD955AB8B63}"/>
              </a:ext>
            </a:extLst>
          </p:cNvPr>
          <p:cNvSpPr/>
          <p:nvPr/>
        </p:nvSpPr>
        <p:spPr>
          <a:xfrm>
            <a:off x="6206348" y="4750127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p2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E66BA0-86F4-E04A-241A-FAD1A54E3438}"/>
              </a:ext>
            </a:extLst>
          </p:cNvPr>
          <p:cNvSpPr/>
          <p:nvPr/>
        </p:nvSpPr>
        <p:spPr>
          <a:xfrm>
            <a:off x="6618469" y="4750127"/>
            <a:ext cx="618795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p3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C3DEBC-CD9A-62EF-F29D-57C8AD825B5C}"/>
              </a:ext>
            </a:extLst>
          </p:cNvPr>
          <p:cNvSpPr/>
          <p:nvPr/>
        </p:nvSpPr>
        <p:spPr>
          <a:xfrm>
            <a:off x="7244622" y="4750127"/>
            <a:ext cx="501222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p4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26F771F-34AB-61AF-12AE-D88FF1E4FBA0}"/>
              </a:ext>
            </a:extLst>
          </p:cNvPr>
          <p:cNvCxnSpPr/>
          <p:nvPr/>
        </p:nvCxnSpPr>
        <p:spPr>
          <a:xfrm flipV="1">
            <a:off x="555818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165D30-D0E0-69DA-9DE6-847657CBEBAD}"/>
              </a:ext>
            </a:extLst>
          </p:cNvPr>
          <p:cNvCxnSpPr/>
          <p:nvPr/>
        </p:nvCxnSpPr>
        <p:spPr>
          <a:xfrm flipV="1">
            <a:off x="641924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C93144-EA0B-3C3E-A86A-B6F7D1B515ED}"/>
              </a:ext>
            </a:extLst>
          </p:cNvPr>
          <p:cNvCxnSpPr/>
          <p:nvPr/>
        </p:nvCxnSpPr>
        <p:spPr>
          <a:xfrm flipV="1">
            <a:off x="696026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81C3CCB-7A3A-326A-5F25-6EEB15ABC621}"/>
              </a:ext>
            </a:extLst>
          </p:cNvPr>
          <p:cNvCxnSpPr/>
          <p:nvPr/>
        </p:nvCxnSpPr>
        <p:spPr>
          <a:xfrm flipV="1">
            <a:off x="748604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C74F81-730E-4D2F-E2E7-49515F314576}"/>
              </a:ext>
            </a:extLst>
          </p:cNvPr>
          <p:cNvCxnSpPr/>
          <p:nvPr/>
        </p:nvCxnSpPr>
        <p:spPr>
          <a:xfrm flipV="1">
            <a:off x="5992529" y="4255309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096B1-F71E-713E-79CC-A64B985A4AED}"/>
              </a:ext>
            </a:extLst>
          </p:cNvPr>
          <p:cNvSpPr/>
          <p:nvPr/>
        </p:nvSpPr>
        <p:spPr>
          <a:xfrm>
            <a:off x="5355381" y="3034159"/>
            <a:ext cx="404764" cy="2474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7BB96F-D063-B49A-7444-40A35A86E3C0}"/>
              </a:ext>
            </a:extLst>
          </p:cNvPr>
          <p:cNvSpPr/>
          <p:nvPr/>
        </p:nvSpPr>
        <p:spPr>
          <a:xfrm>
            <a:off x="5767502" y="3034159"/>
            <a:ext cx="431489" cy="247421"/>
          </a:xfrm>
          <a:prstGeom prst="rect">
            <a:avLst/>
          </a:prstGeom>
          <a:solidFill>
            <a:srgbClr val="9D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e1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68BE48-C556-B08D-EE72-1A932E4262D4}"/>
              </a:ext>
            </a:extLst>
          </p:cNvPr>
          <p:cNvSpPr/>
          <p:nvPr/>
        </p:nvSpPr>
        <p:spPr>
          <a:xfrm>
            <a:off x="6206348" y="3034159"/>
            <a:ext cx="404764" cy="24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e2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ED5519-BC25-1BDD-4682-A8E10A0CD81C}"/>
              </a:ext>
            </a:extLst>
          </p:cNvPr>
          <p:cNvSpPr/>
          <p:nvPr/>
        </p:nvSpPr>
        <p:spPr>
          <a:xfrm>
            <a:off x="6618469" y="3034159"/>
            <a:ext cx="618795" cy="247421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e3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2BE3D-8E96-06CB-C4F0-FDD3E98C8B9F}"/>
              </a:ext>
            </a:extLst>
          </p:cNvPr>
          <p:cNvSpPr/>
          <p:nvPr/>
        </p:nvSpPr>
        <p:spPr>
          <a:xfrm>
            <a:off x="7244622" y="3034159"/>
            <a:ext cx="501222" cy="2474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e4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BEB750-3EAF-2525-45F9-A90513BAC3C3}"/>
              </a:ext>
            </a:extLst>
          </p:cNvPr>
          <p:cNvCxnSpPr/>
          <p:nvPr/>
        </p:nvCxnSpPr>
        <p:spPr>
          <a:xfrm flipV="1">
            <a:off x="555818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849E66-577A-EF9A-4E17-B683175281F8}"/>
              </a:ext>
            </a:extLst>
          </p:cNvPr>
          <p:cNvCxnSpPr/>
          <p:nvPr/>
        </p:nvCxnSpPr>
        <p:spPr>
          <a:xfrm flipV="1">
            <a:off x="641924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9A6FF3-1688-27A5-9D0E-25AEFE99545A}"/>
              </a:ext>
            </a:extLst>
          </p:cNvPr>
          <p:cNvCxnSpPr/>
          <p:nvPr/>
        </p:nvCxnSpPr>
        <p:spPr>
          <a:xfrm flipV="1">
            <a:off x="696026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25A3F4-98AC-BC50-EB9F-5B7479DEFBC0}"/>
              </a:ext>
            </a:extLst>
          </p:cNvPr>
          <p:cNvCxnSpPr/>
          <p:nvPr/>
        </p:nvCxnSpPr>
        <p:spPr>
          <a:xfrm flipV="1">
            <a:off x="748604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BE1DA5-53F8-755F-A4E1-41EA9051852A}"/>
              </a:ext>
            </a:extLst>
          </p:cNvPr>
          <p:cNvCxnSpPr/>
          <p:nvPr/>
        </p:nvCxnSpPr>
        <p:spPr>
          <a:xfrm flipV="1">
            <a:off x="5992529" y="383305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166365-4106-EBC0-29E7-6BAFBB6AA90A}"/>
              </a:ext>
            </a:extLst>
          </p:cNvPr>
          <p:cNvCxnSpPr/>
          <p:nvPr/>
        </p:nvCxnSpPr>
        <p:spPr>
          <a:xfrm flipV="1">
            <a:off x="555818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5AD4B5-4651-19E7-6B49-956A2E0B8557}"/>
              </a:ext>
            </a:extLst>
          </p:cNvPr>
          <p:cNvCxnSpPr/>
          <p:nvPr/>
        </p:nvCxnSpPr>
        <p:spPr>
          <a:xfrm flipV="1">
            <a:off x="641924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85E0EB-73E5-2664-B190-6B070CA0629B}"/>
              </a:ext>
            </a:extLst>
          </p:cNvPr>
          <p:cNvCxnSpPr/>
          <p:nvPr/>
        </p:nvCxnSpPr>
        <p:spPr>
          <a:xfrm flipV="1">
            <a:off x="696026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BEAC44-60E1-0AA7-23EB-D6AD347C1B79}"/>
              </a:ext>
            </a:extLst>
          </p:cNvPr>
          <p:cNvCxnSpPr/>
          <p:nvPr/>
        </p:nvCxnSpPr>
        <p:spPr>
          <a:xfrm flipV="1">
            <a:off x="748604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6ED5A0-D365-3B03-3ABD-0AC8929FB59D}"/>
              </a:ext>
            </a:extLst>
          </p:cNvPr>
          <p:cNvCxnSpPr/>
          <p:nvPr/>
        </p:nvCxnSpPr>
        <p:spPr>
          <a:xfrm flipV="1">
            <a:off x="5992529" y="3365591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8BCD24-1181-034C-B365-296AC5BCF73D}"/>
              </a:ext>
            </a:extLst>
          </p:cNvPr>
          <p:cNvSpPr/>
          <p:nvPr/>
        </p:nvSpPr>
        <p:spPr>
          <a:xfrm>
            <a:off x="5241928" y="2970185"/>
            <a:ext cx="2609850" cy="35864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8B413F2-2763-6277-9E82-A5B9E6AE262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7851778" y="3149505"/>
            <a:ext cx="1112402" cy="1735239"/>
          </a:xfrm>
          <a:prstGeom prst="curvedConnector3">
            <a:avLst/>
          </a:prstGeom>
          <a:ln w="38100">
            <a:solidFill>
              <a:srgbClr val="FBC7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FB46F53-EE4C-B868-1098-8DBBF659F90E}"/>
              </a:ext>
            </a:extLst>
          </p:cNvPr>
          <p:cNvSpPr/>
          <p:nvPr/>
        </p:nvSpPr>
        <p:spPr>
          <a:xfrm>
            <a:off x="8970097" y="5168678"/>
            <a:ext cx="788176" cy="247421"/>
          </a:xfrm>
          <a:prstGeom prst="rect">
            <a:avLst/>
          </a:prstGeom>
          <a:solidFill>
            <a:srgbClr val="A3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&lt;start&gt;</a:t>
            </a:r>
            <a:endParaRPr lang="ko-KR" altLang="en-US" sz="1200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ADDC5E-2D29-EF81-9409-809E2E1A521B}"/>
              </a:ext>
            </a:extLst>
          </p:cNvPr>
          <p:cNvSpPr/>
          <p:nvPr/>
        </p:nvSpPr>
        <p:spPr>
          <a:xfrm>
            <a:off x="9779985" y="5168678"/>
            <a:ext cx="431489" cy="247421"/>
          </a:xfrm>
          <a:prstGeom prst="rect">
            <a:avLst/>
          </a:prstGeom>
          <a:solidFill>
            <a:srgbClr val="F4F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5C467A-BBAE-FECB-2BE0-A6AB843A241A}"/>
              </a:ext>
            </a:extLst>
          </p:cNvPr>
          <p:cNvSpPr/>
          <p:nvPr/>
        </p:nvSpPr>
        <p:spPr>
          <a:xfrm>
            <a:off x="10233186" y="5168678"/>
            <a:ext cx="618795" cy="247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꼬마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F9A740B-8870-F38F-48F8-783E354B2734}"/>
              </a:ext>
            </a:extLst>
          </p:cNvPr>
          <p:cNvSpPr/>
          <p:nvPr/>
        </p:nvSpPr>
        <p:spPr>
          <a:xfrm>
            <a:off x="8970097" y="5429363"/>
            <a:ext cx="788176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p0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EFE3A5C-704C-082F-53D2-C5F0132563D2}"/>
              </a:ext>
            </a:extLst>
          </p:cNvPr>
          <p:cNvSpPr/>
          <p:nvPr/>
        </p:nvSpPr>
        <p:spPr>
          <a:xfrm>
            <a:off x="9779985" y="5429363"/>
            <a:ext cx="431489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p1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8915BCF-A737-1B6D-64DB-BF654664F9FC}"/>
              </a:ext>
            </a:extLst>
          </p:cNvPr>
          <p:cNvSpPr/>
          <p:nvPr/>
        </p:nvSpPr>
        <p:spPr>
          <a:xfrm>
            <a:off x="10233186" y="5429363"/>
            <a:ext cx="618795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p2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E346D01-F1B3-3207-739E-3133EA77D218}"/>
              </a:ext>
            </a:extLst>
          </p:cNvPr>
          <p:cNvCxnSpPr>
            <a:cxnSpLocks/>
          </p:cNvCxnSpPr>
          <p:nvPr/>
        </p:nvCxnSpPr>
        <p:spPr>
          <a:xfrm flipH="1" flipV="1">
            <a:off x="9360374" y="5020897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D13095E-BC85-9BED-A762-F299136D193F}"/>
              </a:ext>
            </a:extLst>
          </p:cNvPr>
          <p:cNvCxnSpPr>
            <a:cxnSpLocks/>
          </p:cNvCxnSpPr>
          <p:nvPr/>
        </p:nvCxnSpPr>
        <p:spPr>
          <a:xfrm flipH="1" flipV="1">
            <a:off x="9989190" y="5022826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B2D2CC9-134B-98B6-4CF4-EC4D2F33CFFF}"/>
              </a:ext>
            </a:extLst>
          </p:cNvPr>
          <p:cNvCxnSpPr>
            <a:cxnSpLocks/>
          </p:cNvCxnSpPr>
          <p:nvPr/>
        </p:nvCxnSpPr>
        <p:spPr>
          <a:xfrm flipH="1" flipV="1">
            <a:off x="10540887" y="5003839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DCC6EE-07B4-9D15-B6C9-8F7917BA0ABD}"/>
              </a:ext>
            </a:extLst>
          </p:cNvPr>
          <p:cNvCxnSpPr>
            <a:cxnSpLocks/>
          </p:cNvCxnSpPr>
          <p:nvPr/>
        </p:nvCxnSpPr>
        <p:spPr>
          <a:xfrm flipH="1" flipV="1">
            <a:off x="10539191" y="4582944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6DCB8F4-67C8-0AB6-0F3E-D61A5C83C70E}"/>
              </a:ext>
            </a:extLst>
          </p:cNvPr>
          <p:cNvCxnSpPr>
            <a:cxnSpLocks/>
          </p:cNvCxnSpPr>
          <p:nvPr/>
        </p:nvCxnSpPr>
        <p:spPr>
          <a:xfrm flipH="1" flipV="1">
            <a:off x="10537495" y="4170159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F55DCC4-453B-50F2-DDFF-FDBE756748BB}"/>
              </a:ext>
            </a:extLst>
          </p:cNvPr>
          <p:cNvCxnSpPr>
            <a:cxnSpLocks/>
          </p:cNvCxnSpPr>
          <p:nvPr/>
        </p:nvCxnSpPr>
        <p:spPr>
          <a:xfrm flipH="1" flipV="1">
            <a:off x="10535637" y="3765177"/>
            <a:ext cx="1696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7F3D926-FC0F-4F28-8587-BD0ECBF8785D}"/>
              </a:ext>
            </a:extLst>
          </p:cNvPr>
          <p:cNvSpPr txBox="1"/>
          <p:nvPr/>
        </p:nvSpPr>
        <p:spPr>
          <a:xfrm>
            <a:off x="272715" y="1202385"/>
            <a:ext cx="41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인코더는 모든 토큰을 한방에 계산한다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42C010-21D1-8EF8-46BD-434704852E47}"/>
              </a:ext>
            </a:extLst>
          </p:cNvPr>
          <p:cNvSpPr txBox="1"/>
          <p:nvPr/>
        </p:nvSpPr>
        <p:spPr>
          <a:xfrm>
            <a:off x="272715" y="2132136"/>
            <a:ext cx="410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왼쪽에서 오른쪽으로 하나씩 읽어가는 과정이 없다</a:t>
            </a:r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173A12-748F-490D-D2C4-5345DE23292D}"/>
              </a:ext>
            </a:extLst>
          </p:cNvPr>
          <p:cNvSpPr txBox="1"/>
          <p:nvPr/>
        </p:nvSpPr>
        <p:spPr>
          <a:xfrm>
            <a:off x="272715" y="4441790"/>
            <a:ext cx="4106657" cy="2031325"/>
          </a:xfrm>
          <a:prstGeom prst="rect">
            <a:avLst/>
          </a:prstGeom>
          <a:noFill/>
          <a:ln w="19050">
            <a:solidFill>
              <a:srgbClr val="E2540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트랜스포머의 인코더는 양방향으로 문맥을 이해하고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디코더는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왼쪽에서 오른쪽으로 문맥을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이해한다라는게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핵심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1" name="제목 3">
            <a:extLst>
              <a:ext uri="{FF2B5EF4-FFF2-40B4-BE49-F238E27FC236}">
                <a16:creationId xmlns:a16="http://schemas.microsoft.com/office/drawing/2014/main" id="{C4698AE4-66FD-9885-F5FD-A593C1D0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3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Traditional LM vs. bidirectional LM(BERT)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6400800" y="1027050"/>
            <a:ext cx="5518485" cy="5324341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7446940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7249885" y="5598473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how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E2F59E-3B27-3BAF-3DEE-BA443B4511DC}"/>
              </a:ext>
            </a:extLst>
          </p:cNvPr>
          <p:cNvSpPr/>
          <p:nvPr/>
        </p:nvSpPr>
        <p:spPr>
          <a:xfrm>
            <a:off x="272716" y="1027050"/>
            <a:ext cx="5518485" cy="5324341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5A7D69-4154-489E-D6B9-492C5F8637B0}"/>
              </a:ext>
            </a:extLst>
          </p:cNvPr>
          <p:cNvSpPr/>
          <p:nvPr/>
        </p:nvSpPr>
        <p:spPr>
          <a:xfrm>
            <a:off x="1121801" y="2634343"/>
            <a:ext cx="3820314" cy="21097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Traditional LM</a:t>
            </a:r>
            <a:endParaRPr lang="ko-KR" altLang="en-US" sz="3000" b="1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D480D4-5466-6AC6-CC67-FDD593FE6F3C}"/>
              </a:ext>
            </a:extLst>
          </p:cNvPr>
          <p:cNvSpPr/>
          <p:nvPr/>
        </p:nvSpPr>
        <p:spPr>
          <a:xfrm>
            <a:off x="7249885" y="2634343"/>
            <a:ext cx="3820314" cy="21097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 directional LM</a:t>
            </a:r>
            <a:endParaRPr lang="ko-KR" altLang="en-US" sz="3000" b="1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5F1982C-C5C6-76A3-B175-F10F82592A77}"/>
              </a:ext>
            </a:extLst>
          </p:cNvPr>
          <p:cNvSpPr/>
          <p:nvPr/>
        </p:nvSpPr>
        <p:spPr>
          <a:xfrm>
            <a:off x="10188455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doing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2199D37-CCB7-52D0-BB5D-6CD38314FC62}"/>
              </a:ext>
            </a:extLst>
          </p:cNvPr>
          <p:cNvSpPr/>
          <p:nvPr/>
        </p:nvSpPr>
        <p:spPr>
          <a:xfrm>
            <a:off x="8229408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4C622DB-CD52-5AFC-A82A-998254113837}"/>
              </a:ext>
            </a:extLst>
          </p:cNvPr>
          <p:cNvSpPr/>
          <p:nvPr/>
        </p:nvSpPr>
        <p:spPr>
          <a:xfrm>
            <a:off x="9208931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&lt;mask&gt;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8EE4DB68-A2C3-3D1E-39D7-01F5BA1F13F3}"/>
              </a:ext>
            </a:extLst>
          </p:cNvPr>
          <p:cNvSpPr/>
          <p:nvPr/>
        </p:nvSpPr>
        <p:spPr>
          <a:xfrm rot="16200000">
            <a:off x="8437804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87065467-E5BB-5666-CFE5-1B31B3A74FBD}"/>
              </a:ext>
            </a:extLst>
          </p:cNvPr>
          <p:cNvSpPr/>
          <p:nvPr/>
        </p:nvSpPr>
        <p:spPr>
          <a:xfrm rot="16200000">
            <a:off x="9417328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E0FCB44C-2165-A02E-1C6A-5BB792C7B3DE}"/>
              </a:ext>
            </a:extLst>
          </p:cNvPr>
          <p:cNvSpPr/>
          <p:nvPr/>
        </p:nvSpPr>
        <p:spPr>
          <a:xfrm rot="16200000">
            <a:off x="10396852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DF403030-DD73-6E6F-7119-104AB0AFD690}"/>
              </a:ext>
            </a:extLst>
          </p:cNvPr>
          <p:cNvSpPr/>
          <p:nvPr/>
        </p:nvSpPr>
        <p:spPr>
          <a:xfrm rot="16200000">
            <a:off x="1318856" y="4952482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9F1C53ED-2CE2-A4D7-A9B7-794F46B25E8C}"/>
              </a:ext>
            </a:extLst>
          </p:cNvPr>
          <p:cNvSpPr/>
          <p:nvPr/>
        </p:nvSpPr>
        <p:spPr>
          <a:xfrm>
            <a:off x="1121801" y="5573708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how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C6ABDFC-8E40-2030-3A5F-586D5A4EF0BC}"/>
              </a:ext>
            </a:extLst>
          </p:cNvPr>
          <p:cNvSpPr/>
          <p:nvPr/>
        </p:nvSpPr>
        <p:spPr>
          <a:xfrm>
            <a:off x="2101324" y="5573708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CE017E1-AB29-D9CF-8A41-1788E4BE2481}"/>
              </a:ext>
            </a:extLst>
          </p:cNvPr>
          <p:cNvSpPr/>
          <p:nvPr/>
        </p:nvSpPr>
        <p:spPr>
          <a:xfrm>
            <a:off x="3080847" y="5573708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6BD2243E-BCAA-B5B2-03E0-509E672577EB}"/>
              </a:ext>
            </a:extLst>
          </p:cNvPr>
          <p:cNvSpPr/>
          <p:nvPr/>
        </p:nvSpPr>
        <p:spPr>
          <a:xfrm rot="16200000">
            <a:off x="2309720" y="4952482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4AAFA953-D15F-CA9C-DB69-8DF93DA99D8F}"/>
              </a:ext>
            </a:extLst>
          </p:cNvPr>
          <p:cNvSpPr/>
          <p:nvPr/>
        </p:nvSpPr>
        <p:spPr>
          <a:xfrm rot="16200000">
            <a:off x="3289244" y="4896449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D98EFC7-0406-8A13-071D-ADEF7BC1B927}"/>
              </a:ext>
            </a:extLst>
          </p:cNvPr>
          <p:cNvSpPr/>
          <p:nvPr/>
        </p:nvSpPr>
        <p:spPr>
          <a:xfrm>
            <a:off x="3092187" y="1461387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doing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715A851B-7BED-9BE3-A25F-59927F5D5E80}"/>
              </a:ext>
            </a:extLst>
          </p:cNvPr>
          <p:cNvSpPr/>
          <p:nvPr/>
        </p:nvSpPr>
        <p:spPr>
          <a:xfrm rot="16200000">
            <a:off x="3289244" y="2083222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76A9A3D-A577-EAE1-47E7-024FC9059EF5}"/>
              </a:ext>
            </a:extLst>
          </p:cNvPr>
          <p:cNvSpPr/>
          <p:nvPr/>
        </p:nvSpPr>
        <p:spPr>
          <a:xfrm>
            <a:off x="1121801" y="1461387"/>
            <a:ext cx="859063" cy="464954"/>
          </a:xfrm>
          <a:prstGeom prst="roundRect">
            <a:avLst/>
          </a:prstGeom>
          <a:solidFill>
            <a:srgbClr val="B48900"/>
          </a:solidFill>
          <a:ln>
            <a:solidFill>
              <a:srgbClr val="B4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82506CC-F931-E64E-E09E-7977BF38810A}"/>
              </a:ext>
            </a:extLst>
          </p:cNvPr>
          <p:cNvSpPr/>
          <p:nvPr/>
        </p:nvSpPr>
        <p:spPr>
          <a:xfrm>
            <a:off x="2112663" y="1461387"/>
            <a:ext cx="859063" cy="464954"/>
          </a:xfrm>
          <a:prstGeom prst="roundRect">
            <a:avLst/>
          </a:prstGeom>
          <a:solidFill>
            <a:srgbClr val="B48900"/>
          </a:solidFill>
          <a:ln>
            <a:solidFill>
              <a:srgbClr val="B4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5185535-985F-5018-B8BA-F80B75BBBA49}"/>
              </a:ext>
            </a:extLst>
          </p:cNvPr>
          <p:cNvSpPr/>
          <p:nvPr/>
        </p:nvSpPr>
        <p:spPr>
          <a:xfrm>
            <a:off x="9231612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19E94556-5F99-34FF-0D61-086BC640A84A}"/>
              </a:ext>
            </a:extLst>
          </p:cNvPr>
          <p:cNvSpPr/>
          <p:nvPr/>
        </p:nvSpPr>
        <p:spPr>
          <a:xfrm rot="16200000">
            <a:off x="9428669" y="2073105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1DF838A-C13A-585B-EE54-DE4D534CDFB9}"/>
              </a:ext>
            </a:extLst>
          </p:cNvPr>
          <p:cNvSpPr/>
          <p:nvPr/>
        </p:nvSpPr>
        <p:spPr>
          <a:xfrm>
            <a:off x="7261226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how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7AB7310-7E64-0551-E01F-7CE94ECF9A68}"/>
              </a:ext>
            </a:extLst>
          </p:cNvPr>
          <p:cNvSpPr/>
          <p:nvPr/>
        </p:nvSpPr>
        <p:spPr>
          <a:xfrm>
            <a:off x="8252088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are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8E31398-5257-222E-EE18-025D100C59F4}"/>
              </a:ext>
            </a:extLst>
          </p:cNvPr>
          <p:cNvSpPr/>
          <p:nvPr/>
        </p:nvSpPr>
        <p:spPr>
          <a:xfrm>
            <a:off x="10211136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doing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1F8705-2B68-222F-5A9B-005F36DEB739}"/>
              </a:ext>
            </a:extLst>
          </p:cNvPr>
          <p:cNvSpPr txBox="1"/>
          <p:nvPr/>
        </p:nvSpPr>
        <p:spPr>
          <a:xfrm>
            <a:off x="9771560" y="2231811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Predicts masked token</a:t>
            </a:r>
            <a:endParaRPr lang="ko-KR" altLang="en-US" sz="11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92C584-7FA3-5BBD-6A53-FFA0BB821295}"/>
              </a:ext>
            </a:extLst>
          </p:cNvPr>
          <p:cNvGrpSpPr/>
          <p:nvPr/>
        </p:nvGrpSpPr>
        <p:grpSpPr>
          <a:xfrm flipH="1">
            <a:off x="272714" y="1027049"/>
            <a:ext cx="7984041" cy="5324337"/>
            <a:chOff x="4989095" y="1578818"/>
            <a:chExt cx="6930189" cy="4621552"/>
          </a:xfrm>
        </p:grpSpPr>
        <p:pic>
          <p:nvPicPr>
            <p:cNvPr id="3" name="Picture 2" descr="책 읽고 싶게 만드는 세계 공공도서관 5선 - 프럼에이 ACTICLES">
              <a:extLst>
                <a:ext uri="{FF2B5EF4-FFF2-40B4-BE49-F238E27FC236}">
                  <a16:creationId xmlns:a16="http://schemas.microsoft.com/office/drawing/2014/main" id="{1830DB5B-1365-5765-E796-E6273BF57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89095" y="1578818"/>
              <a:ext cx="6930189" cy="462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8F5D83-CAA4-BDD2-53A5-4025EADAE145}"/>
                </a:ext>
              </a:extLst>
            </p:cNvPr>
            <p:cNvSpPr/>
            <p:nvPr/>
          </p:nvSpPr>
          <p:spPr>
            <a:xfrm>
              <a:off x="4989095" y="1600944"/>
              <a:ext cx="6930189" cy="4599425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Traditional LM vs. bidirectional LM(BERT)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6400800" y="1027050"/>
            <a:ext cx="5518485" cy="5324341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7446940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7249884" y="5598473"/>
            <a:ext cx="88174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&lt;mask&gt;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D480D4-5466-6AC6-CC67-FDD593FE6F3C}"/>
              </a:ext>
            </a:extLst>
          </p:cNvPr>
          <p:cNvSpPr/>
          <p:nvPr/>
        </p:nvSpPr>
        <p:spPr>
          <a:xfrm>
            <a:off x="7249885" y="2634343"/>
            <a:ext cx="3820314" cy="21097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 directional LM</a:t>
            </a:r>
            <a:endParaRPr lang="ko-KR" altLang="en-US" sz="3000" b="1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5F1982C-C5C6-76A3-B175-F10F82592A77}"/>
              </a:ext>
            </a:extLst>
          </p:cNvPr>
          <p:cNvSpPr/>
          <p:nvPr/>
        </p:nvSpPr>
        <p:spPr>
          <a:xfrm>
            <a:off x="10188455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2199D37-CCB7-52D0-BB5D-6CD38314FC62}"/>
              </a:ext>
            </a:extLst>
          </p:cNvPr>
          <p:cNvSpPr/>
          <p:nvPr/>
        </p:nvSpPr>
        <p:spPr>
          <a:xfrm>
            <a:off x="8229408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to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4C622DB-CD52-5AFC-A82A-998254113837}"/>
              </a:ext>
            </a:extLst>
          </p:cNvPr>
          <p:cNvSpPr/>
          <p:nvPr/>
        </p:nvSpPr>
        <p:spPr>
          <a:xfrm>
            <a:off x="9208931" y="5598473"/>
            <a:ext cx="881744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meet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8EE4DB68-A2C3-3D1E-39D7-01F5BA1F13F3}"/>
              </a:ext>
            </a:extLst>
          </p:cNvPr>
          <p:cNvSpPr/>
          <p:nvPr/>
        </p:nvSpPr>
        <p:spPr>
          <a:xfrm rot="16200000">
            <a:off x="8437804" y="4977247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87065467-E5BB-5666-CFE5-1B31B3A74FBD}"/>
              </a:ext>
            </a:extLst>
          </p:cNvPr>
          <p:cNvSpPr/>
          <p:nvPr/>
        </p:nvSpPr>
        <p:spPr>
          <a:xfrm rot="16200000">
            <a:off x="9417328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E0FCB44C-2165-A02E-1C6A-5BB792C7B3DE}"/>
              </a:ext>
            </a:extLst>
          </p:cNvPr>
          <p:cNvSpPr/>
          <p:nvPr/>
        </p:nvSpPr>
        <p:spPr>
          <a:xfrm rot="16200000">
            <a:off x="10396852" y="4921214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75185535-985F-5018-B8BA-F80B75BBBA49}"/>
              </a:ext>
            </a:extLst>
          </p:cNvPr>
          <p:cNvSpPr/>
          <p:nvPr/>
        </p:nvSpPr>
        <p:spPr>
          <a:xfrm>
            <a:off x="9231612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meet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1DF838A-C13A-585B-EE54-DE4D534CDFB9}"/>
              </a:ext>
            </a:extLst>
          </p:cNvPr>
          <p:cNvSpPr/>
          <p:nvPr/>
        </p:nvSpPr>
        <p:spPr>
          <a:xfrm>
            <a:off x="7261226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nice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7AB7310-7E64-0551-E01F-7CE94ECF9A68}"/>
              </a:ext>
            </a:extLst>
          </p:cNvPr>
          <p:cNvSpPr/>
          <p:nvPr/>
        </p:nvSpPr>
        <p:spPr>
          <a:xfrm>
            <a:off x="8252088" y="1451270"/>
            <a:ext cx="859063" cy="464954"/>
          </a:xfrm>
          <a:prstGeom prst="roundRect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to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68E31398-5257-222E-EE18-025D100C59F4}"/>
              </a:ext>
            </a:extLst>
          </p:cNvPr>
          <p:cNvSpPr/>
          <p:nvPr/>
        </p:nvSpPr>
        <p:spPr>
          <a:xfrm>
            <a:off x="10211136" y="1451270"/>
            <a:ext cx="859063" cy="464954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you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4B929D7-58F3-AEA3-6A73-8ED021158402}"/>
              </a:ext>
            </a:extLst>
          </p:cNvPr>
          <p:cNvSpPr/>
          <p:nvPr/>
        </p:nvSpPr>
        <p:spPr>
          <a:xfrm rot="16200000">
            <a:off x="7446941" y="2073103"/>
            <a:ext cx="464951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B945-D409-8756-9A94-F1573B84D211}"/>
              </a:ext>
            </a:extLst>
          </p:cNvPr>
          <p:cNvSpPr txBox="1"/>
          <p:nvPr/>
        </p:nvSpPr>
        <p:spPr>
          <a:xfrm>
            <a:off x="7789832" y="2231809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Predicts masked token</a:t>
            </a:r>
            <a:endParaRPr lang="ko-KR" altLang="en-US" sz="11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49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Pre-training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DF1A49A-81FC-F0BC-1F70-90855C7E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79" y="1117346"/>
            <a:ext cx="6147441" cy="5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AEB808-9498-8CDD-FD8A-D517CAD4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79" y="1117346"/>
            <a:ext cx="6147441" cy="56674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16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Pre-training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49137-089F-A848-F21B-109C3EDBDD14}"/>
              </a:ext>
            </a:extLst>
          </p:cNvPr>
          <p:cNvSpPr/>
          <p:nvPr/>
        </p:nvSpPr>
        <p:spPr>
          <a:xfrm>
            <a:off x="3505201" y="4391025"/>
            <a:ext cx="704850" cy="4572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8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1470FB-77CD-A1A8-0863-F6B0B88E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79" y="1117346"/>
            <a:ext cx="6147441" cy="566749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17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Pre-training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449A44-32B0-DC94-DF06-426F5C0015A7}"/>
              </a:ext>
            </a:extLst>
          </p:cNvPr>
          <p:cNvSpPr/>
          <p:nvPr/>
        </p:nvSpPr>
        <p:spPr>
          <a:xfrm>
            <a:off x="5946692" y="4391025"/>
            <a:ext cx="787484" cy="4619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6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18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Word Piece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19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Word Piece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95F574-88C2-2BE3-34E5-5F91C6AF2194}"/>
              </a:ext>
            </a:extLst>
          </p:cNvPr>
          <p:cNvSpPr/>
          <p:nvPr/>
        </p:nvSpPr>
        <p:spPr>
          <a:xfrm>
            <a:off x="8204535" y="3246120"/>
            <a:ext cx="2120567" cy="570614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Word Piece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Embedding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C76E0-6419-361D-056C-B5D864C7D306}"/>
              </a:ext>
            </a:extLst>
          </p:cNvPr>
          <p:cNvSpPr/>
          <p:nvPr/>
        </p:nvSpPr>
        <p:spPr>
          <a:xfrm>
            <a:off x="8204535" y="2599777"/>
            <a:ext cx="2120566" cy="3958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BERT</a:t>
            </a:r>
            <a:r>
              <a:rPr lang="ko-KR" altLang="en-US" sz="3600" b="1" noProof="1">
                <a:latin typeface="+mj-ea"/>
                <a:ea typeface="+mj-ea"/>
              </a:rPr>
              <a:t>란</a:t>
            </a:r>
            <a:r>
              <a:rPr lang="en-US" altLang="ko-KR" sz="3600" b="1" noProof="1">
                <a:latin typeface="+mj-ea"/>
                <a:ea typeface="+mj-ea"/>
              </a:rPr>
              <a:t>?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ACF955-3ECD-762C-534A-D644E6F01393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94149F-3220-8907-EF6C-4AFCB93E03F8}"/>
              </a:ext>
            </a:extLst>
          </p:cNvPr>
          <p:cNvSpPr txBox="1"/>
          <p:nvPr/>
        </p:nvSpPr>
        <p:spPr>
          <a:xfrm>
            <a:off x="1363579" y="2261958"/>
            <a:ext cx="94648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800" b="1" dirty="0">
                <a:solidFill>
                  <a:srgbClr val="FF000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Bidirectional</a:t>
            </a:r>
            <a:r>
              <a:rPr lang="en-US" altLang="ko-KR" sz="6800" b="1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6800" b="1" dirty="0">
                <a:solidFill>
                  <a:srgbClr val="92D05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Encoder</a:t>
            </a:r>
          </a:p>
          <a:p>
            <a:r>
              <a:rPr lang="en-US" altLang="ko-KR" sz="6800" b="1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Representations from</a:t>
            </a:r>
          </a:p>
          <a:p>
            <a:r>
              <a:rPr lang="en-US" altLang="ko-KR" sz="6800" b="1" dirty="0">
                <a:solidFill>
                  <a:srgbClr val="00B0F0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Transformers</a:t>
            </a:r>
            <a:endParaRPr lang="ko-KR" altLang="en-US" sz="6800" b="1" dirty="0">
              <a:solidFill>
                <a:srgbClr val="00B0F0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34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20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Word Piece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E68754-FCB8-81E2-55F6-6FADC10CD965}"/>
              </a:ext>
            </a:extLst>
          </p:cNvPr>
          <p:cNvSpPr/>
          <p:nvPr/>
        </p:nvSpPr>
        <p:spPr>
          <a:xfrm>
            <a:off x="8204535" y="2599777"/>
            <a:ext cx="2120566" cy="3958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CFD780-4256-B1AB-CA6B-AE0C52C9B9A6}"/>
              </a:ext>
            </a:extLst>
          </p:cNvPr>
          <p:cNvSpPr/>
          <p:nvPr/>
        </p:nvSpPr>
        <p:spPr>
          <a:xfrm>
            <a:off x="1507958" y="1827874"/>
            <a:ext cx="6160168" cy="2776210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Playing -&gt; (Play, ##Ing)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신조어 또는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오탈자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있는 입력 값에도 딥러닝 모델이 학습단계에서 봤을 만한 단어들로 쪼개서 입력되기 때문에 흔치 않은 단어들에 대한 예측 향상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897BEA-BD25-906F-9834-911C95EAD144}"/>
              </a:ext>
            </a:extLst>
          </p:cNvPr>
          <p:cNvSpPr/>
          <p:nvPr/>
        </p:nvSpPr>
        <p:spPr>
          <a:xfrm>
            <a:off x="8204535" y="3246120"/>
            <a:ext cx="2120567" cy="570614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Word Piece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Embedding</a:t>
            </a:r>
            <a:endParaRPr lang="ko-KR" altLang="en-US" dirty="0">
              <a:solidFill>
                <a:schemeClr val="tx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6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21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Segment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F94A09-889C-C467-5602-4E4D9D88FED2}"/>
              </a:ext>
            </a:extLst>
          </p:cNvPr>
          <p:cNvSpPr/>
          <p:nvPr/>
        </p:nvSpPr>
        <p:spPr>
          <a:xfrm>
            <a:off x="3063239" y="3291840"/>
            <a:ext cx="3794761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E4AA1A-94CD-5935-D715-B624AB93184B}"/>
              </a:ext>
            </a:extLst>
          </p:cNvPr>
          <p:cNvSpPr/>
          <p:nvPr/>
        </p:nvSpPr>
        <p:spPr>
          <a:xfrm>
            <a:off x="6957059" y="3291840"/>
            <a:ext cx="3337561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4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7B6601-951A-B7FE-8F5C-0355C4262F9F}"/>
              </a:ext>
            </a:extLst>
          </p:cNvPr>
          <p:cNvSpPr/>
          <p:nvPr/>
        </p:nvSpPr>
        <p:spPr>
          <a:xfrm>
            <a:off x="3063239" y="4072890"/>
            <a:ext cx="7246621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3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7B6601-951A-B7FE-8F5C-0355C4262F9F}"/>
              </a:ext>
            </a:extLst>
          </p:cNvPr>
          <p:cNvSpPr/>
          <p:nvPr/>
        </p:nvSpPr>
        <p:spPr>
          <a:xfrm>
            <a:off x="3063239" y="4072890"/>
            <a:ext cx="7246621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A2D363-559B-A742-B344-6D01431E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580" y="2590519"/>
            <a:ext cx="7362280" cy="13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2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7B6601-951A-B7FE-8F5C-0355C4262F9F}"/>
              </a:ext>
            </a:extLst>
          </p:cNvPr>
          <p:cNvSpPr/>
          <p:nvPr/>
        </p:nvSpPr>
        <p:spPr>
          <a:xfrm>
            <a:off x="3063239" y="4072890"/>
            <a:ext cx="7246621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A2D363-559B-A742-B344-6D01431E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580" y="2590519"/>
            <a:ext cx="7362280" cy="136916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A0FB93-36FD-8CA0-7268-E483D60BAE49}"/>
              </a:ext>
            </a:extLst>
          </p:cNvPr>
          <p:cNvSpPr/>
          <p:nvPr/>
        </p:nvSpPr>
        <p:spPr>
          <a:xfrm>
            <a:off x="2947580" y="4812374"/>
            <a:ext cx="7362280" cy="851397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입력값에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따라 달라</a:t>
            </a:r>
            <a:r>
              <a:rPr lang="ko-KR" altLang="en-US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진다</a:t>
            </a:r>
            <a:r>
              <a:rPr lang="en-US" altLang="ko-KR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97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7B6601-951A-B7FE-8F5C-0355C4262F9F}"/>
              </a:ext>
            </a:extLst>
          </p:cNvPr>
          <p:cNvSpPr/>
          <p:nvPr/>
        </p:nvSpPr>
        <p:spPr>
          <a:xfrm>
            <a:off x="3063239" y="4072890"/>
            <a:ext cx="7246621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A2D363-559B-A742-B344-6D01431E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580" y="2590519"/>
            <a:ext cx="7362280" cy="136916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0ACA4BE-DBF5-DC42-12C3-0B5490E3F25C}"/>
              </a:ext>
            </a:extLst>
          </p:cNvPr>
          <p:cNvSpPr/>
          <p:nvPr/>
        </p:nvSpPr>
        <p:spPr>
          <a:xfrm>
            <a:off x="2947580" y="4812374"/>
            <a:ext cx="7362280" cy="851397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사인과 코사인의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출력값은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규칙적으로 증가 또는 감소한</a:t>
            </a:r>
            <a:r>
              <a:rPr lang="ko-KR" altLang="en-US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다</a:t>
            </a:r>
            <a:r>
              <a:rPr lang="en-US" altLang="ko-KR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77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26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Positional Embedding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A194E3-42A0-CC08-B3BC-FB3ABD35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4" y="1827874"/>
            <a:ext cx="11233112" cy="37226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F7B6601-951A-B7FE-8F5C-0355C4262F9F}"/>
              </a:ext>
            </a:extLst>
          </p:cNvPr>
          <p:cNvSpPr/>
          <p:nvPr/>
        </p:nvSpPr>
        <p:spPr>
          <a:xfrm>
            <a:off x="3063239" y="4072890"/>
            <a:ext cx="7246621" cy="403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A2D363-559B-A742-B344-6D01431E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580" y="2590519"/>
            <a:ext cx="7362280" cy="136916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7F4373-69E7-D916-5017-B5E3B2581B64}"/>
              </a:ext>
            </a:extLst>
          </p:cNvPr>
          <p:cNvSpPr/>
          <p:nvPr/>
        </p:nvSpPr>
        <p:spPr>
          <a:xfrm>
            <a:off x="2947580" y="4812374"/>
            <a:ext cx="7362280" cy="851397"/>
          </a:xfrm>
          <a:prstGeom prst="round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사인과 코사인은 무한대의 길이의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입력값도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상대적인 위치를 출력할 수 있다</a:t>
            </a:r>
            <a:endParaRPr lang="en-US" altLang="ko-KR" b="0" i="0" dirty="0">
              <a:solidFill>
                <a:srgbClr val="24292F"/>
              </a:solidFill>
              <a:effectLst/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72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27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vs GPT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F04D28-EBB8-5EDE-8C9A-466C7B2C8BA5}"/>
              </a:ext>
            </a:extLst>
          </p:cNvPr>
          <p:cNvCxnSpPr>
            <a:cxnSpLocks/>
          </p:cNvCxnSpPr>
          <p:nvPr/>
        </p:nvCxnSpPr>
        <p:spPr>
          <a:xfrm>
            <a:off x="6096000" y="1572126"/>
            <a:ext cx="0" cy="44917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F433B5-E374-6D8A-BE26-73B8677ACE84}"/>
              </a:ext>
            </a:extLst>
          </p:cNvPr>
          <p:cNvGrpSpPr/>
          <p:nvPr/>
        </p:nvGrpSpPr>
        <p:grpSpPr>
          <a:xfrm>
            <a:off x="1193134" y="1960839"/>
            <a:ext cx="3120534" cy="2675328"/>
            <a:chOff x="1225805" y="1957137"/>
            <a:chExt cx="3120534" cy="2675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7062B0-C0A9-EECF-76E0-5994BE85B578}"/>
                </a:ext>
              </a:extLst>
            </p:cNvPr>
            <p:cNvSpPr txBox="1"/>
            <p:nvPr/>
          </p:nvSpPr>
          <p:spPr>
            <a:xfrm>
              <a:off x="1675832" y="1957137"/>
              <a:ext cx="2220480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BERT</a:t>
              </a:r>
              <a:endParaRPr lang="ko-KR" altLang="en-US" sz="6000" dirty="0"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9FD0D2-A4C4-8076-9890-DD6AFDEC486D}"/>
                </a:ext>
              </a:extLst>
            </p:cNvPr>
            <p:cNvSpPr txBox="1"/>
            <p:nvPr/>
          </p:nvSpPr>
          <p:spPr>
            <a:xfrm>
              <a:off x="1335483" y="3233246"/>
              <a:ext cx="29011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Bidirectional LM</a:t>
              </a:r>
              <a:endParaRPr lang="ko-KR" altLang="en-US" sz="3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C2F26A-9FAE-6BFE-7B53-C0B2196D43DE}"/>
                </a:ext>
              </a:extLst>
            </p:cNvPr>
            <p:cNvSpPr txBox="1"/>
            <p:nvPr/>
          </p:nvSpPr>
          <p:spPr>
            <a:xfrm>
              <a:off x="1225805" y="4047690"/>
              <a:ext cx="31205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Loves Fine Tuning</a:t>
              </a:r>
              <a:endParaRPr lang="ko-KR" altLang="en-US" sz="3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9A7A533-158C-E005-AA21-96DFA23162E2}"/>
              </a:ext>
            </a:extLst>
          </p:cNvPr>
          <p:cNvGrpSpPr/>
          <p:nvPr/>
        </p:nvGrpSpPr>
        <p:grpSpPr>
          <a:xfrm>
            <a:off x="7754997" y="1960839"/>
            <a:ext cx="3134191" cy="2711731"/>
            <a:chOff x="7729158" y="1957137"/>
            <a:chExt cx="3134191" cy="27117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E0B61F-757F-A8EC-0721-342ABEF4BA7E}"/>
                </a:ext>
              </a:extLst>
            </p:cNvPr>
            <p:cNvSpPr txBox="1"/>
            <p:nvPr/>
          </p:nvSpPr>
          <p:spPr>
            <a:xfrm>
              <a:off x="8406426" y="1957137"/>
              <a:ext cx="1779654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GPT</a:t>
              </a:r>
              <a:endParaRPr lang="ko-KR" altLang="en-US" sz="6000" dirty="0"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9B849F-1A4D-75B7-D4B2-B10DFE0B573E}"/>
                </a:ext>
              </a:extLst>
            </p:cNvPr>
            <p:cNvSpPr txBox="1"/>
            <p:nvPr/>
          </p:nvSpPr>
          <p:spPr>
            <a:xfrm>
              <a:off x="7878333" y="3269649"/>
              <a:ext cx="283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Left to Right LM</a:t>
              </a:r>
              <a:endParaRPr lang="ko-KR" alt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60DA8-8663-2C1C-8DAD-162E6A8FD6B9}"/>
                </a:ext>
              </a:extLst>
            </p:cNvPr>
            <p:cNvSpPr txBox="1"/>
            <p:nvPr/>
          </p:nvSpPr>
          <p:spPr>
            <a:xfrm>
              <a:off x="7729158" y="4084093"/>
              <a:ext cx="3134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/>
                <a:t>Hates Fine Tuning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04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28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vs GPT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7E51B0A-0858-BE3E-9FA3-A3ADF1308903}"/>
              </a:ext>
            </a:extLst>
          </p:cNvPr>
          <p:cNvSpPr/>
          <p:nvPr/>
        </p:nvSpPr>
        <p:spPr>
          <a:xfrm>
            <a:off x="565137" y="3304675"/>
            <a:ext cx="994606" cy="994604"/>
          </a:xfrm>
          <a:prstGeom prst="ellipse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FA420F5-B0DA-7B41-362E-646440D0E8A4}"/>
              </a:ext>
            </a:extLst>
          </p:cNvPr>
          <p:cNvSpPr/>
          <p:nvPr/>
        </p:nvSpPr>
        <p:spPr>
          <a:xfrm>
            <a:off x="7953227" y="1892969"/>
            <a:ext cx="3818016" cy="3818016"/>
          </a:xfrm>
          <a:prstGeom prst="ellipse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</a:t>
            </a:r>
            <a:endParaRPr lang="ko-KR" altLang="en-US" sz="6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20933DB-5DDF-4967-DB39-E7AD51B1CBFB}"/>
              </a:ext>
            </a:extLst>
          </p:cNvPr>
          <p:cNvSpPr/>
          <p:nvPr/>
        </p:nvSpPr>
        <p:spPr>
          <a:xfrm>
            <a:off x="2887587" y="3304675"/>
            <a:ext cx="994606" cy="9946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0A7C51-AF0B-0321-F8FC-2249D5C9B3E4}"/>
              </a:ext>
            </a:extLst>
          </p:cNvPr>
          <p:cNvSpPr/>
          <p:nvPr/>
        </p:nvSpPr>
        <p:spPr>
          <a:xfrm>
            <a:off x="2887585" y="1652341"/>
            <a:ext cx="994606" cy="9946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74EF3E-32D0-483E-39DB-726ED3548FA6}"/>
              </a:ext>
            </a:extLst>
          </p:cNvPr>
          <p:cNvSpPr/>
          <p:nvPr/>
        </p:nvSpPr>
        <p:spPr>
          <a:xfrm>
            <a:off x="2887585" y="4953247"/>
            <a:ext cx="994606" cy="9946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0EDD86-4EF8-460B-3173-B6FFCFBFA36E}"/>
              </a:ext>
            </a:extLst>
          </p:cNvPr>
          <p:cNvSpPr/>
          <p:nvPr/>
        </p:nvSpPr>
        <p:spPr>
          <a:xfrm>
            <a:off x="5226077" y="3545305"/>
            <a:ext cx="1419006" cy="5133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r>
              <a:rPr lang="ko-KR" altLang="en-US" dirty="0"/>
              <a:t> </a:t>
            </a:r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F7AC87-8EAD-DD1C-F0B1-7D176AD33309}"/>
              </a:ext>
            </a:extLst>
          </p:cNvPr>
          <p:cNvSpPr/>
          <p:nvPr/>
        </p:nvSpPr>
        <p:spPr>
          <a:xfrm>
            <a:off x="5226077" y="1892969"/>
            <a:ext cx="1419006" cy="513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r>
              <a:rPr lang="ko-KR" altLang="en-US" dirty="0"/>
              <a:t> </a:t>
            </a:r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F0A679-8AA8-4AEA-9742-14C2CC970680}"/>
              </a:ext>
            </a:extLst>
          </p:cNvPr>
          <p:cNvSpPr/>
          <p:nvPr/>
        </p:nvSpPr>
        <p:spPr>
          <a:xfrm>
            <a:off x="5226077" y="5197637"/>
            <a:ext cx="1419006" cy="5133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NLP</a:t>
            </a:r>
            <a:r>
              <a:rPr lang="ko-KR" altLang="en-US" dirty="0"/>
              <a:t> </a:t>
            </a:r>
            <a:r>
              <a:rPr lang="en-US" altLang="ko-KR" dirty="0"/>
              <a:t>Task2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B1A5D2-7B77-F082-6E70-A172E8E2FC12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559743" y="2149643"/>
            <a:ext cx="1327842" cy="16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B9D099-9B47-E500-687D-512AEFA455A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559743" y="3801977"/>
            <a:ext cx="1327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343615-F42A-0346-F232-5BF07F646A56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1559743" y="3801977"/>
            <a:ext cx="1327842" cy="164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3A6F81-CAA9-EA0C-ADFC-7CFB6A21E4DF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3882193" y="3801977"/>
            <a:ext cx="1343884" cy="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DEC546-EE2E-D0EB-77F7-5C8C0EA7D738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>
            <a:off x="3882191" y="2149643"/>
            <a:ext cx="1343886" cy="16523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2EB6DFD-A9F1-C4F4-02B7-724454CD9572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882191" y="2149643"/>
            <a:ext cx="134388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CD7450-2624-A258-6AD1-F87D0DC626F7}"/>
              </a:ext>
            </a:extLst>
          </p:cNvPr>
          <p:cNvCxnSpPr>
            <a:cxnSpLocks/>
            <a:stCxn id="8" idx="6"/>
            <a:endCxn id="21" idx="1"/>
          </p:cNvCxnSpPr>
          <p:nvPr/>
        </p:nvCxnSpPr>
        <p:spPr>
          <a:xfrm>
            <a:off x="3882191" y="5450549"/>
            <a:ext cx="1343886" cy="3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41A1519-C53A-BAAF-2FA3-AE49989ADD42}"/>
              </a:ext>
            </a:extLst>
          </p:cNvPr>
          <p:cNvCxnSpPr>
            <a:cxnSpLocks/>
            <a:stCxn id="4" idx="2"/>
            <a:endCxn id="19" idx="3"/>
          </p:cNvCxnSpPr>
          <p:nvPr/>
        </p:nvCxnSpPr>
        <p:spPr>
          <a:xfrm flipH="1">
            <a:off x="6645083" y="3801977"/>
            <a:ext cx="13081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0393DE-FBDA-6B35-CD6C-48C1F863E312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 flipV="1">
            <a:off x="6645083" y="2149643"/>
            <a:ext cx="1308144" cy="16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1D8F071-5564-578B-C258-24053AAFE012}"/>
              </a:ext>
            </a:extLst>
          </p:cNvPr>
          <p:cNvCxnSpPr>
            <a:cxnSpLocks/>
            <a:stCxn id="4" idx="2"/>
            <a:endCxn id="21" idx="3"/>
          </p:cNvCxnSpPr>
          <p:nvPr/>
        </p:nvCxnSpPr>
        <p:spPr>
          <a:xfrm flipH="1">
            <a:off x="6645083" y="3801977"/>
            <a:ext cx="1308144" cy="165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97AD1BC-172C-DB37-76FB-B3BA2C1D1C6D}"/>
              </a:ext>
            </a:extLst>
          </p:cNvPr>
          <p:cNvSpPr txBox="1"/>
          <p:nvPr/>
        </p:nvSpPr>
        <p:spPr>
          <a:xfrm>
            <a:off x="4238774" y="17840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Good</a:t>
            </a:r>
            <a:endParaRPr lang="ko-KR" altLang="en-US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55AC91-00C0-3523-B141-61BEF6AFCAA3}"/>
              </a:ext>
            </a:extLst>
          </p:cNvPr>
          <p:cNvSpPr txBox="1"/>
          <p:nvPr/>
        </p:nvSpPr>
        <p:spPr>
          <a:xfrm>
            <a:off x="4223993" y="34369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Good</a:t>
            </a:r>
            <a:endParaRPr lang="ko-KR" altLang="en-US" dirty="0">
              <a:solidFill>
                <a:srgbClr val="92D05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69BD21-D455-EF6F-DA26-F82DDA4ABF2C}"/>
              </a:ext>
            </a:extLst>
          </p:cNvPr>
          <p:cNvSpPr txBox="1"/>
          <p:nvPr/>
        </p:nvSpPr>
        <p:spPr>
          <a:xfrm>
            <a:off x="4206122" y="508925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Good</a:t>
            </a:r>
            <a:endParaRPr lang="ko-KR" altLang="en-US" dirty="0"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B243D2-FF36-084D-7907-825CDD6FA20D}"/>
              </a:ext>
            </a:extLst>
          </p:cNvPr>
          <p:cNvSpPr txBox="1"/>
          <p:nvPr/>
        </p:nvSpPr>
        <p:spPr>
          <a:xfrm>
            <a:off x="1648026" y="3535332"/>
            <a:ext cx="115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92D05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Fine tuning</a:t>
            </a:r>
            <a:endParaRPr lang="ko-KR" altLang="en-US" sz="1400" dirty="0">
              <a:solidFill>
                <a:srgbClr val="92D05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6B4177-C1D8-ED1B-0EF0-0FCC8FC7EF0A}"/>
              </a:ext>
            </a:extLst>
          </p:cNvPr>
          <p:cNvSpPr txBox="1"/>
          <p:nvPr/>
        </p:nvSpPr>
        <p:spPr>
          <a:xfrm rot="18558549">
            <a:off x="1486409" y="2773057"/>
            <a:ext cx="115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Fine tuning</a:t>
            </a:r>
            <a:endParaRPr lang="ko-KR" altLang="en-US" sz="1400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A8B076-D44D-FD1B-F61F-CED1A528A452}"/>
              </a:ext>
            </a:extLst>
          </p:cNvPr>
          <p:cNvSpPr txBox="1"/>
          <p:nvPr/>
        </p:nvSpPr>
        <p:spPr>
          <a:xfrm rot="3000793">
            <a:off x="1507209" y="4580095"/>
            <a:ext cx="115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F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Fine tuning</a:t>
            </a:r>
            <a:endParaRPr lang="ko-KR" altLang="en-US" sz="1400" dirty="0">
              <a:solidFill>
                <a:srgbClr val="00B0F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3B893C-F336-8F92-AAC8-331DA87BC1AF}"/>
              </a:ext>
            </a:extLst>
          </p:cNvPr>
          <p:cNvSpPr txBox="1"/>
          <p:nvPr/>
        </p:nvSpPr>
        <p:spPr>
          <a:xfrm rot="3131127">
            <a:off x="4421701" y="27428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BC7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Bad</a:t>
            </a:r>
            <a:endParaRPr lang="ko-KR" altLang="en-US" dirty="0">
              <a:solidFill>
                <a:srgbClr val="FBC7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90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29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0DBBC30-FAAE-983A-B870-028A60E3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5" y="1297995"/>
            <a:ext cx="11646570" cy="46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9DA165-2BE7-E8DA-D94D-5DDA799B4D14}"/>
              </a:ext>
            </a:extLst>
          </p:cNvPr>
          <p:cNvSpPr/>
          <p:nvPr/>
        </p:nvSpPr>
        <p:spPr>
          <a:xfrm>
            <a:off x="2470484" y="1141751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3C704-A676-472E-53E7-B087BF096E1A}"/>
              </a:ext>
            </a:extLst>
          </p:cNvPr>
          <p:cNvSpPr txBox="1"/>
          <p:nvPr/>
        </p:nvSpPr>
        <p:spPr>
          <a:xfrm>
            <a:off x="4631496" y="1336368"/>
            <a:ext cx="29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Transformer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827F19-183F-3429-CCC2-B37FDD2C6BCF}"/>
              </a:ext>
            </a:extLst>
          </p:cNvPr>
          <p:cNvSpPr/>
          <p:nvPr/>
        </p:nvSpPr>
        <p:spPr>
          <a:xfrm>
            <a:off x="3709072" y="3152550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Bidirectional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6638082" y="3146555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Left to right</a:t>
            </a:r>
          </a:p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Direction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Decoder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39B94C-5BD6-95A3-C1B2-F73AB8C4A522}"/>
              </a:ext>
            </a:extLst>
          </p:cNvPr>
          <p:cNvSpPr/>
          <p:nvPr/>
        </p:nvSpPr>
        <p:spPr>
          <a:xfrm>
            <a:off x="5935577" y="4115794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025E81-9763-E5AD-B99E-49A0724A2631}"/>
              </a:ext>
            </a:extLst>
          </p:cNvPr>
          <p:cNvSpPr/>
          <p:nvPr/>
        </p:nvSpPr>
        <p:spPr>
          <a:xfrm rot="16200000">
            <a:off x="7387388" y="2675415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15EFBA-DA45-4898-1CA4-E2555EBF38F2}"/>
              </a:ext>
            </a:extLst>
          </p:cNvPr>
          <p:cNvSpPr/>
          <p:nvPr/>
        </p:nvSpPr>
        <p:spPr>
          <a:xfrm>
            <a:off x="6638082" y="2187828"/>
            <a:ext cx="1844844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German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640CB3-6ECE-15AA-FF1C-F78D6992E130}"/>
              </a:ext>
            </a:extLst>
          </p:cNvPr>
          <p:cNvSpPr/>
          <p:nvPr/>
        </p:nvSpPr>
        <p:spPr>
          <a:xfrm rot="16200000">
            <a:off x="4458377" y="5538166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94C3F76-E59D-8229-526D-E6C8941E8723}"/>
              </a:ext>
            </a:extLst>
          </p:cNvPr>
          <p:cNvSpPr/>
          <p:nvPr/>
        </p:nvSpPr>
        <p:spPr>
          <a:xfrm>
            <a:off x="3709072" y="6003376"/>
            <a:ext cx="1844844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English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BERT</a:t>
            </a:r>
            <a:r>
              <a:rPr lang="ko-KR" altLang="en-US" sz="3600" b="1" noProof="1">
                <a:latin typeface="+mj-ea"/>
                <a:ea typeface="+mj-ea"/>
              </a:rPr>
              <a:t>란</a:t>
            </a:r>
            <a:r>
              <a:rPr lang="en-US" altLang="ko-KR" sz="3600" b="1" noProof="1">
                <a:latin typeface="+mj-ea"/>
                <a:ea typeface="+mj-ea"/>
              </a:rPr>
              <a:t>?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04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30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444140-1BCE-15D4-5A70-8A1489D6944A}"/>
              </a:ext>
            </a:extLst>
          </p:cNvPr>
          <p:cNvSpPr/>
          <p:nvPr/>
        </p:nvSpPr>
        <p:spPr>
          <a:xfrm>
            <a:off x="3117600" y="1041529"/>
            <a:ext cx="2978400" cy="2952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31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4450E0-899B-5DB4-DBF5-0173DFE92C46}"/>
              </a:ext>
            </a:extLst>
          </p:cNvPr>
          <p:cNvSpPr/>
          <p:nvPr/>
        </p:nvSpPr>
        <p:spPr>
          <a:xfrm>
            <a:off x="6083300" y="1041529"/>
            <a:ext cx="2978400" cy="2952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99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32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0D2AF0-F2D6-ADC1-DE52-AC5479F7FAC8}"/>
              </a:ext>
            </a:extLst>
          </p:cNvPr>
          <p:cNvSpPr/>
          <p:nvPr/>
        </p:nvSpPr>
        <p:spPr>
          <a:xfrm>
            <a:off x="3117600" y="3975100"/>
            <a:ext cx="2978400" cy="2723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2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33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990888-2065-F6B1-AFC7-062B504E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00" y="1041529"/>
            <a:ext cx="5956800" cy="56574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DFCB73-AD88-DCF4-ED75-F46B4E4E69C7}"/>
              </a:ext>
            </a:extLst>
          </p:cNvPr>
          <p:cNvSpPr/>
          <p:nvPr/>
        </p:nvSpPr>
        <p:spPr>
          <a:xfrm>
            <a:off x="6096000" y="3975100"/>
            <a:ext cx="2978400" cy="2723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45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BERT Fine Tuning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EE73F50-C382-663A-5201-803E4813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956"/>
            <a:ext cx="12192000" cy="44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9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35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6971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/>
              <a:t>Reference</a:t>
            </a:r>
            <a:endParaRPr lang="ko-KR" altLang="en-US" sz="3600" b="1" cap="none" noProof="1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FD0CE1-B601-EAB8-D0B3-F7780A38BF70}"/>
              </a:ext>
            </a:extLst>
          </p:cNvPr>
          <p:cNvSpPr txBox="1"/>
          <p:nvPr/>
        </p:nvSpPr>
        <p:spPr>
          <a:xfrm>
            <a:off x="272715" y="1475873"/>
            <a:ext cx="10642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BERT: Pre-training of Deep Bidirectional Transformer for Language Understanding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F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F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https://arxiv.org/pdf/1810.04805.pdf</a:t>
            </a:r>
            <a:b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</a:br>
            <a:endParaRPr lang="ko-KR" altLang="en-US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5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4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9DA165-2BE7-E8DA-D94D-5DDA799B4D14}"/>
              </a:ext>
            </a:extLst>
          </p:cNvPr>
          <p:cNvSpPr/>
          <p:nvPr/>
        </p:nvSpPr>
        <p:spPr>
          <a:xfrm>
            <a:off x="2470484" y="1141751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3C704-A676-472E-53E7-B087BF096E1A}"/>
              </a:ext>
            </a:extLst>
          </p:cNvPr>
          <p:cNvSpPr txBox="1"/>
          <p:nvPr/>
        </p:nvSpPr>
        <p:spPr>
          <a:xfrm>
            <a:off x="3958873" y="2275882"/>
            <a:ext cx="134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827F19-183F-3429-CCC2-B37FDD2C6BCF}"/>
              </a:ext>
            </a:extLst>
          </p:cNvPr>
          <p:cNvSpPr/>
          <p:nvPr/>
        </p:nvSpPr>
        <p:spPr>
          <a:xfrm>
            <a:off x="3709072" y="3152550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Bidirectional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6638082" y="3146555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Left to right</a:t>
            </a:r>
          </a:p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Direction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Decoder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BERT</a:t>
            </a:r>
            <a:r>
              <a:rPr lang="ko-KR" altLang="en-US" sz="3600" b="1" noProof="1">
                <a:latin typeface="+mj-ea"/>
                <a:ea typeface="+mj-ea"/>
              </a:rPr>
              <a:t>란</a:t>
            </a:r>
            <a:r>
              <a:rPr lang="en-US" altLang="ko-KR" sz="3600" b="1" noProof="1">
                <a:latin typeface="+mj-ea"/>
                <a:ea typeface="+mj-ea"/>
              </a:rPr>
              <a:t>?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B60D1A-A477-B04D-C508-151E7D1C61C6}"/>
              </a:ext>
            </a:extLst>
          </p:cNvPr>
          <p:cNvSpPr txBox="1"/>
          <p:nvPr/>
        </p:nvSpPr>
        <p:spPr>
          <a:xfrm>
            <a:off x="7012917" y="2275882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83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5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5D3CA2-0984-C277-D713-1DF113609ED6}"/>
              </a:ext>
            </a:extLst>
          </p:cNvPr>
          <p:cNvGrpSpPr/>
          <p:nvPr/>
        </p:nvGrpSpPr>
        <p:grpSpPr>
          <a:xfrm>
            <a:off x="2109339" y="2275882"/>
            <a:ext cx="7973323" cy="3194161"/>
            <a:chOff x="1648592" y="2275882"/>
            <a:chExt cx="7973323" cy="319416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715609A-9EB3-EA39-6E79-9CC093C1E8B3}"/>
                </a:ext>
              </a:extLst>
            </p:cNvPr>
            <p:cNvSpPr/>
            <p:nvPr/>
          </p:nvSpPr>
          <p:spPr>
            <a:xfrm>
              <a:off x="7777071" y="3146555"/>
              <a:ext cx="1844844" cy="232348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BC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Left to right</a:t>
              </a:r>
            </a:p>
            <a:p>
              <a:pPr algn="ctr"/>
              <a:r>
                <a:rPr lang="en-US" altLang="ko-KR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Direction</a:t>
              </a:r>
            </a:p>
            <a:p>
              <a:pPr algn="ctr"/>
              <a:r>
                <a:rPr lang="en-US" altLang="ko-KR" b="1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Decoder</a:t>
              </a:r>
              <a:endParaRPr lang="ko-KR" altLang="en-US" b="1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B60D1A-A477-B04D-C508-151E7D1C61C6}"/>
                </a:ext>
              </a:extLst>
            </p:cNvPr>
            <p:cNvSpPr txBox="1"/>
            <p:nvPr/>
          </p:nvSpPr>
          <p:spPr>
            <a:xfrm>
              <a:off x="7947524" y="2275882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C000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GPT-1</a:t>
              </a:r>
              <a:endParaRPr lang="ko-KR" altLang="en-US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1324178-0086-63E7-4EC5-9D76D1D3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592" y="3092438"/>
              <a:ext cx="5848908" cy="237760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004819-29A6-1492-41F2-704D3F87D610}"/>
              </a:ext>
            </a:extLst>
          </p:cNvPr>
          <p:cNvSpPr txBox="1"/>
          <p:nvPr/>
        </p:nvSpPr>
        <p:spPr>
          <a:xfrm>
            <a:off x="272715" y="117509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단어를 하나씩 읽어 가면서 다음 단어를 예측하는 모델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6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3529263" y="1889378"/>
            <a:ext cx="5133474" cy="369332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 encoder representation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04819-29A6-1492-41F2-704D3F87D610}"/>
              </a:ext>
            </a:extLst>
          </p:cNvPr>
          <p:cNvSpPr txBox="1"/>
          <p:nvPr/>
        </p:nvSpPr>
        <p:spPr>
          <a:xfrm>
            <a:off x="272715" y="117509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단어를 하나씩 읽어 가면서 다음 단어를 예측하는 모델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76F206F-A1F7-2963-D3CF-E2D8E2AF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9336"/>
              </p:ext>
            </p:extLst>
          </p:nvPr>
        </p:nvGraphicFramePr>
        <p:xfrm>
          <a:off x="2630905" y="2598821"/>
          <a:ext cx="6930190" cy="157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5095">
                  <a:extLst>
                    <a:ext uri="{9D8B030D-6E8A-4147-A177-3AD203B41FA5}">
                      <a16:colId xmlns:a16="http://schemas.microsoft.com/office/drawing/2014/main" val="2491377884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911266486"/>
                    </a:ext>
                  </a:extLst>
                </a:gridCol>
              </a:tblGrid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Train Data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Label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38097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39582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6611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representation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91028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7DEB19-F80F-07EF-1CAE-09DBA0A29F9F}"/>
              </a:ext>
            </a:extLst>
          </p:cNvPr>
          <p:cNvSpPr/>
          <p:nvPr/>
        </p:nvSpPr>
        <p:spPr>
          <a:xfrm>
            <a:off x="1042737" y="4590778"/>
            <a:ext cx="3080084" cy="412439"/>
          </a:xfrm>
          <a:prstGeom prst="round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287217-8197-37F3-94F9-D436A05AC083}"/>
              </a:ext>
            </a:extLst>
          </p:cNvPr>
          <p:cNvSpPr/>
          <p:nvPr/>
        </p:nvSpPr>
        <p:spPr>
          <a:xfrm>
            <a:off x="1042737" y="5217096"/>
            <a:ext cx="3080084" cy="412439"/>
          </a:xfrm>
          <a:prstGeom prst="round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28D7C0-BEEC-17ED-8936-0DDCE82F3EC6}"/>
              </a:ext>
            </a:extLst>
          </p:cNvPr>
          <p:cNvSpPr/>
          <p:nvPr/>
        </p:nvSpPr>
        <p:spPr>
          <a:xfrm>
            <a:off x="1042737" y="5842169"/>
            <a:ext cx="3080084" cy="412439"/>
          </a:xfrm>
          <a:prstGeom prst="round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</a:t>
            </a:r>
            <a:r>
              <a:rPr lang="ko-KR" altLang="en-US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6AA2FF-888C-F44C-4A81-58ECF18AECE4}"/>
              </a:ext>
            </a:extLst>
          </p:cNvPr>
          <p:cNvSpPr/>
          <p:nvPr/>
        </p:nvSpPr>
        <p:spPr>
          <a:xfrm>
            <a:off x="5406189" y="4590778"/>
            <a:ext cx="1379622" cy="412439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B21AA72-5094-424E-7652-1AFEFE8A6E03}"/>
              </a:ext>
            </a:extLst>
          </p:cNvPr>
          <p:cNvSpPr/>
          <p:nvPr/>
        </p:nvSpPr>
        <p:spPr>
          <a:xfrm>
            <a:off x="5406189" y="5217095"/>
            <a:ext cx="1379622" cy="412439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83F90B-43C0-3D92-EAB7-85C4D7F0EC15}"/>
              </a:ext>
            </a:extLst>
          </p:cNvPr>
          <p:cNvSpPr/>
          <p:nvPr/>
        </p:nvSpPr>
        <p:spPr>
          <a:xfrm>
            <a:off x="5406189" y="5842169"/>
            <a:ext cx="1379622" cy="412439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99B0019-FB54-EFB0-166D-92DC466588C4}"/>
              </a:ext>
            </a:extLst>
          </p:cNvPr>
          <p:cNvSpPr/>
          <p:nvPr/>
        </p:nvSpPr>
        <p:spPr>
          <a:xfrm>
            <a:off x="8069179" y="5842169"/>
            <a:ext cx="3080084" cy="41243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representation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0A98D9-6B24-10E3-8892-7C0EBF56BE76}"/>
              </a:ext>
            </a:extLst>
          </p:cNvPr>
          <p:cNvSpPr/>
          <p:nvPr/>
        </p:nvSpPr>
        <p:spPr>
          <a:xfrm>
            <a:off x="8069179" y="5217094"/>
            <a:ext cx="3080084" cy="41243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encoder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117A01-BD46-D41E-7043-1E69324EFE0C}"/>
              </a:ext>
            </a:extLst>
          </p:cNvPr>
          <p:cNvSpPr/>
          <p:nvPr/>
        </p:nvSpPr>
        <p:spPr>
          <a:xfrm>
            <a:off x="8069179" y="4590778"/>
            <a:ext cx="3080084" cy="41243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bidirectional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F6604E4-B6C0-BD1B-09D6-F4DEC31AD447}"/>
              </a:ext>
            </a:extLst>
          </p:cNvPr>
          <p:cNvSpPr/>
          <p:nvPr/>
        </p:nvSpPr>
        <p:spPr>
          <a:xfrm>
            <a:off x="4574408" y="459077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54B048C-388A-6372-1215-2FC7A9454A72}"/>
              </a:ext>
            </a:extLst>
          </p:cNvPr>
          <p:cNvSpPr/>
          <p:nvPr/>
        </p:nvSpPr>
        <p:spPr>
          <a:xfrm>
            <a:off x="4573203" y="5217093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A3AF74D-094E-6FFF-3E5D-9273F5F122BC}"/>
              </a:ext>
            </a:extLst>
          </p:cNvPr>
          <p:cNvSpPr/>
          <p:nvPr/>
        </p:nvSpPr>
        <p:spPr>
          <a:xfrm>
            <a:off x="4573203" y="584216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A6AE84-6005-B3C3-67D5-293A2886602F}"/>
              </a:ext>
            </a:extLst>
          </p:cNvPr>
          <p:cNvSpPr/>
          <p:nvPr/>
        </p:nvSpPr>
        <p:spPr>
          <a:xfrm>
            <a:off x="7234989" y="459077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6521E08-E880-3479-C61B-46858A0357B0}"/>
              </a:ext>
            </a:extLst>
          </p:cNvPr>
          <p:cNvSpPr/>
          <p:nvPr/>
        </p:nvSpPr>
        <p:spPr>
          <a:xfrm>
            <a:off x="7233784" y="5217093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55B6A34-6209-8EAC-2C52-58D3DCB12428}"/>
              </a:ext>
            </a:extLst>
          </p:cNvPr>
          <p:cNvSpPr/>
          <p:nvPr/>
        </p:nvSpPr>
        <p:spPr>
          <a:xfrm>
            <a:off x="7233784" y="5842168"/>
            <a:ext cx="382603" cy="412439"/>
          </a:xfrm>
          <a:prstGeom prst="rightArrow">
            <a:avLst/>
          </a:prstGeom>
          <a:solidFill>
            <a:srgbClr val="01023B"/>
          </a:solidFill>
          <a:ln>
            <a:solidFill>
              <a:srgbClr val="010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0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7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책 읽고 싶게 만드는 세계 공공도서관 5선 - 프럼에이 ACTICLES">
            <a:extLst>
              <a:ext uri="{FF2B5EF4-FFF2-40B4-BE49-F238E27FC236}">
                <a16:creationId xmlns:a16="http://schemas.microsoft.com/office/drawing/2014/main" id="{98B34D05-7A58-7187-1127-97075696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9095" y="1578818"/>
            <a:ext cx="6930189" cy="46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C26A19-720B-D755-29B3-AEEE36A3250B}"/>
              </a:ext>
            </a:extLst>
          </p:cNvPr>
          <p:cNvSpPr/>
          <p:nvPr/>
        </p:nvSpPr>
        <p:spPr>
          <a:xfrm>
            <a:off x="4989095" y="1600944"/>
            <a:ext cx="6930189" cy="45994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5609A-9EB3-EA39-6E79-9CC093C1E8B3}"/>
              </a:ext>
            </a:extLst>
          </p:cNvPr>
          <p:cNvSpPr/>
          <p:nvPr/>
        </p:nvSpPr>
        <p:spPr>
          <a:xfrm>
            <a:off x="8237818" y="3146555"/>
            <a:ext cx="1844844" cy="232348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04819-29A6-1492-41F2-704D3F87D610}"/>
              </a:ext>
            </a:extLst>
          </p:cNvPr>
          <p:cNvSpPr txBox="1"/>
          <p:nvPr/>
        </p:nvSpPr>
        <p:spPr>
          <a:xfrm>
            <a:off x="272715" y="117509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단어를 하나씩 읽어 가면서 다음 단어를 예측하는 모델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A1F1D03-647E-F641-B7DE-4BF640A9AD80}"/>
              </a:ext>
            </a:extLst>
          </p:cNvPr>
          <p:cNvSpPr/>
          <p:nvPr/>
        </p:nvSpPr>
        <p:spPr>
          <a:xfrm>
            <a:off x="1387446" y="2777223"/>
            <a:ext cx="5133474" cy="369332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bidirectional encoder representation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9893957B-47E6-7A50-EC10-21FC0046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28571"/>
              </p:ext>
            </p:extLst>
          </p:nvPr>
        </p:nvGraphicFramePr>
        <p:xfrm>
          <a:off x="489088" y="3486666"/>
          <a:ext cx="6930190" cy="157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5095">
                  <a:extLst>
                    <a:ext uri="{9D8B030D-6E8A-4147-A177-3AD203B41FA5}">
                      <a16:colId xmlns:a16="http://schemas.microsoft.com/office/drawing/2014/main" val="2491377884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911266486"/>
                    </a:ext>
                  </a:extLst>
                </a:gridCol>
              </a:tblGrid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Train Data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Label</a:t>
                      </a:r>
                      <a:endParaRPr lang="ko-KR" altLang="en-US" b="1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>
                    <a:solidFill>
                      <a:srgbClr val="0102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38097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39582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6611"/>
                  </a:ext>
                </a:extLst>
              </a:tr>
              <a:tr h="39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bert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bidirectional</a:t>
                      </a:r>
                      <a:r>
                        <a:rPr lang="ko-KR" altLang="en-US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encoder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인터파크고딕 M" panose="02000000000000000000" pitchFamily="2" charset="-127"/>
                          <a:ea typeface="인터파크고딕 M" panose="02000000000000000000" pitchFamily="2" charset="-127"/>
                        </a:rPr>
                        <a:t>representation</a:t>
                      </a:r>
                      <a:endParaRPr lang="ko-KR" altLang="en-US" dirty="0"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9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9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8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noProof="1">
                <a:latin typeface="+mj-ea"/>
                <a:ea typeface="+mj-ea"/>
              </a:rPr>
              <a:t>gpt-1</a:t>
            </a:r>
            <a:endParaRPr lang="ko-KR" altLang="en-US" sz="3600" b="1" noProof="1"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D015C0-7E72-28D0-3A58-FAB482DB1B2D}"/>
              </a:ext>
            </a:extLst>
          </p:cNvPr>
          <p:cNvSpPr/>
          <p:nvPr/>
        </p:nvSpPr>
        <p:spPr>
          <a:xfrm>
            <a:off x="4989095" y="1007768"/>
            <a:ext cx="6875784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7CF1-0232-06E8-A66F-3EB3B00031C7}"/>
              </a:ext>
            </a:extLst>
          </p:cNvPr>
          <p:cNvSpPr txBox="1"/>
          <p:nvPr/>
        </p:nvSpPr>
        <p:spPr>
          <a:xfrm>
            <a:off x="7675018" y="1202385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F8AFA8-3297-1E74-2E43-EAA170B32B3B}"/>
              </a:ext>
            </a:extLst>
          </p:cNvPr>
          <p:cNvSpPr/>
          <p:nvPr/>
        </p:nvSpPr>
        <p:spPr>
          <a:xfrm>
            <a:off x="6126618" y="4794359"/>
            <a:ext cx="4600738" cy="545222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Pretrained LM</a:t>
            </a:r>
          </a:p>
          <a:p>
            <a:pPr algn="ctr"/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en-US" altLang="ko-KR" b="1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a.k.a</a:t>
            </a:r>
            <a:r>
              <a:rPr lang="en-US" altLang="ko-KR" b="1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Transformer Decoder)</a:t>
            </a:r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983A02-3097-6533-3C36-CD39C1673F5D}"/>
              </a:ext>
            </a:extLst>
          </p:cNvPr>
          <p:cNvSpPr/>
          <p:nvPr/>
        </p:nvSpPr>
        <p:spPr>
          <a:xfrm>
            <a:off x="6126618" y="2765505"/>
            <a:ext cx="4600738" cy="1522247"/>
          </a:xfrm>
          <a:prstGeom prst="roundRect">
            <a:avLst/>
          </a:prstGeom>
          <a:solidFill>
            <a:schemeClr val="bg1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93E935D-6908-E58D-B387-5C30E9ADCE37}"/>
              </a:ext>
            </a:extLst>
          </p:cNvPr>
          <p:cNvSpPr/>
          <p:nvPr/>
        </p:nvSpPr>
        <p:spPr>
          <a:xfrm rot="16200000">
            <a:off x="8253871" y="2341389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5CEA2-0335-3541-F9F0-76FDBADA8D15}"/>
              </a:ext>
            </a:extLst>
          </p:cNvPr>
          <p:cNvSpPr/>
          <p:nvPr/>
        </p:nvSpPr>
        <p:spPr>
          <a:xfrm>
            <a:off x="6126618" y="1848716"/>
            <a:ext cx="4600738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positive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1A1129-16CE-9200-8DB4-21EE64B1C528}"/>
              </a:ext>
            </a:extLst>
          </p:cNvPr>
          <p:cNvSpPr/>
          <p:nvPr/>
        </p:nvSpPr>
        <p:spPr>
          <a:xfrm rot="16200000">
            <a:off x="8253871" y="5384204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43BE0E-2B5E-FD5D-10D6-AB88ED82BCA7}"/>
              </a:ext>
            </a:extLst>
          </p:cNvPr>
          <p:cNvSpPr/>
          <p:nvPr/>
        </p:nvSpPr>
        <p:spPr>
          <a:xfrm>
            <a:off x="6126618" y="5849414"/>
            <a:ext cx="4600738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 am happy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F1FACA1-9200-9FE2-F2CE-DA87FC881F0C}"/>
              </a:ext>
            </a:extLst>
          </p:cNvPr>
          <p:cNvSpPr/>
          <p:nvPr/>
        </p:nvSpPr>
        <p:spPr>
          <a:xfrm rot="16200000">
            <a:off x="8253871" y="4330101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B341A98-0E6E-29E7-B75E-CC2D208F648E}"/>
              </a:ext>
            </a:extLst>
          </p:cNvPr>
          <p:cNvSpPr/>
          <p:nvPr/>
        </p:nvSpPr>
        <p:spPr>
          <a:xfrm>
            <a:off x="6718371" y="2858467"/>
            <a:ext cx="3417233" cy="45356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softmax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776E24-1848-35D6-7F9C-0367D950A79D}"/>
              </a:ext>
            </a:extLst>
          </p:cNvPr>
          <p:cNvSpPr/>
          <p:nvPr/>
        </p:nvSpPr>
        <p:spPr>
          <a:xfrm>
            <a:off x="6718371" y="3772150"/>
            <a:ext cx="3417233" cy="453568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Linear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D799A5B-F744-3154-FE4B-D8F430129196}"/>
              </a:ext>
            </a:extLst>
          </p:cNvPr>
          <p:cNvSpPr/>
          <p:nvPr/>
        </p:nvSpPr>
        <p:spPr>
          <a:xfrm rot="16200000">
            <a:off x="8253871" y="3351141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9E238-D327-282C-85BD-640B0C7CF4D8}"/>
              </a:ext>
            </a:extLst>
          </p:cNvPr>
          <p:cNvSpPr txBox="1"/>
          <p:nvPr/>
        </p:nvSpPr>
        <p:spPr>
          <a:xfrm>
            <a:off x="272714" y="1141751"/>
            <a:ext cx="4337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GPT-1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의 트랜스포머의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디코더를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사용한 자연어 처리 능력은 문장을 처리하는 데 부족함이 있을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0AE663-5D2B-9937-73ED-5B2480B7061D}"/>
              </a:ext>
            </a:extLst>
          </p:cNvPr>
          <p:cNvSpPr txBox="1"/>
          <p:nvPr/>
        </p:nvSpPr>
        <p:spPr>
          <a:xfrm>
            <a:off x="272709" y="2536566"/>
            <a:ext cx="4337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더불어 질의 및 응답 영역은 문맥이해능력이 상당히 중요한데 단순히 왼쪽에서 오른쪽으로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읽어나가는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방식으로는 문맥이해에 약점이 있을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6E849E-D53D-0B5F-6128-8A84DB3A92E9}"/>
              </a:ext>
            </a:extLst>
          </p:cNvPr>
          <p:cNvSpPr txBox="1"/>
          <p:nvPr/>
        </p:nvSpPr>
        <p:spPr>
          <a:xfrm>
            <a:off x="272708" y="4349489"/>
            <a:ext cx="4337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이에 단순히 왼쪽에서 오른쪽으로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읽어나가는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디코더보다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양방향으로 문맥을 이해할 수 있는 인코더를 활용한 언어 모델을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BERT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라는 이름으로 발표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9</a:t>
            </a:fld>
            <a:endParaRPr lang="ko-KR" altLang="en-US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9C3F693E-5493-829C-F37E-1B58A7A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288765"/>
            <a:ext cx="11646570" cy="57279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altLang="ko-KR" sz="3600" b="1" cap="none" noProof="1">
                <a:latin typeface="+mj-ea"/>
                <a:ea typeface="+mj-ea"/>
              </a:rPr>
              <a:t>Transformer</a:t>
            </a:r>
            <a:endParaRPr lang="ko-KR" altLang="en-US" sz="3600" b="1" noProof="1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403C53-7EAC-61FA-54E8-1D8AE41BF436}"/>
              </a:ext>
            </a:extLst>
          </p:cNvPr>
          <p:cNvCxnSpPr>
            <a:cxnSpLocks/>
          </p:cNvCxnSpPr>
          <p:nvPr/>
        </p:nvCxnSpPr>
        <p:spPr>
          <a:xfrm>
            <a:off x="272715" y="910138"/>
            <a:ext cx="11646570" cy="0"/>
          </a:xfrm>
          <a:prstGeom prst="line">
            <a:avLst/>
          </a:prstGeom>
          <a:ln w="38100">
            <a:solidFill>
              <a:srgbClr val="E25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0177B8-67D9-3E1A-5955-64AE15E17529}"/>
              </a:ext>
            </a:extLst>
          </p:cNvPr>
          <p:cNvSpPr/>
          <p:nvPr/>
        </p:nvSpPr>
        <p:spPr>
          <a:xfrm>
            <a:off x="2470484" y="1141751"/>
            <a:ext cx="7251032" cy="5509114"/>
          </a:xfrm>
          <a:prstGeom prst="rect">
            <a:avLst/>
          </a:prstGeom>
          <a:solidFill>
            <a:srgbClr val="E25406"/>
          </a:solidFill>
          <a:ln>
            <a:solidFill>
              <a:srgbClr val="E254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AE25-AF75-DC1A-42CF-3FC75BFBD917}"/>
              </a:ext>
            </a:extLst>
          </p:cNvPr>
          <p:cNvSpPr txBox="1"/>
          <p:nvPr/>
        </p:nvSpPr>
        <p:spPr>
          <a:xfrm>
            <a:off x="4631496" y="1336368"/>
            <a:ext cx="29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Transformer</a:t>
            </a:r>
            <a:endParaRPr lang="ko-KR" altLang="en-US" sz="3600" b="1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E833F6-E09B-1951-82AC-7083623807F8}"/>
              </a:ext>
            </a:extLst>
          </p:cNvPr>
          <p:cNvSpPr/>
          <p:nvPr/>
        </p:nvSpPr>
        <p:spPr>
          <a:xfrm>
            <a:off x="3144253" y="3152550"/>
            <a:ext cx="2409663" cy="23234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5A7D69-4154-489E-D6B9-492C5F8637B0}"/>
              </a:ext>
            </a:extLst>
          </p:cNvPr>
          <p:cNvSpPr/>
          <p:nvPr/>
        </p:nvSpPr>
        <p:spPr>
          <a:xfrm>
            <a:off x="6638081" y="3146554"/>
            <a:ext cx="2409661" cy="28568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F18F0DF-3528-ACFC-5AF9-C388F3B3DF12}"/>
              </a:ext>
            </a:extLst>
          </p:cNvPr>
          <p:cNvSpPr/>
          <p:nvPr/>
        </p:nvSpPr>
        <p:spPr>
          <a:xfrm>
            <a:off x="5935577" y="4115794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2A23571-03B3-2E0D-32A2-79151A0900D5}"/>
              </a:ext>
            </a:extLst>
          </p:cNvPr>
          <p:cNvSpPr/>
          <p:nvPr/>
        </p:nvSpPr>
        <p:spPr>
          <a:xfrm rot="16200000">
            <a:off x="7669795" y="2675414"/>
            <a:ext cx="346233" cy="385010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ECD63B-D036-01B1-77F4-C55E32BCC189}"/>
              </a:ext>
            </a:extLst>
          </p:cNvPr>
          <p:cNvSpPr/>
          <p:nvPr/>
        </p:nvSpPr>
        <p:spPr>
          <a:xfrm>
            <a:off x="6638082" y="2135718"/>
            <a:ext cx="2409662" cy="45356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Korean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8A3CFC-429A-80DC-4E7E-E3A68679D111}"/>
              </a:ext>
            </a:extLst>
          </p:cNvPr>
          <p:cNvSpPr/>
          <p:nvPr/>
        </p:nvSpPr>
        <p:spPr>
          <a:xfrm rot="16200000">
            <a:off x="4175968" y="5547200"/>
            <a:ext cx="346233" cy="385012"/>
          </a:xfrm>
          <a:prstGeom prst="rightArrow">
            <a:avLst/>
          </a:prstGeom>
          <a:solidFill>
            <a:srgbClr val="FBC7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FBE6689-7689-1CCF-D533-07062F329F00}"/>
              </a:ext>
            </a:extLst>
          </p:cNvPr>
          <p:cNvSpPr/>
          <p:nvPr/>
        </p:nvSpPr>
        <p:spPr>
          <a:xfrm>
            <a:off x="3144253" y="6003376"/>
            <a:ext cx="2409663" cy="403430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 am a little boy</a:t>
            </a:r>
            <a:endParaRPr lang="ko-KR" altLang="en-US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906859B-E303-F426-7809-0CFC83893D35}"/>
              </a:ext>
            </a:extLst>
          </p:cNvPr>
          <p:cNvSpPr/>
          <p:nvPr/>
        </p:nvSpPr>
        <p:spPr>
          <a:xfrm>
            <a:off x="6766411" y="3672839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Softmax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0AEDE8D-328B-D0BE-92FC-24A4D8548354}"/>
              </a:ext>
            </a:extLst>
          </p:cNvPr>
          <p:cNvSpPr/>
          <p:nvPr/>
        </p:nvSpPr>
        <p:spPr>
          <a:xfrm>
            <a:off x="6766411" y="4495365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BA9C0DF-BA23-0611-E384-B860B0CADA28}"/>
              </a:ext>
            </a:extLst>
          </p:cNvPr>
          <p:cNvSpPr/>
          <p:nvPr/>
        </p:nvSpPr>
        <p:spPr>
          <a:xfrm>
            <a:off x="6766411" y="4084102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Linear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8DDC7C9-1871-601A-68EC-BBA5945C8281}"/>
              </a:ext>
            </a:extLst>
          </p:cNvPr>
          <p:cNvSpPr/>
          <p:nvPr/>
        </p:nvSpPr>
        <p:spPr>
          <a:xfrm>
            <a:off x="6766411" y="4906628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6" name="오른쪽 중괄호 35">
            <a:extLst>
              <a:ext uri="{FF2B5EF4-FFF2-40B4-BE49-F238E27FC236}">
                <a16:creationId xmlns:a16="http://schemas.microsoft.com/office/drawing/2014/main" id="{099CC6EF-F756-EB1E-226F-42E1C5D43EEA}"/>
              </a:ext>
            </a:extLst>
          </p:cNvPr>
          <p:cNvSpPr/>
          <p:nvPr/>
        </p:nvSpPr>
        <p:spPr>
          <a:xfrm>
            <a:off x="9047741" y="4495365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28A9FF-88F2-6656-1B6D-1BF7A9A61101}"/>
              </a:ext>
            </a:extLst>
          </p:cNvPr>
          <p:cNvSpPr txBox="1"/>
          <p:nvPr/>
        </p:nvSpPr>
        <p:spPr>
          <a:xfrm>
            <a:off x="9258130" y="465920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03C553-83E5-FEDF-C11D-6080B0B02E80}"/>
              </a:ext>
            </a:extLst>
          </p:cNvPr>
          <p:cNvSpPr/>
          <p:nvPr/>
        </p:nvSpPr>
        <p:spPr>
          <a:xfrm>
            <a:off x="3243363" y="3733707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FC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32A9DC1-2D5B-75C2-A29A-815B1DCF5EC9}"/>
              </a:ext>
            </a:extLst>
          </p:cNvPr>
          <p:cNvSpPr/>
          <p:nvPr/>
        </p:nvSpPr>
        <p:spPr>
          <a:xfrm>
            <a:off x="3243363" y="4144970"/>
            <a:ext cx="2153000" cy="224197"/>
          </a:xfrm>
          <a:prstGeom prst="roundRect">
            <a:avLst/>
          </a:prstGeom>
          <a:solidFill>
            <a:srgbClr val="FFC000"/>
          </a:solidFill>
          <a:ln>
            <a:solidFill>
              <a:srgbClr val="FB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Attention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4F2A158B-5077-3005-6464-186B189955C5}"/>
              </a:ext>
            </a:extLst>
          </p:cNvPr>
          <p:cNvSpPr/>
          <p:nvPr/>
        </p:nvSpPr>
        <p:spPr>
          <a:xfrm flipH="1">
            <a:off x="2887973" y="3753832"/>
            <a:ext cx="256279" cy="635460"/>
          </a:xfrm>
          <a:prstGeom prst="rightBrace">
            <a:avLst/>
          </a:prstGeom>
          <a:ln w="19050">
            <a:solidFill>
              <a:srgbClr val="FBC7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FD9A23-4270-7AEF-6C2C-0A39CCF4C71E}"/>
              </a:ext>
            </a:extLst>
          </p:cNvPr>
          <p:cNvSpPr txBox="1"/>
          <p:nvPr/>
        </p:nvSpPr>
        <p:spPr>
          <a:xfrm>
            <a:off x="2538701" y="391767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x6</a:t>
            </a:r>
            <a:endParaRPr lang="ko-KR" altLang="en-US" sz="1400" dirty="0">
              <a:solidFill>
                <a:srgbClr val="FFC000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514B9F-D9DD-8916-0CF7-067D274F5967}"/>
              </a:ext>
            </a:extLst>
          </p:cNvPr>
          <p:cNvSpPr/>
          <p:nvPr/>
        </p:nvSpPr>
        <p:spPr>
          <a:xfrm>
            <a:off x="3157612" y="4623425"/>
            <a:ext cx="404764" cy="24742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E616D3-8C10-AFDD-BC26-DE67001D22E2}"/>
              </a:ext>
            </a:extLst>
          </p:cNvPr>
          <p:cNvSpPr/>
          <p:nvPr/>
        </p:nvSpPr>
        <p:spPr>
          <a:xfrm>
            <a:off x="3569733" y="4623425"/>
            <a:ext cx="431489" cy="2474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am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DD21E4-57C7-6330-07E7-C81CABAA5543}"/>
              </a:ext>
            </a:extLst>
          </p:cNvPr>
          <p:cNvSpPr/>
          <p:nvPr/>
        </p:nvSpPr>
        <p:spPr>
          <a:xfrm>
            <a:off x="4008579" y="4623425"/>
            <a:ext cx="404764" cy="247421"/>
          </a:xfrm>
          <a:prstGeom prst="rect">
            <a:avLst/>
          </a:prstGeom>
          <a:solidFill>
            <a:srgbClr val="E99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a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3DCB70-A576-411B-D9A5-2B693993D374}"/>
              </a:ext>
            </a:extLst>
          </p:cNvPr>
          <p:cNvSpPr/>
          <p:nvPr/>
        </p:nvSpPr>
        <p:spPr>
          <a:xfrm>
            <a:off x="4420700" y="4623425"/>
            <a:ext cx="618795" cy="247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little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0093F9-5090-F236-1974-5066C6A19E7B}"/>
              </a:ext>
            </a:extLst>
          </p:cNvPr>
          <p:cNvSpPr/>
          <p:nvPr/>
        </p:nvSpPr>
        <p:spPr>
          <a:xfrm>
            <a:off x="5046853" y="4623425"/>
            <a:ext cx="501222" cy="247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boy</a:t>
            </a:r>
            <a:endParaRPr lang="ko-KR" altLang="en-US" sz="1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6304C9-9D5F-5CB2-DAFA-AD8753554BEE}"/>
              </a:ext>
            </a:extLst>
          </p:cNvPr>
          <p:cNvSpPr/>
          <p:nvPr/>
        </p:nvSpPr>
        <p:spPr>
          <a:xfrm>
            <a:off x="3157612" y="4884110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p0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35209A-04DE-BD59-B9AC-13FC3266E8EE}"/>
              </a:ext>
            </a:extLst>
          </p:cNvPr>
          <p:cNvSpPr/>
          <p:nvPr/>
        </p:nvSpPr>
        <p:spPr>
          <a:xfrm>
            <a:off x="3569733" y="4884110"/>
            <a:ext cx="431489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p1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64C3D7-3E30-E96B-21ED-EDD955AB8B63}"/>
              </a:ext>
            </a:extLst>
          </p:cNvPr>
          <p:cNvSpPr/>
          <p:nvPr/>
        </p:nvSpPr>
        <p:spPr>
          <a:xfrm>
            <a:off x="4008579" y="4884110"/>
            <a:ext cx="404764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p2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E66BA0-86F4-E04A-241A-FAD1A54E3438}"/>
              </a:ext>
            </a:extLst>
          </p:cNvPr>
          <p:cNvSpPr/>
          <p:nvPr/>
        </p:nvSpPr>
        <p:spPr>
          <a:xfrm>
            <a:off x="4420700" y="4884110"/>
            <a:ext cx="618795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p3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C3DEBC-CD9A-62EF-F29D-57C8AD825B5C}"/>
              </a:ext>
            </a:extLst>
          </p:cNvPr>
          <p:cNvSpPr/>
          <p:nvPr/>
        </p:nvSpPr>
        <p:spPr>
          <a:xfrm>
            <a:off x="5046853" y="4884110"/>
            <a:ext cx="501222" cy="247421"/>
          </a:xfrm>
          <a:prstGeom prst="rect">
            <a:avLst/>
          </a:prstGeom>
          <a:solidFill>
            <a:srgbClr val="FB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p4</a:t>
            </a:r>
            <a:endParaRPr lang="ko-KR" altLang="en-US" sz="1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26F771F-34AB-61AF-12AE-D88FF1E4FBA0}"/>
              </a:ext>
            </a:extLst>
          </p:cNvPr>
          <p:cNvCxnSpPr/>
          <p:nvPr/>
        </p:nvCxnSpPr>
        <p:spPr>
          <a:xfrm flipV="1">
            <a:off x="336042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B165D30-D0E0-69DA-9DE6-847657CBEBAD}"/>
              </a:ext>
            </a:extLst>
          </p:cNvPr>
          <p:cNvCxnSpPr/>
          <p:nvPr/>
        </p:nvCxnSpPr>
        <p:spPr>
          <a:xfrm flipV="1">
            <a:off x="422148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C93144-EA0B-3C3E-A86A-B6F7D1B515ED}"/>
              </a:ext>
            </a:extLst>
          </p:cNvPr>
          <p:cNvCxnSpPr/>
          <p:nvPr/>
        </p:nvCxnSpPr>
        <p:spPr>
          <a:xfrm flipV="1">
            <a:off x="476250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81C3CCB-7A3A-326A-5F25-6EEB15ABC621}"/>
              </a:ext>
            </a:extLst>
          </p:cNvPr>
          <p:cNvCxnSpPr/>
          <p:nvPr/>
        </p:nvCxnSpPr>
        <p:spPr>
          <a:xfrm flipV="1">
            <a:off x="528828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C74F81-730E-4D2F-E2E7-49515F314576}"/>
              </a:ext>
            </a:extLst>
          </p:cNvPr>
          <p:cNvCxnSpPr/>
          <p:nvPr/>
        </p:nvCxnSpPr>
        <p:spPr>
          <a:xfrm flipV="1">
            <a:off x="3794760" y="4389292"/>
            <a:ext cx="0" cy="2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529_TF55661986_Win32" id="{5858DD66-0DB2-4A57-8C76-4A149CAD9C01}" vid="{FB04F9E5-FEC6-41E6-A5F9-7E15D15C04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프레젠테이션</Template>
  <TotalTime>331</TotalTime>
  <Words>2072</Words>
  <Application>Microsoft Office PowerPoint</Application>
  <PresentationFormat>와이드스크린</PresentationFormat>
  <Paragraphs>376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-apple-system</vt:lpstr>
      <vt:lpstr>맑은 고딕</vt:lpstr>
      <vt:lpstr>인터파크고딕 B</vt:lpstr>
      <vt:lpstr>인터파크고딕 M</vt:lpstr>
      <vt:lpstr>Arial</vt:lpstr>
      <vt:lpstr>Calibri</vt:lpstr>
      <vt:lpstr>Wingdings</vt:lpstr>
      <vt:lpstr>Office 테마</vt:lpstr>
      <vt:lpstr>Bidirectional Encoder Representations From Transformers</vt:lpstr>
      <vt:lpstr>BERT란?</vt:lpstr>
      <vt:lpstr>BERT란?</vt:lpstr>
      <vt:lpstr>BERT란?</vt:lpstr>
      <vt:lpstr>gpt-1</vt:lpstr>
      <vt:lpstr>gpt-1</vt:lpstr>
      <vt:lpstr>gpt-1</vt:lpstr>
      <vt:lpstr>gpt-1</vt:lpstr>
      <vt:lpstr>Transformer</vt:lpstr>
      <vt:lpstr>Transformer</vt:lpstr>
      <vt:lpstr>Transformer</vt:lpstr>
      <vt:lpstr>Transformer</vt:lpstr>
      <vt:lpstr>Traditional LM vs. bidirectional LM(BERT)</vt:lpstr>
      <vt:lpstr>Traditional LM vs. bidirectional LM(BERT)</vt:lpstr>
      <vt:lpstr>BERT Pre-training</vt:lpstr>
      <vt:lpstr>BERT Pre-training</vt:lpstr>
      <vt:lpstr>BERT Pre-training</vt:lpstr>
      <vt:lpstr>Word Piece Embedding</vt:lpstr>
      <vt:lpstr>Word Piece Embedding</vt:lpstr>
      <vt:lpstr>Word Piece Embedding</vt:lpstr>
      <vt:lpstr>Segment Embedding</vt:lpstr>
      <vt:lpstr>Positional Embedding</vt:lpstr>
      <vt:lpstr>Positional Embedding</vt:lpstr>
      <vt:lpstr>Positional Embedding</vt:lpstr>
      <vt:lpstr>Positional Embedding</vt:lpstr>
      <vt:lpstr>Positional Embedding</vt:lpstr>
      <vt:lpstr>BERT vs GPT</vt:lpstr>
      <vt:lpstr>BERT vs GPT</vt:lpstr>
      <vt:lpstr>BERT Fine Tuning</vt:lpstr>
      <vt:lpstr>BERT Fine Tuning</vt:lpstr>
      <vt:lpstr>BERT Fine Tuning</vt:lpstr>
      <vt:lpstr>BERT Fine Tuning</vt:lpstr>
      <vt:lpstr>BERT Fine Tuning</vt:lpstr>
      <vt:lpstr>BERT Fine Tuning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Encoder Representations From Transformers</dc:title>
  <dc:creator>LEE CHANWOO</dc:creator>
  <cp:lastModifiedBy>LEE CHANWOO</cp:lastModifiedBy>
  <cp:revision>10</cp:revision>
  <dcterms:created xsi:type="dcterms:W3CDTF">2022-11-21T14:02:00Z</dcterms:created>
  <dcterms:modified xsi:type="dcterms:W3CDTF">2022-11-21T19:33:47Z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