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lay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b98da7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b98da7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cab98da7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ad422492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ad422492d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cad422492d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ad42249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ad422492d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cad422492d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ab98da7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ab98da71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cab98da71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e336eef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e336eef3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6e336eef3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d42249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ad422492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cad422492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d4224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ad422492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cad42249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descr="A building with trees in the background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t="35517"/>
          <a:stretch/>
        </p:blipFill>
        <p:spPr>
          <a:xfrm>
            <a:off x="-23750" y="2458191"/>
            <a:ext cx="12248440" cy="4447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1833475" y="-289100"/>
            <a:ext cx="10036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HDB resale and rentals</a:t>
            </a:r>
            <a:br>
              <a:rPr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4400">
                <a:latin typeface="Open Sans"/>
                <a:ea typeface="Open Sans"/>
                <a:cs typeface="Open Sans"/>
                <a:sym typeface="Open Sans"/>
              </a:rPr>
              <a:t>Data analysis and price prediction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8360228" y="4570464"/>
            <a:ext cx="3396343" cy="173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Lee Shu Ling Charlene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Hew Sock Fang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Huang Zichen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Seah Ee Wei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253FC-FF7C-75A3-F369-2D478612F7AD}"/>
              </a:ext>
            </a:extLst>
          </p:cNvPr>
          <p:cNvSpPr/>
          <p:nvPr/>
        </p:nvSpPr>
        <p:spPr>
          <a:xfrm>
            <a:off x="10023233" y="1995853"/>
            <a:ext cx="2054469" cy="361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>
                <a:latin typeface="Open Sans"/>
                <a:ea typeface="Open Sans"/>
                <a:cs typeface="Open Sans"/>
                <a:sym typeface="Open Sans"/>
              </a:rPr>
              <a:t>What if the year_sold feature is removed?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2" y="1843225"/>
            <a:ext cx="5580749" cy="4105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4"/>
          <p:cNvGrpSpPr/>
          <p:nvPr/>
        </p:nvGrpSpPr>
        <p:grpSpPr>
          <a:xfrm>
            <a:off x="5782128" y="1829505"/>
            <a:ext cx="6164499" cy="4068944"/>
            <a:chOff x="5896426" y="1829505"/>
            <a:chExt cx="6164499" cy="4068944"/>
          </a:xfrm>
        </p:grpSpPr>
        <p:pic>
          <p:nvPicPr>
            <p:cNvPr id="209" name="Google Shape;209;p24"/>
            <p:cNvPicPr preferRelativeResize="0"/>
            <p:nvPr/>
          </p:nvPicPr>
          <p:blipFill rotWithShape="1">
            <a:blip r:embed="rId3">
              <a:alphaModFix/>
            </a:blip>
            <a:srcRect r="2508"/>
            <a:stretch/>
          </p:blipFill>
          <p:spPr>
            <a:xfrm>
              <a:off x="5896426" y="1829505"/>
              <a:ext cx="4979660" cy="3757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4"/>
            <p:cNvPicPr preferRelativeResize="0"/>
            <p:nvPr/>
          </p:nvPicPr>
          <p:blipFill rotWithShape="1">
            <a:blip r:embed="rId4">
              <a:alphaModFix/>
            </a:blip>
            <a:srcRect t="6550" r="2509"/>
            <a:stretch/>
          </p:blipFill>
          <p:spPr>
            <a:xfrm>
              <a:off x="5896426" y="2387375"/>
              <a:ext cx="4979659" cy="3511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4"/>
            <p:cNvSpPr/>
            <p:nvPr/>
          </p:nvSpPr>
          <p:spPr>
            <a:xfrm>
              <a:off x="6807325" y="2147925"/>
              <a:ext cx="5253600" cy="2394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4"/>
          <p:cNvSpPr/>
          <p:nvPr/>
        </p:nvSpPr>
        <p:spPr>
          <a:xfrm>
            <a:off x="244877" y="2441332"/>
            <a:ext cx="11325802" cy="139211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17750" y="1186275"/>
            <a:ext cx="3933000" cy="15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Weaker performance for rentals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902059" y="4009620"/>
            <a:ext cx="256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Insufficient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0450" y="1137449"/>
            <a:ext cx="6020400" cy="45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 descr="Bar chart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945" y="3839111"/>
            <a:ext cx="750115" cy="75011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1092200" y="3250725"/>
            <a:ext cx="275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Possible factors: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902050" y="4789625"/>
            <a:ext cx="285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Unreliable self-reported statistics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25" descr="Call centre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1944" y="4768513"/>
            <a:ext cx="750115" cy="75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6" descr="A group of multi-story buildings reflected in water&#10;&#10;Description automatically generated"/>
          <p:cNvPicPr preferRelativeResize="0"/>
          <p:nvPr/>
        </p:nvPicPr>
        <p:blipFill rotWithShape="1">
          <a:blip r:embed="rId3">
            <a:alphaModFix amt="50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en-GB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 demo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00" y="152400"/>
            <a:ext cx="11009807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63" y="254175"/>
            <a:ext cx="10773873" cy="63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75" y="1676400"/>
            <a:ext cx="535305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900" y="1676400"/>
            <a:ext cx="54387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2100" b="1">
                <a:latin typeface="Open Sans"/>
                <a:ea typeface="Open Sans"/>
                <a:cs typeface="Open Sans"/>
                <a:sym typeface="Open Sans"/>
              </a:rPr>
              <a:t>Block’s max floor level was of higher importance than the Unit’s floor level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1527452" y="1942319"/>
            <a:ext cx="9148327" cy="3588444"/>
            <a:chOff x="1937556" y="2234250"/>
            <a:chExt cx="7618527" cy="2858407"/>
          </a:xfrm>
        </p:grpSpPr>
        <p:sp>
          <p:nvSpPr>
            <p:cNvPr id="110" name="Google Shape;110;p16"/>
            <p:cNvSpPr/>
            <p:nvPr/>
          </p:nvSpPr>
          <p:spPr>
            <a:xfrm>
              <a:off x="2067000" y="2234250"/>
              <a:ext cx="2007300" cy="80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Open Sans"/>
                  <a:ea typeface="Open Sans"/>
                  <a:cs typeface="Open Sans"/>
                  <a:sym typeface="Open Sans"/>
                </a:rPr>
                <a:t>Data preprocessing</a:t>
              </a: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928454" y="2234250"/>
              <a:ext cx="1827900" cy="80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Open Sans"/>
                  <a:ea typeface="Open Sans"/>
                  <a:cs typeface="Open Sans"/>
                  <a:sym typeface="Open Sans"/>
                </a:rPr>
                <a:t>Models</a:t>
              </a: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580443" y="2234250"/>
              <a:ext cx="1827900" cy="80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Open Sans"/>
                  <a:ea typeface="Open Sans"/>
                  <a:cs typeface="Open Sans"/>
                  <a:sym typeface="Open Sans"/>
                </a:rPr>
                <a:t>Result Analysis</a:t>
              </a:r>
              <a:endParaRPr sz="18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937556" y="3034657"/>
              <a:ext cx="2266200" cy="20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Ensured proper formatting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Imputed missing values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Developed new features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Added new features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813408" y="3034654"/>
              <a:ext cx="2058000" cy="147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Linear regression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XGBoost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 b="1">
                  <a:latin typeface="Open Sans"/>
                  <a:ea typeface="Open Sans"/>
                  <a:cs typeface="Open Sans"/>
                  <a:sym typeface="Open Sans"/>
                </a:rPr>
                <a:t>Random Forest Regression</a:t>
              </a:r>
              <a:endParaRPr sz="16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432683" y="3034657"/>
              <a:ext cx="2123400" cy="1795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Mean squared error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Mean root squared error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Mean absolute error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GB" sz="1600">
                  <a:latin typeface="Open Sans"/>
                  <a:ea typeface="Open Sans"/>
                  <a:cs typeface="Open Sans"/>
                  <a:sym typeface="Open Sans"/>
                </a:rPr>
                <a:t>R squared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16" name="Google Shape;116;p16"/>
          <p:cNvCxnSpPr>
            <a:stCxn id="110" idx="3"/>
            <a:endCxn id="111" idx="1"/>
          </p:cNvCxnSpPr>
          <p:nvPr/>
        </p:nvCxnSpPr>
        <p:spPr>
          <a:xfrm>
            <a:off x="4093254" y="2444730"/>
            <a:ext cx="10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338325" y="2444725"/>
            <a:ext cx="96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10509100" y="2444725"/>
            <a:ext cx="96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717800" y="2444725"/>
            <a:ext cx="96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 cleaning and preprocessing – resales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861800" y="1915150"/>
            <a:ext cx="2493300" cy="4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4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Original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74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flat type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flat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street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storey range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floor area sqm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lease commence 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remaining lease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resale price</a:t>
            </a:r>
            <a:endParaRPr sz="180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146825" y="1915150"/>
            <a:ext cx="2086800" cy="4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Developed from existing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Arial"/>
              <a:buNone/>
            </a:pPr>
            <a:endParaRPr sz="167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 sold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year sold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remaining lease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storey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price psm</a:t>
            </a:r>
            <a:endParaRPr sz="167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403500" y="1915150"/>
            <a:ext cx="5944200" cy="43575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features: location data + facilities + building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Arial"/>
              <a:buNone/>
            </a:pPr>
            <a:endParaRPr sz="167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postal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latitude, longitude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maximum floor level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MRT station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MRT station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primary school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primary school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mall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mall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746650" y="2539825"/>
            <a:ext cx="35709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hawker centre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hawker centre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amenity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 cleaning and preprocessing – rentals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073700" y="1915150"/>
            <a:ext cx="2178900" cy="4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4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Original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74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rent approval 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street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flat type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74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monthly rent</a:t>
            </a:r>
            <a:endParaRPr sz="180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252525" y="1915150"/>
            <a:ext cx="6040800" cy="43575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features: location data + facilities + building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Arial"/>
              <a:buNone/>
            </a:pPr>
            <a:endParaRPr sz="167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postal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latitude, longitude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maximum floor level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MRT station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MRT station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primary school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primary school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mall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mall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533901" y="2614175"/>
            <a:ext cx="37593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hawker centre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hawker centre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Arial"/>
              <a:buNone/>
            </a:pPr>
            <a:r>
              <a:rPr lang="en-GB" sz="167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to nearest amenity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50" y="230475"/>
            <a:ext cx="9322849" cy="4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13" y="4372950"/>
            <a:ext cx="9216323" cy="2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295948" y="230475"/>
            <a:ext cx="1873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 dirty="0">
                <a:latin typeface="Open Sans"/>
                <a:ea typeface="Open Sans"/>
                <a:cs typeface="Open Sans"/>
                <a:sym typeface="Open Sans"/>
              </a:rPr>
              <a:t>App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9"/>
          <p:cNvSpPr/>
          <p:nvPr/>
        </p:nvSpPr>
        <p:spPr>
          <a:xfrm rot="10800000" flipH="1">
            <a:off x="295948" y="1512640"/>
            <a:ext cx="1873500" cy="1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49" y="242525"/>
            <a:ext cx="9014001" cy="39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25" y="4234575"/>
            <a:ext cx="9200051" cy="23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95948" y="230475"/>
            <a:ext cx="1873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 dirty="0">
                <a:latin typeface="Open Sans"/>
                <a:ea typeface="Open Sans"/>
                <a:cs typeface="Open Sans"/>
                <a:sym typeface="Open Sans"/>
              </a:rPr>
              <a:t>App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0"/>
          <p:cNvSpPr/>
          <p:nvPr/>
        </p:nvSpPr>
        <p:spPr>
          <a:xfrm rot="10800000" flipH="1">
            <a:off x="295948" y="1512640"/>
            <a:ext cx="1873500" cy="1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2047400" y="1665525"/>
            <a:ext cx="58602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GB" sz="3400">
                <a:latin typeface="Open Sans"/>
                <a:ea typeface="Open Sans"/>
                <a:cs typeface="Open Sans"/>
                <a:sym typeface="Open Sans"/>
              </a:rPr>
              <a:t>Random forest regression model selected for resale and rental price prediction</a:t>
            </a:r>
            <a:endParaRPr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1" descr="Robot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48" y="2222689"/>
            <a:ext cx="1198532" cy="119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2257348" y="3421229"/>
            <a:ext cx="47547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Good overall performance and interpretability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Resale dataset</a:t>
            </a: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R Squared value of </a:t>
            </a: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0.98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Average error of </a:t>
            </a: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6.6%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Rental dataset</a:t>
            </a: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R Squared value of </a:t>
            </a: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0.5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•"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Average error of </a:t>
            </a:r>
            <a:r>
              <a:rPr lang="en-GB" sz="1900" b="1">
                <a:latin typeface="Open Sans"/>
                <a:ea typeface="Open Sans"/>
                <a:cs typeface="Open Sans"/>
                <a:sym typeface="Open Sans"/>
              </a:rPr>
              <a:t>16.1%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1" descr="Robot Outline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38200" y="481238"/>
            <a:ext cx="10515600" cy="9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>
                <a:latin typeface="Open Sans"/>
                <a:ea typeface="Open Sans"/>
                <a:cs typeface="Open Sans"/>
                <a:sym typeface="Open Sans"/>
              </a:rPr>
              <a:t>Other models trained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6291944" y="2202543"/>
            <a:ext cx="4726214" cy="1966162"/>
            <a:chOff x="6095999" y="2540001"/>
            <a:chExt cx="5061857" cy="2452914"/>
          </a:xfrm>
        </p:grpSpPr>
        <p:sp>
          <p:nvSpPr>
            <p:cNvPr id="179" name="Google Shape;179;p22"/>
            <p:cNvSpPr/>
            <p:nvPr/>
          </p:nvSpPr>
          <p:spPr>
            <a:xfrm>
              <a:off x="6095999" y="2540001"/>
              <a:ext cx="5061857" cy="2452914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22" descr="Marke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37728" y="28045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2"/>
            <p:cNvSpPr txBox="1"/>
            <p:nvPr/>
          </p:nvSpPr>
          <p:spPr>
            <a:xfrm>
              <a:off x="7072085" y="2897553"/>
              <a:ext cx="3995057" cy="1825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150" tIns="138150" rIns="138150" bIns="138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Targeting location features gave the best results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Char char="•"/>
              </a:pPr>
              <a:r>
                <a:rPr lang="en-GB" sz="1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K-means clustering based on latitude and longitude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Open Sans"/>
                <a:buChar char="•"/>
              </a:pPr>
              <a:r>
                <a:rPr lang="en-GB" sz="1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Target encoding of town and nearest train station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2" name="Google Shape;182;p22"/>
          <p:cNvSpPr/>
          <p:nvPr/>
        </p:nvSpPr>
        <p:spPr>
          <a:xfrm>
            <a:off x="934358" y="2257496"/>
            <a:ext cx="4865914" cy="1451714"/>
          </a:xfrm>
          <a:prstGeom prst="roundRect">
            <a:avLst>
              <a:gd name="adj" fmla="val 10000"/>
            </a:avLst>
          </a:prstGeom>
          <a:solidFill>
            <a:srgbClr val="CAD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178957" y="2517850"/>
            <a:ext cx="3236687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performance obtained with polynomial features up to x</a:t>
            </a:r>
            <a:r>
              <a:rPr lang="en-GB" sz="1900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2" descr="Periodic Graph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43" y="2540001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2"/>
          <p:cNvGrpSpPr/>
          <p:nvPr/>
        </p:nvGrpSpPr>
        <p:grpSpPr>
          <a:xfrm>
            <a:off x="934358" y="3991715"/>
            <a:ext cx="4865914" cy="1249066"/>
            <a:chOff x="934358" y="4168705"/>
            <a:chExt cx="4865914" cy="1249066"/>
          </a:xfrm>
        </p:grpSpPr>
        <p:sp>
          <p:nvSpPr>
            <p:cNvPr id="186" name="Google Shape;186;p22"/>
            <p:cNvSpPr/>
            <p:nvPr/>
          </p:nvSpPr>
          <p:spPr>
            <a:xfrm>
              <a:off x="934358" y="4168705"/>
              <a:ext cx="4865914" cy="1249066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2178957" y="4308452"/>
              <a:ext cx="32367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Easily interpretable but weakest overall performance</a:t>
              </a:r>
              <a:endPara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8" name="Google Shape;188;p22" descr="Scales of justice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5924" y="4297629"/>
              <a:ext cx="870237" cy="870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2"/>
          <p:cNvSpPr/>
          <p:nvPr/>
        </p:nvSpPr>
        <p:spPr>
          <a:xfrm>
            <a:off x="6291944" y="4455305"/>
            <a:ext cx="4726214" cy="1012601"/>
          </a:xfrm>
          <a:prstGeom prst="roundRect">
            <a:avLst>
              <a:gd name="adj" fmla="val 10000"/>
            </a:avLst>
          </a:prstGeom>
          <a:solidFill>
            <a:srgbClr val="CAD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536543" y="4595952"/>
            <a:ext cx="32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overall performance but most complex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2" descr="Maz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7044" y="44773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990599" y="1520086"/>
            <a:ext cx="3813629" cy="56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None/>
            </a:pPr>
            <a:r>
              <a:rPr lang="en-GB" sz="25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290130" y="1513474"/>
            <a:ext cx="3813629" cy="56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None/>
            </a:pPr>
            <a:r>
              <a:rPr lang="en-GB" sz="25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endParaRPr sz="250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>
                <a:latin typeface="Open Sans"/>
                <a:ea typeface="Open Sans"/>
                <a:cs typeface="Open Sans"/>
                <a:sym typeface="Open Sans"/>
              </a:rPr>
              <a:t>Predictive factors for resale prices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3" descr="A diagram of a variety of types of sale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2828" r="3203"/>
          <a:stretch/>
        </p:blipFill>
        <p:spPr>
          <a:xfrm>
            <a:off x="203064" y="1514270"/>
            <a:ext cx="5892936" cy="463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843088"/>
            <a:ext cx="5791201" cy="423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Calibri</vt:lpstr>
      <vt:lpstr>Arial</vt:lpstr>
      <vt:lpstr>Play</vt:lpstr>
      <vt:lpstr>Office Theme</vt:lpstr>
      <vt:lpstr>Office Theme</vt:lpstr>
      <vt:lpstr>HDB resale and rentals Data analysis and price prediction</vt:lpstr>
      <vt:lpstr>Process</vt:lpstr>
      <vt:lpstr>Data cleaning and preprocessing – resales</vt:lpstr>
      <vt:lpstr>Data cleaning and preprocessing – rentals</vt:lpstr>
      <vt:lpstr>App</vt:lpstr>
      <vt:lpstr>App</vt:lpstr>
      <vt:lpstr>Random forest regression model selected for resale and rental price prediction</vt:lpstr>
      <vt:lpstr>Other models trained</vt:lpstr>
      <vt:lpstr>Predictive factors for resale prices</vt:lpstr>
      <vt:lpstr>What if the year_sold feature is removed?</vt:lpstr>
      <vt:lpstr>Weaker performance for rentals</vt:lpstr>
      <vt:lpstr>App demo</vt:lpstr>
      <vt:lpstr>PowerPoint Presentation</vt:lpstr>
      <vt:lpstr>PowerPoint Presentation</vt:lpstr>
      <vt:lpstr>Block’s max floor level was of higher importance than the Unit’s floor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HDB resale and rentals Data analysis and price prediction</dc:title>
  <cp:lastModifiedBy>Hew Sock Fang</cp:lastModifiedBy>
  <cp:revision>1</cp:revision>
  <dcterms:modified xsi:type="dcterms:W3CDTF">2024-04-10T13:03:29Z</dcterms:modified>
</cp:coreProperties>
</file>