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1" r:id="rId5"/>
    <p:sldId id="274" r:id="rId6"/>
    <p:sldId id="264" r:id="rId7"/>
    <p:sldId id="265" r:id="rId8"/>
    <p:sldId id="270" r:id="rId9"/>
    <p:sldId id="273" r:id="rId10"/>
    <p:sldId id="275" r:id="rId11"/>
    <p:sldId id="277" r:id="rId12"/>
    <p:sldId id="290" r:id="rId13"/>
    <p:sldId id="27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64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79839238845145"/>
          <c:y val="0.12003124999999998"/>
          <c:w val="0.50490337926509188"/>
          <c:h val="0.757355068897637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Death Cases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c:spPr>
          <c:explosion val="9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tx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16B-A7BE-8A7379D31FDB}"/>
              </c:ext>
            </c:extLst>
          </c:dPt>
          <c:dPt>
            <c:idx val="1"/>
            <c:bubble3D val="0"/>
            <c:explosion val="11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5C2-416B-A7BE-8A7379D31FDB}"/>
              </c:ext>
            </c:extLst>
          </c:dPt>
          <c:dPt>
            <c:idx val="2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0F-48B5-93D1-46D0C4329A42}"/>
              </c:ext>
            </c:extLst>
          </c:dPt>
          <c:dPt>
            <c:idx val="3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0F-48B5-93D1-46D0C4329A4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156A6A6-3111-4403-B152-97D6BD29735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Deaths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50813205523982"/>
                      <c:h val="0.21459976271896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5C2-416B-A7BE-8A7379D31FDB}"/>
                </c:ext>
              </c:extLst>
            </c:dLbl>
            <c:dLbl>
              <c:idx val="1"/>
              <c:layout>
                <c:manualLayout>
                  <c:x val="-0.12325808496025695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E032B3-2DF8-482A-BF4C-41203FF68B91}" type="VALUE">
                      <a:rPr lang="en-US" b="1" smtClean="0"/>
                      <a:pPr>
                        <a:defRPr b="1"/>
                      </a:pPr>
                      <a:t>[VALUE]</a:t>
                    </a:fld>
                    <a:r>
                      <a:rPr lang="en-US" b="1" dirty="0"/>
                      <a:t> </a:t>
                    </a:r>
                  </a:p>
                  <a:p>
                    <a:pPr>
                      <a:defRPr b="1"/>
                    </a:pPr>
                    <a:r>
                      <a:rPr lang="en-US" b="1" dirty="0"/>
                      <a:t>Cases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9270655533223582"/>
                      <c:h val="0.233740180305089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5C2-416B-A7BE-8A7379D31F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Cumulative Death Cases</c:v>
                </c:pt>
                <c:pt idx="1">
                  <c:v>Cumulative Cases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1077129</c:v>
                </c:pt>
                <c:pt idx="1">
                  <c:v>98525870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2-416B-A7BE-8A7379D31F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79839238845145"/>
          <c:y val="0.12003124999999998"/>
          <c:w val="0.50490337926509188"/>
          <c:h val="0.757355068897637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Death Cases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7-43D4-93E6-24978B3291DB}"/>
              </c:ext>
            </c:extLst>
          </c:dPt>
          <c:dPt>
            <c:idx val="1"/>
            <c:bubble3D val="0"/>
            <c:explosion val="11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7-43D4-93E6-24978B3291D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7-43D4-93E6-24978B3291D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7-43D4-93E6-24978B3291D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156A6A6-3111-4403-B152-97D6BD29735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Deaths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50813205523982"/>
                      <c:h val="0.21459976271896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F77-43D4-93E6-24978B3291DB}"/>
                </c:ext>
              </c:extLst>
            </c:dLbl>
            <c:dLbl>
              <c:idx val="1"/>
              <c:layout>
                <c:manualLayout>
                  <c:x val="-0.12325808496025695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E032B3-2DF8-482A-BF4C-41203FF68B91}" type="VALUE">
                      <a:rPr lang="en-US" b="1" smtClean="0"/>
                      <a:pPr>
                        <a:defRPr b="1"/>
                      </a:pPr>
                      <a:t>[VALUE]</a:t>
                    </a:fld>
                    <a:r>
                      <a:rPr lang="en-US" b="1" dirty="0"/>
                      <a:t> </a:t>
                    </a:r>
                  </a:p>
                  <a:p>
                    <a:pPr>
                      <a:defRPr b="1"/>
                    </a:pPr>
                    <a:r>
                      <a:rPr lang="en-US" b="1" dirty="0"/>
                      <a:t>Cases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9270655533223582"/>
                      <c:h val="0.233740180305089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F77-43D4-93E6-24978B3291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Cumulative Death Cases</c:v>
                </c:pt>
                <c:pt idx="1">
                  <c:v>Cumulative Cases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36787</c:v>
                </c:pt>
                <c:pt idx="1">
                  <c:v>5014885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77-43D4-93E6-24978B3291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79839238845145"/>
          <c:y val="0.12003124999999998"/>
          <c:w val="0.50490337926509188"/>
          <c:h val="0.757355068897637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Death Cases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explosion val="9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6-4128-AA33-2241F44A887D}"/>
              </c:ext>
            </c:extLst>
          </c:dPt>
          <c:dPt>
            <c:idx val="1"/>
            <c:bubble3D val="0"/>
            <c:explosion val="11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76-4128-AA33-2241F44A887D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76-4128-AA33-2241F44A887D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76-4128-AA33-2241F44A887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156A6A6-3111-4403-B152-97D6BD29735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Deaths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50813205523982"/>
                      <c:h val="0.21459976271896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576-4128-AA33-2241F44A887D}"/>
                </c:ext>
              </c:extLst>
            </c:dLbl>
            <c:dLbl>
              <c:idx val="1"/>
              <c:layout>
                <c:manualLayout>
                  <c:x val="-0.12325808496025695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E032B3-2DF8-482A-BF4C-41203FF68B91}" type="VALUE">
                      <a:rPr lang="en-US" b="1" smtClean="0"/>
                      <a:pPr>
                        <a:defRPr b="1"/>
                      </a:pPr>
                      <a:t>[VALUE]</a:t>
                    </a:fld>
                    <a:r>
                      <a:rPr lang="en-US" b="1" dirty="0"/>
                      <a:t> </a:t>
                    </a:r>
                  </a:p>
                  <a:p>
                    <a:pPr>
                      <a:defRPr b="1"/>
                    </a:pPr>
                    <a:r>
                      <a:rPr lang="en-US" b="1" dirty="0"/>
                      <a:t>Cases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9270655533223582"/>
                      <c:h val="0.233740180305089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576-4128-AA33-2241F44A88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Cumulative Death Cases</c:v>
                </c:pt>
                <c:pt idx="1">
                  <c:v>Cumulative Cases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530663</c:v>
                </c:pt>
                <c:pt idx="1">
                  <c:v>44675609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76-4128-AA33-2241F44A887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79839238845145"/>
          <c:y val="0.12003124999999998"/>
          <c:w val="0.50490337926509188"/>
          <c:h val="0.757355068897637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Death Cases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</c:spPr>
          <c:explosion val="9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F-4134-92D2-7DC02314FD15}"/>
              </c:ext>
            </c:extLst>
          </c:dPt>
          <c:dPt>
            <c:idx val="1"/>
            <c:bubble3D val="0"/>
            <c:explosion val="11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F-4134-92D2-7DC02314FD1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9F-4134-92D2-7DC02314FD15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9F-4134-92D2-7DC02314FD1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156A6A6-3111-4403-B152-97D6BD29735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Deaths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50813205523982"/>
                      <c:h val="0.21459976271896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89F-4134-92D2-7DC02314FD15}"/>
                </c:ext>
              </c:extLst>
            </c:dLbl>
            <c:dLbl>
              <c:idx val="1"/>
              <c:layout>
                <c:manualLayout>
                  <c:x val="-0.12325808496025695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E032B3-2DF8-482A-BF4C-41203FF68B91}" type="VALUE">
                      <a:rPr lang="en-US" b="1" smtClean="0"/>
                      <a:pPr>
                        <a:defRPr b="1"/>
                      </a:pPr>
                      <a:t>[VALUE]</a:t>
                    </a:fld>
                    <a:r>
                      <a:rPr lang="en-US" b="1" dirty="0"/>
                      <a:t> </a:t>
                    </a:r>
                  </a:p>
                  <a:p>
                    <a:pPr>
                      <a:defRPr b="1"/>
                    </a:pPr>
                    <a:r>
                      <a:rPr lang="en-US" b="1" dirty="0"/>
                      <a:t>Cases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9270655533223582"/>
                      <c:h val="0.233740180305089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9F-4134-92D2-7DC02314FD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Cumulative Death Cases</c:v>
                </c:pt>
                <c:pt idx="1">
                  <c:v>Cumulative Cases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159737</c:v>
                </c:pt>
                <c:pt idx="1">
                  <c:v>36946574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9F-4134-92D2-7DC02314FD1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79839238845145"/>
          <c:y val="0.12003124999999998"/>
          <c:w val="0.50490337926509188"/>
          <c:h val="0.757355068897637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Death Cases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explosion val="9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96-4209-9B7A-35E53220BA21}"/>
              </c:ext>
            </c:extLst>
          </c:dPt>
          <c:dPt>
            <c:idx val="1"/>
            <c:bubble3D val="0"/>
            <c:explosion val="11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96-4209-9B7A-35E53220BA21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96-4209-9B7A-35E53220BA21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96-4209-9B7A-35E53220BA2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156A6A6-3111-4403-B152-97D6BD29735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Deaths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50813205523982"/>
                      <c:h val="0.21459976271896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96-4209-9B7A-35E53220BA21}"/>
                </c:ext>
              </c:extLst>
            </c:dLbl>
            <c:dLbl>
              <c:idx val="1"/>
              <c:layout>
                <c:manualLayout>
                  <c:x val="-0.12325808496025695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E032B3-2DF8-482A-BF4C-41203FF68B91}" type="VALUE">
                      <a:rPr lang="en-US" b="1" smtClean="0"/>
                      <a:pPr>
                        <a:defRPr b="1"/>
                      </a:pPr>
                      <a:t>[VALUE]</a:t>
                    </a:fld>
                    <a:r>
                      <a:rPr lang="en-US" b="1" dirty="0"/>
                      <a:t> </a:t>
                    </a:r>
                  </a:p>
                  <a:p>
                    <a:pPr>
                      <a:defRPr b="1"/>
                    </a:pPr>
                    <a:r>
                      <a:rPr lang="en-US" b="1" dirty="0"/>
                      <a:t>Cases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9270655533223582"/>
                      <c:h val="0.233740180305089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E96-4209-9B7A-35E53220B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Cumulative Death Cases</c:v>
                </c:pt>
                <c:pt idx="1">
                  <c:v>Cumulative Cases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31113</c:v>
                </c:pt>
                <c:pt idx="1">
                  <c:v>10008444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96-4209-9B7A-35E53220BA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1951675/brain_concept_creative_idea_light_bulb_think_thinking_ic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uglas.research.mcgill.ca/covid-19-related-informa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ofmart.com/product/question-mark-sign-png-images-transparent-background-free-downloa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awardstaffing.com/sales-profile-brandon-fernandez/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asic-data-analysis-techniques-every-data-analyst-should-know-part-ii-412e28af849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ebstockreview.net/explore/graph-clipart-stock-market-graph/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925519/calculation_payment_calculator_computation_result_sum_ico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usatoday.com/web-stories/when-could-the-first-covid-19-vaccines-be-given-in-the-us/" TargetMode="External"/><Relationship Id="rId7" Type="http://schemas.openxmlformats.org/officeDocument/2006/relationships/hyperlink" Target="https://icon-library.com/icon/hospital-icon-png-12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hyperlink" Target="https://thecopyandprintshop.com/product/floor-stickers-keep-distance/" TargetMode="External"/><Relationship Id="rId5" Type="http://schemas.openxmlformats.org/officeDocument/2006/relationships/hyperlink" Target="https://pixabay.com/illustrations/stay-home-safe-covid-19-isolation-4986065/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s://www.iconfinder.com/icons/5964547/distance_keep_social_ic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9292" y="1402664"/>
            <a:ext cx="3845416" cy="1080121"/>
          </a:xfrm>
        </p:spPr>
        <p:txBody>
          <a:bodyPr/>
          <a:lstStyle/>
          <a:p>
            <a:r>
              <a:rPr lang="en-US" altLang="ko-KR" sz="1200" dirty="0">
                <a:ea typeface="맑은 고딕" pitchFamily="50" charset="-127"/>
              </a:rPr>
              <a:t>ASSESSMENT 2</a:t>
            </a:r>
          </a:p>
          <a:p>
            <a:pPr lvl="0"/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CRITICAL THINKING AND PROBLEM-SOLVING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292" y="2171783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GROUP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9292" y="2715766"/>
            <a:ext cx="3845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>
                <a:cs typeface="Arial" pitchFamily="34" charset="0"/>
              </a:rPr>
              <a:t>Clement Fong Yan Shen</a:t>
            </a:r>
          </a:p>
          <a:p>
            <a:pPr algn="ctr"/>
            <a:r>
              <a:rPr lang="en-US" altLang="ko-KR" sz="1200" i="1" dirty="0">
                <a:cs typeface="Arial" pitchFamily="34" charset="0"/>
              </a:rPr>
              <a:t>Lee Chen Wei</a:t>
            </a:r>
          </a:p>
          <a:p>
            <a:pPr algn="ctr"/>
            <a:r>
              <a:rPr lang="en-US" altLang="ko-KR" sz="1200" i="1" dirty="0" err="1">
                <a:cs typeface="Arial" pitchFamily="34" charset="0"/>
              </a:rPr>
              <a:t>Ngoi</a:t>
            </a:r>
            <a:r>
              <a:rPr lang="en-US" altLang="ko-KR" sz="1200" i="1" dirty="0">
                <a:cs typeface="Arial" pitchFamily="34" charset="0"/>
              </a:rPr>
              <a:t> Wan Xin</a:t>
            </a:r>
          </a:p>
          <a:p>
            <a:pPr algn="ctr"/>
            <a:r>
              <a:rPr lang="en-US" altLang="ko-KR" sz="1200" i="1" dirty="0">
                <a:cs typeface="Arial" pitchFamily="34" charset="0"/>
              </a:rPr>
              <a:t>Tan Xin Yi</a:t>
            </a:r>
          </a:p>
          <a:p>
            <a:pPr algn="ctr"/>
            <a:r>
              <a:rPr lang="en-US" altLang="ko-KR" sz="1200" i="1" dirty="0">
                <a:cs typeface="Arial" pitchFamily="34" charset="0"/>
              </a:rPr>
              <a:t>Wong </a:t>
            </a:r>
            <a:r>
              <a:rPr lang="en-US" altLang="ko-KR" sz="1200" i="1" dirty="0" err="1">
                <a:cs typeface="Arial" pitchFamily="34" charset="0"/>
              </a:rPr>
              <a:t>Jea</a:t>
            </a:r>
            <a:r>
              <a:rPr lang="en-US" altLang="ko-KR" sz="1200" i="1" dirty="0">
                <a:cs typeface="Arial" pitchFamily="34" charset="0"/>
              </a:rPr>
              <a:t> Ru</a:t>
            </a:r>
            <a:endParaRPr lang="ko-KR" altLang="en-US" sz="1200" i="1" dirty="0"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FBBF0-0519-0070-335A-F5752FE4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09793">
            <a:off x="-166962" y="3017364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ACCDD122-4032-4646-8133-6D8340AF2222}"/>
              </a:ext>
            </a:extLst>
          </p:cNvPr>
          <p:cNvGrpSpPr/>
          <p:nvPr/>
        </p:nvGrpSpPr>
        <p:grpSpPr>
          <a:xfrm>
            <a:off x="3759107" y="1668926"/>
            <a:ext cx="5114873" cy="3009291"/>
            <a:chOff x="635000" y="1382713"/>
            <a:chExt cx="7869238" cy="4572000"/>
          </a:xfrm>
          <a:solidFill>
            <a:schemeClr val="accent2"/>
          </a:solidFill>
        </p:grpSpPr>
        <p:sp>
          <p:nvSpPr>
            <p:cNvPr id="323" name="Freeform 8">
              <a:extLst>
                <a:ext uri="{FF2B5EF4-FFF2-40B4-BE49-F238E27FC236}">
                  <a16:creationId xmlns:a16="http://schemas.microsoft.com/office/drawing/2014/main" id="{E1C156EA-0F22-4E4D-950D-82A576542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9">
              <a:extLst>
                <a:ext uri="{FF2B5EF4-FFF2-40B4-BE49-F238E27FC236}">
                  <a16:creationId xmlns:a16="http://schemas.microsoft.com/office/drawing/2014/main" id="{7AB8DB36-47F1-4F51-B2CC-C332F3C94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0">
              <a:extLst>
                <a:ext uri="{FF2B5EF4-FFF2-40B4-BE49-F238E27FC236}">
                  <a16:creationId xmlns:a16="http://schemas.microsoft.com/office/drawing/2014/main" id="{0CD17BC7-DD50-4024-99D7-DF5A51E5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1">
              <a:extLst>
                <a:ext uri="{FF2B5EF4-FFF2-40B4-BE49-F238E27FC236}">
                  <a16:creationId xmlns:a16="http://schemas.microsoft.com/office/drawing/2014/main" id="{71C3C4C3-2A50-43EF-9943-A7FBD1BFA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5" y="1794916"/>
            <a:ext cx="360715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Many Negative Impacts in Economic, Social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Insufficient of healthcare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More effective systems are required to monitoring future pandemics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Further research on distinguish the Covid-19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1003" y="4328792"/>
            <a:ext cx="1504582" cy="377435"/>
            <a:chOff x="5190037" y="2456503"/>
            <a:chExt cx="1504582" cy="377435"/>
          </a:xfrm>
        </p:grpSpPr>
        <p:sp>
          <p:nvSpPr>
            <p:cNvPr id="38" name="Round Same Side Corner Rectangle 8"/>
            <p:cNvSpPr/>
            <p:nvPr/>
          </p:nvSpPr>
          <p:spPr>
            <a:xfrm>
              <a:off x="5190037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ound Same Side Corner Rectangle 20"/>
            <p:cNvSpPr/>
            <p:nvPr/>
          </p:nvSpPr>
          <p:spPr>
            <a:xfrm rot="10800000">
              <a:off x="5882544" y="2456503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2034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3465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98109" y="4321026"/>
            <a:ext cx="1504582" cy="377435"/>
            <a:chOff x="5190037" y="2456503"/>
            <a:chExt cx="1504582" cy="377435"/>
          </a:xfrm>
        </p:grpSpPr>
        <p:sp>
          <p:nvSpPr>
            <p:cNvPr id="43" name="Round Same Side Corner Rectangle 8"/>
            <p:cNvSpPr/>
            <p:nvPr/>
          </p:nvSpPr>
          <p:spPr>
            <a:xfrm>
              <a:off x="5190037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 Same Side Corner Rectangle 20"/>
            <p:cNvSpPr/>
            <p:nvPr/>
          </p:nvSpPr>
          <p:spPr>
            <a:xfrm rot="10800000">
              <a:off x="5882544" y="2456503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2034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93465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10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1849682" y="1467466"/>
            <a:ext cx="6026610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Covid-19 or known as Coronavirus is a virus that causes illness ranging from common cold to more severe diseases such as MERS and SARS.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1849682" y="2399488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death rates count in number per 1000 people during the year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1849682" y="3146375"/>
            <a:ext cx="5962678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covid spread globally, almost all medical supplies, such as hospital masks, gloves, gowns, and respirators in shortage caused global panic.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1849682" y="409085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MY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MY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hortage of healthcare systems, shortage of hospital beds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8" name="Picture 7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9740BF36-3424-FD81-8092-0AE02B95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45555" y="3697345"/>
            <a:ext cx="1565658" cy="15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3211" y="406393"/>
            <a:ext cx="9144000" cy="576064"/>
          </a:xfrm>
        </p:spPr>
        <p:txBody>
          <a:bodyPr/>
          <a:lstStyle/>
          <a:p>
            <a:r>
              <a:rPr lang="en-US" altLang="ko-KR" dirty="0"/>
              <a:t>Problem Statements &amp; Objectives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3288062" y="1983826"/>
            <a:ext cx="1080000" cy="108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728222" y="1983826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3288062" y="3314560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728222" y="3314560"/>
            <a:ext cx="1080000" cy="108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637525" y="2333846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"/>
          <p:cNvSpPr/>
          <p:nvPr/>
        </p:nvSpPr>
        <p:spPr>
          <a:xfrm>
            <a:off x="5042255" y="3628592"/>
            <a:ext cx="451934" cy="451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8072" y="3046825"/>
            <a:ext cx="2636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control the Death Cases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359" y="2947036"/>
            <a:ext cx="26512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Death Cases of Covid-19 is still HIGH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912086" y="1563638"/>
            <a:ext cx="3293408" cy="3262066"/>
            <a:chOff x="2228466" y="1244261"/>
            <a:chExt cx="3293408" cy="3262066"/>
          </a:xfrm>
        </p:grpSpPr>
        <p:sp>
          <p:nvSpPr>
            <p:cNvPr id="25" name="Rectangle 24"/>
            <p:cNvSpPr/>
            <p:nvPr/>
          </p:nvSpPr>
          <p:spPr>
            <a:xfrm>
              <a:off x="2435170" y="280449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2435170" y="280562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755281" y="1244261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5298633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755281" y="4299622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6200000">
              <a:off x="2211930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603C7268-D676-7908-4618-EA5C5CBED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59601" y="2021444"/>
            <a:ext cx="1036535" cy="1036535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1B307B79-0229-4279-372E-FFCFD4AFB5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19872" y="3363838"/>
            <a:ext cx="884722" cy="8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Death Cases on Different Countries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907CA814-4400-C67F-716D-198CB5D97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7664" y="2173305"/>
            <a:ext cx="1440160" cy="79688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EE009ED-78C0-AEF5-0AA0-87A19EB50D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4600"/>
          <a:stretch/>
        </p:blipFill>
        <p:spPr>
          <a:xfrm>
            <a:off x="1403648" y="4155926"/>
            <a:ext cx="6336704" cy="17748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748F2D5-1D4B-8740-66C0-FFAD9A07674A}"/>
              </a:ext>
            </a:extLst>
          </p:cNvPr>
          <p:cNvSpPr txBox="1">
            <a:spLocks/>
          </p:cNvSpPr>
          <p:nvPr/>
        </p:nvSpPr>
        <p:spPr>
          <a:xfrm>
            <a:off x="4242132" y="4136902"/>
            <a:ext cx="1080120" cy="4735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CHINA</a:t>
            </a:r>
            <a:endParaRPr lang="ko-KR" altLang="en-US" sz="11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23804BD-BA34-0941-3B9F-C24CA76F5457}"/>
              </a:ext>
            </a:extLst>
          </p:cNvPr>
          <p:cNvSpPr txBox="1">
            <a:spLocks/>
          </p:cNvSpPr>
          <p:nvPr/>
        </p:nvSpPr>
        <p:spPr>
          <a:xfrm>
            <a:off x="3278772" y="3666419"/>
            <a:ext cx="576064" cy="4735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USA</a:t>
            </a:r>
            <a:endParaRPr lang="ko-KR" altLang="en-US" sz="110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3299C12-052E-7020-AB8F-F724596806A4}"/>
              </a:ext>
            </a:extLst>
          </p:cNvPr>
          <p:cNvSpPr txBox="1">
            <a:spLocks/>
          </p:cNvSpPr>
          <p:nvPr/>
        </p:nvSpPr>
        <p:spPr>
          <a:xfrm>
            <a:off x="2267744" y="3895773"/>
            <a:ext cx="1080120" cy="4735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INDIA</a:t>
            </a:r>
            <a:endParaRPr lang="ko-KR" altLang="en-US" sz="110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F1A2D211-622B-071C-B7AD-02A2D996BD43}"/>
              </a:ext>
            </a:extLst>
          </p:cNvPr>
          <p:cNvSpPr txBox="1">
            <a:spLocks/>
          </p:cNvSpPr>
          <p:nvPr/>
        </p:nvSpPr>
        <p:spPr>
          <a:xfrm>
            <a:off x="5112060" y="3985850"/>
            <a:ext cx="1512168" cy="3878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MALAYSIA</a:t>
            </a:r>
            <a:endParaRPr lang="ko-KR" altLang="en-US" sz="11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52203FC-30D8-7A71-27A4-248E964A38E8}"/>
              </a:ext>
            </a:extLst>
          </p:cNvPr>
          <p:cNvSpPr txBox="1">
            <a:spLocks/>
          </p:cNvSpPr>
          <p:nvPr/>
        </p:nvSpPr>
        <p:spPr>
          <a:xfrm>
            <a:off x="6181649" y="3847192"/>
            <a:ext cx="1512168" cy="3878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GERMANY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GLOBAL DEATH CASES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COVID-19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D78AE-6345-D78C-8D10-FF3533F1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5" y="1457740"/>
            <a:ext cx="4427985" cy="2395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4BA269-E285-0433-297F-2C3785AB4EA7}"/>
              </a:ext>
            </a:extLst>
          </p:cNvPr>
          <p:cNvSpPr txBox="1"/>
          <p:nvPr/>
        </p:nvSpPr>
        <p:spPr>
          <a:xfrm>
            <a:off x="1295636" y="4227934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MY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otal</a:t>
            </a:r>
            <a:r>
              <a:rPr lang="en-MY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MY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6642832</a:t>
            </a:r>
            <a:r>
              <a:rPr lang="en-MY" dirty="0">
                <a:solidFill>
                  <a:srgbClr val="000000"/>
                </a:solidFill>
                <a:latin typeface="Times New Roman" panose="02020603050405020304" pitchFamily="18" charset="0"/>
              </a:rPr>
              <a:t> global death cases recorded on 16 December 2022</a:t>
            </a:r>
            <a:endParaRPr lang="en-MY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F7C943-0E83-7E36-77DE-C4BD1393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57740"/>
            <a:ext cx="4283968" cy="24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3715673-3D3C-1CE6-409F-130ACB69C3B6}"/>
              </a:ext>
            </a:extLst>
          </p:cNvPr>
          <p:cNvSpPr/>
          <p:nvPr/>
        </p:nvSpPr>
        <p:spPr>
          <a:xfrm>
            <a:off x="251520" y="677712"/>
            <a:ext cx="2232248" cy="18197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 Placeholder 17"/>
          <p:cNvSpPr txBox="1">
            <a:spLocks/>
          </p:cNvSpPr>
          <p:nvPr/>
        </p:nvSpPr>
        <p:spPr>
          <a:xfrm>
            <a:off x="971600" y="359617"/>
            <a:ext cx="1152128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038ED25-5454-0BC2-9F4B-FC3198901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957368"/>
              </p:ext>
            </p:extLst>
          </p:nvPr>
        </p:nvGraphicFramePr>
        <p:xfrm>
          <a:off x="-209832" y="675465"/>
          <a:ext cx="3204356" cy="181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BA9C1B0-9ED9-A492-E99C-53301E1CE756}"/>
              </a:ext>
            </a:extLst>
          </p:cNvPr>
          <p:cNvSpPr/>
          <p:nvPr/>
        </p:nvSpPr>
        <p:spPr>
          <a:xfrm>
            <a:off x="3455876" y="679959"/>
            <a:ext cx="2232248" cy="1819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E3B6E3-5763-76A2-9A21-C832C9D26D61}"/>
              </a:ext>
            </a:extLst>
          </p:cNvPr>
          <p:cNvSpPr/>
          <p:nvPr/>
        </p:nvSpPr>
        <p:spPr>
          <a:xfrm>
            <a:off x="6660232" y="677712"/>
            <a:ext cx="2232248" cy="1819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72831A-6CBB-36FB-515D-F6801E145711}"/>
              </a:ext>
            </a:extLst>
          </p:cNvPr>
          <p:cNvSpPr/>
          <p:nvPr/>
        </p:nvSpPr>
        <p:spPr>
          <a:xfrm>
            <a:off x="1853698" y="3006045"/>
            <a:ext cx="2232248" cy="1819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C5D0C-6DE2-8BBB-C10E-3E6FE0EEFD50}"/>
              </a:ext>
            </a:extLst>
          </p:cNvPr>
          <p:cNvSpPr/>
          <p:nvPr/>
        </p:nvSpPr>
        <p:spPr>
          <a:xfrm>
            <a:off x="5148064" y="3006045"/>
            <a:ext cx="2232248" cy="1819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91C2CEF6-5243-4C0D-8AC8-8D575DEE7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184271"/>
              </p:ext>
            </p:extLst>
          </p:nvPr>
        </p:nvGraphicFramePr>
        <p:xfrm>
          <a:off x="1367644" y="3003798"/>
          <a:ext cx="3204356" cy="181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B7285733-F3EF-690B-BC4A-5609D0A60460}"/>
              </a:ext>
            </a:extLst>
          </p:cNvPr>
          <p:cNvSpPr txBox="1">
            <a:spLocks/>
          </p:cNvSpPr>
          <p:nvPr/>
        </p:nvSpPr>
        <p:spPr>
          <a:xfrm>
            <a:off x="2249742" y="2643758"/>
            <a:ext cx="144016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Malaysia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49C457C-D244-6D61-CD82-C96B9BAC0AD1}"/>
              </a:ext>
            </a:extLst>
          </p:cNvPr>
          <p:cNvSpPr txBox="1">
            <a:spLocks/>
          </p:cNvSpPr>
          <p:nvPr/>
        </p:nvSpPr>
        <p:spPr>
          <a:xfrm>
            <a:off x="5796136" y="2688373"/>
            <a:ext cx="144016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China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4F64C73-E655-1F18-DEC4-DA71FC52FCEE}"/>
              </a:ext>
            </a:extLst>
          </p:cNvPr>
          <p:cNvSpPr txBox="1">
            <a:spLocks/>
          </p:cNvSpPr>
          <p:nvPr/>
        </p:nvSpPr>
        <p:spPr>
          <a:xfrm>
            <a:off x="4139952" y="359617"/>
            <a:ext cx="144016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India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26BAA8C2-614B-88EC-6EEA-3C2AE4F9C0A3}"/>
              </a:ext>
            </a:extLst>
          </p:cNvPr>
          <p:cNvSpPr txBox="1">
            <a:spLocks/>
          </p:cNvSpPr>
          <p:nvPr/>
        </p:nvSpPr>
        <p:spPr>
          <a:xfrm>
            <a:off x="7056276" y="359616"/>
            <a:ext cx="144016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Germany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9D2167-5E31-F400-44DE-A33203910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30629"/>
              </p:ext>
            </p:extLst>
          </p:nvPr>
        </p:nvGraphicFramePr>
        <p:xfrm>
          <a:off x="2969822" y="673072"/>
          <a:ext cx="3204356" cy="181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659CA398-79BA-6B1E-AEF9-F68B7E965825}"/>
              </a:ext>
            </a:extLst>
          </p:cNvPr>
          <p:cNvSpPr txBox="1">
            <a:spLocks/>
          </p:cNvSpPr>
          <p:nvPr/>
        </p:nvSpPr>
        <p:spPr>
          <a:xfrm>
            <a:off x="6732240" y="4897413"/>
            <a:ext cx="3204356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Data as recorded till 16 Dec 2022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3E5446-637E-C9A4-3D71-E183CD473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857782"/>
              </p:ext>
            </p:extLst>
          </p:nvPr>
        </p:nvGraphicFramePr>
        <p:xfrm>
          <a:off x="6196750" y="679959"/>
          <a:ext cx="3204356" cy="181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4C132A-71B0-3D5C-2972-620AA3EB9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070593"/>
              </p:ext>
            </p:extLst>
          </p:nvPr>
        </p:nvGraphicFramePr>
        <p:xfrm>
          <a:off x="4662010" y="3029237"/>
          <a:ext cx="3204356" cy="181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Calculating Death Rates %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35259" y="2058349"/>
            <a:ext cx="971680" cy="971680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15332" y="1068077"/>
            <a:ext cx="5011531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764528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Cumulative Covid Cases / Total Cumulative Death Cases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Division Method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8" name="Picture 3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A789CFB-027C-C1E8-F368-2FD75E9F9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8467" y="2151950"/>
            <a:ext cx="785263" cy="7852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6E6F72-136C-B23D-AB23-98DB3D63E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98" y="3230288"/>
            <a:ext cx="1784597" cy="12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Challenged Faced by Each Country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Which Lead to Increase in Death Cases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34866" y="1416659"/>
            <a:ext cx="3262742" cy="3387339"/>
            <a:chOff x="2939645" y="1294535"/>
            <a:chExt cx="3262742" cy="3387339"/>
          </a:xfrm>
        </p:grpSpPr>
        <p:sp>
          <p:nvSpPr>
            <p:cNvPr id="5" name="Rectangle 5"/>
            <p:cNvSpPr/>
            <p:nvPr/>
          </p:nvSpPr>
          <p:spPr>
            <a:xfrm rot="19334430">
              <a:off x="3344732" y="2008240"/>
              <a:ext cx="2309714" cy="2673634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26835" y="1294535"/>
              <a:ext cx="888362" cy="888362"/>
              <a:chOff x="4212559" y="1523958"/>
              <a:chExt cx="1002207" cy="100220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12559" y="1523958"/>
                <a:ext cx="1002207" cy="1002207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404" y="1637803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39645" y="3147199"/>
              <a:ext cx="888362" cy="888362"/>
              <a:chOff x="3240721" y="3131245"/>
              <a:chExt cx="1002207" cy="100220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240721" y="3131245"/>
                <a:ext cx="1002207" cy="1002207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54566" y="3245090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14025" y="3147199"/>
              <a:ext cx="888362" cy="888362"/>
              <a:chOff x="5209064" y="3231212"/>
              <a:chExt cx="1002207" cy="100220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9064" y="3231212"/>
                <a:ext cx="1002207" cy="1002207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22909" y="3345057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5450918" y="1319460"/>
            <a:ext cx="21751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 Rates of Tuberculosis / Pneumonia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92080" y="1379625"/>
            <a:ext cx="108000" cy="10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8224" y="3113338"/>
            <a:ext cx="22116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Insufficient ICU Beds / Ventilators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44208" y="3179825"/>
            <a:ext cx="10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28135" y="3350493"/>
            <a:ext cx="2176428" cy="1168132"/>
            <a:chOff x="251520" y="4355231"/>
            <a:chExt cx="2356988" cy="1168132"/>
          </a:xfrm>
        </p:grpSpPr>
        <p:sp>
          <p:nvSpPr>
            <p:cNvPr id="24" name="TextBox 23"/>
            <p:cNvSpPr txBox="1"/>
            <p:nvPr/>
          </p:nvSpPr>
          <p:spPr>
            <a:xfrm>
              <a:off x="251520" y="4355231"/>
              <a:ext cx="235557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Poor Awareness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299" y="5246364"/>
              <a:ext cx="23492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33379" y="3179825"/>
            <a:ext cx="108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331524" y="3370310"/>
            <a:ext cx="246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Challenges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62002" y="3562792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ed Rectangle 7"/>
          <p:cNvSpPr/>
          <p:nvPr/>
        </p:nvSpPr>
        <p:spPr>
          <a:xfrm>
            <a:off x="3201329" y="3519061"/>
            <a:ext cx="364994" cy="31498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Oval 7"/>
          <p:cNvSpPr/>
          <p:nvPr/>
        </p:nvSpPr>
        <p:spPr>
          <a:xfrm>
            <a:off x="4373376" y="1666583"/>
            <a:ext cx="388512" cy="3885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DB522E-A171-CFC8-06FA-000ABD039D65}"/>
              </a:ext>
            </a:extLst>
          </p:cNvPr>
          <p:cNvSpPr txBox="1"/>
          <p:nvPr/>
        </p:nvSpPr>
        <p:spPr>
          <a:xfrm>
            <a:off x="2784306" y="1851670"/>
            <a:ext cx="120183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Mental Health Issues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95D630-63B4-6041-64C5-1E77F00806EC}"/>
              </a:ext>
            </a:extLst>
          </p:cNvPr>
          <p:cNvSpPr/>
          <p:nvPr/>
        </p:nvSpPr>
        <p:spPr>
          <a:xfrm>
            <a:off x="3548276" y="1874176"/>
            <a:ext cx="103494" cy="836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1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Solutions to Control Death Cases</a:t>
            </a:r>
            <a:endParaRPr lang="ko-KR" altLang="en-US" dirty="0"/>
          </a:p>
        </p:txBody>
      </p:sp>
      <p:sp>
        <p:nvSpPr>
          <p:cNvPr id="4" name="Hexagon 3"/>
          <p:cNvSpPr>
            <a:spLocks noChangeAspect="1"/>
          </p:cNvSpPr>
          <p:nvPr/>
        </p:nvSpPr>
        <p:spPr>
          <a:xfrm>
            <a:off x="1547664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Hexagon 4"/>
          <p:cNvSpPr>
            <a:spLocks noChangeAspect="1"/>
          </p:cNvSpPr>
          <p:nvPr/>
        </p:nvSpPr>
        <p:spPr>
          <a:xfrm>
            <a:off x="3131840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Hexagon 5"/>
          <p:cNvSpPr>
            <a:spLocks noChangeAspect="1"/>
          </p:cNvSpPr>
          <p:nvPr/>
        </p:nvSpPr>
        <p:spPr>
          <a:xfrm>
            <a:off x="4716016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Hexagon 6"/>
          <p:cNvSpPr>
            <a:spLocks noChangeAspect="1"/>
          </p:cNvSpPr>
          <p:nvPr/>
        </p:nvSpPr>
        <p:spPr>
          <a:xfrm>
            <a:off x="6300192" y="2462497"/>
            <a:ext cx="1296144" cy="1117365"/>
          </a:xfrm>
          <a:prstGeom prst="hexago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11560" y="1290450"/>
            <a:ext cx="2808312" cy="906488"/>
            <a:chOff x="952701" y="3409575"/>
            <a:chExt cx="1324654" cy="906488"/>
          </a:xfrm>
        </p:grpSpPr>
        <p:sp>
          <p:nvSpPr>
            <p:cNvPr id="9" name="TextBox 8"/>
            <p:cNvSpPr txBox="1"/>
            <p:nvPr/>
          </p:nvSpPr>
          <p:spPr>
            <a:xfrm>
              <a:off x="952701" y="3854398"/>
              <a:ext cx="13246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antibody response to protect you from Covid-19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Vaccination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1560" y="3648870"/>
            <a:ext cx="2808312" cy="906488"/>
            <a:chOff x="952701" y="3409575"/>
            <a:chExt cx="1324654" cy="906488"/>
          </a:xfrm>
        </p:grpSpPr>
        <p:sp>
          <p:nvSpPr>
            <p:cNvPr id="12" name="TextBox 11"/>
            <p:cNvSpPr txBox="1"/>
            <p:nvPr/>
          </p:nvSpPr>
          <p:spPr>
            <a:xfrm>
              <a:off x="952701" y="3854398"/>
              <a:ext cx="13246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treat the overwhelming Covid-19 patients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Construction of extra Hospitals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24128" y="1198117"/>
            <a:ext cx="2796680" cy="906488"/>
            <a:chOff x="952701" y="3317242"/>
            <a:chExt cx="1324654" cy="906488"/>
          </a:xfrm>
        </p:grpSpPr>
        <p:sp>
          <p:nvSpPr>
            <p:cNvPr id="15" name="TextBox 14"/>
            <p:cNvSpPr txBox="1"/>
            <p:nvPr/>
          </p:nvSpPr>
          <p:spPr>
            <a:xfrm>
              <a:off x="952701" y="3946731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Prohibits from hoping out from home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2701" y="3317242"/>
              <a:ext cx="13246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Movement Control Order / Lockdown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41632" y="3648870"/>
            <a:ext cx="2796680" cy="906488"/>
            <a:chOff x="952701" y="3317242"/>
            <a:chExt cx="1324654" cy="906488"/>
          </a:xfrm>
        </p:grpSpPr>
        <p:sp>
          <p:nvSpPr>
            <p:cNvPr id="18" name="TextBox 17"/>
            <p:cNvSpPr txBox="1"/>
            <p:nvPr/>
          </p:nvSpPr>
          <p:spPr>
            <a:xfrm>
              <a:off x="952701" y="3946731"/>
              <a:ext cx="13246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Steps to be taken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2701" y="3317242"/>
              <a:ext cx="13246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 Operating Procedure (SOP)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737CA57-D0A6-53A3-270F-38B0DC855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7624" y="2560998"/>
            <a:ext cx="1902874" cy="999009"/>
          </a:xfrm>
          <a:prstGeom prst="rect">
            <a:avLst/>
          </a:prstGeom>
        </p:spPr>
      </p:pic>
      <p:pic>
        <p:nvPicPr>
          <p:cNvPr id="29" name="Picture 28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8573DD25-C9A4-8EB7-750C-E39B52AAE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63197" y="2425519"/>
            <a:ext cx="833430" cy="117892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8785D0E6-CEA4-EFE2-5313-28036DF3C4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47373" y="2614422"/>
            <a:ext cx="828043" cy="828043"/>
          </a:xfrm>
          <a:prstGeom prst="rect">
            <a:avLst/>
          </a:prstGeom>
        </p:spPr>
      </p:pic>
      <p:pic>
        <p:nvPicPr>
          <p:cNvPr id="33" name="Picture 32" descr="Icon&#10;&#10;Description automatically generated with medium confidence">
            <a:extLst>
              <a:ext uri="{FF2B5EF4-FFF2-40B4-BE49-F238E27FC236}">
                <a16:creationId xmlns:a16="http://schemas.microsoft.com/office/drawing/2014/main" id="{C6106F1E-B190-56BA-99F8-74AB21ED0B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77413" y="3848335"/>
            <a:ext cx="1205598" cy="1205598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D6DC28CB-A282-F906-0B9B-B53FC1CD89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480212" y="2546927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85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308</Words>
  <Application>Microsoft Office PowerPoint</Application>
  <PresentationFormat>On-screen Show (16:9)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Lee Chen Wei</cp:lastModifiedBy>
  <cp:revision>75</cp:revision>
  <dcterms:created xsi:type="dcterms:W3CDTF">2016-12-05T23:26:54Z</dcterms:created>
  <dcterms:modified xsi:type="dcterms:W3CDTF">2023-01-05T15:34:33Z</dcterms:modified>
</cp:coreProperties>
</file>