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Open Sans" panose="020B0606030504020204" pitchFamily="34" charset="0"/>
      <p:regular r:id="rId23"/>
      <p:bold r:id="rId24"/>
      <p:italic r:id="rId25"/>
      <p:boldItalic r:id="rId26"/>
    </p:embeddedFont>
    <p:embeddedFont>
      <p:font typeface="PT Sans Narrow" panose="020B0604020202020204" pitchFamily="3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78ad8e668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78ad8e66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This is a Pear Deck Text Slide </a:t>
            </a:r>
            <a:endParaRPr/>
          </a:p>
          <a:p>
            <a:pPr marL="0" lvl="0" indent="0" algn="l" rtl="0">
              <a:spcBef>
                <a:spcPts val="0"/>
              </a:spcBef>
              <a:spcAft>
                <a:spcPts val="0"/>
              </a:spcAft>
              <a:buNone/>
            </a:pPr>
            <a:r>
              <a:rPr lang="en"/>
              <a:t>🍐 To edit the type of question, go back to the "Ask Students a Question" in the Pear Deck sidebar.</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678ad8e668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678ad8e668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678ad8e668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678ad8e668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Analogy of basketball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678ad8e668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678ad8e66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dontchangethislink.peardeckmagic.zone?eyJ0eXBlIjoiZ29vZ2xlLXNsaWRlcy1hZGRvbi1yZXNwb25zZS1mb290ZXIiLCJsYXN0RWRpdGVkQnkiOiIxMDEyMDYyOTU2MjY1MTI3NzA0MTYiLCJwcmVzZW50YXRpb25JZCI6IjFNeE91eUtWdnZJQXh4dzN2S1V1VVEyWjhKbnpMMzhNN0Q3S01Xc1VLZ0dVIiwiY29udGVudElkIjoiY3VzdG9tLXJlc3BvbnNlLWZyZWVSZXNwb25zZS10ZXh0Iiwic2xpZGVJZCI6ImcxNjc4YWQ4ZTY2OF8wXzU3IiwiY29udGVudEluc3RhbmNlSWQiOiIxTXhPdXlLVnZ2SUF4eHczdktVdVVRMlo4Sm56TDM4TTdEN0tNV3NVS2dHVS9jNjYyMzEyMi1jYmM0LTQ5MmMtYWZjOC1jYTE2NTU0OGE5OTYifQ==pearId=magic-pear-metadata-identifier"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GBT0002</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fontScale="77500"/>
          </a:bodyPr>
          <a:lstStyle/>
          <a:p>
            <a:pPr marL="0" lvl="0" indent="0" algn="ctr" rtl="0">
              <a:spcBef>
                <a:spcPts val="0"/>
              </a:spcBef>
              <a:spcAft>
                <a:spcPts val="0"/>
              </a:spcAft>
              <a:buNone/>
            </a:pPr>
            <a:r>
              <a:rPr lang="en"/>
              <a:t>Critical Thinking and Problem Solving Skills</a:t>
            </a:r>
            <a:endParaRPr/>
          </a:p>
          <a:p>
            <a:pPr marL="0" lvl="0" indent="0" algn="ctr" rtl="0">
              <a:spcBef>
                <a:spcPts val="0"/>
              </a:spcBef>
              <a:spcAft>
                <a:spcPts val="0"/>
              </a:spcAft>
              <a:buNone/>
            </a:pPr>
            <a:r>
              <a:rPr lang="en"/>
              <a:t>Week 1</a:t>
            </a:r>
            <a:endParaRPr/>
          </a:p>
        </p:txBody>
      </p:sp>
      <p:pic>
        <p:nvPicPr>
          <p:cNvPr id="68" name="Google Shape;68;p13"/>
          <p:cNvPicPr preferRelativeResize="0"/>
          <p:nvPr/>
        </p:nvPicPr>
        <p:blipFill>
          <a:blip r:embed="rId3">
            <a:alphaModFix/>
          </a:blip>
          <a:stretch>
            <a:fillRect/>
          </a:stretch>
        </p:blipFill>
        <p:spPr>
          <a:xfrm>
            <a:off x="6109675" y="41525"/>
            <a:ext cx="3034323" cy="174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D7B39-9DC3-2DE6-6025-DBB718F5EAFD}"/>
              </a:ext>
            </a:extLst>
          </p:cNvPr>
          <p:cNvSpPr>
            <a:spLocks noGrp="1"/>
          </p:cNvSpPr>
          <p:nvPr>
            <p:ph type="title"/>
          </p:nvPr>
        </p:nvSpPr>
        <p:spPr/>
        <p:txBody>
          <a:bodyPr/>
          <a:lstStyle/>
          <a:p>
            <a:endParaRPr lang="en-MY"/>
          </a:p>
        </p:txBody>
      </p:sp>
      <p:sp>
        <p:nvSpPr>
          <p:cNvPr id="3" name="Text Placeholder 2">
            <a:extLst>
              <a:ext uri="{FF2B5EF4-FFF2-40B4-BE49-F238E27FC236}">
                <a16:creationId xmlns:a16="http://schemas.microsoft.com/office/drawing/2014/main" id="{905DE279-8874-CECF-1032-B2643B9CDFB6}"/>
              </a:ext>
            </a:extLst>
          </p:cNvPr>
          <p:cNvSpPr>
            <a:spLocks noGrp="1"/>
          </p:cNvSpPr>
          <p:nvPr>
            <p:ph type="body" idx="1"/>
          </p:nvPr>
        </p:nvSpPr>
        <p:spPr/>
        <p:txBody>
          <a:bodyPr/>
          <a:lstStyle/>
          <a:p>
            <a:endParaRPr lang="en-MY"/>
          </a:p>
        </p:txBody>
      </p:sp>
      <p:pic>
        <p:nvPicPr>
          <p:cNvPr id="5" name="Picture 4">
            <a:extLst>
              <a:ext uri="{FF2B5EF4-FFF2-40B4-BE49-F238E27FC236}">
                <a16:creationId xmlns:a16="http://schemas.microsoft.com/office/drawing/2014/main" id="{B62C060D-2D40-8AA3-C47D-D31479671AF2}"/>
              </a:ext>
            </a:extLst>
          </p:cNvPr>
          <p:cNvPicPr>
            <a:picLocks noChangeAspect="1"/>
          </p:cNvPicPr>
          <p:nvPr/>
        </p:nvPicPr>
        <p:blipFill>
          <a:blip r:embed="rId2"/>
          <a:stretch>
            <a:fillRect/>
          </a:stretch>
        </p:blipFill>
        <p:spPr>
          <a:xfrm>
            <a:off x="0" y="29657"/>
            <a:ext cx="9144000" cy="5084185"/>
          </a:xfrm>
          <a:prstGeom prst="rect">
            <a:avLst/>
          </a:prstGeom>
        </p:spPr>
      </p:pic>
    </p:spTree>
    <p:extLst>
      <p:ext uri="{BB962C8B-B14F-4D97-AF65-F5344CB8AC3E}">
        <p14:creationId xmlns:p14="http://schemas.microsoft.com/office/powerpoint/2010/main" val="1244430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01A152-273A-55CC-277D-D789C0D6A2E5}"/>
              </a:ext>
            </a:extLst>
          </p:cNvPr>
          <p:cNvPicPr>
            <a:picLocks noChangeAspect="1"/>
          </p:cNvPicPr>
          <p:nvPr/>
        </p:nvPicPr>
        <p:blipFill>
          <a:blip r:embed="rId2"/>
          <a:stretch>
            <a:fillRect/>
          </a:stretch>
        </p:blipFill>
        <p:spPr>
          <a:xfrm>
            <a:off x="734997" y="449396"/>
            <a:ext cx="7674005" cy="4244708"/>
          </a:xfrm>
          <a:prstGeom prst="rect">
            <a:avLst/>
          </a:prstGeom>
        </p:spPr>
      </p:pic>
    </p:spTree>
    <p:extLst>
      <p:ext uri="{BB962C8B-B14F-4D97-AF65-F5344CB8AC3E}">
        <p14:creationId xmlns:p14="http://schemas.microsoft.com/office/powerpoint/2010/main" val="1314605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D135-BF58-838C-340B-5001E46A9219}"/>
              </a:ext>
            </a:extLst>
          </p:cNvPr>
          <p:cNvSpPr>
            <a:spLocks noGrp="1"/>
          </p:cNvSpPr>
          <p:nvPr>
            <p:ph type="title"/>
          </p:nvPr>
        </p:nvSpPr>
        <p:spPr/>
        <p:txBody>
          <a:bodyPr/>
          <a:lstStyle/>
          <a:p>
            <a:endParaRPr lang="en-MY"/>
          </a:p>
        </p:txBody>
      </p:sp>
      <p:sp>
        <p:nvSpPr>
          <p:cNvPr id="3" name="Text Placeholder 2">
            <a:extLst>
              <a:ext uri="{FF2B5EF4-FFF2-40B4-BE49-F238E27FC236}">
                <a16:creationId xmlns:a16="http://schemas.microsoft.com/office/drawing/2014/main" id="{CA3444F1-C41D-F874-FFBF-5CE35F6E0C48}"/>
              </a:ext>
            </a:extLst>
          </p:cNvPr>
          <p:cNvSpPr>
            <a:spLocks noGrp="1"/>
          </p:cNvSpPr>
          <p:nvPr>
            <p:ph type="body" idx="1"/>
          </p:nvPr>
        </p:nvSpPr>
        <p:spPr/>
        <p:txBody>
          <a:bodyPr/>
          <a:lstStyle/>
          <a:p>
            <a:endParaRPr lang="en-MY"/>
          </a:p>
        </p:txBody>
      </p:sp>
      <p:pic>
        <p:nvPicPr>
          <p:cNvPr id="5" name="Picture 4">
            <a:extLst>
              <a:ext uri="{FF2B5EF4-FFF2-40B4-BE49-F238E27FC236}">
                <a16:creationId xmlns:a16="http://schemas.microsoft.com/office/drawing/2014/main" id="{83D2CC07-FD24-0C40-9F68-7BB5FFD4442A}"/>
              </a:ext>
            </a:extLst>
          </p:cNvPr>
          <p:cNvPicPr>
            <a:picLocks noChangeAspect="1"/>
          </p:cNvPicPr>
          <p:nvPr/>
        </p:nvPicPr>
        <p:blipFill>
          <a:blip r:embed="rId2"/>
          <a:stretch>
            <a:fillRect/>
          </a:stretch>
        </p:blipFill>
        <p:spPr>
          <a:xfrm>
            <a:off x="0" y="12179"/>
            <a:ext cx="9144000" cy="5119141"/>
          </a:xfrm>
          <a:prstGeom prst="rect">
            <a:avLst/>
          </a:prstGeom>
        </p:spPr>
      </p:pic>
    </p:spTree>
    <p:extLst>
      <p:ext uri="{BB962C8B-B14F-4D97-AF65-F5344CB8AC3E}">
        <p14:creationId xmlns:p14="http://schemas.microsoft.com/office/powerpoint/2010/main" val="1782710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58FD-DD92-82D2-229D-A038D8F29815}"/>
              </a:ext>
            </a:extLst>
          </p:cNvPr>
          <p:cNvSpPr>
            <a:spLocks noGrp="1"/>
          </p:cNvSpPr>
          <p:nvPr>
            <p:ph type="title"/>
          </p:nvPr>
        </p:nvSpPr>
        <p:spPr/>
        <p:txBody>
          <a:bodyPr/>
          <a:lstStyle/>
          <a:p>
            <a:endParaRPr lang="en-MY"/>
          </a:p>
        </p:txBody>
      </p:sp>
      <p:sp>
        <p:nvSpPr>
          <p:cNvPr id="3" name="Text Placeholder 2">
            <a:extLst>
              <a:ext uri="{FF2B5EF4-FFF2-40B4-BE49-F238E27FC236}">
                <a16:creationId xmlns:a16="http://schemas.microsoft.com/office/drawing/2014/main" id="{4B327967-DD02-3222-F3DF-E829C8125B9D}"/>
              </a:ext>
            </a:extLst>
          </p:cNvPr>
          <p:cNvSpPr>
            <a:spLocks noGrp="1"/>
          </p:cNvSpPr>
          <p:nvPr>
            <p:ph type="body" idx="1"/>
          </p:nvPr>
        </p:nvSpPr>
        <p:spPr/>
        <p:txBody>
          <a:bodyPr/>
          <a:lstStyle/>
          <a:p>
            <a:endParaRPr lang="en-MY"/>
          </a:p>
        </p:txBody>
      </p:sp>
      <p:pic>
        <p:nvPicPr>
          <p:cNvPr id="5" name="Picture 4">
            <a:extLst>
              <a:ext uri="{FF2B5EF4-FFF2-40B4-BE49-F238E27FC236}">
                <a16:creationId xmlns:a16="http://schemas.microsoft.com/office/drawing/2014/main" id="{15755C87-1681-65BA-652A-F0326BF46E55}"/>
              </a:ext>
            </a:extLst>
          </p:cNvPr>
          <p:cNvPicPr>
            <a:picLocks noChangeAspect="1"/>
          </p:cNvPicPr>
          <p:nvPr/>
        </p:nvPicPr>
        <p:blipFill>
          <a:blip r:embed="rId2"/>
          <a:stretch>
            <a:fillRect/>
          </a:stretch>
        </p:blipFill>
        <p:spPr>
          <a:xfrm>
            <a:off x="1676" y="0"/>
            <a:ext cx="9140648" cy="5143500"/>
          </a:xfrm>
          <a:prstGeom prst="rect">
            <a:avLst/>
          </a:prstGeom>
        </p:spPr>
      </p:pic>
    </p:spTree>
    <p:extLst>
      <p:ext uri="{BB962C8B-B14F-4D97-AF65-F5344CB8AC3E}">
        <p14:creationId xmlns:p14="http://schemas.microsoft.com/office/powerpoint/2010/main" val="1300172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5BD5E-8116-3AF0-CFDE-048C7277C1E9}"/>
              </a:ext>
            </a:extLst>
          </p:cNvPr>
          <p:cNvSpPr>
            <a:spLocks noGrp="1"/>
          </p:cNvSpPr>
          <p:nvPr>
            <p:ph type="title"/>
          </p:nvPr>
        </p:nvSpPr>
        <p:spPr/>
        <p:txBody>
          <a:bodyPr/>
          <a:lstStyle/>
          <a:p>
            <a:endParaRPr lang="en-MY"/>
          </a:p>
        </p:txBody>
      </p:sp>
      <p:sp>
        <p:nvSpPr>
          <p:cNvPr id="3" name="Text Placeholder 2">
            <a:extLst>
              <a:ext uri="{FF2B5EF4-FFF2-40B4-BE49-F238E27FC236}">
                <a16:creationId xmlns:a16="http://schemas.microsoft.com/office/drawing/2014/main" id="{B7583003-2AE2-1001-619E-CA22512E2C1A}"/>
              </a:ext>
            </a:extLst>
          </p:cNvPr>
          <p:cNvSpPr>
            <a:spLocks noGrp="1"/>
          </p:cNvSpPr>
          <p:nvPr>
            <p:ph type="body" idx="1"/>
          </p:nvPr>
        </p:nvSpPr>
        <p:spPr/>
        <p:txBody>
          <a:bodyPr/>
          <a:lstStyle/>
          <a:p>
            <a:endParaRPr lang="en-MY"/>
          </a:p>
        </p:txBody>
      </p:sp>
      <p:pic>
        <p:nvPicPr>
          <p:cNvPr id="5" name="Picture 4">
            <a:extLst>
              <a:ext uri="{FF2B5EF4-FFF2-40B4-BE49-F238E27FC236}">
                <a16:creationId xmlns:a16="http://schemas.microsoft.com/office/drawing/2014/main" id="{41943C5E-40F0-9E14-A5A8-EC8F7C31A182}"/>
              </a:ext>
            </a:extLst>
          </p:cNvPr>
          <p:cNvPicPr>
            <a:picLocks noChangeAspect="1"/>
          </p:cNvPicPr>
          <p:nvPr/>
        </p:nvPicPr>
        <p:blipFill>
          <a:blip r:embed="rId2"/>
          <a:stretch>
            <a:fillRect/>
          </a:stretch>
        </p:blipFill>
        <p:spPr>
          <a:xfrm>
            <a:off x="0" y="17140"/>
            <a:ext cx="9144000" cy="5109219"/>
          </a:xfrm>
          <a:prstGeom prst="rect">
            <a:avLst/>
          </a:prstGeom>
        </p:spPr>
      </p:pic>
    </p:spTree>
    <p:extLst>
      <p:ext uri="{BB962C8B-B14F-4D97-AF65-F5344CB8AC3E}">
        <p14:creationId xmlns:p14="http://schemas.microsoft.com/office/powerpoint/2010/main" val="3293204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24779-C644-83E2-A08C-9F0EF25EDF42}"/>
              </a:ext>
            </a:extLst>
          </p:cNvPr>
          <p:cNvSpPr>
            <a:spLocks noGrp="1"/>
          </p:cNvSpPr>
          <p:nvPr>
            <p:ph type="title"/>
          </p:nvPr>
        </p:nvSpPr>
        <p:spPr/>
        <p:txBody>
          <a:bodyPr/>
          <a:lstStyle/>
          <a:p>
            <a:endParaRPr lang="en-MY"/>
          </a:p>
        </p:txBody>
      </p:sp>
      <p:sp>
        <p:nvSpPr>
          <p:cNvPr id="3" name="Text Placeholder 2">
            <a:extLst>
              <a:ext uri="{FF2B5EF4-FFF2-40B4-BE49-F238E27FC236}">
                <a16:creationId xmlns:a16="http://schemas.microsoft.com/office/drawing/2014/main" id="{F543E1ED-7CBE-0280-9A4E-0E58D835176C}"/>
              </a:ext>
            </a:extLst>
          </p:cNvPr>
          <p:cNvSpPr>
            <a:spLocks noGrp="1"/>
          </p:cNvSpPr>
          <p:nvPr>
            <p:ph type="body" idx="1"/>
          </p:nvPr>
        </p:nvSpPr>
        <p:spPr/>
        <p:txBody>
          <a:bodyPr/>
          <a:lstStyle/>
          <a:p>
            <a:endParaRPr lang="en-MY"/>
          </a:p>
        </p:txBody>
      </p:sp>
      <p:pic>
        <p:nvPicPr>
          <p:cNvPr id="5" name="Picture 4">
            <a:extLst>
              <a:ext uri="{FF2B5EF4-FFF2-40B4-BE49-F238E27FC236}">
                <a16:creationId xmlns:a16="http://schemas.microsoft.com/office/drawing/2014/main" id="{8BC7DBC0-E901-B434-12C9-82D8397201BD}"/>
              </a:ext>
            </a:extLst>
          </p:cNvPr>
          <p:cNvPicPr>
            <a:picLocks noChangeAspect="1"/>
          </p:cNvPicPr>
          <p:nvPr/>
        </p:nvPicPr>
        <p:blipFill>
          <a:blip r:embed="rId2"/>
          <a:stretch>
            <a:fillRect/>
          </a:stretch>
        </p:blipFill>
        <p:spPr>
          <a:xfrm>
            <a:off x="0" y="1178"/>
            <a:ext cx="9144000" cy="5141144"/>
          </a:xfrm>
          <a:prstGeom prst="rect">
            <a:avLst/>
          </a:prstGeom>
        </p:spPr>
      </p:pic>
    </p:spTree>
    <p:extLst>
      <p:ext uri="{BB962C8B-B14F-4D97-AF65-F5344CB8AC3E}">
        <p14:creationId xmlns:p14="http://schemas.microsoft.com/office/powerpoint/2010/main" val="315295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D3F98-34EB-7E8B-5DAA-7F4D7CFF0299}"/>
              </a:ext>
            </a:extLst>
          </p:cNvPr>
          <p:cNvSpPr>
            <a:spLocks noGrp="1"/>
          </p:cNvSpPr>
          <p:nvPr>
            <p:ph type="title"/>
          </p:nvPr>
        </p:nvSpPr>
        <p:spPr/>
        <p:txBody>
          <a:bodyPr/>
          <a:lstStyle/>
          <a:p>
            <a:endParaRPr lang="en-MY"/>
          </a:p>
        </p:txBody>
      </p:sp>
      <p:sp>
        <p:nvSpPr>
          <p:cNvPr id="3" name="Text Placeholder 2">
            <a:extLst>
              <a:ext uri="{FF2B5EF4-FFF2-40B4-BE49-F238E27FC236}">
                <a16:creationId xmlns:a16="http://schemas.microsoft.com/office/drawing/2014/main" id="{ABC54788-F6BF-BDA1-1D73-9484C3E4E3F9}"/>
              </a:ext>
            </a:extLst>
          </p:cNvPr>
          <p:cNvSpPr>
            <a:spLocks noGrp="1"/>
          </p:cNvSpPr>
          <p:nvPr>
            <p:ph type="body" idx="1"/>
          </p:nvPr>
        </p:nvSpPr>
        <p:spPr/>
        <p:txBody>
          <a:bodyPr/>
          <a:lstStyle/>
          <a:p>
            <a:endParaRPr lang="en-MY"/>
          </a:p>
        </p:txBody>
      </p:sp>
      <p:pic>
        <p:nvPicPr>
          <p:cNvPr id="5" name="Picture 4">
            <a:extLst>
              <a:ext uri="{FF2B5EF4-FFF2-40B4-BE49-F238E27FC236}">
                <a16:creationId xmlns:a16="http://schemas.microsoft.com/office/drawing/2014/main" id="{E29AE09D-A222-C4B2-A2C2-062E93B53F3F}"/>
              </a:ext>
            </a:extLst>
          </p:cNvPr>
          <p:cNvPicPr>
            <a:picLocks noChangeAspect="1"/>
          </p:cNvPicPr>
          <p:nvPr/>
        </p:nvPicPr>
        <p:blipFill>
          <a:blip r:embed="rId2"/>
          <a:stretch>
            <a:fillRect/>
          </a:stretch>
        </p:blipFill>
        <p:spPr>
          <a:xfrm>
            <a:off x="0" y="10374"/>
            <a:ext cx="9144000" cy="5122752"/>
          </a:xfrm>
          <a:prstGeom prst="rect">
            <a:avLst/>
          </a:prstGeom>
        </p:spPr>
      </p:pic>
    </p:spTree>
    <p:extLst>
      <p:ext uri="{BB962C8B-B14F-4D97-AF65-F5344CB8AC3E}">
        <p14:creationId xmlns:p14="http://schemas.microsoft.com/office/powerpoint/2010/main" val="3644950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53212-0096-EB7A-805E-6C5F1F09F6BA}"/>
              </a:ext>
            </a:extLst>
          </p:cNvPr>
          <p:cNvSpPr>
            <a:spLocks noGrp="1"/>
          </p:cNvSpPr>
          <p:nvPr>
            <p:ph type="title"/>
          </p:nvPr>
        </p:nvSpPr>
        <p:spPr/>
        <p:txBody>
          <a:bodyPr/>
          <a:lstStyle/>
          <a:p>
            <a:endParaRPr lang="en-MY"/>
          </a:p>
        </p:txBody>
      </p:sp>
      <p:sp>
        <p:nvSpPr>
          <p:cNvPr id="3" name="Text Placeholder 2">
            <a:extLst>
              <a:ext uri="{FF2B5EF4-FFF2-40B4-BE49-F238E27FC236}">
                <a16:creationId xmlns:a16="http://schemas.microsoft.com/office/drawing/2014/main" id="{CEE12DE2-0504-69F7-BF9F-EB89599E180B}"/>
              </a:ext>
            </a:extLst>
          </p:cNvPr>
          <p:cNvSpPr>
            <a:spLocks noGrp="1"/>
          </p:cNvSpPr>
          <p:nvPr>
            <p:ph type="body" idx="1"/>
          </p:nvPr>
        </p:nvSpPr>
        <p:spPr/>
        <p:txBody>
          <a:bodyPr/>
          <a:lstStyle/>
          <a:p>
            <a:endParaRPr lang="en-MY"/>
          </a:p>
        </p:txBody>
      </p:sp>
      <p:pic>
        <p:nvPicPr>
          <p:cNvPr id="5" name="Picture 4">
            <a:extLst>
              <a:ext uri="{FF2B5EF4-FFF2-40B4-BE49-F238E27FC236}">
                <a16:creationId xmlns:a16="http://schemas.microsoft.com/office/drawing/2014/main" id="{D6E46D10-0E9F-9864-79A3-E037D2E5F9C1}"/>
              </a:ext>
            </a:extLst>
          </p:cNvPr>
          <p:cNvPicPr>
            <a:picLocks noChangeAspect="1"/>
          </p:cNvPicPr>
          <p:nvPr/>
        </p:nvPicPr>
        <p:blipFill>
          <a:blip r:embed="rId2"/>
          <a:stretch>
            <a:fillRect/>
          </a:stretch>
        </p:blipFill>
        <p:spPr>
          <a:xfrm>
            <a:off x="27452" y="0"/>
            <a:ext cx="9089096" cy="5143500"/>
          </a:xfrm>
          <a:prstGeom prst="rect">
            <a:avLst/>
          </a:prstGeom>
        </p:spPr>
      </p:pic>
    </p:spTree>
    <p:extLst>
      <p:ext uri="{BB962C8B-B14F-4D97-AF65-F5344CB8AC3E}">
        <p14:creationId xmlns:p14="http://schemas.microsoft.com/office/powerpoint/2010/main" val="2955034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40C4-E90C-9F37-B5CA-0B489A01CB21}"/>
              </a:ext>
            </a:extLst>
          </p:cNvPr>
          <p:cNvSpPr>
            <a:spLocks noGrp="1"/>
          </p:cNvSpPr>
          <p:nvPr>
            <p:ph type="title"/>
          </p:nvPr>
        </p:nvSpPr>
        <p:spPr/>
        <p:txBody>
          <a:bodyPr/>
          <a:lstStyle/>
          <a:p>
            <a:endParaRPr lang="en-MY"/>
          </a:p>
        </p:txBody>
      </p:sp>
      <p:sp>
        <p:nvSpPr>
          <p:cNvPr id="3" name="Text Placeholder 2">
            <a:extLst>
              <a:ext uri="{FF2B5EF4-FFF2-40B4-BE49-F238E27FC236}">
                <a16:creationId xmlns:a16="http://schemas.microsoft.com/office/drawing/2014/main" id="{5312CBC3-601C-58CE-F048-360731E1D686}"/>
              </a:ext>
            </a:extLst>
          </p:cNvPr>
          <p:cNvSpPr>
            <a:spLocks noGrp="1"/>
          </p:cNvSpPr>
          <p:nvPr>
            <p:ph type="body" idx="1"/>
          </p:nvPr>
        </p:nvSpPr>
        <p:spPr/>
        <p:txBody>
          <a:bodyPr/>
          <a:lstStyle/>
          <a:p>
            <a:endParaRPr lang="en-MY"/>
          </a:p>
        </p:txBody>
      </p:sp>
      <p:pic>
        <p:nvPicPr>
          <p:cNvPr id="5" name="Picture 4">
            <a:extLst>
              <a:ext uri="{FF2B5EF4-FFF2-40B4-BE49-F238E27FC236}">
                <a16:creationId xmlns:a16="http://schemas.microsoft.com/office/drawing/2014/main" id="{414850F3-4553-4FB6-B2D9-59C49D592021}"/>
              </a:ext>
            </a:extLst>
          </p:cNvPr>
          <p:cNvPicPr>
            <a:picLocks noChangeAspect="1"/>
          </p:cNvPicPr>
          <p:nvPr/>
        </p:nvPicPr>
        <p:blipFill>
          <a:blip r:embed="rId2"/>
          <a:stretch>
            <a:fillRect/>
          </a:stretch>
        </p:blipFill>
        <p:spPr>
          <a:xfrm>
            <a:off x="0" y="16254"/>
            <a:ext cx="9144000" cy="5110991"/>
          </a:xfrm>
          <a:prstGeom prst="rect">
            <a:avLst/>
          </a:prstGeom>
        </p:spPr>
      </p:pic>
    </p:spTree>
    <p:extLst>
      <p:ext uri="{BB962C8B-B14F-4D97-AF65-F5344CB8AC3E}">
        <p14:creationId xmlns:p14="http://schemas.microsoft.com/office/powerpoint/2010/main" val="196695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4F86-9F8E-C06E-7E79-D3811C94E2F9}"/>
              </a:ext>
            </a:extLst>
          </p:cNvPr>
          <p:cNvSpPr>
            <a:spLocks noGrp="1"/>
          </p:cNvSpPr>
          <p:nvPr>
            <p:ph type="title"/>
          </p:nvPr>
        </p:nvSpPr>
        <p:spPr/>
        <p:txBody>
          <a:bodyPr/>
          <a:lstStyle/>
          <a:p>
            <a:endParaRPr lang="en-MY"/>
          </a:p>
        </p:txBody>
      </p:sp>
      <p:sp>
        <p:nvSpPr>
          <p:cNvPr id="3" name="Text Placeholder 2">
            <a:extLst>
              <a:ext uri="{FF2B5EF4-FFF2-40B4-BE49-F238E27FC236}">
                <a16:creationId xmlns:a16="http://schemas.microsoft.com/office/drawing/2014/main" id="{BE30E8A5-416B-2810-35F1-0F9E6B78719C}"/>
              </a:ext>
            </a:extLst>
          </p:cNvPr>
          <p:cNvSpPr>
            <a:spLocks noGrp="1"/>
          </p:cNvSpPr>
          <p:nvPr>
            <p:ph type="body" idx="1"/>
          </p:nvPr>
        </p:nvSpPr>
        <p:spPr/>
        <p:txBody>
          <a:bodyPr/>
          <a:lstStyle/>
          <a:p>
            <a:endParaRPr lang="en-MY"/>
          </a:p>
        </p:txBody>
      </p:sp>
      <p:pic>
        <p:nvPicPr>
          <p:cNvPr id="5" name="Picture 4">
            <a:extLst>
              <a:ext uri="{FF2B5EF4-FFF2-40B4-BE49-F238E27FC236}">
                <a16:creationId xmlns:a16="http://schemas.microsoft.com/office/drawing/2014/main" id="{6B951136-D313-5E49-A120-0D8990FAB5B8}"/>
              </a:ext>
            </a:extLst>
          </p:cNvPr>
          <p:cNvPicPr>
            <a:picLocks noChangeAspect="1"/>
          </p:cNvPicPr>
          <p:nvPr/>
        </p:nvPicPr>
        <p:blipFill>
          <a:blip r:embed="rId2"/>
          <a:stretch>
            <a:fillRect/>
          </a:stretch>
        </p:blipFill>
        <p:spPr>
          <a:xfrm>
            <a:off x="19664" y="0"/>
            <a:ext cx="9104672" cy="5143500"/>
          </a:xfrm>
          <a:prstGeom prst="rect">
            <a:avLst/>
          </a:prstGeom>
        </p:spPr>
      </p:pic>
    </p:spTree>
    <p:extLst>
      <p:ext uri="{BB962C8B-B14F-4D97-AF65-F5344CB8AC3E}">
        <p14:creationId xmlns:p14="http://schemas.microsoft.com/office/powerpoint/2010/main" val="214747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Let’s Discuss</a:t>
            </a:r>
            <a:endParaRPr/>
          </a:p>
        </p:txBody>
      </p:sp>
      <p:sp>
        <p:nvSpPr>
          <p:cNvPr id="74" name="Google Shape;74;p14"/>
          <p:cNvSpPr txBox="1">
            <a:spLocks noGrp="1"/>
          </p:cNvSpPr>
          <p:nvPr>
            <p:ph type="body" idx="1"/>
          </p:nvPr>
        </p:nvSpPr>
        <p:spPr>
          <a:xfrm>
            <a:off x="311700" y="1266325"/>
            <a:ext cx="8520600" cy="316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your own word, what does “ Critical Thinking” mean?</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75" name="Google Shape;75;p1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76" name="Google Shape;76;p14">
            <a:hlinkClick r:id="rId5"/>
          </p:cNvPr>
          <p:cNvSpPr/>
          <p:nvPr/>
        </p:nvSpPr>
        <p:spPr>
          <a:xfrm>
            <a:off x="0" y="5207000"/>
            <a:ext cx="12600" cy="1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0C37A-96A1-778E-F344-47F7A62277CB}"/>
              </a:ext>
            </a:extLst>
          </p:cNvPr>
          <p:cNvSpPr>
            <a:spLocks noGrp="1"/>
          </p:cNvSpPr>
          <p:nvPr>
            <p:ph type="title"/>
          </p:nvPr>
        </p:nvSpPr>
        <p:spPr/>
        <p:txBody>
          <a:bodyPr/>
          <a:lstStyle/>
          <a:p>
            <a:endParaRPr lang="en-MY"/>
          </a:p>
        </p:txBody>
      </p:sp>
      <p:sp>
        <p:nvSpPr>
          <p:cNvPr id="3" name="Text Placeholder 2">
            <a:extLst>
              <a:ext uri="{FF2B5EF4-FFF2-40B4-BE49-F238E27FC236}">
                <a16:creationId xmlns:a16="http://schemas.microsoft.com/office/drawing/2014/main" id="{CBBD2950-35B4-AFE0-41CE-4618B9387E77}"/>
              </a:ext>
            </a:extLst>
          </p:cNvPr>
          <p:cNvSpPr>
            <a:spLocks noGrp="1"/>
          </p:cNvSpPr>
          <p:nvPr>
            <p:ph type="body" idx="1"/>
          </p:nvPr>
        </p:nvSpPr>
        <p:spPr/>
        <p:txBody>
          <a:bodyPr/>
          <a:lstStyle/>
          <a:p>
            <a:endParaRPr lang="en-MY"/>
          </a:p>
        </p:txBody>
      </p:sp>
      <p:pic>
        <p:nvPicPr>
          <p:cNvPr id="5" name="Picture 4">
            <a:extLst>
              <a:ext uri="{FF2B5EF4-FFF2-40B4-BE49-F238E27FC236}">
                <a16:creationId xmlns:a16="http://schemas.microsoft.com/office/drawing/2014/main" id="{D362FFF9-381F-1413-639E-A3617D5794DC}"/>
              </a:ext>
            </a:extLst>
          </p:cNvPr>
          <p:cNvPicPr>
            <a:picLocks noChangeAspect="1"/>
          </p:cNvPicPr>
          <p:nvPr/>
        </p:nvPicPr>
        <p:blipFill>
          <a:blip r:embed="rId2"/>
          <a:stretch>
            <a:fillRect/>
          </a:stretch>
        </p:blipFill>
        <p:spPr>
          <a:xfrm>
            <a:off x="0" y="19237"/>
            <a:ext cx="9144000" cy="5105025"/>
          </a:xfrm>
          <a:prstGeom prst="rect">
            <a:avLst/>
          </a:prstGeom>
        </p:spPr>
      </p:pic>
    </p:spTree>
    <p:extLst>
      <p:ext uri="{BB962C8B-B14F-4D97-AF65-F5344CB8AC3E}">
        <p14:creationId xmlns:p14="http://schemas.microsoft.com/office/powerpoint/2010/main" val="360493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John Dewey- Reflective Thinking</a:t>
            </a:r>
            <a:endParaRPr/>
          </a:p>
        </p:txBody>
      </p:sp>
      <p:sp>
        <p:nvSpPr>
          <p:cNvPr id="82" name="Google Shape;82;p15"/>
          <p:cNvSpPr txBox="1">
            <a:spLocks noGrp="1"/>
          </p:cNvSpPr>
          <p:nvPr>
            <p:ph type="body" idx="1"/>
          </p:nvPr>
        </p:nvSpPr>
        <p:spPr>
          <a:xfrm>
            <a:off x="402900" y="122375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r>
              <a:rPr lang="en"/>
              <a:t>“</a:t>
            </a:r>
            <a:r>
              <a:rPr lang="en" b="1"/>
              <a:t>Active, persistent</a:t>
            </a:r>
            <a:r>
              <a:rPr lang="en"/>
              <a:t>, and </a:t>
            </a:r>
            <a:r>
              <a:rPr lang="en" b="1"/>
              <a:t>careful consideration</a:t>
            </a:r>
            <a:r>
              <a:rPr lang="en"/>
              <a:t> of a belief or supposed form of knowledge in the </a:t>
            </a:r>
            <a:r>
              <a:rPr lang="en" b="1"/>
              <a:t>light of the grounds</a:t>
            </a:r>
            <a:r>
              <a:rPr lang="en"/>
              <a:t> which support it and the further conclusions to which it tends” (Dewey, 1990, p.9)</a:t>
            </a:r>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Other definitions of “Critical Thinking”</a:t>
            </a:r>
            <a:endParaRPr/>
          </a:p>
        </p:txBody>
      </p:sp>
      <p:sp>
        <p:nvSpPr>
          <p:cNvPr id="88" name="Google Shape;88;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AutoNum type="arabicPeriod"/>
            </a:pPr>
            <a:r>
              <a:rPr lang="en"/>
              <a:t>Robert Ennis</a:t>
            </a:r>
            <a:br>
              <a:rPr lang="en"/>
            </a:br>
            <a:r>
              <a:rPr lang="en"/>
              <a:t>“ Critical thinking is reasonable, reflective thinking that is focused on </a:t>
            </a:r>
            <a:r>
              <a:rPr lang="en" b="1"/>
              <a:t>deciding what to believe or do</a:t>
            </a:r>
            <a:r>
              <a:rPr lang="en"/>
              <a:t>” (Cf. Norris and Ennis, 1989)</a:t>
            </a:r>
            <a:endParaRPr/>
          </a:p>
          <a:p>
            <a:pPr marL="457200" lvl="0" indent="-342900" algn="just" rtl="0">
              <a:spcBef>
                <a:spcPts val="0"/>
              </a:spcBef>
              <a:spcAft>
                <a:spcPts val="0"/>
              </a:spcAft>
              <a:buSzPts val="1800"/>
              <a:buAutoNum type="arabicPeriod"/>
            </a:pPr>
            <a:r>
              <a:rPr lang="en"/>
              <a:t>Richard Paul</a:t>
            </a:r>
            <a:br>
              <a:rPr lang="en"/>
            </a:br>
            <a:r>
              <a:rPr lang="en"/>
              <a:t>“ </a:t>
            </a:r>
            <a:r>
              <a:rPr lang="en" b="1"/>
              <a:t>Critical thinking is that mode of thinking</a:t>
            </a:r>
            <a:r>
              <a:rPr lang="en"/>
              <a:t>-about any subject, content or problem- in which the thinker improves the quality of his or her thinking by skilfully taking charge of the structures inherent in thinking and imposing intellectual standards upon them (Paul, Fisher and Nosich, 1993, p.4)</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fade">
                                      <p:cBhvr>
                                        <p:cTn id="7" dur="1000"/>
                                        <p:tgtEl>
                                          <p:spTgt spid="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
                                            <p:txEl>
                                              <p:pRg st="1" end="1"/>
                                            </p:txEl>
                                          </p:spTgt>
                                        </p:tgtEl>
                                        <p:attrNameLst>
                                          <p:attrName>style.visibility</p:attrName>
                                        </p:attrNameLst>
                                      </p:cBhvr>
                                      <p:to>
                                        <p:strVal val="visible"/>
                                      </p:to>
                                    </p:set>
                                    <p:animEffect transition="in" filter="fade">
                                      <p:cBhvr>
                                        <p:cTn id="12" dur="1000"/>
                                        <p:tgtEl>
                                          <p:spTgt spid="8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Things to read for the next lesson:-</a:t>
            </a:r>
            <a:endParaRPr/>
          </a:p>
        </p:txBody>
      </p:sp>
      <p:sp>
        <p:nvSpPr>
          <p:cNvPr id="94" name="Google Shape;94;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Egocentrism</a:t>
            </a:r>
            <a:endParaRPr/>
          </a:p>
          <a:p>
            <a:pPr marL="457200" lvl="0" indent="-342900" algn="l" rtl="0">
              <a:spcBef>
                <a:spcPts val="0"/>
              </a:spcBef>
              <a:spcAft>
                <a:spcPts val="0"/>
              </a:spcAft>
              <a:buSzPts val="1800"/>
              <a:buChar char="●"/>
            </a:pPr>
            <a:r>
              <a:rPr lang="en"/>
              <a:t>Sociocentrism</a:t>
            </a:r>
            <a:endParaRPr/>
          </a:p>
          <a:p>
            <a:pPr marL="457200" lvl="0" indent="-342900" algn="l" rtl="0">
              <a:spcBef>
                <a:spcPts val="0"/>
              </a:spcBef>
              <a:spcAft>
                <a:spcPts val="0"/>
              </a:spcAft>
              <a:buSzPts val="1800"/>
              <a:buChar char="●"/>
            </a:pPr>
            <a:r>
              <a:rPr lang="en"/>
              <a:t>Relativistic thinking</a:t>
            </a:r>
            <a:endParaRPr/>
          </a:p>
          <a:p>
            <a:pPr marL="457200" lvl="0" indent="-342900" algn="l" rtl="0">
              <a:spcBef>
                <a:spcPts val="0"/>
              </a:spcBef>
              <a:spcAft>
                <a:spcPts val="0"/>
              </a:spcAft>
              <a:buSzPts val="1800"/>
              <a:buChar char="●"/>
            </a:pPr>
            <a:r>
              <a:rPr lang="en"/>
              <a:t>Unwarranted assumptions</a:t>
            </a:r>
            <a:endParaRPr/>
          </a:p>
          <a:p>
            <a:pPr marL="457200" lvl="0" indent="-342900" algn="l" rtl="0">
              <a:spcBef>
                <a:spcPts val="0"/>
              </a:spcBef>
              <a:spcAft>
                <a:spcPts val="0"/>
              </a:spcAft>
              <a:buSzPts val="1800"/>
              <a:buChar char="●"/>
            </a:pPr>
            <a:r>
              <a:rPr lang="en"/>
              <a:t>Wishful thinking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734B2-AA4A-1FAA-D6E3-0CE99BE1594A}"/>
              </a:ext>
            </a:extLst>
          </p:cNvPr>
          <p:cNvSpPr>
            <a:spLocks noGrp="1"/>
          </p:cNvSpPr>
          <p:nvPr>
            <p:ph type="title"/>
          </p:nvPr>
        </p:nvSpPr>
        <p:spPr/>
        <p:txBody>
          <a:bodyPr/>
          <a:lstStyle/>
          <a:p>
            <a:endParaRPr lang="en-MY"/>
          </a:p>
        </p:txBody>
      </p:sp>
      <p:sp>
        <p:nvSpPr>
          <p:cNvPr id="3" name="Text Placeholder 2">
            <a:extLst>
              <a:ext uri="{FF2B5EF4-FFF2-40B4-BE49-F238E27FC236}">
                <a16:creationId xmlns:a16="http://schemas.microsoft.com/office/drawing/2014/main" id="{EE803707-BA10-7F6E-D7CA-FDDEAC130500}"/>
              </a:ext>
            </a:extLst>
          </p:cNvPr>
          <p:cNvSpPr>
            <a:spLocks noGrp="1"/>
          </p:cNvSpPr>
          <p:nvPr>
            <p:ph type="body" idx="1"/>
          </p:nvPr>
        </p:nvSpPr>
        <p:spPr/>
        <p:txBody>
          <a:bodyPr/>
          <a:lstStyle/>
          <a:p>
            <a:endParaRPr lang="en-MY"/>
          </a:p>
        </p:txBody>
      </p:sp>
      <p:pic>
        <p:nvPicPr>
          <p:cNvPr id="5" name="Picture 4">
            <a:extLst>
              <a:ext uri="{FF2B5EF4-FFF2-40B4-BE49-F238E27FC236}">
                <a16:creationId xmlns:a16="http://schemas.microsoft.com/office/drawing/2014/main" id="{37C5541F-B545-D0A5-D251-A3366A1D0529}"/>
              </a:ext>
            </a:extLst>
          </p:cNvPr>
          <p:cNvPicPr>
            <a:picLocks noChangeAspect="1"/>
          </p:cNvPicPr>
          <p:nvPr/>
        </p:nvPicPr>
        <p:blipFill>
          <a:blip r:embed="rId2"/>
          <a:stretch>
            <a:fillRect/>
          </a:stretch>
        </p:blipFill>
        <p:spPr>
          <a:xfrm>
            <a:off x="0" y="9004"/>
            <a:ext cx="9144000" cy="5125492"/>
          </a:xfrm>
          <a:prstGeom prst="rect">
            <a:avLst/>
          </a:prstGeom>
        </p:spPr>
      </p:pic>
    </p:spTree>
    <p:extLst>
      <p:ext uri="{BB962C8B-B14F-4D97-AF65-F5344CB8AC3E}">
        <p14:creationId xmlns:p14="http://schemas.microsoft.com/office/powerpoint/2010/main" val="3684398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14F99-9B64-90E4-60F3-16A16921F4CE}"/>
              </a:ext>
            </a:extLst>
          </p:cNvPr>
          <p:cNvSpPr>
            <a:spLocks noGrp="1"/>
          </p:cNvSpPr>
          <p:nvPr>
            <p:ph type="title"/>
          </p:nvPr>
        </p:nvSpPr>
        <p:spPr/>
        <p:txBody>
          <a:bodyPr/>
          <a:lstStyle/>
          <a:p>
            <a:endParaRPr lang="en-MY"/>
          </a:p>
        </p:txBody>
      </p:sp>
      <p:sp>
        <p:nvSpPr>
          <p:cNvPr id="3" name="Text Placeholder 2">
            <a:extLst>
              <a:ext uri="{FF2B5EF4-FFF2-40B4-BE49-F238E27FC236}">
                <a16:creationId xmlns:a16="http://schemas.microsoft.com/office/drawing/2014/main" id="{73ADEF07-43F8-62EF-A106-FDA4579E392E}"/>
              </a:ext>
            </a:extLst>
          </p:cNvPr>
          <p:cNvSpPr>
            <a:spLocks noGrp="1"/>
          </p:cNvSpPr>
          <p:nvPr>
            <p:ph type="body" idx="1"/>
          </p:nvPr>
        </p:nvSpPr>
        <p:spPr/>
        <p:txBody>
          <a:bodyPr/>
          <a:lstStyle/>
          <a:p>
            <a:endParaRPr lang="en-MY"/>
          </a:p>
        </p:txBody>
      </p:sp>
      <p:pic>
        <p:nvPicPr>
          <p:cNvPr id="5" name="Picture 4">
            <a:extLst>
              <a:ext uri="{FF2B5EF4-FFF2-40B4-BE49-F238E27FC236}">
                <a16:creationId xmlns:a16="http://schemas.microsoft.com/office/drawing/2014/main" id="{9CDBDF5B-CF80-6037-988D-BC7BF82714C1}"/>
              </a:ext>
            </a:extLst>
          </p:cNvPr>
          <p:cNvPicPr>
            <a:picLocks noChangeAspect="1"/>
          </p:cNvPicPr>
          <p:nvPr/>
        </p:nvPicPr>
        <p:blipFill>
          <a:blip r:embed="rId2"/>
          <a:stretch>
            <a:fillRect/>
          </a:stretch>
        </p:blipFill>
        <p:spPr>
          <a:xfrm>
            <a:off x="0" y="326330"/>
            <a:ext cx="9144000" cy="4490840"/>
          </a:xfrm>
          <a:prstGeom prst="rect">
            <a:avLst/>
          </a:prstGeom>
        </p:spPr>
      </p:pic>
    </p:spTree>
    <p:extLst>
      <p:ext uri="{BB962C8B-B14F-4D97-AF65-F5344CB8AC3E}">
        <p14:creationId xmlns:p14="http://schemas.microsoft.com/office/powerpoint/2010/main" val="2222383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8A66A2-667C-F2C1-ED3A-4AD588DB7340}"/>
              </a:ext>
            </a:extLst>
          </p:cNvPr>
          <p:cNvPicPr>
            <a:picLocks noChangeAspect="1"/>
          </p:cNvPicPr>
          <p:nvPr/>
        </p:nvPicPr>
        <p:blipFill>
          <a:blip r:embed="rId2"/>
          <a:stretch>
            <a:fillRect/>
          </a:stretch>
        </p:blipFill>
        <p:spPr>
          <a:xfrm>
            <a:off x="804855" y="857986"/>
            <a:ext cx="7534290" cy="3427528"/>
          </a:xfrm>
          <a:prstGeom prst="rect">
            <a:avLst/>
          </a:prstGeom>
        </p:spPr>
      </p:pic>
    </p:spTree>
    <p:extLst>
      <p:ext uri="{BB962C8B-B14F-4D97-AF65-F5344CB8AC3E}">
        <p14:creationId xmlns:p14="http://schemas.microsoft.com/office/powerpoint/2010/main" val="338797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C00A8-BFEB-E104-4B48-B365A1E4930E}"/>
              </a:ext>
            </a:extLst>
          </p:cNvPr>
          <p:cNvSpPr>
            <a:spLocks noGrp="1"/>
          </p:cNvSpPr>
          <p:nvPr>
            <p:ph type="title"/>
          </p:nvPr>
        </p:nvSpPr>
        <p:spPr/>
        <p:txBody>
          <a:bodyPr/>
          <a:lstStyle/>
          <a:p>
            <a:endParaRPr lang="en-MY"/>
          </a:p>
        </p:txBody>
      </p:sp>
      <p:sp>
        <p:nvSpPr>
          <p:cNvPr id="3" name="Text Placeholder 2">
            <a:extLst>
              <a:ext uri="{FF2B5EF4-FFF2-40B4-BE49-F238E27FC236}">
                <a16:creationId xmlns:a16="http://schemas.microsoft.com/office/drawing/2014/main" id="{CF6E4F04-D5D5-1BEE-AA45-93181C45912E}"/>
              </a:ext>
            </a:extLst>
          </p:cNvPr>
          <p:cNvSpPr>
            <a:spLocks noGrp="1"/>
          </p:cNvSpPr>
          <p:nvPr>
            <p:ph type="body" idx="1"/>
          </p:nvPr>
        </p:nvSpPr>
        <p:spPr/>
        <p:txBody>
          <a:bodyPr/>
          <a:lstStyle/>
          <a:p>
            <a:endParaRPr lang="en-MY"/>
          </a:p>
        </p:txBody>
      </p:sp>
      <p:pic>
        <p:nvPicPr>
          <p:cNvPr id="5" name="Picture 4">
            <a:extLst>
              <a:ext uri="{FF2B5EF4-FFF2-40B4-BE49-F238E27FC236}">
                <a16:creationId xmlns:a16="http://schemas.microsoft.com/office/drawing/2014/main" id="{21725990-F766-27C5-53A3-08D92C01A295}"/>
              </a:ext>
            </a:extLst>
          </p:cNvPr>
          <p:cNvPicPr>
            <a:picLocks noChangeAspect="1"/>
          </p:cNvPicPr>
          <p:nvPr/>
        </p:nvPicPr>
        <p:blipFill>
          <a:blip r:embed="rId2"/>
          <a:stretch>
            <a:fillRect/>
          </a:stretch>
        </p:blipFill>
        <p:spPr>
          <a:xfrm>
            <a:off x="0" y="561440"/>
            <a:ext cx="9144000" cy="4020620"/>
          </a:xfrm>
          <a:prstGeom prst="rect">
            <a:avLst/>
          </a:prstGeom>
        </p:spPr>
      </p:pic>
    </p:spTree>
    <p:extLst>
      <p:ext uri="{BB962C8B-B14F-4D97-AF65-F5344CB8AC3E}">
        <p14:creationId xmlns:p14="http://schemas.microsoft.com/office/powerpoint/2010/main" val="1475290404"/>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218</Words>
  <Application>Microsoft Office PowerPoint</Application>
  <PresentationFormat>On-screen Show (16:9)</PresentationFormat>
  <Paragraphs>21</Paragraphs>
  <Slides>20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PT Sans Narrow</vt:lpstr>
      <vt:lpstr>Arial</vt:lpstr>
      <vt:lpstr>Open Sans</vt:lpstr>
      <vt:lpstr>Tropic</vt:lpstr>
      <vt:lpstr>GBT0002</vt:lpstr>
      <vt:lpstr>Let’s Discuss</vt:lpstr>
      <vt:lpstr>John Dewey- Reflective Thinking</vt:lpstr>
      <vt:lpstr>Other definitions of “Critical Thinking”</vt:lpstr>
      <vt:lpstr>Things to read for the next lesson:-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GBT0002</dc:title>
  <cp:lastModifiedBy>Lee Chen Wei</cp:lastModifiedBy>
  <cp:revision>2</cp:revision>
  <dcterms:modified xsi:type="dcterms:W3CDTF">2022-10-31T02:00:09Z</dcterms:modified>
</cp:coreProperties>
</file>