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9"/>
  </p:notesMasterIdLst>
  <p:sldIdLst>
    <p:sldId id="314" r:id="rId2"/>
    <p:sldId id="315" r:id="rId3"/>
    <p:sldId id="256" r:id="rId4"/>
    <p:sldId id="257" r:id="rId5"/>
    <p:sldId id="258" r:id="rId6"/>
    <p:sldId id="283" r:id="rId7"/>
    <p:sldId id="284" r:id="rId8"/>
    <p:sldId id="285" r:id="rId9"/>
    <p:sldId id="287" r:id="rId10"/>
    <p:sldId id="288" r:id="rId11"/>
    <p:sldId id="289" r:id="rId12"/>
    <p:sldId id="290" r:id="rId13"/>
    <p:sldId id="291" r:id="rId14"/>
    <p:sldId id="292" r:id="rId15"/>
    <p:sldId id="313" r:id="rId16"/>
    <p:sldId id="286"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p:scale>
        <a:sx n="100" d="100"/>
        <a:sy n="100" d="100"/>
      </p:scale>
      <p:origin x="0" y="-91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D6E20-F7CA-4F74-AD7F-98BF47E14938}" type="doc">
      <dgm:prSet loTypeId="urn:microsoft.com/office/officeart/2005/8/layout/equation2" loCatId="process" qsTypeId="urn:microsoft.com/office/officeart/2005/8/quickstyle/simple1" qsCatId="simple" csTypeId="urn:microsoft.com/office/officeart/2005/8/colors/accent1_2" csCatId="accent1" phldr="1"/>
      <dgm:spPr/>
    </dgm:pt>
    <dgm:pt modelId="{AAF3E3F0-6903-4D0A-B9EF-CFA41060A5C0}">
      <dgm:prSet phldrT="[Text]" custT="1"/>
      <dgm:spPr>
        <a:solidFill>
          <a:srgbClr val="FFFF99"/>
        </a:solidFill>
      </dgm:spPr>
      <dgm:t>
        <a:bodyPr/>
        <a:lstStyle/>
        <a:p>
          <a:r>
            <a:rPr lang="en-US" sz="2800" dirty="0">
              <a:solidFill>
                <a:schemeClr val="tx1"/>
              </a:solidFill>
              <a:latin typeface="Arial" panose="020B0604020202020204" pitchFamily="34" charset="0"/>
              <a:cs typeface="Arial" panose="020B0604020202020204" pitchFamily="34" charset="0"/>
            </a:rPr>
            <a:t>To inform</a:t>
          </a:r>
        </a:p>
      </dgm:t>
    </dgm:pt>
    <dgm:pt modelId="{1A88376D-B00B-4123-9540-3618D2EA894B}" type="parTrans" cxnId="{65E1A286-3D96-47E7-9197-E6C5D5B22943}">
      <dgm:prSet/>
      <dgm:spPr/>
      <dgm:t>
        <a:bodyPr/>
        <a:lstStyle/>
        <a:p>
          <a:endParaRPr lang="en-US"/>
        </a:p>
      </dgm:t>
    </dgm:pt>
    <dgm:pt modelId="{736F2126-6A5B-4F77-B81A-319EE0E66992}" type="sibTrans" cxnId="{65E1A286-3D96-47E7-9197-E6C5D5B22943}">
      <dgm:prSet/>
      <dgm:spPr/>
      <dgm:t>
        <a:bodyPr/>
        <a:lstStyle/>
        <a:p>
          <a:endParaRPr lang="en-US"/>
        </a:p>
      </dgm:t>
    </dgm:pt>
    <dgm:pt modelId="{ED0323A2-6379-45CA-A50D-41874F095CBD}">
      <dgm:prSet phldrT="[Text]" custT="1"/>
      <dgm:spPr>
        <a:solidFill>
          <a:srgbClr val="FFFF99"/>
        </a:solidFill>
      </dgm:spPr>
      <dgm:t>
        <a:bodyPr/>
        <a:lstStyle/>
        <a:p>
          <a:r>
            <a:rPr lang="en-US" sz="2800" dirty="0">
              <a:solidFill>
                <a:schemeClr val="tx1"/>
              </a:solidFill>
              <a:latin typeface="Arial" panose="020B0604020202020204" pitchFamily="34" charset="0"/>
              <a:cs typeface="Arial" panose="020B0604020202020204" pitchFamily="34" charset="0"/>
            </a:rPr>
            <a:t>To motivate</a:t>
          </a:r>
        </a:p>
      </dgm:t>
    </dgm:pt>
    <dgm:pt modelId="{8D93286B-F8FF-45C8-9045-31417C4152DD}" type="parTrans" cxnId="{6BE84D8C-9DEB-4B07-8F40-AD2033F4F533}">
      <dgm:prSet/>
      <dgm:spPr/>
      <dgm:t>
        <a:bodyPr/>
        <a:lstStyle/>
        <a:p>
          <a:endParaRPr lang="en-US"/>
        </a:p>
      </dgm:t>
    </dgm:pt>
    <dgm:pt modelId="{DC3DFB9B-D601-424B-825D-770F63D06E94}" type="sibTrans" cxnId="{6BE84D8C-9DEB-4B07-8F40-AD2033F4F533}">
      <dgm:prSet/>
      <dgm:spPr/>
      <dgm:t>
        <a:bodyPr/>
        <a:lstStyle/>
        <a:p>
          <a:endParaRPr lang="en-US"/>
        </a:p>
      </dgm:t>
    </dgm:pt>
    <dgm:pt modelId="{CAEB76D2-E216-4380-8D79-03404A63EC46}">
      <dgm:prSet phldrT="[Text]" custT="1"/>
      <dgm:spPr>
        <a:solidFill>
          <a:srgbClr val="FFFF99"/>
        </a:solidFill>
      </dgm:spPr>
      <dgm:t>
        <a:bodyPr/>
        <a:lstStyle/>
        <a:p>
          <a:r>
            <a:rPr lang="en-US" sz="2800" dirty="0">
              <a:solidFill>
                <a:schemeClr val="tx1"/>
              </a:solidFill>
              <a:latin typeface="Arial" panose="020B0604020202020204" pitchFamily="34" charset="0"/>
              <a:cs typeface="Arial" panose="020B0604020202020204" pitchFamily="34" charset="0"/>
            </a:rPr>
            <a:t>2 basic functions</a:t>
          </a:r>
        </a:p>
      </dgm:t>
    </dgm:pt>
    <dgm:pt modelId="{6E6D2E22-873E-4FB8-8490-56780D570173}" type="parTrans" cxnId="{848ED2A0-3FC5-4B4C-9AF4-90C2D210B99C}">
      <dgm:prSet/>
      <dgm:spPr/>
      <dgm:t>
        <a:bodyPr/>
        <a:lstStyle/>
        <a:p>
          <a:endParaRPr lang="en-US"/>
        </a:p>
      </dgm:t>
    </dgm:pt>
    <dgm:pt modelId="{004E02A0-89E8-40F2-A915-B4880AE0A9B5}" type="sibTrans" cxnId="{848ED2A0-3FC5-4B4C-9AF4-90C2D210B99C}">
      <dgm:prSet/>
      <dgm:spPr/>
      <dgm:t>
        <a:bodyPr/>
        <a:lstStyle/>
        <a:p>
          <a:endParaRPr lang="en-US"/>
        </a:p>
      </dgm:t>
    </dgm:pt>
    <dgm:pt modelId="{B161F6D4-7A7C-4775-8077-421D0F32F2F0}" type="pres">
      <dgm:prSet presAssocID="{1E7D6E20-F7CA-4F74-AD7F-98BF47E14938}" presName="Name0" presStyleCnt="0">
        <dgm:presLayoutVars>
          <dgm:dir/>
          <dgm:resizeHandles val="exact"/>
        </dgm:presLayoutVars>
      </dgm:prSet>
      <dgm:spPr/>
    </dgm:pt>
    <dgm:pt modelId="{38287273-FD04-4587-8F43-0A7F29B32280}" type="pres">
      <dgm:prSet presAssocID="{1E7D6E20-F7CA-4F74-AD7F-98BF47E14938}" presName="vNodes" presStyleCnt="0"/>
      <dgm:spPr/>
    </dgm:pt>
    <dgm:pt modelId="{18617630-F94B-46BB-93E6-37A6B414FE04}" type="pres">
      <dgm:prSet presAssocID="{AAF3E3F0-6903-4D0A-B9EF-CFA41060A5C0}" presName="node" presStyleLbl="node1" presStyleIdx="0" presStyleCnt="3" custScaleX="157901" custScaleY="132412">
        <dgm:presLayoutVars>
          <dgm:bulletEnabled val="1"/>
        </dgm:presLayoutVars>
      </dgm:prSet>
      <dgm:spPr/>
    </dgm:pt>
    <dgm:pt modelId="{847F0424-4988-4B0F-81B9-7C7BED03E7CA}" type="pres">
      <dgm:prSet presAssocID="{736F2126-6A5B-4F77-B81A-319EE0E66992}" presName="spacerT" presStyleCnt="0"/>
      <dgm:spPr/>
    </dgm:pt>
    <dgm:pt modelId="{1E00E1F8-7086-4FA1-BFB6-745B16E7C40E}" type="pres">
      <dgm:prSet presAssocID="{736F2126-6A5B-4F77-B81A-319EE0E66992}" presName="sibTrans" presStyleLbl="sibTrans2D1" presStyleIdx="0" presStyleCnt="2"/>
      <dgm:spPr/>
    </dgm:pt>
    <dgm:pt modelId="{3CDB5DAC-61B4-45F5-85BB-1017793E39A9}" type="pres">
      <dgm:prSet presAssocID="{736F2126-6A5B-4F77-B81A-319EE0E66992}" presName="spacerB" presStyleCnt="0"/>
      <dgm:spPr/>
    </dgm:pt>
    <dgm:pt modelId="{01BBC07A-A361-4D04-BB76-BB5EA464367F}" type="pres">
      <dgm:prSet presAssocID="{ED0323A2-6379-45CA-A50D-41874F095CBD}" presName="node" presStyleLbl="node1" presStyleIdx="1" presStyleCnt="3" custScaleX="172776">
        <dgm:presLayoutVars>
          <dgm:bulletEnabled val="1"/>
        </dgm:presLayoutVars>
      </dgm:prSet>
      <dgm:spPr/>
    </dgm:pt>
    <dgm:pt modelId="{A4918DF3-11D8-4DE5-A59D-28D0D8945FB6}" type="pres">
      <dgm:prSet presAssocID="{1E7D6E20-F7CA-4F74-AD7F-98BF47E14938}" presName="sibTransLast" presStyleLbl="sibTrans2D1" presStyleIdx="1" presStyleCnt="2"/>
      <dgm:spPr/>
    </dgm:pt>
    <dgm:pt modelId="{28AC7E8C-0004-472D-BBDD-0A9C4E8E98D9}" type="pres">
      <dgm:prSet presAssocID="{1E7D6E20-F7CA-4F74-AD7F-98BF47E14938}" presName="connectorText" presStyleLbl="sibTrans2D1" presStyleIdx="1" presStyleCnt="2"/>
      <dgm:spPr/>
    </dgm:pt>
    <dgm:pt modelId="{5E6302AE-2D8B-4646-B888-CDDDB753F187}" type="pres">
      <dgm:prSet presAssocID="{1E7D6E20-F7CA-4F74-AD7F-98BF47E14938}" presName="lastNode" presStyleLbl="node1" presStyleIdx="2" presStyleCnt="3">
        <dgm:presLayoutVars>
          <dgm:bulletEnabled val="1"/>
        </dgm:presLayoutVars>
      </dgm:prSet>
      <dgm:spPr/>
    </dgm:pt>
  </dgm:ptLst>
  <dgm:cxnLst>
    <dgm:cxn modelId="{EE051508-C53C-4257-85D1-8D24D09ADBC7}" type="presOf" srcId="{1E7D6E20-F7CA-4F74-AD7F-98BF47E14938}" destId="{B161F6D4-7A7C-4775-8077-421D0F32F2F0}" srcOrd="0" destOrd="0" presId="urn:microsoft.com/office/officeart/2005/8/layout/equation2"/>
    <dgm:cxn modelId="{131E7E13-ED2C-40C7-B40F-2775FB68C83A}" type="presOf" srcId="{736F2126-6A5B-4F77-B81A-319EE0E66992}" destId="{1E00E1F8-7086-4FA1-BFB6-745B16E7C40E}" srcOrd="0" destOrd="0" presId="urn:microsoft.com/office/officeart/2005/8/layout/equation2"/>
    <dgm:cxn modelId="{E63E2216-211B-42F7-814F-43B5A859260E}" type="presOf" srcId="{DC3DFB9B-D601-424B-825D-770F63D06E94}" destId="{28AC7E8C-0004-472D-BBDD-0A9C4E8E98D9}" srcOrd="1" destOrd="0" presId="urn:microsoft.com/office/officeart/2005/8/layout/equation2"/>
    <dgm:cxn modelId="{4C4FD84E-040D-464F-82AD-44D5B02E1E40}" type="presOf" srcId="{CAEB76D2-E216-4380-8D79-03404A63EC46}" destId="{5E6302AE-2D8B-4646-B888-CDDDB753F187}" srcOrd="0" destOrd="0" presId="urn:microsoft.com/office/officeart/2005/8/layout/equation2"/>
    <dgm:cxn modelId="{52A5BC75-1EDF-4439-933D-79A3A3966E6F}" type="presOf" srcId="{AAF3E3F0-6903-4D0A-B9EF-CFA41060A5C0}" destId="{18617630-F94B-46BB-93E6-37A6B414FE04}" srcOrd="0" destOrd="0" presId="urn:microsoft.com/office/officeart/2005/8/layout/equation2"/>
    <dgm:cxn modelId="{65E1A286-3D96-47E7-9197-E6C5D5B22943}" srcId="{1E7D6E20-F7CA-4F74-AD7F-98BF47E14938}" destId="{AAF3E3F0-6903-4D0A-B9EF-CFA41060A5C0}" srcOrd="0" destOrd="0" parTransId="{1A88376D-B00B-4123-9540-3618D2EA894B}" sibTransId="{736F2126-6A5B-4F77-B81A-319EE0E66992}"/>
    <dgm:cxn modelId="{6BE84D8C-9DEB-4B07-8F40-AD2033F4F533}" srcId="{1E7D6E20-F7CA-4F74-AD7F-98BF47E14938}" destId="{ED0323A2-6379-45CA-A50D-41874F095CBD}" srcOrd="1" destOrd="0" parTransId="{8D93286B-F8FF-45C8-9045-31417C4152DD}" sibTransId="{DC3DFB9B-D601-424B-825D-770F63D06E94}"/>
    <dgm:cxn modelId="{848ED2A0-3FC5-4B4C-9AF4-90C2D210B99C}" srcId="{1E7D6E20-F7CA-4F74-AD7F-98BF47E14938}" destId="{CAEB76D2-E216-4380-8D79-03404A63EC46}" srcOrd="2" destOrd="0" parTransId="{6E6D2E22-873E-4FB8-8490-56780D570173}" sibTransId="{004E02A0-89E8-40F2-A915-B4880AE0A9B5}"/>
    <dgm:cxn modelId="{99CD8FB3-322A-4B46-BC0A-2D41C46A6239}" type="presOf" srcId="{DC3DFB9B-D601-424B-825D-770F63D06E94}" destId="{A4918DF3-11D8-4DE5-A59D-28D0D8945FB6}" srcOrd="0" destOrd="0" presId="urn:microsoft.com/office/officeart/2005/8/layout/equation2"/>
    <dgm:cxn modelId="{4B3A62BB-2533-4B83-B433-4531F53E832C}" type="presOf" srcId="{ED0323A2-6379-45CA-A50D-41874F095CBD}" destId="{01BBC07A-A361-4D04-BB76-BB5EA464367F}" srcOrd="0" destOrd="0" presId="urn:microsoft.com/office/officeart/2005/8/layout/equation2"/>
    <dgm:cxn modelId="{71DFA68E-0922-40E7-B0BA-16B8E7A9812A}" type="presParOf" srcId="{B161F6D4-7A7C-4775-8077-421D0F32F2F0}" destId="{38287273-FD04-4587-8F43-0A7F29B32280}" srcOrd="0" destOrd="0" presId="urn:microsoft.com/office/officeart/2005/8/layout/equation2"/>
    <dgm:cxn modelId="{8425E8D3-22E3-4B8C-9CEA-3C54A54A328C}" type="presParOf" srcId="{38287273-FD04-4587-8F43-0A7F29B32280}" destId="{18617630-F94B-46BB-93E6-37A6B414FE04}" srcOrd="0" destOrd="0" presId="urn:microsoft.com/office/officeart/2005/8/layout/equation2"/>
    <dgm:cxn modelId="{3702046B-2C50-4E00-8570-BB8908979753}" type="presParOf" srcId="{38287273-FD04-4587-8F43-0A7F29B32280}" destId="{847F0424-4988-4B0F-81B9-7C7BED03E7CA}" srcOrd="1" destOrd="0" presId="urn:microsoft.com/office/officeart/2005/8/layout/equation2"/>
    <dgm:cxn modelId="{FB5D7DB4-2330-4BAA-8BD0-2FE7AC1CCBEB}" type="presParOf" srcId="{38287273-FD04-4587-8F43-0A7F29B32280}" destId="{1E00E1F8-7086-4FA1-BFB6-745B16E7C40E}" srcOrd="2" destOrd="0" presId="urn:microsoft.com/office/officeart/2005/8/layout/equation2"/>
    <dgm:cxn modelId="{4BC7E5A5-8B66-4619-8DC3-48FEB9525F69}" type="presParOf" srcId="{38287273-FD04-4587-8F43-0A7F29B32280}" destId="{3CDB5DAC-61B4-45F5-85BB-1017793E39A9}" srcOrd="3" destOrd="0" presId="urn:microsoft.com/office/officeart/2005/8/layout/equation2"/>
    <dgm:cxn modelId="{F2372D2B-55D6-4E8D-99B3-463A970794BF}" type="presParOf" srcId="{38287273-FD04-4587-8F43-0A7F29B32280}" destId="{01BBC07A-A361-4D04-BB76-BB5EA464367F}" srcOrd="4" destOrd="0" presId="urn:microsoft.com/office/officeart/2005/8/layout/equation2"/>
    <dgm:cxn modelId="{8C137344-D0DC-4967-94AD-D539BBFF1B20}" type="presParOf" srcId="{B161F6D4-7A7C-4775-8077-421D0F32F2F0}" destId="{A4918DF3-11D8-4DE5-A59D-28D0D8945FB6}" srcOrd="1" destOrd="0" presId="urn:microsoft.com/office/officeart/2005/8/layout/equation2"/>
    <dgm:cxn modelId="{E051B091-8DB9-4D8D-9DAD-0A422E2085A1}" type="presParOf" srcId="{A4918DF3-11D8-4DE5-A59D-28D0D8945FB6}" destId="{28AC7E8C-0004-472D-BBDD-0A9C4E8E98D9}" srcOrd="0" destOrd="0" presId="urn:microsoft.com/office/officeart/2005/8/layout/equation2"/>
    <dgm:cxn modelId="{76821A46-CF5B-407D-94EC-A89F7F5EFEDE}" type="presParOf" srcId="{B161F6D4-7A7C-4775-8077-421D0F32F2F0}" destId="{5E6302AE-2D8B-4646-B888-CDDDB753F187}" srcOrd="2" destOrd="0" presId="urn:microsoft.com/office/officeart/2005/8/layout/equation2"/>
  </dgm:cxnLst>
  <dgm:bg/>
  <dgm:whole>
    <a:ln>
      <a:solidFill>
        <a:srgbClr val="FFFF99"/>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17630-F94B-46BB-93E6-37A6B414FE04}">
      <dsp:nvSpPr>
        <dsp:cNvPr id="0" name=""/>
        <dsp:cNvSpPr/>
      </dsp:nvSpPr>
      <dsp:spPr>
        <a:xfrm>
          <a:off x="1115936" y="2816"/>
          <a:ext cx="2227810" cy="1868188"/>
        </a:xfrm>
        <a:prstGeom prst="ellipse">
          <a:avLst/>
        </a:prstGeom>
        <a:solidFill>
          <a:srgbClr val="FFFF9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Arial" panose="020B0604020202020204" pitchFamily="34" charset="0"/>
              <a:cs typeface="Arial" panose="020B0604020202020204" pitchFamily="34" charset="0"/>
            </a:rPr>
            <a:t>To inform</a:t>
          </a:r>
        </a:p>
      </dsp:txBody>
      <dsp:txXfrm>
        <a:off x="1442191" y="276406"/>
        <a:ext cx="1575300" cy="1321008"/>
      </dsp:txXfrm>
    </dsp:sp>
    <dsp:sp modelId="{1E00E1F8-7086-4FA1-BFB6-745B16E7C40E}">
      <dsp:nvSpPr>
        <dsp:cNvPr id="0" name=""/>
        <dsp:cNvSpPr/>
      </dsp:nvSpPr>
      <dsp:spPr>
        <a:xfrm>
          <a:off x="1820683" y="1985569"/>
          <a:ext cx="818316" cy="81831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929151" y="2298493"/>
        <a:ext cx="601380" cy="192468"/>
      </dsp:txXfrm>
    </dsp:sp>
    <dsp:sp modelId="{01BBC07A-A361-4D04-BB76-BB5EA464367F}">
      <dsp:nvSpPr>
        <dsp:cNvPr id="0" name=""/>
        <dsp:cNvSpPr/>
      </dsp:nvSpPr>
      <dsp:spPr>
        <a:xfrm>
          <a:off x="1011001" y="2918450"/>
          <a:ext cx="2437680" cy="1410890"/>
        </a:xfrm>
        <a:prstGeom prst="ellipse">
          <a:avLst/>
        </a:prstGeom>
        <a:solidFill>
          <a:srgbClr val="FFFF9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Arial" panose="020B0604020202020204" pitchFamily="34" charset="0"/>
              <a:cs typeface="Arial" panose="020B0604020202020204" pitchFamily="34" charset="0"/>
            </a:rPr>
            <a:t>To motivate</a:t>
          </a:r>
        </a:p>
      </dsp:txBody>
      <dsp:txXfrm>
        <a:off x="1367991" y="3125070"/>
        <a:ext cx="1723700" cy="997650"/>
      </dsp:txXfrm>
    </dsp:sp>
    <dsp:sp modelId="{A4918DF3-11D8-4DE5-A59D-28D0D8945FB6}">
      <dsp:nvSpPr>
        <dsp:cNvPr id="0" name=""/>
        <dsp:cNvSpPr/>
      </dsp:nvSpPr>
      <dsp:spPr>
        <a:xfrm>
          <a:off x="3660315" y="1903652"/>
          <a:ext cx="448663" cy="5248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660315" y="2008622"/>
        <a:ext cx="314064" cy="314911"/>
      </dsp:txXfrm>
    </dsp:sp>
    <dsp:sp modelId="{5E6302AE-2D8B-4646-B888-CDDDB753F187}">
      <dsp:nvSpPr>
        <dsp:cNvPr id="0" name=""/>
        <dsp:cNvSpPr/>
      </dsp:nvSpPr>
      <dsp:spPr>
        <a:xfrm>
          <a:off x="4295216" y="755187"/>
          <a:ext cx="2821781" cy="2821781"/>
        </a:xfrm>
        <a:prstGeom prst="ellipse">
          <a:avLst/>
        </a:prstGeom>
        <a:solidFill>
          <a:srgbClr val="FFFF9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Arial" panose="020B0604020202020204" pitchFamily="34" charset="0"/>
              <a:cs typeface="Arial" panose="020B0604020202020204" pitchFamily="34" charset="0"/>
            </a:rPr>
            <a:t>2 basic functions</a:t>
          </a:r>
        </a:p>
      </dsp:txBody>
      <dsp:txXfrm>
        <a:off x="4708456" y="1168427"/>
        <a:ext cx="1995301" cy="1995301"/>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4942A-7DA4-4607-94C1-F9F98DA7ED93}" type="datetimeFigureOut">
              <a:rPr lang="en-MY" smtClean="0"/>
              <a:t>9/3/2022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82484-E3A7-49F8-B8FC-250F4243C5A4}" type="slidenum">
              <a:rPr lang="en-MY" smtClean="0"/>
              <a:t>‹#›</a:t>
            </a:fld>
            <a:endParaRPr lang="en-MY"/>
          </a:p>
        </p:txBody>
      </p:sp>
    </p:spTree>
    <p:extLst>
      <p:ext uri="{BB962C8B-B14F-4D97-AF65-F5344CB8AC3E}">
        <p14:creationId xmlns:p14="http://schemas.microsoft.com/office/powerpoint/2010/main" val="428891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D2F535-067D-4601-A726-FDCCDDC8E41F}" type="datetime1">
              <a:rPr lang="en-MY" smtClean="0"/>
              <a:t>9/3/2022</a:t>
            </a:fld>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44784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5A0887-CCCA-45FF-9959-06AFE747BC08}" type="datetime1">
              <a:rPr lang="en-MY" smtClean="0"/>
              <a:t>9/3/2022</a:t>
            </a:fld>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42359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EB8A2-99DA-48A5-BAB3-C9BA3A7AEC8C}" type="datetime1">
              <a:rPr lang="en-MY" smtClean="0"/>
              <a:t>9/3/2022</a:t>
            </a:fld>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19A051-7A60-4304-BBB8-5FE2A42B48AE}" type="slidenum">
              <a:rPr lang="en-MY" smtClean="0"/>
              <a:t>‹#›</a:t>
            </a:fld>
            <a:endParaRPr lang="en-MY"/>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8338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F450B1E-81E4-4891-A56F-950465D991DE}" type="datetime1">
              <a:rPr lang="en-MY" smtClean="0"/>
              <a:t>9/3/2022</a:t>
            </a:fld>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24921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CE9EF3B-22BB-4E12-940C-62EE89E2C9DE}" type="datetime1">
              <a:rPr lang="en-MY" smtClean="0"/>
              <a:t>9/3/2022</a:t>
            </a:fld>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19A051-7A60-4304-BBB8-5FE2A42B48AE}" type="slidenum">
              <a:rPr lang="en-MY" smtClean="0"/>
              <a:t>‹#›</a:t>
            </a:fld>
            <a:endParaRPr lang="en-MY"/>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846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3D8339B-5C25-42BF-9EBA-10F473A430A9}" type="datetime1">
              <a:rPr lang="en-MY" smtClean="0"/>
              <a:t>9/3/2022</a:t>
            </a:fld>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362078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F0AD8-B7D5-47C2-9593-F1A554A033AB}" type="datetime1">
              <a:rPr lang="en-MY" smtClean="0"/>
              <a:t>9/3/2022</a:t>
            </a:fld>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3296232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69586-A8D7-499A-A9F5-EFB92FED7F9B}" type="datetime1">
              <a:rPr lang="en-MY" smtClean="0"/>
              <a:t>9/3/2022</a:t>
            </a:fld>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707900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4B6359-4ADD-4501-BD5F-B0A9B515790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38739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13" y="0"/>
            <a:ext cx="122031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44938" y="1493838"/>
            <a:ext cx="8247063"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11"/>
          <p:cNvSpPr/>
          <p:nvPr userDrawn="1"/>
        </p:nvSpPr>
        <p:spPr>
          <a:xfrm>
            <a:off x="8937939" y="-90152"/>
            <a:ext cx="3296992" cy="1803042"/>
          </a:xfrm>
          <a:custGeom>
            <a:avLst/>
            <a:gdLst>
              <a:gd name="connsiteX0" fmla="*/ 3258355 w 3296992"/>
              <a:gd name="connsiteY0" fmla="*/ 0 h 1803042"/>
              <a:gd name="connsiteX1" fmla="*/ 0 w 3296992"/>
              <a:gd name="connsiteY1" fmla="*/ 0 h 1803042"/>
              <a:gd name="connsiteX2" fmla="*/ 515155 w 3296992"/>
              <a:gd name="connsiteY2" fmla="*/ 1803042 h 1803042"/>
              <a:gd name="connsiteX3" fmla="*/ 1300766 w 3296992"/>
              <a:gd name="connsiteY3" fmla="*/ 1326524 h 1803042"/>
              <a:gd name="connsiteX4" fmla="*/ 3296992 w 3296992"/>
              <a:gd name="connsiteY4" fmla="*/ 1326524 h 1803042"/>
              <a:gd name="connsiteX5" fmla="*/ 3296992 w 3296992"/>
              <a:gd name="connsiteY5" fmla="*/ 25758 h 1803042"/>
              <a:gd name="connsiteX6" fmla="*/ 3258355 w 3296992"/>
              <a:gd name="connsiteY6" fmla="*/ 0 h 180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6992" h="1803042">
                <a:moveTo>
                  <a:pt x="3258355" y="0"/>
                </a:moveTo>
                <a:lnTo>
                  <a:pt x="0" y="0"/>
                </a:lnTo>
                <a:lnTo>
                  <a:pt x="515155" y="1803042"/>
                </a:lnTo>
                <a:lnTo>
                  <a:pt x="1300766" y="1326524"/>
                </a:lnTo>
                <a:lnTo>
                  <a:pt x="3296992" y="1326524"/>
                </a:lnTo>
                <a:lnTo>
                  <a:pt x="3296992" y="25758"/>
                </a:lnTo>
                <a:lnTo>
                  <a:pt x="3258355" y="0"/>
                </a:lnTo>
                <a:close/>
              </a:path>
            </a:pathLst>
          </a:custGeom>
          <a:solidFill>
            <a:srgbClr val="FFC000"/>
          </a:solidFill>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5" name="Picture 1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401175" y="268288"/>
            <a:ext cx="2520951"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userDrawn="1"/>
        </p:nvGrpSpPr>
        <p:grpSpPr bwMode="auto">
          <a:xfrm>
            <a:off x="-90487" y="6548438"/>
            <a:ext cx="12330113" cy="419100"/>
            <a:chOff x="-90488" y="6548438"/>
            <a:chExt cx="12330113" cy="419100"/>
          </a:xfrm>
        </p:grpSpPr>
        <p:grpSp>
          <p:nvGrpSpPr>
            <p:cNvPr id="7" name="Group 8"/>
            <p:cNvGrpSpPr>
              <a:grpSpLocks/>
            </p:cNvGrpSpPr>
            <p:nvPr userDrawn="1"/>
          </p:nvGrpSpPr>
          <p:grpSpPr bwMode="auto">
            <a:xfrm>
              <a:off x="-90488" y="6577013"/>
              <a:ext cx="12330113" cy="390525"/>
              <a:chOff x="-103188" y="6626225"/>
              <a:chExt cx="12338051" cy="231775"/>
            </a:xfrm>
          </p:grpSpPr>
          <p:sp>
            <p:nvSpPr>
              <p:cNvPr id="9" name="Rectangle 8"/>
              <p:cNvSpPr/>
              <p:nvPr userDrawn="1"/>
            </p:nvSpPr>
            <p:spPr>
              <a:xfrm>
                <a:off x="-103188" y="6722327"/>
                <a:ext cx="12338051" cy="1356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0" name="Rectangle 9"/>
              <p:cNvSpPr/>
              <p:nvPr userDrawn="1"/>
            </p:nvSpPr>
            <p:spPr>
              <a:xfrm>
                <a:off x="-103188" y="6626225"/>
                <a:ext cx="12338051" cy="135673"/>
              </a:xfrm>
              <a:prstGeom prst="rect">
                <a:avLst/>
              </a:prstGeom>
              <a:solidFill>
                <a:srgbClr val="2930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8" name="TextBox 7"/>
            <p:cNvSpPr txBox="1">
              <a:spLocks noChangeArrowheads="1"/>
            </p:cNvSpPr>
            <p:nvPr userDrawn="1"/>
          </p:nvSpPr>
          <p:spPr bwMode="auto">
            <a:xfrm>
              <a:off x="4991100" y="6548438"/>
              <a:ext cx="2209800" cy="230832"/>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en-US" sz="900" dirty="0">
                  <a:solidFill>
                    <a:schemeClr val="bg1"/>
                  </a:solidFill>
                </a:rPr>
                <a:t>Copyright </a:t>
              </a:r>
              <a:r>
                <a:rPr lang="en-US" altLang="en-US" sz="900" dirty="0" err="1">
                  <a:solidFill>
                    <a:schemeClr val="bg1"/>
                  </a:solidFill>
                </a:rPr>
                <a:t>Universiti</a:t>
              </a:r>
              <a:r>
                <a:rPr lang="en-US" altLang="en-US" sz="900" dirty="0">
                  <a:solidFill>
                    <a:schemeClr val="bg1"/>
                  </a:solidFill>
                </a:rPr>
                <a:t> Malaya ©</a:t>
              </a:r>
              <a:endParaRPr lang="en-MY" altLang="en-US" sz="900" dirty="0">
                <a:solidFill>
                  <a:schemeClr val="bg1"/>
                </a:solidFill>
              </a:endParaRPr>
            </a:p>
          </p:txBody>
        </p:sp>
      </p:grpSp>
      <p:sp>
        <p:nvSpPr>
          <p:cNvPr id="11" name="Freeform 14"/>
          <p:cNvSpPr/>
          <p:nvPr userDrawn="1"/>
        </p:nvSpPr>
        <p:spPr>
          <a:xfrm>
            <a:off x="-44983" y="1493310"/>
            <a:ext cx="8141888" cy="4675031"/>
          </a:xfrm>
          <a:custGeom>
            <a:avLst/>
            <a:gdLst>
              <a:gd name="connsiteX0" fmla="*/ 12879 w 7302321"/>
              <a:gd name="connsiteY0" fmla="*/ 0 h 4675031"/>
              <a:gd name="connsiteX1" fmla="*/ 7302321 w 7302321"/>
              <a:gd name="connsiteY1" fmla="*/ 0 h 4675031"/>
              <a:gd name="connsiteX2" fmla="*/ 5512158 w 7302321"/>
              <a:gd name="connsiteY2" fmla="*/ 4675031 h 4675031"/>
              <a:gd name="connsiteX3" fmla="*/ 0 w 7302321"/>
              <a:gd name="connsiteY3" fmla="*/ 4675031 h 4675031"/>
              <a:gd name="connsiteX4" fmla="*/ 12879 w 7302321"/>
              <a:gd name="connsiteY4" fmla="*/ 0 h 467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321" h="4675031">
                <a:moveTo>
                  <a:pt x="12879" y="0"/>
                </a:moveTo>
                <a:lnTo>
                  <a:pt x="7302321" y="0"/>
                </a:lnTo>
                <a:lnTo>
                  <a:pt x="5512158" y="4675031"/>
                </a:lnTo>
                <a:lnTo>
                  <a:pt x="0" y="4675031"/>
                </a:lnTo>
                <a:lnTo>
                  <a:pt x="12879" y="0"/>
                </a:lnTo>
                <a:close/>
              </a:path>
            </a:pathLst>
          </a:custGeom>
          <a:gradFill>
            <a:gsLst>
              <a:gs pos="6000">
                <a:srgbClr val="0070C0">
                  <a:alpha val="96000"/>
                </a:srgbClr>
              </a:gs>
              <a:gs pos="47000">
                <a:srgbClr val="002060"/>
              </a:gs>
            </a:gsLst>
            <a:lin ang="123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extLst>
      <p:ext uri="{BB962C8B-B14F-4D97-AF65-F5344CB8AC3E}">
        <p14:creationId xmlns:p14="http://schemas.microsoft.com/office/powerpoint/2010/main" val="259200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DB6E8-D1C8-4482-AB99-5D43F9FFC9D6}" type="datetime1">
              <a:rPr lang="en-MY" smtClean="0"/>
              <a:t>9/3/2022</a:t>
            </a:fld>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67533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A0E637-D73D-4FB3-9FA7-5BD74ACD9C93}" type="datetime1">
              <a:rPr lang="en-MY" smtClean="0"/>
              <a:t>9/3/2022</a:t>
            </a:fld>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80138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52C65-4639-43F1-96AE-EAC25A43FC2B}" type="datetime1">
              <a:rPr lang="en-MY" smtClean="0"/>
              <a:t>9/3/2022</a:t>
            </a:fld>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39162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E3BF47-A13A-4726-B934-2FD6469E3603}" type="datetime1">
              <a:rPr lang="en-MY" smtClean="0"/>
              <a:t>9/3/2022</a:t>
            </a:fld>
            <a:endParaRPr lang="en-MY"/>
          </a:p>
        </p:txBody>
      </p:sp>
      <p:sp>
        <p:nvSpPr>
          <p:cNvPr id="8" name="Footer Placeholder 7"/>
          <p:cNvSpPr>
            <a:spLocks noGrp="1"/>
          </p:cNvSpPr>
          <p:nvPr>
            <p:ph type="ftr" sz="quarter" idx="11"/>
          </p:nvPr>
        </p:nvSpPr>
        <p:spPr/>
        <p:txBody>
          <a:bodyPr/>
          <a:lstStyle/>
          <a:p>
            <a:r>
              <a:rPr lang="fi-FI"/>
              <a:t>Siti Rohana Binti Mohd Thani</a:t>
            </a:r>
            <a:endParaRPr lang="en-MY"/>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08070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B48B53-6987-43A6-99A8-285EF31D097C}" type="datetime1">
              <a:rPr lang="en-MY" smtClean="0"/>
              <a:t>9/3/2022</a:t>
            </a:fld>
            <a:endParaRPr lang="en-MY"/>
          </a:p>
        </p:txBody>
      </p:sp>
      <p:sp>
        <p:nvSpPr>
          <p:cNvPr id="4" name="Footer Placeholder 3"/>
          <p:cNvSpPr>
            <a:spLocks noGrp="1"/>
          </p:cNvSpPr>
          <p:nvPr>
            <p:ph type="ftr" sz="quarter" idx="11"/>
          </p:nvPr>
        </p:nvSpPr>
        <p:spPr/>
        <p:txBody>
          <a:bodyPr/>
          <a:lstStyle/>
          <a:p>
            <a:r>
              <a:rPr lang="fi-FI"/>
              <a:t>Siti Rohana Binti Mohd Thani</a:t>
            </a:r>
            <a:endParaRPr lang="en-MY"/>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75644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ED5E4-CDFD-4A5C-AA5A-FC8F1201ABAD}" type="datetime1">
              <a:rPr lang="en-MY" smtClean="0"/>
              <a:t>9/3/2022</a:t>
            </a:fld>
            <a:endParaRPr lang="en-MY"/>
          </a:p>
        </p:txBody>
      </p:sp>
      <p:sp>
        <p:nvSpPr>
          <p:cNvPr id="3" name="Footer Placeholder 2"/>
          <p:cNvSpPr>
            <a:spLocks noGrp="1"/>
          </p:cNvSpPr>
          <p:nvPr>
            <p:ph type="ftr" sz="quarter" idx="11"/>
          </p:nvPr>
        </p:nvSpPr>
        <p:spPr/>
        <p:txBody>
          <a:bodyPr/>
          <a:lstStyle/>
          <a:p>
            <a:r>
              <a:rPr lang="fi-FI"/>
              <a:t>Siti Rohana Binti Mohd Thani</a:t>
            </a:r>
            <a:endParaRPr lang="en-MY"/>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97297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8BB923-AC62-4E45-B47A-57125A20E64A}" type="datetime1">
              <a:rPr lang="en-MY" smtClean="0"/>
              <a:t>9/3/2022</a:t>
            </a:fld>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327535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055703-E44E-4347-ADA8-14534645291C}" type="datetime1">
              <a:rPr lang="en-MY" smtClean="0"/>
              <a:t>9/3/2022</a:t>
            </a:fld>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146756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AC2C41-1C8D-463E-B926-C80F28CCFAE5}" type="datetime1">
              <a:rPr lang="en-MY" smtClean="0"/>
              <a:t>9/3/2022</a:t>
            </a:fld>
            <a:endParaRPr lang="en-MY"/>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i-FI"/>
              <a:t>Siti Rohana Binti Mohd Thani</a:t>
            </a:r>
            <a:endParaRPr lang="en-MY"/>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E19A051-7A60-4304-BBB8-5FE2A42B48AE}" type="slidenum">
              <a:rPr lang="en-MY" smtClean="0"/>
              <a:t>‹#›</a:t>
            </a:fld>
            <a:endParaRPr lang="en-MY"/>
          </a:p>
        </p:txBody>
      </p:sp>
    </p:spTree>
    <p:extLst>
      <p:ext uri="{BB962C8B-B14F-4D97-AF65-F5344CB8AC3E}">
        <p14:creationId xmlns:p14="http://schemas.microsoft.com/office/powerpoint/2010/main" val="2146381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ohana@um.edu.my" TargetMode="External"/><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 Id="rId5" Type="http://schemas.openxmlformats.org/officeDocument/2006/relationships/image" Target="../media/image26.jpg"/><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6.xml"/><Relationship Id="rId5" Type="http://schemas.openxmlformats.org/officeDocument/2006/relationships/image" Target="../media/image30.jpg"/><Relationship Id="rId4"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1886" y="1135553"/>
            <a:ext cx="9144000" cy="5194527"/>
          </a:xfrm>
          <a:prstGeom prst="rect">
            <a:avLst/>
          </a:prstGeom>
        </p:spPr>
      </p:pic>
      <p:grpSp>
        <p:nvGrpSpPr>
          <p:cNvPr id="3" name="Group 2">
            <a:extLst>
              <a:ext uri="{FF2B5EF4-FFF2-40B4-BE49-F238E27FC236}">
                <a16:creationId xmlns:a16="http://schemas.microsoft.com/office/drawing/2014/main" id="{4B274A24-CED7-4137-A84D-3ABC2F319B30}"/>
              </a:ext>
            </a:extLst>
          </p:cNvPr>
          <p:cNvGrpSpPr/>
          <p:nvPr/>
        </p:nvGrpSpPr>
        <p:grpSpPr>
          <a:xfrm>
            <a:off x="1561037" y="1163591"/>
            <a:ext cx="6606116" cy="357513"/>
            <a:chOff x="-6659" y="97504"/>
            <a:chExt cx="8808155" cy="476684"/>
          </a:xfrm>
        </p:grpSpPr>
        <p:cxnSp>
          <p:nvCxnSpPr>
            <p:cNvPr id="4" name="Straight Connector 3">
              <a:extLst>
                <a:ext uri="{FF2B5EF4-FFF2-40B4-BE49-F238E27FC236}">
                  <a16:creationId xmlns:a16="http://schemas.microsoft.com/office/drawing/2014/main" id="{534A5B88-38FC-4220-91B2-FDE8486CB4F2}"/>
                </a:ext>
              </a:extLst>
            </p:cNvPr>
            <p:cNvCxnSpPr>
              <a:cxnSpLocks/>
            </p:cNvCxnSpPr>
            <p:nvPr/>
          </p:nvCxnSpPr>
          <p:spPr>
            <a:xfrm>
              <a:off x="2825496" y="336365"/>
              <a:ext cx="5976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6">
              <a:extLst>
                <a:ext uri="{FF2B5EF4-FFF2-40B4-BE49-F238E27FC236}">
                  <a16:creationId xmlns:a16="http://schemas.microsoft.com/office/drawing/2014/main" id="{AAFB7C10-3E77-48FE-B0D6-7AFEE74D380E}"/>
                </a:ext>
              </a:extLst>
            </p:cNvPr>
            <p:cNvSpPr/>
            <p:nvPr/>
          </p:nvSpPr>
          <p:spPr>
            <a:xfrm flipH="1">
              <a:off x="-6659" y="97504"/>
              <a:ext cx="7394429" cy="476684"/>
            </a:xfrm>
            <a:custGeom>
              <a:avLst/>
              <a:gdLst>
                <a:gd name="connsiteX0" fmla="*/ 0 w 1776286"/>
                <a:gd name="connsiteY0" fmla="*/ 0 h 467540"/>
                <a:gd name="connsiteX1" fmla="*/ 1776286 w 1776286"/>
                <a:gd name="connsiteY1" fmla="*/ 0 h 467540"/>
                <a:gd name="connsiteX2" fmla="*/ 1776286 w 1776286"/>
                <a:gd name="connsiteY2" fmla="*/ 467540 h 467540"/>
                <a:gd name="connsiteX3" fmla="*/ 0 w 1776286"/>
                <a:gd name="connsiteY3" fmla="*/ 467540 h 467540"/>
                <a:gd name="connsiteX4" fmla="*/ 0 w 1776286"/>
                <a:gd name="connsiteY4" fmla="*/ 0 h 467540"/>
                <a:gd name="connsiteX0" fmla="*/ 146304 w 1776286"/>
                <a:gd name="connsiteY0" fmla="*/ 0 h 476684"/>
                <a:gd name="connsiteX1" fmla="*/ 1776286 w 1776286"/>
                <a:gd name="connsiteY1" fmla="*/ 9144 h 476684"/>
                <a:gd name="connsiteX2" fmla="*/ 1776286 w 1776286"/>
                <a:gd name="connsiteY2" fmla="*/ 476684 h 476684"/>
                <a:gd name="connsiteX3" fmla="*/ 0 w 1776286"/>
                <a:gd name="connsiteY3" fmla="*/ 476684 h 476684"/>
                <a:gd name="connsiteX4" fmla="*/ 146304 w 1776286"/>
                <a:gd name="connsiteY4" fmla="*/ 0 h 476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286" h="476684">
                  <a:moveTo>
                    <a:pt x="146304" y="0"/>
                  </a:moveTo>
                  <a:lnTo>
                    <a:pt x="1776286" y="9144"/>
                  </a:lnTo>
                  <a:lnTo>
                    <a:pt x="1776286" y="476684"/>
                  </a:lnTo>
                  <a:lnTo>
                    <a:pt x="0" y="476684"/>
                  </a:lnTo>
                  <a:lnTo>
                    <a:pt x="146304"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sp>
          <p:nvSpPr>
            <p:cNvPr id="6" name="Title 1">
              <a:extLst>
                <a:ext uri="{FF2B5EF4-FFF2-40B4-BE49-F238E27FC236}">
                  <a16:creationId xmlns:a16="http://schemas.microsoft.com/office/drawing/2014/main" id="{BDB96600-0893-469A-9D9F-4E0477DB9F83}"/>
                </a:ext>
              </a:extLst>
            </p:cNvPr>
            <p:cNvSpPr txBox="1">
              <a:spLocks/>
            </p:cNvSpPr>
            <p:nvPr/>
          </p:nvSpPr>
          <p:spPr>
            <a:xfrm>
              <a:off x="18441" y="140523"/>
              <a:ext cx="7344228" cy="390645"/>
            </a:xfrm>
            <a:prstGeom prst="rect">
              <a:avLst/>
            </a:prstGeom>
            <a:effectLst/>
          </p:spPr>
          <p:txBody>
            <a:bodyPr vert="horz" rtlCol="0" anchor="b">
              <a:no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defRPr/>
              </a:pPr>
              <a:r>
                <a:rPr lang="en-MY" altLang="en-US" sz="1500" dirty="0">
                  <a:solidFill>
                    <a:schemeClr val="bg1"/>
                  </a:solidFill>
                  <a:effectLst/>
                  <a:latin typeface="Arial" panose="020B0604020202020204" pitchFamily="34" charset="0"/>
                  <a:cs typeface="Arial" panose="020B0604020202020204" pitchFamily="34" charset="0"/>
                </a:rPr>
                <a:t>FAKULTI BAHASA DAN LINGUISTIK</a:t>
              </a:r>
            </a:p>
          </p:txBody>
        </p:sp>
      </p:grpSp>
      <p:sp>
        <p:nvSpPr>
          <p:cNvPr id="7" name="TextBox 6"/>
          <p:cNvSpPr txBox="1"/>
          <p:nvPr/>
        </p:nvSpPr>
        <p:spPr>
          <a:xfrm>
            <a:off x="1203367" y="3066062"/>
            <a:ext cx="4453247" cy="738664"/>
          </a:xfrm>
          <a:prstGeom prst="rect">
            <a:avLst/>
          </a:prstGeom>
          <a:solidFill>
            <a:srgbClr val="FFC000"/>
          </a:solidFill>
        </p:spPr>
        <p:txBody>
          <a:bodyPr wrap="square" rtlCol="0">
            <a:spAutoFit/>
          </a:bodyPr>
          <a:lstStyle/>
          <a:p>
            <a:r>
              <a:rPr lang="en-MY" sz="2100" b="1" dirty="0"/>
              <a:t>GBT 0002 : CRITICAL THINKING AND PROBLEM SOLVING SKILLS</a:t>
            </a:r>
          </a:p>
        </p:txBody>
      </p:sp>
      <p:sp>
        <p:nvSpPr>
          <p:cNvPr id="8" name="TextBox 7"/>
          <p:cNvSpPr txBox="1"/>
          <p:nvPr/>
        </p:nvSpPr>
        <p:spPr>
          <a:xfrm>
            <a:off x="1408216" y="3817242"/>
            <a:ext cx="1683327" cy="300082"/>
          </a:xfrm>
          <a:prstGeom prst="rect">
            <a:avLst/>
          </a:prstGeom>
          <a:solidFill>
            <a:srgbClr val="740000"/>
          </a:solidFill>
        </p:spPr>
        <p:txBody>
          <a:bodyPr wrap="square" rtlCol="0">
            <a:spAutoFit/>
          </a:bodyPr>
          <a:lstStyle/>
          <a:p>
            <a:endParaRPr lang="en-MY" sz="1350" dirty="0"/>
          </a:p>
        </p:txBody>
      </p:sp>
      <p:sp>
        <p:nvSpPr>
          <p:cNvPr id="9" name="TextBox 8"/>
          <p:cNvSpPr txBox="1"/>
          <p:nvPr/>
        </p:nvSpPr>
        <p:spPr>
          <a:xfrm>
            <a:off x="1265712" y="4129843"/>
            <a:ext cx="4168238" cy="715581"/>
          </a:xfrm>
          <a:prstGeom prst="rect">
            <a:avLst/>
          </a:prstGeom>
          <a:solidFill>
            <a:srgbClr val="740000"/>
          </a:solidFill>
        </p:spPr>
        <p:txBody>
          <a:bodyPr wrap="square" rtlCol="0">
            <a:spAutoFit/>
          </a:bodyPr>
          <a:lstStyle/>
          <a:p>
            <a:r>
              <a:rPr lang="en-MY" sz="1350" dirty="0">
                <a:solidFill>
                  <a:schemeClr val="bg1"/>
                </a:solidFill>
              </a:rPr>
              <a:t>PN SITI ROHANA BINTI MOHD THANI</a:t>
            </a:r>
          </a:p>
          <a:p>
            <a:r>
              <a:rPr lang="en-MY" sz="1350" dirty="0">
                <a:solidFill>
                  <a:schemeClr val="bg1"/>
                </a:solidFill>
                <a:hlinkClick r:id="rId3"/>
              </a:rPr>
              <a:t>srohana@um.edu.my</a:t>
            </a:r>
            <a:endParaRPr lang="en-MY" sz="1350" dirty="0">
              <a:solidFill>
                <a:schemeClr val="bg1"/>
              </a:solidFill>
            </a:endParaRPr>
          </a:p>
          <a:p>
            <a:r>
              <a:rPr lang="en-MY" sz="1350" dirty="0">
                <a:solidFill>
                  <a:schemeClr val="bg1"/>
                </a:solidFill>
              </a:rPr>
              <a:t>603-7967 3116</a:t>
            </a:r>
          </a:p>
        </p:txBody>
      </p:sp>
    </p:spTree>
    <p:extLst>
      <p:ext uri="{BB962C8B-B14F-4D97-AF65-F5344CB8AC3E}">
        <p14:creationId xmlns:p14="http://schemas.microsoft.com/office/powerpoint/2010/main" val="101543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722" y="479686"/>
            <a:ext cx="9555890" cy="899410"/>
          </a:xfrm>
        </p:spPr>
        <p:txBody>
          <a:bodyPr>
            <a:normAutofit/>
          </a:bodyPr>
          <a:lstStyle/>
          <a:p>
            <a:r>
              <a:rPr lang="en-MY" sz="3200" b="1" dirty="0">
                <a:latin typeface="Arial" panose="020B0604020202020204" pitchFamily="34" charset="0"/>
                <a:cs typeface="Arial" panose="020B0604020202020204" pitchFamily="34" charset="0"/>
              </a:rPr>
              <a:t>Media Literacy</a:t>
            </a:r>
          </a:p>
        </p:txBody>
      </p:sp>
      <p:sp>
        <p:nvSpPr>
          <p:cNvPr id="3" name="Slide Number Placeholder 2"/>
          <p:cNvSpPr>
            <a:spLocks noGrp="1"/>
          </p:cNvSpPr>
          <p:nvPr>
            <p:ph type="sldNum" sz="quarter" idx="12"/>
          </p:nvPr>
        </p:nvSpPr>
        <p:spPr/>
        <p:txBody>
          <a:bodyPr/>
          <a:lstStyle/>
          <a:p>
            <a:fld id="{6E19A051-7A60-4304-BBB8-5FE2A42B48AE}" type="slidenum">
              <a:rPr lang="en-MY" smtClean="0"/>
              <a:t>10</a:t>
            </a:fld>
            <a:endParaRPr lang="en-MY"/>
          </a:p>
        </p:txBody>
      </p:sp>
      <p:sp>
        <p:nvSpPr>
          <p:cNvPr id="4" name="TextBox 3"/>
          <p:cNvSpPr txBox="1"/>
          <p:nvPr/>
        </p:nvSpPr>
        <p:spPr>
          <a:xfrm>
            <a:off x="1763321" y="1447922"/>
            <a:ext cx="9258640" cy="4401205"/>
          </a:xfrm>
          <a:prstGeom prst="rect">
            <a:avLst/>
          </a:prstGeom>
          <a:noFill/>
        </p:spPr>
        <p:txBody>
          <a:bodyPr wrap="square" rtlCol="0">
            <a:spAutoFit/>
          </a:bodyPr>
          <a:lstStyle/>
          <a:p>
            <a:pPr marL="285750" indent="-285750" algn="just">
              <a:buFont typeface="Arial" panose="020B0604020202020204" pitchFamily="34" charset="0"/>
              <a:buChar char="•"/>
            </a:pPr>
            <a:r>
              <a:rPr lang="en-MY" sz="2800" dirty="0">
                <a:latin typeface="Arial" panose="020B0604020202020204" pitchFamily="34" charset="0"/>
                <a:cs typeface="Arial" panose="020B0604020202020204" pitchFamily="34" charset="0"/>
              </a:rPr>
              <a:t>It must be remembered that the media also does many good things and our lives would be worse without it.</a:t>
            </a:r>
          </a:p>
          <a:p>
            <a:pPr marL="285750" indent="-285750" algn="just">
              <a:buFont typeface="Arial" panose="020B0604020202020204" pitchFamily="34" charset="0"/>
              <a:buChar char="•"/>
            </a:pPr>
            <a:r>
              <a:rPr lang="en-MY" sz="2800" dirty="0">
                <a:latin typeface="Arial" panose="020B0604020202020204" pitchFamily="34" charset="0"/>
                <a:cs typeface="Arial" panose="020B0604020202020204" pitchFamily="34" charset="0"/>
              </a:rPr>
              <a:t>But the line between news, entertainment, and advertising has become blurred. News tries to entertain, entertainment passes as news, and ads disguise themselves as news (e.g., infomercials).</a:t>
            </a:r>
          </a:p>
          <a:p>
            <a:pPr marL="285750" indent="-285750" algn="just">
              <a:buFont typeface="Arial" panose="020B0604020202020204" pitchFamily="34" charset="0"/>
              <a:buChar char="•"/>
            </a:pPr>
            <a:r>
              <a:rPr lang="en-MY" sz="2800" dirty="0">
                <a:latin typeface="Arial" panose="020B0604020202020204" pitchFamily="34" charset="0"/>
                <a:cs typeface="Arial" panose="020B0604020202020204" pitchFamily="34" charset="0"/>
              </a:rPr>
              <a:t>One needs to be “media literate”, be able to effectively and efficiently comprehend and utilize mass communication.</a:t>
            </a:r>
          </a:p>
          <a:p>
            <a:pPr marL="285750" indent="-285750" algn="just">
              <a:buFont typeface="Arial" panose="020B0604020202020204" pitchFamily="34" charset="0"/>
              <a:buChar char="•"/>
            </a:pPr>
            <a:r>
              <a:rPr lang="en-MY" sz="2800" dirty="0">
                <a:latin typeface="Arial" panose="020B0604020202020204" pitchFamily="34" charset="0"/>
                <a:cs typeface="Arial" panose="020B0604020202020204" pitchFamily="34" charset="0"/>
              </a:rPr>
              <a:t>See list of critical questions to ask on page 453.</a:t>
            </a:r>
          </a:p>
        </p:txBody>
      </p:sp>
      <p:sp>
        <p:nvSpPr>
          <p:cNvPr id="5" name="Footer Placeholder 4"/>
          <p:cNvSpPr>
            <a:spLocks noGrp="1"/>
          </p:cNvSpPr>
          <p:nvPr>
            <p:ph type="ftr" sz="quarter" idx="11"/>
          </p:nvPr>
        </p:nvSpPr>
        <p:spPr>
          <a:xfrm>
            <a:off x="1463040" y="6135808"/>
            <a:ext cx="2299063" cy="722192"/>
          </a:xfrm>
        </p:spPr>
        <p:txBody>
          <a:bodyPr/>
          <a:lstStyle/>
          <a:p>
            <a:r>
              <a:rPr lang="fi-FI"/>
              <a:t>Siti Rohana Binti Mohd Thani</a:t>
            </a:r>
            <a:endParaRPr lang="en-MY"/>
          </a:p>
        </p:txBody>
      </p:sp>
    </p:spTree>
    <p:extLst>
      <p:ext uri="{BB962C8B-B14F-4D97-AF65-F5344CB8AC3E}">
        <p14:creationId xmlns:p14="http://schemas.microsoft.com/office/powerpoint/2010/main" val="123122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028" y="599057"/>
            <a:ext cx="8911687" cy="742574"/>
          </a:xfrm>
        </p:spPr>
        <p:txBody>
          <a:bodyPr>
            <a:normAutofit/>
          </a:bodyPr>
          <a:lstStyle/>
          <a:p>
            <a:r>
              <a:rPr lang="en-MY" sz="3200" b="1" dirty="0">
                <a:latin typeface="Arial" panose="020B0604020202020204" pitchFamily="34" charset="0"/>
                <a:cs typeface="Arial" panose="020B0604020202020204" pitchFamily="34" charset="0"/>
              </a:rPr>
              <a:t>Advertising</a:t>
            </a:r>
          </a:p>
        </p:txBody>
      </p:sp>
      <p:sp>
        <p:nvSpPr>
          <p:cNvPr id="3" name="Slide Number Placeholder 2"/>
          <p:cNvSpPr>
            <a:spLocks noGrp="1"/>
          </p:cNvSpPr>
          <p:nvPr>
            <p:ph type="sldNum" sz="quarter" idx="12"/>
          </p:nvPr>
        </p:nvSpPr>
        <p:spPr/>
        <p:txBody>
          <a:bodyPr/>
          <a:lstStyle/>
          <a:p>
            <a:fld id="{6E19A051-7A60-4304-BBB8-5FE2A42B48AE}" type="slidenum">
              <a:rPr lang="en-MY" smtClean="0"/>
              <a:t>11</a:t>
            </a:fld>
            <a:endParaRPr lang="en-MY"/>
          </a:p>
        </p:txBody>
      </p:sp>
      <p:sp>
        <p:nvSpPr>
          <p:cNvPr id="5" name="TextBox 4"/>
          <p:cNvSpPr txBox="1"/>
          <p:nvPr/>
        </p:nvSpPr>
        <p:spPr>
          <a:xfrm>
            <a:off x="1976284" y="1573161"/>
            <a:ext cx="8681884" cy="4154984"/>
          </a:xfrm>
          <a:prstGeom prst="rect">
            <a:avLst/>
          </a:prstGeom>
          <a:noFill/>
        </p:spPr>
        <p:txBody>
          <a:bodyPr wrap="square" rtlCol="0">
            <a:spAutoFit/>
          </a:bodyPr>
          <a:lstStyle/>
          <a:p>
            <a:pPr marL="285750" indent="-285750" algn="just">
              <a:buFont typeface="Arial" panose="020B0604020202020204" pitchFamily="34" charset="0"/>
              <a:buChar char="•"/>
            </a:pPr>
            <a:r>
              <a:rPr lang="en-MY" sz="2400" dirty="0">
                <a:latin typeface="Arial" panose="020B0604020202020204" pitchFamily="34" charset="0"/>
                <a:cs typeface="Arial" panose="020B0604020202020204" pitchFamily="34" charset="0"/>
              </a:rPr>
              <a:t>Ads are everywhere and have two basic functions: to inform and  motivate (usually to buy a product).</a:t>
            </a:r>
          </a:p>
          <a:p>
            <a:pPr marL="285750" indent="-285750" algn="just">
              <a:buFont typeface="Arial" panose="020B0604020202020204" pitchFamily="34" charset="0"/>
              <a:buChar char="•"/>
            </a:pPr>
            <a:r>
              <a:rPr lang="en-MY" sz="2400" dirty="0">
                <a:latin typeface="Arial" panose="020B0604020202020204" pitchFamily="34" charset="0"/>
                <a:cs typeface="Arial" panose="020B0604020202020204" pitchFamily="34" charset="0"/>
              </a:rPr>
              <a:t>What ads do:</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Morally good ads are truthful, informative and persuasive.</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Some just rely on product recognition (e.g., Nike’s “Just do it”).</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But many lie and distort.</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They also shape the values of our culture, making people value wealth, status, popularity and prestige over quality of life, being “true to yourself” and thinking for yourself.</a:t>
            </a:r>
          </a:p>
        </p:txBody>
      </p:sp>
      <p:sp>
        <p:nvSpPr>
          <p:cNvPr id="4" name="Footer Placeholder 3"/>
          <p:cNvSpPr>
            <a:spLocks noGrp="1"/>
          </p:cNvSpPr>
          <p:nvPr>
            <p:ph type="ftr" sz="quarter" idx="11"/>
          </p:nvPr>
        </p:nvSpPr>
        <p:spPr>
          <a:xfrm>
            <a:off x="1423852" y="6135808"/>
            <a:ext cx="1907177" cy="617689"/>
          </a:xfrm>
        </p:spPr>
        <p:txBody>
          <a:bodyPr/>
          <a:lstStyle/>
          <a:p>
            <a:r>
              <a:rPr lang="fi-FI" dirty="0"/>
              <a:t>Siti Rohana Binti Mohd Thani</a:t>
            </a:r>
            <a:endParaRPr lang="en-MY" dirty="0"/>
          </a:p>
        </p:txBody>
      </p:sp>
    </p:spTree>
    <p:extLst>
      <p:ext uri="{BB962C8B-B14F-4D97-AF65-F5344CB8AC3E}">
        <p14:creationId xmlns:p14="http://schemas.microsoft.com/office/powerpoint/2010/main" val="137781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646" y="167148"/>
            <a:ext cx="9724974" cy="747252"/>
          </a:xfrm>
        </p:spPr>
        <p:txBody>
          <a:bodyPr>
            <a:normAutofit/>
          </a:bodyPr>
          <a:lstStyle/>
          <a:p>
            <a:r>
              <a:rPr lang="en-MY" sz="3200" b="1" dirty="0">
                <a:latin typeface="Arial" panose="020B0604020202020204" pitchFamily="34" charset="0"/>
                <a:cs typeface="Arial" panose="020B0604020202020204" pitchFamily="34" charset="0"/>
              </a:rPr>
              <a:t>Advertising</a:t>
            </a:r>
          </a:p>
        </p:txBody>
      </p:sp>
      <p:sp>
        <p:nvSpPr>
          <p:cNvPr id="3" name="Slide Number Placeholder 2"/>
          <p:cNvSpPr>
            <a:spLocks noGrp="1"/>
          </p:cNvSpPr>
          <p:nvPr>
            <p:ph type="sldNum" sz="quarter" idx="12"/>
          </p:nvPr>
        </p:nvSpPr>
        <p:spPr/>
        <p:txBody>
          <a:bodyPr/>
          <a:lstStyle/>
          <a:p>
            <a:fld id="{6E19A051-7A60-4304-BBB8-5FE2A42B48AE}" type="slidenum">
              <a:rPr lang="en-MY" smtClean="0"/>
              <a:t>12</a:t>
            </a:fld>
            <a:endParaRPr lang="en-MY"/>
          </a:p>
        </p:txBody>
      </p:sp>
      <p:sp>
        <p:nvSpPr>
          <p:cNvPr id="4" name="TextBox 3"/>
          <p:cNvSpPr txBox="1"/>
          <p:nvPr/>
        </p:nvSpPr>
        <p:spPr>
          <a:xfrm>
            <a:off x="1720645" y="679270"/>
            <a:ext cx="9055509" cy="6001643"/>
          </a:xfrm>
          <a:prstGeom prst="rect">
            <a:avLst/>
          </a:prstGeom>
          <a:noFill/>
        </p:spPr>
        <p:txBody>
          <a:bodyPr wrap="square" rtlCol="0">
            <a:spAutoFit/>
          </a:bodyPr>
          <a:lstStyle/>
          <a:p>
            <a:pPr marL="285750" indent="-285750" algn="just">
              <a:buFont typeface="Arial" panose="020B0604020202020204" pitchFamily="34" charset="0"/>
              <a:buChar char="•"/>
            </a:pPr>
            <a:r>
              <a:rPr lang="en-MY" sz="2400" dirty="0" err="1">
                <a:latin typeface="Arial" panose="020B0604020202020204" pitchFamily="34" charset="0"/>
                <a:cs typeface="Arial" panose="020B0604020202020204" pitchFamily="34" charset="0"/>
              </a:rPr>
              <a:t>Defenses</a:t>
            </a:r>
            <a:r>
              <a:rPr lang="en-MY" sz="2400" dirty="0">
                <a:latin typeface="Arial" panose="020B0604020202020204" pitchFamily="34" charset="0"/>
                <a:cs typeface="Arial" panose="020B0604020202020204" pitchFamily="34" charset="0"/>
              </a:rPr>
              <a:t> of Advertising:</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It informs the public.</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It drives competition and development.</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It makes large scale consumption possible, which reduces prices.</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It allows for “government free” media outlets.</a:t>
            </a:r>
          </a:p>
          <a:p>
            <a:pPr marL="285750" indent="-285750" algn="just">
              <a:buFont typeface="Arial" panose="020B0604020202020204" pitchFamily="34" charset="0"/>
              <a:buChar char="•"/>
            </a:pPr>
            <a:r>
              <a:rPr lang="en-MY" sz="2400" dirty="0">
                <a:latin typeface="Arial" panose="020B0604020202020204" pitchFamily="34" charset="0"/>
                <a:cs typeface="Arial" panose="020B0604020202020204" pitchFamily="34" charset="0"/>
              </a:rPr>
              <a:t>Criticisms of Advertising:</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It is intrusive.</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It corrupts (by instilling immoral values).</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It takes advantage of kids (Kid’s Cereal).</a:t>
            </a:r>
          </a:p>
          <a:p>
            <a:pPr marL="742950" lvl="1" indent="-285750" algn="just">
              <a:buFont typeface="Courier New" panose="02070309020205020404" pitchFamily="49" charset="0"/>
              <a:buChar char="o"/>
            </a:pPr>
            <a:r>
              <a:rPr lang="en-MY" sz="2400" dirty="0">
                <a:latin typeface="Arial" panose="020B0604020202020204" pitchFamily="34" charset="0"/>
                <a:cs typeface="Arial" panose="020B0604020202020204" pitchFamily="34" charset="0"/>
              </a:rPr>
              <a:t>It is deceptive.</a:t>
            </a:r>
          </a:p>
          <a:p>
            <a:pPr marL="285750" indent="-285750" algn="just">
              <a:buFont typeface="Arial" panose="020B0604020202020204" pitchFamily="34" charset="0"/>
              <a:buChar char="•"/>
            </a:pPr>
            <a:r>
              <a:rPr lang="en-MY" sz="2400" u="sng" dirty="0">
                <a:latin typeface="Arial" panose="020B0604020202020204" pitchFamily="34" charset="0"/>
                <a:cs typeface="Arial" panose="020B0604020202020204" pitchFamily="34" charset="0"/>
              </a:rPr>
              <a:t>Low involvement buying</a:t>
            </a:r>
            <a:r>
              <a:rPr lang="en-MY" sz="2400" dirty="0">
                <a:latin typeface="Arial" panose="020B0604020202020204" pitchFamily="34" charset="0"/>
                <a:cs typeface="Arial" panose="020B0604020202020204" pitchFamily="34" charset="0"/>
              </a:rPr>
              <a:t>: Ads are most effective for cheap items. Since most everything that costs little is pretty much the same, and you are likely not to put much thought into the purchases anyway, you are more likely to buy something you have heard about repeatedly.</a:t>
            </a:r>
          </a:p>
        </p:txBody>
      </p:sp>
      <p:sp>
        <p:nvSpPr>
          <p:cNvPr id="5" name="Footer Placeholder 4"/>
          <p:cNvSpPr>
            <a:spLocks noGrp="1"/>
          </p:cNvSpPr>
          <p:nvPr>
            <p:ph type="ftr" sz="quarter" idx="11"/>
          </p:nvPr>
        </p:nvSpPr>
        <p:spPr>
          <a:xfrm>
            <a:off x="1311580" y="6135808"/>
            <a:ext cx="2215391" cy="1057227"/>
          </a:xfrm>
        </p:spPr>
        <p:txBody>
          <a:bodyPr/>
          <a:lstStyle/>
          <a:p>
            <a:r>
              <a:rPr lang="fi-FI" dirty="0"/>
              <a:t>Siti Rohana Binti Mohd Thani</a:t>
            </a:r>
            <a:endParaRPr lang="en-MY" dirty="0"/>
          </a:p>
        </p:txBody>
      </p:sp>
    </p:spTree>
    <p:extLst>
      <p:ext uri="{BB962C8B-B14F-4D97-AF65-F5344CB8AC3E}">
        <p14:creationId xmlns:p14="http://schemas.microsoft.com/office/powerpoint/2010/main" val="384758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303" y="512462"/>
            <a:ext cx="8911687" cy="640445"/>
          </a:xfrm>
        </p:spPr>
        <p:txBody>
          <a:bodyPr>
            <a:normAutofit fontScale="90000"/>
          </a:bodyPr>
          <a:lstStyle/>
          <a:p>
            <a:r>
              <a:rPr lang="en-MY" sz="3200" b="1" dirty="0">
                <a:latin typeface="Arial" panose="020B0604020202020204" pitchFamily="34" charset="0"/>
                <a:cs typeface="Arial" panose="020B0604020202020204" pitchFamily="34" charset="0"/>
              </a:rPr>
              <a:t>Common Advertising Ploys</a:t>
            </a:r>
            <a:br>
              <a:rPr lang="en-MY" sz="3200" dirty="0">
                <a:latin typeface="Arial" panose="020B0604020202020204" pitchFamily="34" charset="0"/>
                <a:cs typeface="Arial" panose="020B0604020202020204" pitchFamily="34" charset="0"/>
              </a:rPr>
            </a:br>
            <a:endParaRPr lang="en-MY"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E19A051-7A60-4304-BBB8-5FE2A42B48AE}" type="slidenum">
              <a:rPr lang="en-MY" smtClean="0"/>
              <a:t>13</a:t>
            </a:fld>
            <a:endParaRPr lang="en-MY"/>
          </a:p>
        </p:txBody>
      </p:sp>
      <p:sp>
        <p:nvSpPr>
          <p:cNvPr id="4" name="TextBox 3"/>
          <p:cNvSpPr txBox="1"/>
          <p:nvPr/>
        </p:nvSpPr>
        <p:spPr>
          <a:xfrm>
            <a:off x="1700982" y="1288026"/>
            <a:ext cx="9409470" cy="5262979"/>
          </a:xfrm>
          <a:prstGeom prst="rect">
            <a:avLst/>
          </a:prstGeom>
          <a:noFill/>
        </p:spPr>
        <p:txBody>
          <a:bodyPr wrap="square" rtlCol="0">
            <a:spAutoFit/>
          </a:bodyPr>
          <a:lstStyle/>
          <a:p>
            <a:pPr algn="just"/>
            <a:r>
              <a:rPr lang="en-MY" sz="2400" dirty="0">
                <a:latin typeface="Arial" panose="020B0604020202020204" pitchFamily="34" charset="0"/>
                <a:cs typeface="Arial" panose="020B0604020202020204" pitchFamily="34" charset="0"/>
              </a:rPr>
              <a:t>… that advertisers use as short cuts around “informed decision”</a:t>
            </a:r>
          </a:p>
          <a:p>
            <a:pPr marL="285750" indent="-285750" algn="just">
              <a:buFont typeface="Arial" panose="020B0604020202020204" pitchFamily="34" charset="0"/>
              <a:buChar char="•"/>
            </a:pPr>
            <a:r>
              <a:rPr lang="en-MY" sz="2400" b="1" u="sng" dirty="0" err="1">
                <a:latin typeface="Arial" panose="020B0604020202020204" pitchFamily="34" charset="0"/>
                <a:cs typeface="Arial" panose="020B0604020202020204" pitchFamily="34" charset="0"/>
              </a:rPr>
              <a:t>Humor</a:t>
            </a:r>
            <a:r>
              <a:rPr lang="en-MY" sz="2400" u="sng" dirty="0">
                <a:latin typeface="Arial" panose="020B0604020202020204" pitchFamily="34" charset="0"/>
                <a:cs typeface="Arial" panose="020B0604020202020204" pitchFamily="34" charset="0"/>
              </a:rPr>
              <a:t>: </a:t>
            </a:r>
            <a:r>
              <a:rPr lang="en-MY" sz="2400" dirty="0">
                <a:latin typeface="Arial" panose="020B0604020202020204" pitchFamily="34" charset="0"/>
                <a:cs typeface="Arial" panose="020B0604020202020204" pitchFamily="34" charset="0"/>
              </a:rPr>
              <a:t>If we laugh we remember, and if we remember we buy.</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Catchy Slogans and Jingles</a:t>
            </a:r>
            <a:r>
              <a:rPr lang="en-MY" sz="2400" dirty="0">
                <a:latin typeface="Arial" panose="020B0604020202020204" pitchFamily="34" charset="0"/>
                <a:cs typeface="Arial" panose="020B0604020202020204" pitchFamily="34" charset="0"/>
              </a:rPr>
              <a:t>: If it sticks in your head, it is likely to repeat itself in your head when you are making your buying decision.</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Anxiety Ads</a:t>
            </a:r>
            <a:r>
              <a:rPr lang="en-MY" sz="2400" dirty="0">
                <a:latin typeface="Arial" panose="020B0604020202020204" pitchFamily="34" charset="0"/>
                <a:cs typeface="Arial" panose="020B0604020202020204" pitchFamily="34" charset="0"/>
              </a:rPr>
              <a:t>: create “needs” by creating fears of “not measuring up” and offer a way to alleviate the fear.</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Emotive Language</a:t>
            </a:r>
            <a:r>
              <a:rPr lang="en-MY" sz="2400" dirty="0">
                <a:latin typeface="Arial" panose="020B0604020202020204" pitchFamily="34" charset="0"/>
                <a:cs typeface="Arial" panose="020B0604020202020204" pitchFamily="34" charset="0"/>
              </a:rPr>
              <a:t>: attaching “positive” words (pleasure, fresh, clean) to your product to elicit a positive opinion about the product (e.g., “fancy ketchup”).</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Weasel Words</a:t>
            </a:r>
            <a:r>
              <a:rPr lang="en-MY" sz="2400" dirty="0">
                <a:latin typeface="Arial" panose="020B0604020202020204" pitchFamily="34" charset="0"/>
                <a:cs typeface="Arial" panose="020B0604020202020204" pitchFamily="34" charset="0"/>
              </a:rPr>
              <a:t>: words that give false appearances (e.g., “may help”, “as low as”, and “up to”).</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Fine-print Disclaimers</a:t>
            </a:r>
            <a:r>
              <a:rPr lang="en-MY" sz="2400" dirty="0">
                <a:latin typeface="Arial" panose="020B0604020202020204" pitchFamily="34" charset="0"/>
                <a:cs typeface="Arial" panose="020B0604020202020204" pitchFamily="34" charset="0"/>
              </a:rPr>
              <a:t>: the “bad stuff” at the bottom that tells you everything in big print is a lie.</a:t>
            </a:r>
          </a:p>
        </p:txBody>
      </p:sp>
      <p:sp>
        <p:nvSpPr>
          <p:cNvPr id="5" name="Footer Placeholder 4"/>
          <p:cNvSpPr>
            <a:spLocks noGrp="1"/>
          </p:cNvSpPr>
          <p:nvPr>
            <p:ph type="ftr" sz="quarter" idx="11"/>
          </p:nvPr>
        </p:nvSpPr>
        <p:spPr>
          <a:xfrm>
            <a:off x="1162594" y="6135808"/>
            <a:ext cx="2090057" cy="957323"/>
          </a:xfrm>
        </p:spPr>
        <p:txBody>
          <a:bodyPr/>
          <a:lstStyle/>
          <a:p>
            <a:r>
              <a:rPr lang="fi-FI" dirty="0"/>
              <a:t>Siti Rohana Binti Mohd Thani</a:t>
            </a:r>
            <a:endParaRPr lang="en-MY" dirty="0"/>
          </a:p>
        </p:txBody>
      </p:sp>
    </p:spTree>
    <p:extLst>
      <p:ext uri="{BB962C8B-B14F-4D97-AF65-F5344CB8AC3E}">
        <p14:creationId xmlns:p14="http://schemas.microsoft.com/office/powerpoint/2010/main" val="394235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353" y="512462"/>
            <a:ext cx="8911687" cy="765732"/>
          </a:xfrm>
        </p:spPr>
        <p:txBody>
          <a:bodyPr>
            <a:normAutofit/>
          </a:bodyPr>
          <a:lstStyle/>
          <a:p>
            <a:r>
              <a:rPr lang="en-MY" sz="3200" b="1" dirty="0">
                <a:latin typeface="Arial" panose="020B0604020202020204" pitchFamily="34" charset="0"/>
                <a:cs typeface="Arial" panose="020B0604020202020204" pitchFamily="34" charset="0"/>
              </a:rPr>
              <a:t>Common Advertising Ploys</a:t>
            </a:r>
          </a:p>
        </p:txBody>
      </p:sp>
      <p:sp>
        <p:nvSpPr>
          <p:cNvPr id="3" name="Slide Number Placeholder 2"/>
          <p:cNvSpPr>
            <a:spLocks noGrp="1"/>
          </p:cNvSpPr>
          <p:nvPr>
            <p:ph type="sldNum" sz="quarter" idx="12"/>
          </p:nvPr>
        </p:nvSpPr>
        <p:spPr/>
        <p:txBody>
          <a:bodyPr/>
          <a:lstStyle/>
          <a:p>
            <a:fld id="{6E19A051-7A60-4304-BBB8-5FE2A42B48AE}" type="slidenum">
              <a:rPr lang="en-MY" smtClean="0"/>
              <a:t>14</a:t>
            </a:fld>
            <a:endParaRPr lang="en-MY"/>
          </a:p>
        </p:txBody>
      </p:sp>
      <p:sp>
        <p:nvSpPr>
          <p:cNvPr id="4" name="TextBox 3"/>
          <p:cNvSpPr txBox="1"/>
          <p:nvPr/>
        </p:nvSpPr>
        <p:spPr>
          <a:xfrm>
            <a:off x="1972491" y="1152907"/>
            <a:ext cx="9196954" cy="5262979"/>
          </a:xfrm>
          <a:prstGeom prst="rect">
            <a:avLst/>
          </a:prstGeom>
          <a:noFill/>
        </p:spPr>
        <p:txBody>
          <a:bodyPr wrap="square" rtlCol="0">
            <a:spAutoFit/>
          </a:bodyPr>
          <a:lstStyle/>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Puffery</a:t>
            </a:r>
            <a:r>
              <a:rPr lang="en-MY" sz="2400" dirty="0">
                <a:latin typeface="Arial" panose="020B0604020202020204" pitchFamily="34" charset="0"/>
                <a:cs typeface="Arial" panose="020B0604020202020204" pitchFamily="34" charset="0"/>
              </a:rPr>
              <a:t>: exaggerated claim that skirts the literal truth but does so in a way that does not deceive most audiences. “We have the lowest prices”. Most people know not to believe them, and they know that – so are they lying ?</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Sex Appeals</a:t>
            </a:r>
            <a:r>
              <a:rPr lang="en-MY" sz="2400" dirty="0">
                <a:latin typeface="Arial" panose="020B0604020202020204" pitchFamily="34" charset="0"/>
                <a:cs typeface="Arial" panose="020B0604020202020204" pitchFamily="34" charset="0"/>
              </a:rPr>
              <a:t>: Products associated with sex are easier to remember. Good looking models seem to make a product seem better. And it works. Sex really does sell.</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Feel-good Ads</a:t>
            </a:r>
            <a:r>
              <a:rPr lang="en-MY" sz="2400" dirty="0">
                <a:latin typeface="Arial" panose="020B0604020202020204" pitchFamily="34" charset="0"/>
                <a:cs typeface="Arial" panose="020B0604020202020204" pitchFamily="34" charset="0"/>
              </a:rPr>
              <a:t>: Again, positive associations make the product seem better.</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Image Ads</a:t>
            </a:r>
            <a:r>
              <a:rPr lang="en-MY" sz="2400" dirty="0">
                <a:latin typeface="Arial" panose="020B0604020202020204" pitchFamily="34" charset="0"/>
                <a:cs typeface="Arial" panose="020B0604020202020204" pitchFamily="34" charset="0"/>
              </a:rPr>
              <a:t>: Appeal to desires to have a certain image, often “most expensive” is portrayed as “the best”.</a:t>
            </a:r>
          </a:p>
          <a:p>
            <a:pPr marL="285750" indent="-285750" algn="just">
              <a:buFont typeface="Arial" panose="020B0604020202020204" pitchFamily="34" charset="0"/>
              <a:buChar char="•"/>
            </a:pPr>
            <a:r>
              <a:rPr lang="en-MY" sz="2400" b="1" u="sng" dirty="0">
                <a:latin typeface="Arial" panose="020B0604020202020204" pitchFamily="34" charset="0"/>
                <a:cs typeface="Arial" panose="020B0604020202020204" pitchFamily="34" charset="0"/>
              </a:rPr>
              <a:t>Celebrity Endorsements</a:t>
            </a:r>
            <a:r>
              <a:rPr lang="en-MY" sz="2400" dirty="0">
                <a:latin typeface="Arial" panose="020B0604020202020204" pitchFamily="34" charset="0"/>
                <a:cs typeface="Arial" panose="020B0604020202020204" pitchFamily="34" charset="0"/>
              </a:rPr>
              <a:t>: For some reason, seeing a celebrity behind a product makes people want the product – even if people know they are only there because they were paid to be.</a:t>
            </a:r>
          </a:p>
        </p:txBody>
      </p:sp>
      <p:sp>
        <p:nvSpPr>
          <p:cNvPr id="5" name="Footer Placeholder 4"/>
          <p:cNvSpPr>
            <a:spLocks noGrp="1"/>
          </p:cNvSpPr>
          <p:nvPr>
            <p:ph type="ftr" sz="quarter" idx="11"/>
          </p:nvPr>
        </p:nvSpPr>
        <p:spPr>
          <a:xfrm>
            <a:off x="1476104" y="6135808"/>
            <a:ext cx="2076993" cy="722192"/>
          </a:xfrm>
        </p:spPr>
        <p:txBody>
          <a:bodyPr/>
          <a:lstStyle/>
          <a:p>
            <a:r>
              <a:rPr lang="fi-FI" dirty="0"/>
              <a:t>Siti Rohana Binti Mohd Thani</a:t>
            </a:r>
            <a:endParaRPr lang="en-MY" dirty="0"/>
          </a:p>
        </p:txBody>
      </p:sp>
    </p:spTree>
    <p:extLst>
      <p:ext uri="{BB962C8B-B14F-4D97-AF65-F5344CB8AC3E}">
        <p14:creationId xmlns:p14="http://schemas.microsoft.com/office/powerpoint/2010/main" val="115303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19A051-7A60-4304-BBB8-5FE2A42B48AE}" type="slidenum">
              <a:rPr lang="en-MY" smtClean="0"/>
              <a:t>15</a:t>
            </a:fld>
            <a:endParaRPr lang="en-MY"/>
          </a:p>
        </p:txBody>
      </p:sp>
      <p:sp>
        <p:nvSpPr>
          <p:cNvPr id="3" name="TextBox 2"/>
          <p:cNvSpPr txBox="1"/>
          <p:nvPr/>
        </p:nvSpPr>
        <p:spPr>
          <a:xfrm flipH="1">
            <a:off x="2743200" y="2173574"/>
            <a:ext cx="8529403" cy="1754326"/>
          </a:xfrm>
          <a:prstGeom prst="rect">
            <a:avLst/>
          </a:prstGeom>
          <a:solidFill>
            <a:srgbClr val="FFC000"/>
          </a:solidFill>
          <a:effectLst>
            <a:glow rad="139700">
              <a:schemeClr val="accent2">
                <a:satMod val="175000"/>
                <a:alpha val="40000"/>
              </a:schemeClr>
            </a:glow>
          </a:effectLst>
          <a:scene3d>
            <a:camera prst="orthographicFront"/>
            <a:lightRig rig="threePt" dir="t"/>
          </a:scene3d>
          <a:sp3d>
            <a:bevelT prst="relaxedInset"/>
          </a:sp3d>
        </p:spPr>
        <p:txBody>
          <a:bodyPr wrap="square" rtlCol="0">
            <a:spAutoFit/>
          </a:bodyPr>
          <a:lstStyle/>
          <a:p>
            <a:r>
              <a:rPr lang="en-MY" sz="3600" b="1" dirty="0">
                <a:solidFill>
                  <a:srgbClr val="00B050"/>
                </a:solidFill>
                <a:latin typeface="Arial" panose="020B0604020202020204" pitchFamily="34" charset="0"/>
                <a:cs typeface="Arial" panose="020B0604020202020204" pitchFamily="34" charset="0"/>
              </a:rPr>
              <a:t>Persuasive Language</a:t>
            </a:r>
          </a:p>
          <a:p>
            <a:endParaRPr lang="en-MY" sz="3600" b="1" dirty="0">
              <a:solidFill>
                <a:srgbClr val="00B050"/>
              </a:solidFill>
              <a:latin typeface="Arial" panose="020B0604020202020204" pitchFamily="34" charset="0"/>
              <a:cs typeface="Arial" panose="020B0604020202020204" pitchFamily="34" charset="0"/>
            </a:endParaRPr>
          </a:p>
          <a:p>
            <a:r>
              <a:rPr lang="en-MY" sz="3600" b="1" dirty="0">
                <a:solidFill>
                  <a:srgbClr val="00B050"/>
                </a:solidFill>
                <a:latin typeface="Arial" panose="020B0604020202020204" pitchFamily="34" charset="0"/>
                <a:cs typeface="Arial" panose="020B0604020202020204" pitchFamily="34" charset="0"/>
              </a:rPr>
              <a:t>        Critical Thinking</a:t>
            </a:r>
          </a:p>
        </p:txBody>
      </p:sp>
      <p:sp>
        <p:nvSpPr>
          <p:cNvPr id="4" name="Footer Placeholder 3"/>
          <p:cNvSpPr>
            <a:spLocks noGrp="1"/>
          </p:cNvSpPr>
          <p:nvPr>
            <p:ph type="ftr" sz="quarter" idx="11"/>
          </p:nvPr>
        </p:nvSpPr>
        <p:spPr>
          <a:xfrm>
            <a:off x="1311580" y="6135809"/>
            <a:ext cx="2110889" cy="264992"/>
          </a:xfrm>
        </p:spPr>
        <p:txBody>
          <a:bodyPr/>
          <a:lstStyle/>
          <a:p>
            <a:r>
              <a:rPr lang="fi-FI" dirty="0"/>
              <a:t>Siti Rohana Binti Mohd Thani</a:t>
            </a:r>
            <a:endParaRPr lang="en-MY" dirty="0"/>
          </a:p>
        </p:txBody>
      </p:sp>
    </p:spTree>
    <p:extLst>
      <p:ext uri="{BB962C8B-B14F-4D97-AF65-F5344CB8AC3E}">
        <p14:creationId xmlns:p14="http://schemas.microsoft.com/office/powerpoint/2010/main" val="95816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614" y="471948"/>
            <a:ext cx="9488998" cy="680959"/>
          </a:xfrm>
        </p:spPr>
        <p:txBody>
          <a:bodyPr>
            <a:normAutofit/>
          </a:bodyPr>
          <a:lstStyle/>
          <a:p>
            <a:r>
              <a:rPr lang="en-MY" sz="3200" b="1" dirty="0">
                <a:latin typeface="Arial" panose="020B0604020202020204" pitchFamily="34" charset="0"/>
                <a:cs typeface="Arial" panose="020B0604020202020204" pitchFamily="34" charset="0"/>
              </a:rPr>
              <a:t>Persuasive Language</a:t>
            </a:r>
          </a:p>
        </p:txBody>
      </p:sp>
      <p:sp>
        <p:nvSpPr>
          <p:cNvPr id="3" name="Slide Number Placeholder 2"/>
          <p:cNvSpPr>
            <a:spLocks noGrp="1"/>
          </p:cNvSpPr>
          <p:nvPr>
            <p:ph type="sldNum" sz="quarter" idx="12"/>
          </p:nvPr>
        </p:nvSpPr>
        <p:spPr/>
        <p:txBody>
          <a:bodyPr/>
          <a:lstStyle/>
          <a:p>
            <a:fld id="{6E19A051-7A60-4304-BBB8-5FE2A42B48AE}" type="slidenum">
              <a:rPr lang="en-MY" smtClean="0"/>
              <a:t>16</a:t>
            </a:fld>
            <a:endParaRPr lang="en-MY"/>
          </a:p>
        </p:txBody>
      </p:sp>
      <p:sp>
        <p:nvSpPr>
          <p:cNvPr id="6" name="TextBox 5"/>
          <p:cNvSpPr txBox="1"/>
          <p:nvPr/>
        </p:nvSpPr>
        <p:spPr>
          <a:xfrm>
            <a:off x="1661652" y="1317523"/>
            <a:ext cx="8622890" cy="5262979"/>
          </a:xfrm>
          <a:prstGeom prst="rect">
            <a:avLst/>
          </a:prstGeom>
          <a:noFill/>
        </p:spPr>
        <p:txBody>
          <a:bodyPr wrap="square" rtlCol="0">
            <a:spAutoFit/>
          </a:bodyPr>
          <a:lstStyle/>
          <a:p>
            <a:pPr marL="457200" indent="-457200" algn="just">
              <a:buFont typeface="Wingdings" panose="05000000000000000000" pitchFamily="2" charset="2"/>
              <a:buChar char="§"/>
            </a:pPr>
            <a:r>
              <a:rPr lang="en-MY" sz="2800" dirty="0">
                <a:latin typeface="Arial" panose="020B0604020202020204" pitchFamily="34" charset="0"/>
                <a:cs typeface="Arial" panose="020B0604020202020204" pitchFamily="34" charset="0"/>
              </a:rPr>
              <a:t>Language is used to persuade or convince others to act or think in a certain way</a:t>
            </a:r>
          </a:p>
          <a:p>
            <a:pPr marL="457200" indent="-457200" algn="just">
              <a:buFont typeface="Wingdings" panose="05000000000000000000" pitchFamily="2" charset="2"/>
              <a:buChar char="§"/>
            </a:pPr>
            <a:r>
              <a:rPr lang="en-MY" sz="2800" dirty="0">
                <a:latin typeface="Arial" panose="020B0604020202020204" pitchFamily="34" charset="0"/>
                <a:cs typeface="Arial" panose="020B0604020202020204" pitchFamily="34" charset="0"/>
              </a:rPr>
              <a:t>Found in politics as ‘propaganda’</a:t>
            </a:r>
          </a:p>
          <a:p>
            <a:pPr marL="457200" indent="-457200" algn="just">
              <a:buFont typeface="Wingdings" panose="05000000000000000000" pitchFamily="2" charset="2"/>
              <a:buChar char="§"/>
            </a:pPr>
            <a:r>
              <a:rPr lang="en-MY" sz="2800" dirty="0">
                <a:latin typeface="Arial" panose="020B0604020202020204" pitchFamily="34" charset="0"/>
                <a:cs typeface="Arial" panose="020B0604020202020204" pitchFamily="34" charset="0"/>
              </a:rPr>
              <a:t>Also found in the language of advertising</a:t>
            </a:r>
          </a:p>
          <a:p>
            <a:pPr marL="457200" indent="-457200" algn="just">
              <a:buFont typeface="Wingdings" panose="05000000000000000000" pitchFamily="2" charset="2"/>
              <a:buChar char="§"/>
            </a:pPr>
            <a:r>
              <a:rPr lang="en-MY" sz="2800" dirty="0">
                <a:latin typeface="Arial" panose="020B0604020202020204" pitchFamily="34" charset="0"/>
                <a:cs typeface="Arial" panose="020B0604020202020204" pitchFamily="34" charset="0"/>
              </a:rPr>
              <a:t>Many techniques that aim to influence others’ thinking:</a:t>
            </a:r>
          </a:p>
          <a:p>
            <a:pPr algn="just"/>
            <a:r>
              <a:rPr lang="en-MY" sz="2800" dirty="0">
                <a:latin typeface="Arial" panose="020B0604020202020204" pitchFamily="34" charset="0"/>
                <a:cs typeface="Arial" panose="020B0604020202020204" pitchFamily="34" charset="0"/>
              </a:rPr>
              <a:t>       - Language</a:t>
            </a:r>
          </a:p>
          <a:p>
            <a:pPr algn="just"/>
            <a:r>
              <a:rPr lang="en-MY" sz="2800" dirty="0">
                <a:latin typeface="Arial" panose="020B0604020202020204" pitchFamily="34" charset="0"/>
                <a:cs typeface="Arial" panose="020B0604020202020204" pitchFamily="34" charset="0"/>
              </a:rPr>
              <a:t>       - Fallacies</a:t>
            </a:r>
          </a:p>
          <a:p>
            <a:pPr algn="just"/>
            <a:r>
              <a:rPr lang="en-MY" sz="2800" dirty="0">
                <a:latin typeface="Arial" panose="020B0604020202020204" pitchFamily="34" charset="0"/>
                <a:cs typeface="Arial" panose="020B0604020202020204" pitchFamily="34" charset="0"/>
              </a:rPr>
              <a:t>       - Statistics</a:t>
            </a:r>
          </a:p>
          <a:p>
            <a:pPr algn="just"/>
            <a:r>
              <a:rPr lang="en-MY" sz="2800" dirty="0">
                <a:latin typeface="Arial" panose="020B0604020202020204" pitchFamily="34" charset="0"/>
                <a:cs typeface="Arial" panose="020B0604020202020204" pitchFamily="34" charset="0"/>
              </a:rPr>
              <a:t>       - Appearance</a:t>
            </a:r>
          </a:p>
          <a:p>
            <a:pPr algn="just"/>
            <a:r>
              <a:rPr lang="en-MY" sz="2800" dirty="0">
                <a:latin typeface="Arial" panose="020B0604020202020204" pitchFamily="34" charset="0"/>
                <a:cs typeface="Arial" panose="020B0604020202020204" pitchFamily="34" charset="0"/>
              </a:rPr>
              <a:t>       - Offers</a:t>
            </a:r>
          </a:p>
          <a:p>
            <a:pPr algn="just"/>
            <a:r>
              <a:rPr lang="en-MY" sz="2800" dirty="0">
                <a:latin typeface="Arial" panose="020B0604020202020204" pitchFamily="34" charset="0"/>
                <a:cs typeface="Arial" panose="020B0604020202020204" pitchFamily="34" charset="0"/>
              </a:rPr>
              <a:t>       - Testimonials</a:t>
            </a:r>
          </a:p>
        </p:txBody>
      </p:sp>
      <p:sp>
        <p:nvSpPr>
          <p:cNvPr id="4" name="Footer Placeholder 3"/>
          <p:cNvSpPr>
            <a:spLocks noGrp="1"/>
          </p:cNvSpPr>
          <p:nvPr>
            <p:ph type="ftr" sz="quarter" idx="11"/>
          </p:nvPr>
        </p:nvSpPr>
        <p:spPr>
          <a:xfrm>
            <a:off x="1311580" y="6135808"/>
            <a:ext cx="2293769" cy="892009"/>
          </a:xfrm>
        </p:spPr>
        <p:txBody>
          <a:bodyPr/>
          <a:lstStyle/>
          <a:p>
            <a:r>
              <a:rPr lang="fi-FI" dirty="0"/>
              <a:t>Siti Rohana Binti Mohd Thani</a:t>
            </a:r>
            <a:endParaRPr lang="en-MY" dirty="0"/>
          </a:p>
        </p:txBody>
      </p:sp>
    </p:spTree>
    <p:extLst>
      <p:ext uri="{BB962C8B-B14F-4D97-AF65-F5344CB8AC3E}">
        <p14:creationId xmlns:p14="http://schemas.microsoft.com/office/powerpoint/2010/main" val="25850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8" y="454150"/>
            <a:ext cx="9606985" cy="1032387"/>
          </a:xfrm>
        </p:spPr>
        <p:txBody>
          <a:bodyPr>
            <a:normAutofit/>
          </a:bodyPr>
          <a:lstStyle/>
          <a:p>
            <a:r>
              <a:rPr lang="en-MY" sz="3200" b="1" dirty="0">
                <a:latin typeface="Arial" panose="020B0604020202020204" pitchFamily="34" charset="0"/>
                <a:cs typeface="Arial" panose="020B0604020202020204" pitchFamily="34" charset="0"/>
              </a:rPr>
              <a:t>Language : Memorable slogans</a:t>
            </a:r>
          </a:p>
        </p:txBody>
      </p:sp>
      <p:sp>
        <p:nvSpPr>
          <p:cNvPr id="3" name="Slide Number Placeholder 2"/>
          <p:cNvSpPr>
            <a:spLocks noGrp="1"/>
          </p:cNvSpPr>
          <p:nvPr>
            <p:ph type="sldNum" sz="quarter" idx="12"/>
          </p:nvPr>
        </p:nvSpPr>
        <p:spPr/>
        <p:txBody>
          <a:bodyPr/>
          <a:lstStyle/>
          <a:p>
            <a:fld id="{6E19A051-7A60-4304-BBB8-5FE2A42B48AE}" type="slidenum">
              <a:rPr lang="en-MY" smtClean="0"/>
              <a:t>17</a:t>
            </a:fld>
            <a:endParaRPr lang="en-MY"/>
          </a:p>
        </p:txBody>
      </p:sp>
      <p:sp>
        <p:nvSpPr>
          <p:cNvPr id="5" name="TextBox 4"/>
          <p:cNvSpPr txBox="1"/>
          <p:nvPr/>
        </p:nvSpPr>
        <p:spPr>
          <a:xfrm>
            <a:off x="1933732" y="1303357"/>
            <a:ext cx="10153017" cy="3785652"/>
          </a:xfrm>
          <a:prstGeom prst="rect">
            <a:avLst/>
          </a:prstGeom>
          <a:noFill/>
        </p:spPr>
        <p:txBody>
          <a:bodyPr wrap="square" rtlCol="0">
            <a:spAutoFit/>
          </a:bodyPr>
          <a:lstStyle/>
          <a:p>
            <a:pPr marL="342900" indent="-342900">
              <a:buFont typeface="Wingdings" panose="05000000000000000000" pitchFamily="2" charset="2"/>
              <a:buChar char="§"/>
            </a:pPr>
            <a:r>
              <a:rPr lang="en-MY" sz="2400" dirty="0">
                <a:latin typeface="Arial" panose="020B0604020202020204" pitchFamily="34" charset="0"/>
                <a:cs typeface="Arial" panose="020B0604020202020204" pitchFamily="34" charset="0"/>
              </a:rPr>
              <a:t>A Memorable phrase is used in a campaign or a series of commercials. Viewers remember the slogan and associate it with the product.</a:t>
            </a:r>
          </a:p>
          <a:p>
            <a:pPr marL="342900" indent="-342900">
              <a:buFont typeface="Wingdings" panose="05000000000000000000" pitchFamily="2" charset="2"/>
              <a:buChar char="§"/>
            </a:pPr>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a:t>
            </a:r>
          </a:p>
          <a:p>
            <a:r>
              <a:rPr lang="en-MY" sz="2400" dirty="0">
                <a:latin typeface="Arial" panose="020B0604020202020204" pitchFamily="34" charset="0"/>
                <a:cs typeface="Arial" panose="020B0604020202020204" pitchFamily="34" charset="0"/>
              </a:rPr>
              <a:t> </a:t>
            </a:r>
          </a:p>
          <a:p>
            <a:endParaRPr lang="en-MY" sz="2400" dirty="0">
              <a:latin typeface="Arial" panose="020B0604020202020204" pitchFamily="34" charset="0"/>
              <a:cs typeface="Arial" panose="020B0604020202020204" pitchFamily="34" charset="0"/>
            </a:endParaRPr>
          </a:p>
          <a:p>
            <a:endParaRPr lang="en-MY" sz="2400" dirty="0">
              <a:latin typeface="Arial" panose="020B0604020202020204" pitchFamily="34" charset="0"/>
              <a:cs typeface="Arial" panose="020B0604020202020204" pitchFamily="34" charset="0"/>
            </a:endParaRPr>
          </a:p>
          <a:p>
            <a:endParaRPr lang="en-MY" sz="2400" dirty="0">
              <a:latin typeface="Arial" panose="020B0604020202020204" pitchFamily="34" charset="0"/>
              <a:cs typeface="Arial" panose="020B0604020202020204" pitchFamily="34" charset="0"/>
            </a:endParaRPr>
          </a:p>
          <a:p>
            <a:endParaRPr lang="en-MY" sz="2400" dirty="0">
              <a:latin typeface="Arial" panose="020B0604020202020204" pitchFamily="34" charset="0"/>
              <a:cs typeface="Arial" panose="020B0604020202020204" pitchFamily="34" charset="0"/>
            </a:endParaRPr>
          </a:p>
          <a:p>
            <a:endParaRPr lang="en-MY" sz="2400" dirty="0">
              <a:latin typeface="Arial" panose="020B0604020202020204" pitchFamily="34" charset="0"/>
              <a:cs typeface="Arial" panose="020B0604020202020204" pitchFamily="34" charset="0"/>
            </a:endParaRPr>
          </a:p>
          <a:p>
            <a:r>
              <a:rPr lang="en-MY" sz="2400" dirty="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668" y="3196182"/>
            <a:ext cx="3748830" cy="23351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030" y="3196184"/>
            <a:ext cx="3198605" cy="2335186"/>
          </a:xfrm>
          <a:prstGeom prst="rect">
            <a:avLst/>
          </a:prstGeom>
        </p:spPr>
      </p:pic>
      <p:sp>
        <p:nvSpPr>
          <p:cNvPr id="4" name="Footer Placeholder 3"/>
          <p:cNvSpPr>
            <a:spLocks noGrp="1"/>
          </p:cNvSpPr>
          <p:nvPr>
            <p:ph type="ftr" sz="quarter" idx="11"/>
          </p:nvPr>
        </p:nvSpPr>
        <p:spPr>
          <a:xfrm>
            <a:off x="1311580" y="6135808"/>
            <a:ext cx="1875757" cy="662846"/>
          </a:xfrm>
        </p:spPr>
        <p:txBody>
          <a:bodyPr/>
          <a:lstStyle/>
          <a:p>
            <a:r>
              <a:rPr lang="fi-FI" dirty="0"/>
              <a:t>Siti Rohana Binti Mohd Thani</a:t>
            </a:r>
            <a:endParaRPr lang="en-MY" dirty="0"/>
          </a:p>
        </p:txBody>
      </p:sp>
    </p:spTree>
    <p:extLst>
      <p:ext uri="{BB962C8B-B14F-4D97-AF65-F5344CB8AC3E}">
        <p14:creationId xmlns:p14="http://schemas.microsoft.com/office/powerpoint/2010/main" val="2362581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99956"/>
          </a:xfrm>
        </p:spPr>
        <p:txBody>
          <a:bodyPr>
            <a:normAutofit/>
          </a:bodyPr>
          <a:lstStyle/>
          <a:p>
            <a:r>
              <a:rPr lang="en-MY" sz="3200" b="1" dirty="0">
                <a:latin typeface="Arial" panose="020B0604020202020204" pitchFamily="34" charset="0"/>
                <a:cs typeface="Arial" panose="020B0604020202020204" pitchFamily="34" charset="0"/>
              </a:rPr>
              <a:t>Language : Vagueness / ambiguity</a:t>
            </a:r>
          </a:p>
        </p:txBody>
      </p:sp>
      <p:sp>
        <p:nvSpPr>
          <p:cNvPr id="3" name="Slide Number Placeholder 2"/>
          <p:cNvSpPr>
            <a:spLocks noGrp="1"/>
          </p:cNvSpPr>
          <p:nvPr>
            <p:ph type="sldNum" sz="quarter" idx="12"/>
          </p:nvPr>
        </p:nvSpPr>
        <p:spPr/>
        <p:txBody>
          <a:bodyPr/>
          <a:lstStyle/>
          <a:p>
            <a:fld id="{6E19A051-7A60-4304-BBB8-5FE2A42B48AE}" type="slidenum">
              <a:rPr lang="en-MY" smtClean="0"/>
              <a:t>18</a:t>
            </a:fld>
            <a:endParaRPr lang="en-MY"/>
          </a:p>
        </p:txBody>
      </p:sp>
      <p:sp>
        <p:nvSpPr>
          <p:cNvPr id="5" name="TextBox 4"/>
          <p:cNvSpPr txBox="1"/>
          <p:nvPr/>
        </p:nvSpPr>
        <p:spPr>
          <a:xfrm>
            <a:off x="1484026" y="1648918"/>
            <a:ext cx="9533744" cy="3724096"/>
          </a:xfrm>
          <a:prstGeom prst="rect">
            <a:avLst/>
          </a:prstGeom>
          <a:noFill/>
        </p:spPr>
        <p:txBody>
          <a:bodyPr wrap="square" rtlCol="0">
            <a:spAutoFit/>
          </a:bodyPr>
          <a:lstStyle/>
          <a:p>
            <a:pPr marL="342900" indent="-342900">
              <a:buFont typeface="Wingdings" panose="05000000000000000000" pitchFamily="2" charset="2"/>
              <a:buChar char="§"/>
            </a:pPr>
            <a:r>
              <a:rPr lang="en-MY" sz="2400" dirty="0">
                <a:latin typeface="Arial" panose="020B0604020202020204" pitchFamily="34" charset="0"/>
                <a:cs typeface="Arial" panose="020B0604020202020204" pitchFamily="34" charset="0"/>
              </a:rPr>
              <a:t>Words that lack a clear and distinct meaning</a:t>
            </a:r>
          </a:p>
          <a:p>
            <a:pPr marL="342900" indent="-342900">
              <a:buFont typeface="Wingdings" panose="05000000000000000000" pitchFamily="2" charset="2"/>
              <a:buChar char="§"/>
            </a:pPr>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a:t>
            </a:r>
          </a:p>
          <a:p>
            <a:r>
              <a:rPr lang="en-MY" sz="2400" dirty="0">
                <a:latin typeface="Arial" panose="020B0604020202020204" pitchFamily="34" charset="0"/>
                <a:cs typeface="Arial" panose="020B0604020202020204" pitchFamily="34" charset="0"/>
              </a:rPr>
              <a:t>           ‘She is really smart’ --- General</a:t>
            </a:r>
          </a:p>
          <a:p>
            <a:r>
              <a:rPr lang="en-MY" sz="2400" dirty="0">
                <a:latin typeface="Arial" panose="020B0604020202020204" pitchFamily="34" charset="0"/>
                <a:cs typeface="Arial" panose="020B0604020202020204" pitchFamily="34" charset="0"/>
              </a:rPr>
              <a:t>           ‘She got an A in physics’ ---specific</a:t>
            </a:r>
          </a:p>
          <a:p>
            <a:endParaRPr lang="en-MY"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MY" sz="2800" dirty="0">
                <a:latin typeface="Arial" panose="020B0604020202020204" pitchFamily="34" charset="0"/>
                <a:cs typeface="Arial" panose="020B0604020202020204" pitchFamily="34" charset="0"/>
              </a:rPr>
              <a:t>Sometimes euphemisms are used</a:t>
            </a:r>
          </a:p>
          <a:p>
            <a:pPr marL="342900" indent="-342900">
              <a:buFont typeface="Wingdings" panose="05000000000000000000" pitchFamily="2" charset="2"/>
              <a:buChar char="§"/>
            </a:pPr>
            <a:r>
              <a:rPr lang="en-MY" sz="2800" dirty="0">
                <a:latin typeface="Arial" panose="020B0604020202020204" pitchFamily="34" charset="0"/>
                <a:cs typeface="Arial" panose="020B0604020202020204" pitchFamily="34" charset="0"/>
              </a:rPr>
              <a:t>One strategy for clarifying vague language is to ask and try answer the following questions:</a:t>
            </a:r>
          </a:p>
          <a:p>
            <a:r>
              <a:rPr lang="en-MY" sz="2800" dirty="0">
                <a:latin typeface="Arial" panose="020B0604020202020204" pitchFamily="34" charset="0"/>
                <a:cs typeface="Arial" panose="020B0604020202020204" pitchFamily="34" charset="0"/>
              </a:rPr>
              <a:t>    Who? What? Why? Where? How?</a:t>
            </a:r>
          </a:p>
        </p:txBody>
      </p:sp>
      <p:sp>
        <p:nvSpPr>
          <p:cNvPr id="4" name="Footer Placeholder 3"/>
          <p:cNvSpPr>
            <a:spLocks noGrp="1"/>
          </p:cNvSpPr>
          <p:nvPr>
            <p:ph type="ftr" sz="quarter" idx="11"/>
          </p:nvPr>
        </p:nvSpPr>
        <p:spPr>
          <a:xfrm>
            <a:off x="1311580" y="6135808"/>
            <a:ext cx="2241517" cy="591563"/>
          </a:xfrm>
        </p:spPr>
        <p:txBody>
          <a:bodyPr/>
          <a:lstStyle/>
          <a:p>
            <a:r>
              <a:rPr lang="fi-FI" dirty="0"/>
              <a:t>Siti Rohana Binti Mohd Thani</a:t>
            </a:r>
            <a:endParaRPr lang="en-MY" dirty="0"/>
          </a:p>
        </p:txBody>
      </p:sp>
    </p:spTree>
    <p:extLst>
      <p:ext uri="{BB962C8B-B14F-4D97-AF65-F5344CB8AC3E}">
        <p14:creationId xmlns:p14="http://schemas.microsoft.com/office/powerpoint/2010/main" val="298220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692" y="464695"/>
            <a:ext cx="9510919" cy="1034321"/>
          </a:xfrm>
        </p:spPr>
        <p:txBody>
          <a:bodyPr>
            <a:normAutofit/>
          </a:bodyPr>
          <a:lstStyle/>
          <a:p>
            <a:r>
              <a:rPr lang="en-MY" sz="3200" b="1" dirty="0">
                <a:latin typeface="Arial" panose="020B0604020202020204" pitchFamily="34" charset="0"/>
                <a:cs typeface="Arial" panose="020B0604020202020204" pitchFamily="34" charset="0"/>
              </a:rPr>
              <a:t>Language : Scientific</a:t>
            </a:r>
          </a:p>
        </p:txBody>
      </p:sp>
      <p:sp>
        <p:nvSpPr>
          <p:cNvPr id="3" name="Slide Number Placeholder 2"/>
          <p:cNvSpPr>
            <a:spLocks noGrp="1"/>
          </p:cNvSpPr>
          <p:nvPr>
            <p:ph type="sldNum" sz="quarter" idx="12"/>
          </p:nvPr>
        </p:nvSpPr>
        <p:spPr/>
        <p:txBody>
          <a:bodyPr/>
          <a:lstStyle/>
          <a:p>
            <a:fld id="{6E19A051-7A60-4304-BBB8-5FE2A42B48AE}" type="slidenum">
              <a:rPr lang="en-MY" smtClean="0"/>
              <a:t>19</a:t>
            </a:fld>
            <a:endParaRPr lang="en-MY"/>
          </a:p>
        </p:txBody>
      </p:sp>
      <p:sp>
        <p:nvSpPr>
          <p:cNvPr id="6" name="TextBox 5"/>
          <p:cNvSpPr txBox="1"/>
          <p:nvPr/>
        </p:nvSpPr>
        <p:spPr>
          <a:xfrm>
            <a:off x="1484026" y="1499016"/>
            <a:ext cx="9383843" cy="2246769"/>
          </a:xfrm>
          <a:prstGeom prst="rect">
            <a:avLst/>
          </a:prstGeom>
          <a:noFill/>
        </p:spPr>
        <p:txBody>
          <a:bodyPr wrap="square" rtlCol="0">
            <a:spAutoFit/>
          </a:bodyPr>
          <a:lstStyle/>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Words that have a scientific basis</a:t>
            </a: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These words are usually created / used to give an impression of important scientific methods of research or medical / scientific breakthroughs</a:t>
            </a:r>
          </a:p>
          <a:p>
            <a:pPr marL="457200" indent="-457200">
              <a:buFont typeface="Wingdings" panose="05000000000000000000" pitchFamily="2" charset="2"/>
              <a:buChar char="§"/>
            </a:pPr>
            <a:r>
              <a:rPr lang="en-MY" sz="2800" dirty="0" err="1">
                <a:latin typeface="Arial" panose="020B0604020202020204" pitchFamily="34" charset="0"/>
                <a:cs typeface="Arial" panose="020B0604020202020204" pitchFamily="34" charset="0"/>
              </a:rPr>
              <a:t>Eg</a:t>
            </a:r>
            <a:r>
              <a:rPr lang="en-MY" sz="2800" dirty="0">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822" y="3595885"/>
            <a:ext cx="3567659" cy="2085388"/>
          </a:xfrm>
          <a:prstGeom prst="rect">
            <a:avLst/>
          </a:prstGeom>
        </p:spPr>
      </p:pic>
      <p:sp>
        <p:nvSpPr>
          <p:cNvPr id="8" name="TextBox 7"/>
          <p:cNvSpPr txBox="1"/>
          <p:nvPr/>
        </p:nvSpPr>
        <p:spPr>
          <a:xfrm>
            <a:off x="5696262" y="3745785"/>
            <a:ext cx="5171607" cy="2862322"/>
          </a:xfrm>
          <a:prstGeom prst="rect">
            <a:avLst/>
          </a:prstGeom>
          <a:noFill/>
        </p:spPr>
        <p:txBody>
          <a:bodyPr wrap="square" rtlCol="0">
            <a:spAutoFit/>
          </a:bodyPr>
          <a:lstStyle/>
          <a:p>
            <a:pPr marL="342900" indent="-342900">
              <a:buFontTx/>
              <a:buChar char="-"/>
            </a:pPr>
            <a:r>
              <a:rPr lang="en-MY" sz="2000" dirty="0" err="1">
                <a:latin typeface="Arial" panose="020B0604020202020204" pitchFamily="34" charset="0"/>
                <a:cs typeface="Arial" panose="020B0604020202020204" pitchFamily="34" charset="0"/>
              </a:rPr>
              <a:t>Paracetammol</a:t>
            </a:r>
            <a:r>
              <a:rPr lang="en-MY" sz="2000" dirty="0">
                <a:latin typeface="Arial" panose="020B0604020202020204" pitchFamily="34" charset="0"/>
                <a:cs typeface="Arial" panose="020B0604020202020204" pitchFamily="34" charset="0"/>
              </a:rPr>
              <a:t> is effective to relief pain</a:t>
            </a:r>
          </a:p>
          <a:p>
            <a:pPr marL="342900" indent="-342900">
              <a:buFontTx/>
              <a:buChar char="-"/>
            </a:pPr>
            <a:endParaRPr lang="en-MY" sz="2000" dirty="0">
              <a:latin typeface="Arial" panose="020B0604020202020204" pitchFamily="34" charset="0"/>
              <a:cs typeface="Arial" panose="020B0604020202020204" pitchFamily="34" charset="0"/>
            </a:endParaRPr>
          </a:p>
          <a:p>
            <a:pPr marL="342900" indent="-342900">
              <a:buFontTx/>
              <a:buChar char="-"/>
            </a:pPr>
            <a:r>
              <a:rPr lang="en-MY" sz="2000" dirty="0">
                <a:latin typeface="Arial" panose="020B0604020202020204" pitchFamily="34" charset="0"/>
                <a:cs typeface="Arial" panose="020B0604020202020204" pitchFamily="34" charset="0"/>
              </a:rPr>
              <a:t>Patented oligo-peptide (Pal-KTTKS) serum is the leading anti-</a:t>
            </a:r>
            <a:r>
              <a:rPr lang="en-MY" sz="2000" dirty="0" err="1">
                <a:latin typeface="Arial" panose="020B0604020202020204" pitchFamily="34" charset="0"/>
                <a:cs typeface="Arial" panose="020B0604020202020204" pitchFamily="34" charset="0"/>
              </a:rPr>
              <a:t>agingcream</a:t>
            </a:r>
            <a:r>
              <a:rPr lang="en-MY" sz="2000" dirty="0">
                <a:latin typeface="Arial" panose="020B0604020202020204" pitchFamily="34" charset="0"/>
                <a:cs typeface="Arial" panose="020B0604020202020204" pitchFamily="34" charset="0"/>
              </a:rPr>
              <a:t> in the industry</a:t>
            </a:r>
          </a:p>
          <a:p>
            <a:pPr marL="342900" indent="-342900">
              <a:buFontTx/>
              <a:buChar char="-"/>
            </a:pPr>
            <a:endParaRPr lang="en-MY" sz="2000" dirty="0">
              <a:latin typeface="Arial" panose="020B0604020202020204" pitchFamily="34" charset="0"/>
              <a:cs typeface="Arial" panose="020B0604020202020204" pitchFamily="34" charset="0"/>
            </a:endParaRPr>
          </a:p>
          <a:p>
            <a:pPr marL="342900" indent="-342900">
              <a:buFontTx/>
              <a:buChar char="-"/>
            </a:pPr>
            <a:r>
              <a:rPr lang="en-MY" sz="2000" dirty="0">
                <a:latin typeface="Arial" panose="020B0604020202020204" pitchFamily="34" charset="0"/>
                <a:cs typeface="Arial" panose="020B0604020202020204" pitchFamily="34" charset="0"/>
              </a:rPr>
              <a:t>Ultra-concentrated skin care cream features 5-percent </a:t>
            </a:r>
            <a:r>
              <a:rPr lang="en-MY" sz="2000" dirty="0" err="1">
                <a:latin typeface="Arial" panose="020B0604020202020204" pitchFamily="34" charset="0"/>
                <a:cs typeface="Arial" panose="020B0604020202020204" pitchFamily="34" charset="0"/>
              </a:rPr>
              <a:t>striadril</a:t>
            </a:r>
            <a:r>
              <a:rPr lang="en-MY" sz="2000" dirty="0">
                <a:latin typeface="Arial" panose="020B0604020202020204" pitchFamily="34" charset="0"/>
                <a:cs typeface="Arial" panose="020B0604020202020204" pitchFamily="34" charset="0"/>
              </a:rPr>
              <a:t> complex Topical cream by Klein-Becker USA</a:t>
            </a:r>
          </a:p>
        </p:txBody>
      </p:sp>
      <p:sp>
        <p:nvSpPr>
          <p:cNvPr id="4" name="Footer Placeholder 3"/>
          <p:cNvSpPr>
            <a:spLocks noGrp="1"/>
          </p:cNvSpPr>
          <p:nvPr>
            <p:ph type="ftr" sz="quarter" idx="11"/>
          </p:nvPr>
        </p:nvSpPr>
        <p:spPr>
          <a:xfrm>
            <a:off x="1311580" y="6135807"/>
            <a:ext cx="2137014" cy="852821"/>
          </a:xfrm>
        </p:spPr>
        <p:txBody>
          <a:bodyPr/>
          <a:lstStyle/>
          <a:p>
            <a:r>
              <a:rPr lang="fi-FI"/>
              <a:t>Siti Rohana Binti Mohd Thani</a:t>
            </a:r>
            <a:endParaRPr lang="en-MY"/>
          </a:p>
        </p:txBody>
      </p:sp>
    </p:spTree>
    <p:extLst>
      <p:ext uri="{BB962C8B-B14F-4D97-AF65-F5344CB8AC3E}">
        <p14:creationId xmlns:p14="http://schemas.microsoft.com/office/powerpoint/2010/main" val="74987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1112521" y="3847972"/>
            <a:ext cx="5212079"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ko-KR" sz="3300" dirty="0">
                <a:solidFill>
                  <a:schemeClr val="bg1"/>
                </a:solidFill>
                <a:latin typeface="Arial Black" panose="020B0A04020102020204" pitchFamily="34" charset="0"/>
                <a:cs typeface="Arial" panose="020B0604020202020204" pitchFamily="34" charset="0"/>
              </a:rPr>
              <a:t>IDENTIFYING PERSUASIVE LANGUAGE (MEDIA)</a:t>
            </a:r>
            <a:endParaRPr lang="ko-KR" altLang="en-US" sz="3300" dirty="0">
              <a:solidFill>
                <a:schemeClr val="bg1"/>
              </a:solidFill>
              <a:latin typeface="Arial Black" panose="020B0A04020102020204" pitchFamily="34" charset="0"/>
              <a:cs typeface="Arial" panose="020B0604020202020204" pitchFamily="34" charset="0"/>
            </a:endParaRPr>
          </a:p>
        </p:txBody>
      </p:sp>
      <p:grpSp>
        <p:nvGrpSpPr>
          <p:cNvPr id="4" name="Group 3"/>
          <p:cNvGrpSpPr>
            <a:grpSpLocks/>
          </p:cNvGrpSpPr>
          <p:nvPr/>
        </p:nvGrpSpPr>
        <p:grpSpPr bwMode="auto">
          <a:xfrm>
            <a:off x="1524000" y="2876030"/>
            <a:ext cx="4572000" cy="502254"/>
            <a:chOff x="-76199" y="2867027"/>
            <a:chExt cx="6172200" cy="513433"/>
          </a:xfrm>
        </p:grpSpPr>
        <p:sp>
          <p:nvSpPr>
            <p:cNvPr id="2" name="Rectangle 1"/>
            <p:cNvSpPr/>
            <p:nvPr/>
          </p:nvSpPr>
          <p:spPr>
            <a:xfrm>
              <a:off x="-76199" y="2867027"/>
              <a:ext cx="6172200" cy="505229"/>
            </a:xfrm>
            <a:custGeom>
              <a:avLst/>
              <a:gdLst>
                <a:gd name="connsiteX0" fmla="*/ 0 w 5711127"/>
                <a:gd name="connsiteY0" fmla="*/ 0 h 505229"/>
                <a:gd name="connsiteX1" fmla="*/ 5711127 w 5711127"/>
                <a:gd name="connsiteY1" fmla="*/ 0 h 505229"/>
                <a:gd name="connsiteX2" fmla="*/ 5711127 w 5711127"/>
                <a:gd name="connsiteY2" fmla="*/ 505229 h 505229"/>
                <a:gd name="connsiteX3" fmla="*/ 0 w 5711127"/>
                <a:gd name="connsiteY3" fmla="*/ 505229 h 505229"/>
                <a:gd name="connsiteX4" fmla="*/ 0 w 5711127"/>
                <a:gd name="connsiteY4" fmla="*/ 0 h 505229"/>
                <a:gd name="connsiteX0" fmla="*/ 0 w 5711127"/>
                <a:gd name="connsiteY0" fmla="*/ 0 h 505229"/>
                <a:gd name="connsiteX1" fmla="*/ 5482527 w 5711127"/>
                <a:gd name="connsiteY1" fmla="*/ 0 h 505229"/>
                <a:gd name="connsiteX2" fmla="*/ 5711127 w 5711127"/>
                <a:gd name="connsiteY2" fmla="*/ 505229 h 505229"/>
                <a:gd name="connsiteX3" fmla="*/ 0 w 5711127"/>
                <a:gd name="connsiteY3" fmla="*/ 505229 h 505229"/>
                <a:gd name="connsiteX4" fmla="*/ 0 w 5711127"/>
                <a:gd name="connsiteY4" fmla="*/ 0 h 505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1127" h="505229">
                  <a:moveTo>
                    <a:pt x="0" y="0"/>
                  </a:moveTo>
                  <a:lnTo>
                    <a:pt x="5482527" y="0"/>
                  </a:lnTo>
                  <a:lnTo>
                    <a:pt x="5711127" y="505229"/>
                  </a:lnTo>
                  <a:lnTo>
                    <a:pt x="0" y="505229"/>
                  </a:lnTo>
                  <a:lnTo>
                    <a:pt x="0" y="0"/>
                  </a:lnTo>
                  <a:close/>
                </a:path>
              </a:pathLst>
            </a:custGeom>
            <a:solidFill>
              <a:srgbClr val="FFB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6151" name="TextBox 4"/>
            <p:cNvSpPr txBox="1">
              <a:spLocks noChangeArrowheads="1"/>
            </p:cNvSpPr>
            <p:nvPr/>
          </p:nvSpPr>
          <p:spPr bwMode="auto">
            <a:xfrm>
              <a:off x="224219" y="2908519"/>
              <a:ext cx="5324476" cy="47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ko-KR" sz="2400" b="1" dirty="0">
                  <a:solidFill>
                    <a:srgbClr val="002060"/>
                  </a:solidFill>
                  <a:latin typeface="Arial Black" panose="020B0A04020102020204" pitchFamily="34" charset="0"/>
                  <a:cs typeface="Arial" panose="020B0604020202020204" pitchFamily="34" charset="0"/>
                </a:rPr>
                <a:t>WEEK 10</a:t>
              </a:r>
              <a:endParaRPr lang="ko-KR" altLang="en-US" sz="2400" dirty="0">
                <a:solidFill>
                  <a:srgbClr val="002060"/>
                </a:solidFill>
                <a:latin typeface="Arial Black" panose="020B0A04020102020204" pitchFamily="34" charset="0"/>
                <a:cs typeface="Arial" panose="020B0604020202020204" pitchFamily="34" charset="0"/>
              </a:endParaRPr>
            </a:p>
          </p:txBody>
        </p:sp>
      </p:grpSp>
      <p:cxnSp>
        <p:nvCxnSpPr>
          <p:cNvPr id="3" name="Straight Connector 2"/>
          <p:cNvCxnSpPr/>
          <p:nvPr/>
        </p:nvCxnSpPr>
        <p:spPr>
          <a:xfrm>
            <a:off x="1812131" y="3854054"/>
            <a:ext cx="487203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2437" t="10818" r="5970"/>
          <a:stretch/>
        </p:blipFill>
        <p:spPr>
          <a:xfrm>
            <a:off x="9061269" y="3854054"/>
            <a:ext cx="1606732" cy="1705283"/>
          </a:xfrm>
          <a:prstGeom prst="rect">
            <a:avLst/>
          </a:prstGeom>
        </p:spPr>
      </p:pic>
    </p:spTree>
    <p:custDataLst>
      <p:tags r:id="rId1"/>
    </p:custDataLst>
    <p:extLst>
      <p:ext uri="{BB962C8B-B14F-4D97-AF65-F5344CB8AC3E}">
        <p14:creationId xmlns:p14="http://schemas.microsoft.com/office/powerpoint/2010/main" val="259006931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7170"/>
                                        </p:tgtEl>
                                        <p:attrNameLst>
                                          <p:attrName>style.visibility</p:attrName>
                                        </p:attrNameLst>
                                      </p:cBhvr>
                                      <p:to>
                                        <p:strVal val="visible"/>
                                      </p:to>
                                    </p:set>
                                    <p:animEffect transition="in" filter="fade">
                                      <p:cBhvr>
                                        <p:cTn id="13"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840" y="490659"/>
            <a:ext cx="9705791" cy="959370"/>
          </a:xfrm>
        </p:spPr>
        <p:txBody>
          <a:bodyPr>
            <a:normAutofit/>
          </a:bodyPr>
          <a:lstStyle/>
          <a:p>
            <a:r>
              <a:rPr lang="en-MY" sz="3200" b="1" dirty="0">
                <a:latin typeface="Arial" panose="020B0604020202020204" pitchFamily="34" charset="0"/>
                <a:cs typeface="Arial" panose="020B0604020202020204" pitchFamily="34" charset="0"/>
              </a:rPr>
              <a:t>Language : Emotive</a:t>
            </a:r>
          </a:p>
        </p:txBody>
      </p:sp>
      <p:sp>
        <p:nvSpPr>
          <p:cNvPr id="3" name="Slide Number Placeholder 2"/>
          <p:cNvSpPr>
            <a:spLocks noGrp="1"/>
          </p:cNvSpPr>
          <p:nvPr>
            <p:ph type="sldNum" sz="quarter" idx="12"/>
          </p:nvPr>
        </p:nvSpPr>
        <p:spPr/>
        <p:txBody>
          <a:bodyPr/>
          <a:lstStyle/>
          <a:p>
            <a:fld id="{6E19A051-7A60-4304-BBB8-5FE2A42B48AE}" type="slidenum">
              <a:rPr lang="en-MY" smtClean="0"/>
              <a:t>20</a:t>
            </a:fld>
            <a:endParaRPr lang="en-MY"/>
          </a:p>
        </p:txBody>
      </p:sp>
      <p:sp>
        <p:nvSpPr>
          <p:cNvPr id="7" name="TextBox 6"/>
          <p:cNvSpPr txBox="1"/>
          <p:nvPr/>
        </p:nvSpPr>
        <p:spPr>
          <a:xfrm>
            <a:off x="1603949" y="1573967"/>
            <a:ext cx="5501390" cy="3416320"/>
          </a:xfrm>
          <a:prstGeom prst="rect">
            <a:avLst/>
          </a:prstGeom>
          <a:noFill/>
        </p:spPr>
        <p:txBody>
          <a:bodyPr wrap="square" rtlCol="0">
            <a:spAutoFit/>
          </a:bodyPr>
          <a:lstStyle/>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Emotive language uses strong adjectives to raise emotions such as sympathy / anger towards a certain cause.</a:t>
            </a: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Advertisements that often use this technique to gain our attention are charity ads, ads --- against smoking, child abuse </a:t>
            </a:r>
            <a:r>
              <a:rPr lang="en-MY" sz="2400" dirty="0" err="1">
                <a:latin typeface="Arial" panose="020B0604020202020204" pitchFamily="34" charset="0"/>
                <a:cs typeface="Arial" panose="020B0604020202020204" pitchFamily="34" charset="0"/>
              </a:rPr>
              <a:t>etc</a:t>
            </a:r>
            <a:endParaRPr lang="en-MY"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326" y="1777975"/>
            <a:ext cx="4107305" cy="181966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326" y="3837482"/>
            <a:ext cx="4354982" cy="2278505"/>
          </a:xfrm>
          <a:prstGeom prst="rect">
            <a:avLst/>
          </a:prstGeom>
        </p:spPr>
      </p:pic>
      <p:sp>
        <p:nvSpPr>
          <p:cNvPr id="4" name="Footer Placeholder 3"/>
          <p:cNvSpPr>
            <a:spLocks noGrp="1"/>
          </p:cNvSpPr>
          <p:nvPr>
            <p:ph type="ftr" sz="quarter" idx="11"/>
          </p:nvPr>
        </p:nvSpPr>
        <p:spPr>
          <a:xfrm>
            <a:off x="1311580" y="6135808"/>
            <a:ext cx="1993323" cy="722192"/>
          </a:xfrm>
        </p:spPr>
        <p:txBody>
          <a:bodyPr/>
          <a:lstStyle/>
          <a:p>
            <a:r>
              <a:rPr lang="fi-FI"/>
              <a:t>Siti Rohana Binti Mohd Thani</a:t>
            </a:r>
            <a:endParaRPr lang="en-MY"/>
          </a:p>
        </p:txBody>
      </p:sp>
    </p:spTree>
    <p:extLst>
      <p:ext uri="{BB962C8B-B14F-4D97-AF65-F5344CB8AC3E}">
        <p14:creationId xmlns:p14="http://schemas.microsoft.com/office/powerpoint/2010/main" val="354469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74906"/>
          </a:xfrm>
        </p:spPr>
        <p:txBody>
          <a:bodyPr>
            <a:normAutofit/>
          </a:bodyPr>
          <a:lstStyle/>
          <a:p>
            <a:r>
              <a:rPr lang="en-MY" sz="3200" b="1" dirty="0">
                <a:latin typeface="Arial" panose="020B0604020202020204" pitchFamily="34" charset="0"/>
                <a:cs typeface="Arial" panose="020B0604020202020204" pitchFamily="34" charset="0"/>
              </a:rPr>
              <a:t>Fallacies</a:t>
            </a:r>
          </a:p>
        </p:txBody>
      </p:sp>
      <p:sp>
        <p:nvSpPr>
          <p:cNvPr id="3" name="Slide Number Placeholder 2"/>
          <p:cNvSpPr>
            <a:spLocks noGrp="1"/>
          </p:cNvSpPr>
          <p:nvPr>
            <p:ph type="sldNum" sz="quarter" idx="12"/>
          </p:nvPr>
        </p:nvSpPr>
        <p:spPr/>
        <p:txBody>
          <a:bodyPr/>
          <a:lstStyle/>
          <a:p>
            <a:fld id="{6E19A051-7A60-4304-BBB8-5FE2A42B48AE}" type="slidenum">
              <a:rPr lang="en-MY" smtClean="0"/>
              <a:t>21</a:t>
            </a:fld>
            <a:endParaRPr lang="en-MY"/>
          </a:p>
        </p:txBody>
      </p:sp>
      <p:sp>
        <p:nvSpPr>
          <p:cNvPr id="5" name="TextBox 4"/>
          <p:cNvSpPr txBox="1"/>
          <p:nvPr/>
        </p:nvSpPr>
        <p:spPr>
          <a:xfrm>
            <a:off x="2592924" y="1798820"/>
            <a:ext cx="7480466" cy="2246769"/>
          </a:xfrm>
          <a:prstGeom prst="rect">
            <a:avLst/>
          </a:prstGeom>
          <a:noFill/>
        </p:spPr>
        <p:txBody>
          <a:bodyPr wrap="square" rtlCol="0">
            <a:spAutoFit/>
          </a:bodyPr>
          <a:lstStyle/>
          <a:p>
            <a:r>
              <a:rPr lang="en-MY" sz="2800" dirty="0">
                <a:latin typeface="Arial" panose="020B0604020202020204" pitchFamily="34" charset="0"/>
                <a:cs typeface="Arial" panose="020B0604020202020204" pitchFamily="34" charset="0"/>
              </a:rPr>
              <a:t>Several types of fallacies used:</a:t>
            </a:r>
          </a:p>
          <a:p>
            <a:endParaRPr lang="en-MY"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MY" sz="2800" dirty="0">
                <a:latin typeface="Arial" panose="020B0604020202020204" pitchFamily="34" charset="0"/>
                <a:cs typeface="Arial" panose="020B0604020202020204" pitchFamily="34" charset="0"/>
              </a:rPr>
              <a:t>Appeal to vanity</a:t>
            </a:r>
          </a:p>
          <a:p>
            <a:pPr marL="457200" indent="-457200">
              <a:buFont typeface="Arial" panose="020B0604020202020204" pitchFamily="34" charset="0"/>
              <a:buChar char="•"/>
            </a:pPr>
            <a:r>
              <a:rPr lang="en-MY" sz="2800" dirty="0">
                <a:latin typeface="Arial" panose="020B0604020202020204" pitchFamily="34" charset="0"/>
                <a:cs typeface="Arial" panose="020B0604020202020204" pitchFamily="34" charset="0"/>
              </a:rPr>
              <a:t>Appeal to fear / security</a:t>
            </a:r>
          </a:p>
          <a:p>
            <a:pPr marL="457200" indent="-457200">
              <a:buFont typeface="Arial" panose="020B0604020202020204" pitchFamily="34" charset="0"/>
              <a:buChar char="•"/>
            </a:pPr>
            <a:r>
              <a:rPr lang="en-MY" sz="2800" dirty="0" err="1">
                <a:latin typeface="Arial" panose="020B0604020202020204" pitchFamily="34" charset="0"/>
                <a:cs typeface="Arial" panose="020B0604020202020204" pitchFamily="34" charset="0"/>
              </a:rPr>
              <a:t>Bandwagonism</a:t>
            </a:r>
            <a:endParaRPr lang="en-MY" sz="28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1311580" y="6135808"/>
            <a:ext cx="2659529" cy="369495"/>
          </a:xfrm>
        </p:spPr>
        <p:txBody>
          <a:bodyPr/>
          <a:lstStyle/>
          <a:p>
            <a:r>
              <a:rPr lang="fi-FI"/>
              <a:t>Siti Rohana Binti Mohd Thani</a:t>
            </a:r>
            <a:endParaRPr lang="en-MY"/>
          </a:p>
        </p:txBody>
      </p:sp>
    </p:spTree>
    <p:extLst>
      <p:ext uri="{BB962C8B-B14F-4D97-AF65-F5344CB8AC3E}">
        <p14:creationId xmlns:p14="http://schemas.microsoft.com/office/powerpoint/2010/main" val="402110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180" y="512462"/>
            <a:ext cx="8911687" cy="791682"/>
          </a:xfrm>
        </p:spPr>
        <p:txBody>
          <a:bodyPr>
            <a:normAutofit/>
          </a:bodyPr>
          <a:lstStyle/>
          <a:p>
            <a:r>
              <a:rPr lang="en-MY" sz="3200" b="1" dirty="0">
                <a:latin typeface="Arial" panose="020B0604020202020204" pitchFamily="34" charset="0"/>
                <a:cs typeface="Arial" panose="020B0604020202020204" pitchFamily="34" charset="0"/>
              </a:rPr>
              <a:t>Appeal to vanity</a:t>
            </a:r>
          </a:p>
        </p:txBody>
      </p:sp>
      <p:sp>
        <p:nvSpPr>
          <p:cNvPr id="3" name="Slide Number Placeholder 2"/>
          <p:cNvSpPr>
            <a:spLocks noGrp="1"/>
          </p:cNvSpPr>
          <p:nvPr>
            <p:ph type="sldNum" sz="quarter" idx="12"/>
          </p:nvPr>
        </p:nvSpPr>
        <p:spPr/>
        <p:txBody>
          <a:bodyPr/>
          <a:lstStyle/>
          <a:p>
            <a:fld id="{6E19A051-7A60-4304-BBB8-5FE2A42B48AE}" type="slidenum">
              <a:rPr lang="en-MY" smtClean="0"/>
              <a:t>22</a:t>
            </a:fld>
            <a:endParaRPr lang="en-MY"/>
          </a:p>
        </p:txBody>
      </p:sp>
      <p:sp>
        <p:nvSpPr>
          <p:cNvPr id="6" name="TextBox 5"/>
          <p:cNvSpPr txBox="1"/>
          <p:nvPr/>
        </p:nvSpPr>
        <p:spPr>
          <a:xfrm>
            <a:off x="1873770" y="1783830"/>
            <a:ext cx="8244591" cy="1384995"/>
          </a:xfrm>
          <a:prstGeom prst="rect">
            <a:avLst/>
          </a:prstGeom>
          <a:noFill/>
        </p:spPr>
        <p:txBody>
          <a:bodyPr wrap="square" rtlCol="0">
            <a:spAutoFit/>
          </a:bodyPr>
          <a:lstStyle/>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Make you feel special</a:t>
            </a: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Arouses the desire to achieve status or wealth or to feel superior (snob appeal)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127" y="3762531"/>
            <a:ext cx="2526011" cy="203909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386" y="3981980"/>
            <a:ext cx="2503358" cy="18196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9915" y="3762530"/>
            <a:ext cx="3687580" cy="2039099"/>
          </a:xfrm>
          <a:prstGeom prst="rect">
            <a:avLst/>
          </a:prstGeom>
        </p:spPr>
      </p:pic>
      <p:sp>
        <p:nvSpPr>
          <p:cNvPr id="4" name="Footer Placeholder 3"/>
          <p:cNvSpPr>
            <a:spLocks noGrp="1"/>
          </p:cNvSpPr>
          <p:nvPr>
            <p:ph type="ftr" sz="quarter" idx="11"/>
          </p:nvPr>
        </p:nvSpPr>
        <p:spPr>
          <a:xfrm>
            <a:off x="1311580" y="6135808"/>
            <a:ext cx="2254580" cy="552375"/>
          </a:xfrm>
        </p:spPr>
        <p:txBody>
          <a:bodyPr/>
          <a:lstStyle/>
          <a:p>
            <a:r>
              <a:rPr lang="fi-FI"/>
              <a:t>Siti Rohana Binti Mohd Thani</a:t>
            </a:r>
            <a:endParaRPr lang="en-MY"/>
          </a:p>
        </p:txBody>
      </p:sp>
    </p:spTree>
    <p:extLst>
      <p:ext uri="{BB962C8B-B14F-4D97-AF65-F5344CB8AC3E}">
        <p14:creationId xmlns:p14="http://schemas.microsoft.com/office/powerpoint/2010/main" val="1271473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865" y="624110"/>
            <a:ext cx="8911687" cy="889897"/>
          </a:xfrm>
        </p:spPr>
        <p:txBody>
          <a:bodyPr>
            <a:normAutofit/>
          </a:bodyPr>
          <a:lstStyle/>
          <a:p>
            <a:r>
              <a:rPr lang="en-MY" sz="3200" b="1" dirty="0">
                <a:latin typeface="Arial" panose="020B0604020202020204" pitchFamily="34" charset="0"/>
                <a:cs typeface="Arial" panose="020B0604020202020204" pitchFamily="34" charset="0"/>
              </a:rPr>
              <a:t>Appeal to fear / security</a:t>
            </a:r>
          </a:p>
        </p:txBody>
      </p:sp>
      <p:sp>
        <p:nvSpPr>
          <p:cNvPr id="3" name="Slide Number Placeholder 2"/>
          <p:cNvSpPr>
            <a:spLocks noGrp="1"/>
          </p:cNvSpPr>
          <p:nvPr>
            <p:ph type="sldNum" sz="quarter" idx="12"/>
          </p:nvPr>
        </p:nvSpPr>
        <p:spPr/>
        <p:txBody>
          <a:bodyPr/>
          <a:lstStyle/>
          <a:p>
            <a:fld id="{6E19A051-7A60-4304-BBB8-5FE2A42B48AE}" type="slidenum">
              <a:rPr lang="en-MY" smtClean="0"/>
              <a:t>23</a:t>
            </a:fld>
            <a:endParaRPr lang="en-MY"/>
          </a:p>
        </p:txBody>
      </p:sp>
      <p:sp>
        <p:nvSpPr>
          <p:cNvPr id="7" name="TextBox 6"/>
          <p:cNvSpPr txBox="1"/>
          <p:nvPr/>
        </p:nvSpPr>
        <p:spPr>
          <a:xfrm>
            <a:off x="1693889" y="1858780"/>
            <a:ext cx="8979108" cy="1384995"/>
          </a:xfrm>
          <a:prstGeom prst="rect">
            <a:avLst/>
          </a:prstGeom>
          <a:noFill/>
        </p:spPr>
        <p:txBody>
          <a:bodyPr wrap="square" rtlCol="0">
            <a:spAutoFit/>
          </a:bodyPr>
          <a:lstStyle/>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Draws on people’s fears that their belongings, families, or lives may be in danger if they don’t buy the product.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79" y="3477718"/>
            <a:ext cx="4609536" cy="29230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554" y="3243775"/>
            <a:ext cx="5126636" cy="3157024"/>
          </a:xfrm>
          <a:prstGeom prst="rect">
            <a:avLst/>
          </a:prstGeom>
        </p:spPr>
      </p:pic>
      <p:sp>
        <p:nvSpPr>
          <p:cNvPr id="4" name="Footer Placeholder 3"/>
          <p:cNvSpPr>
            <a:spLocks noGrp="1"/>
          </p:cNvSpPr>
          <p:nvPr>
            <p:ph type="ftr" sz="quarter" idx="11"/>
          </p:nvPr>
        </p:nvSpPr>
        <p:spPr>
          <a:xfrm>
            <a:off x="1201784" y="6135808"/>
            <a:ext cx="2116182" cy="918135"/>
          </a:xfrm>
        </p:spPr>
        <p:txBody>
          <a:bodyPr/>
          <a:lstStyle/>
          <a:p>
            <a:r>
              <a:rPr lang="fi-FI" dirty="0"/>
              <a:t>Siti Rohana Binti Mohd Thani</a:t>
            </a:r>
            <a:endParaRPr lang="en-MY" dirty="0"/>
          </a:p>
        </p:txBody>
      </p:sp>
    </p:spTree>
    <p:extLst>
      <p:ext uri="{BB962C8B-B14F-4D97-AF65-F5344CB8AC3E}">
        <p14:creationId xmlns:p14="http://schemas.microsoft.com/office/powerpoint/2010/main" val="2423799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44926"/>
          </a:xfrm>
        </p:spPr>
        <p:txBody>
          <a:bodyPr>
            <a:normAutofit/>
          </a:bodyPr>
          <a:lstStyle/>
          <a:p>
            <a:r>
              <a:rPr lang="en-MY" sz="3200" b="1" dirty="0" err="1">
                <a:latin typeface="Arial" panose="020B0604020202020204" pitchFamily="34" charset="0"/>
                <a:cs typeface="Arial" panose="020B0604020202020204" pitchFamily="34" charset="0"/>
              </a:rPr>
              <a:t>Bandwagonism</a:t>
            </a:r>
            <a:endParaRPr lang="en-MY" sz="3200"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E19A051-7A60-4304-BBB8-5FE2A42B48AE}" type="slidenum">
              <a:rPr lang="en-MY" smtClean="0"/>
              <a:t>24</a:t>
            </a:fld>
            <a:endParaRPr lang="en-MY"/>
          </a:p>
        </p:txBody>
      </p:sp>
      <p:sp>
        <p:nvSpPr>
          <p:cNvPr id="4" name="TextBox 3"/>
          <p:cNvSpPr txBox="1"/>
          <p:nvPr/>
        </p:nvSpPr>
        <p:spPr>
          <a:xfrm>
            <a:off x="2143593" y="1843790"/>
            <a:ext cx="8004748" cy="2246769"/>
          </a:xfrm>
          <a:prstGeom prst="rect">
            <a:avLst/>
          </a:prstGeom>
          <a:noFill/>
        </p:spPr>
        <p:txBody>
          <a:bodyPr wrap="square" rtlCol="0">
            <a:spAutoFit/>
          </a:bodyPr>
          <a:lstStyle/>
          <a:p>
            <a:pPr marL="457200" indent="-457200" algn="just">
              <a:buFont typeface="Wingdings" panose="05000000000000000000" pitchFamily="2" charset="2"/>
              <a:buChar char="§"/>
            </a:pPr>
            <a:r>
              <a:rPr lang="en-MY" sz="2800" dirty="0">
                <a:latin typeface="Arial" panose="020B0604020202020204" pitchFamily="34" charset="0"/>
                <a:cs typeface="Arial" panose="020B0604020202020204" pitchFamily="34" charset="0"/>
              </a:rPr>
              <a:t>Tells people that everyone uses the product</a:t>
            </a:r>
          </a:p>
          <a:p>
            <a:pPr algn="just"/>
            <a:r>
              <a:rPr lang="en-MY" sz="2800" dirty="0">
                <a:latin typeface="Arial" panose="020B0604020202020204" pitchFamily="34" charset="0"/>
                <a:cs typeface="Arial" panose="020B0604020202020204" pitchFamily="34" charset="0"/>
              </a:rPr>
              <a:t>     Viewers buy the product to fit in or because  </a:t>
            </a:r>
          </a:p>
          <a:p>
            <a:pPr algn="just"/>
            <a:r>
              <a:rPr lang="en-MY" sz="2800" dirty="0">
                <a:latin typeface="Arial" panose="020B0604020202020204" pitchFamily="34" charset="0"/>
                <a:cs typeface="Arial" panose="020B0604020202020204" pitchFamily="34" charset="0"/>
              </a:rPr>
              <a:t>     they </a:t>
            </a:r>
            <a:r>
              <a:rPr lang="en-MY" sz="2800" dirty="0" err="1">
                <a:latin typeface="Arial" panose="020B0604020202020204" pitchFamily="34" charset="0"/>
                <a:cs typeface="Arial" panose="020B0604020202020204" pitchFamily="34" charset="0"/>
              </a:rPr>
              <a:t>assue</a:t>
            </a:r>
            <a:r>
              <a:rPr lang="en-MY" sz="2800" dirty="0">
                <a:latin typeface="Arial" panose="020B0604020202020204" pitchFamily="34" charset="0"/>
                <a:cs typeface="Arial" panose="020B0604020202020204" pitchFamily="34" charset="0"/>
              </a:rPr>
              <a:t> if others use it, it must be good.</a:t>
            </a:r>
          </a:p>
          <a:p>
            <a:pPr marL="457200" indent="-457200" algn="just">
              <a:buFont typeface="Wingdings" panose="05000000000000000000" pitchFamily="2" charset="2"/>
              <a:buChar char="§"/>
            </a:pPr>
            <a:r>
              <a:rPr lang="en-MY" sz="2800" dirty="0" err="1">
                <a:latin typeface="Arial" panose="020B0604020202020204" pitchFamily="34" charset="0"/>
                <a:cs typeface="Arial" panose="020B0604020202020204" pitchFamily="34" charset="0"/>
              </a:rPr>
              <a:t>Eg</a:t>
            </a:r>
            <a:r>
              <a:rPr lang="en-MY" sz="2800" dirty="0">
                <a:latin typeface="Arial" panose="020B0604020202020204" pitchFamily="34" charset="0"/>
                <a:cs typeface="Arial" panose="020B0604020202020204" pitchFamily="34" charset="0"/>
              </a:rPr>
              <a:t>” ‘Find out why so many people buy this product!’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80" y="4242215"/>
            <a:ext cx="2623277" cy="20236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4807" y="4090558"/>
            <a:ext cx="3057993" cy="21753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961" y="4090557"/>
            <a:ext cx="2983042" cy="2399303"/>
          </a:xfrm>
          <a:prstGeom prst="rect">
            <a:avLst/>
          </a:prstGeom>
        </p:spPr>
      </p:pic>
      <p:sp>
        <p:nvSpPr>
          <p:cNvPr id="8" name="Footer Placeholder 7"/>
          <p:cNvSpPr>
            <a:spLocks noGrp="1"/>
          </p:cNvSpPr>
          <p:nvPr>
            <p:ph type="ftr" sz="quarter" idx="11"/>
          </p:nvPr>
        </p:nvSpPr>
        <p:spPr>
          <a:xfrm>
            <a:off x="1311580" y="6135808"/>
            <a:ext cx="1875757" cy="826695"/>
          </a:xfrm>
        </p:spPr>
        <p:txBody>
          <a:bodyPr/>
          <a:lstStyle/>
          <a:p>
            <a:r>
              <a:rPr lang="fi-FI"/>
              <a:t>Siti Rohana Binti Mohd Thani</a:t>
            </a:r>
            <a:endParaRPr lang="en-MY"/>
          </a:p>
        </p:txBody>
      </p:sp>
    </p:spTree>
    <p:extLst>
      <p:ext uri="{BB962C8B-B14F-4D97-AF65-F5344CB8AC3E}">
        <p14:creationId xmlns:p14="http://schemas.microsoft.com/office/powerpoint/2010/main" val="181460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19877"/>
          </a:xfrm>
        </p:spPr>
        <p:txBody>
          <a:bodyPr>
            <a:normAutofit/>
          </a:bodyPr>
          <a:lstStyle/>
          <a:p>
            <a:r>
              <a:rPr lang="en-MY" sz="3200" b="1" dirty="0">
                <a:latin typeface="Arial" panose="020B0604020202020204" pitchFamily="34" charset="0"/>
                <a:cs typeface="Arial" panose="020B0604020202020204" pitchFamily="34" charset="0"/>
              </a:rPr>
              <a:t>Statistics</a:t>
            </a:r>
          </a:p>
        </p:txBody>
      </p:sp>
      <p:sp>
        <p:nvSpPr>
          <p:cNvPr id="3" name="Slide Number Placeholder 2"/>
          <p:cNvSpPr>
            <a:spLocks noGrp="1"/>
          </p:cNvSpPr>
          <p:nvPr>
            <p:ph type="sldNum" sz="quarter" idx="12"/>
          </p:nvPr>
        </p:nvSpPr>
        <p:spPr/>
        <p:txBody>
          <a:bodyPr/>
          <a:lstStyle/>
          <a:p>
            <a:fld id="{6E19A051-7A60-4304-BBB8-5FE2A42B48AE}" type="slidenum">
              <a:rPr lang="en-MY" smtClean="0"/>
              <a:t>25</a:t>
            </a:fld>
            <a:endParaRPr lang="en-MY"/>
          </a:p>
        </p:txBody>
      </p:sp>
      <p:sp>
        <p:nvSpPr>
          <p:cNvPr id="4" name="TextBox 3"/>
          <p:cNvSpPr txBox="1"/>
          <p:nvPr/>
        </p:nvSpPr>
        <p:spPr>
          <a:xfrm>
            <a:off x="1903751" y="1274165"/>
            <a:ext cx="9600860" cy="2246769"/>
          </a:xfrm>
          <a:prstGeom prst="rect">
            <a:avLst/>
          </a:prstGeom>
          <a:noFill/>
        </p:spPr>
        <p:txBody>
          <a:bodyPr wrap="square" rtlCol="0">
            <a:spAutoFit/>
          </a:bodyPr>
          <a:lstStyle/>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Use of statistics to persuade people that there are studies to show many people find the product effective</a:t>
            </a: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Usually statistics are vague or general, and do not give accurate or specific sources</a:t>
            </a:r>
          </a:p>
          <a:p>
            <a:pPr marL="457200" indent="-457200">
              <a:buFont typeface="Wingdings" panose="05000000000000000000" pitchFamily="2" charset="2"/>
              <a:buChar char="§"/>
            </a:pPr>
            <a:r>
              <a:rPr lang="en-MY" sz="2800" dirty="0" err="1">
                <a:latin typeface="Arial" panose="020B0604020202020204" pitchFamily="34" charset="0"/>
                <a:cs typeface="Arial" panose="020B0604020202020204" pitchFamily="34" charset="0"/>
              </a:rPr>
              <a:t>Eg</a:t>
            </a:r>
            <a:r>
              <a:rPr lang="en-MY" sz="2800" dirty="0">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695" y="4017364"/>
            <a:ext cx="3455433" cy="23857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3897443"/>
            <a:ext cx="2595562" cy="250568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835" y="3897443"/>
            <a:ext cx="3972395" cy="2505681"/>
          </a:xfrm>
          <a:prstGeom prst="rect">
            <a:avLst/>
          </a:prstGeom>
        </p:spPr>
      </p:pic>
      <p:sp>
        <p:nvSpPr>
          <p:cNvPr id="8" name="Footer Placeholder 7"/>
          <p:cNvSpPr>
            <a:spLocks noGrp="1"/>
          </p:cNvSpPr>
          <p:nvPr>
            <p:ph type="ftr" sz="quarter" idx="11"/>
          </p:nvPr>
        </p:nvSpPr>
        <p:spPr>
          <a:xfrm>
            <a:off x="921696" y="6135808"/>
            <a:ext cx="1808441" cy="1035701"/>
          </a:xfrm>
        </p:spPr>
        <p:txBody>
          <a:bodyPr/>
          <a:lstStyle/>
          <a:p>
            <a:r>
              <a:rPr lang="fi-FI" dirty="0"/>
              <a:t>Siti Rohana Binti Mohd Thani</a:t>
            </a:r>
            <a:endParaRPr lang="en-MY" dirty="0"/>
          </a:p>
        </p:txBody>
      </p:sp>
    </p:spTree>
    <p:extLst>
      <p:ext uri="{BB962C8B-B14F-4D97-AF65-F5344CB8AC3E}">
        <p14:creationId xmlns:p14="http://schemas.microsoft.com/office/powerpoint/2010/main" val="1704544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74906"/>
          </a:xfrm>
        </p:spPr>
        <p:txBody>
          <a:bodyPr>
            <a:normAutofit/>
          </a:bodyPr>
          <a:lstStyle/>
          <a:p>
            <a:r>
              <a:rPr lang="en-MY" sz="3200" b="1" dirty="0">
                <a:latin typeface="Arial" panose="020B0604020202020204" pitchFamily="34" charset="0"/>
                <a:cs typeface="Arial" panose="020B0604020202020204" pitchFamily="34" charset="0"/>
              </a:rPr>
              <a:t>Testimonials</a:t>
            </a:r>
          </a:p>
        </p:txBody>
      </p:sp>
      <p:sp>
        <p:nvSpPr>
          <p:cNvPr id="3" name="Slide Number Placeholder 2"/>
          <p:cNvSpPr>
            <a:spLocks noGrp="1"/>
          </p:cNvSpPr>
          <p:nvPr>
            <p:ph type="sldNum" sz="quarter" idx="12"/>
          </p:nvPr>
        </p:nvSpPr>
        <p:spPr/>
        <p:txBody>
          <a:bodyPr/>
          <a:lstStyle/>
          <a:p>
            <a:fld id="{6E19A051-7A60-4304-BBB8-5FE2A42B48AE}" type="slidenum">
              <a:rPr lang="en-MY" smtClean="0"/>
              <a:t>26</a:t>
            </a:fld>
            <a:endParaRPr lang="en-MY"/>
          </a:p>
        </p:txBody>
      </p:sp>
      <p:sp>
        <p:nvSpPr>
          <p:cNvPr id="5" name="TextBox 4"/>
          <p:cNvSpPr txBox="1"/>
          <p:nvPr/>
        </p:nvSpPr>
        <p:spPr>
          <a:xfrm>
            <a:off x="1933731" y="1738859"/>
            <a:ext cx="8214610" cy="954107"/>
          </a:xfrm>
          <a:prstGeom prst="rect">
            <a:avLst/>
          </a:prstGeom>
          <a:noFill/>
        </p:spPr>
        <p:txBody>
          <a:bodyPr wrap="square" rtlCol="0">
            <a:spAutoFit/>
          </a:bodyPr>
          <a:lstStyle/>
          <a:p>
            <a:pPr marL="457200" indent="-457200">
              <a:buFont typeface="Wingdings" panose="05000000000000000000" pitchFamily="2" charset="2"/>
              <a:buChar char="§"/>
            </a:pPr>
            <a:r>
              <a:rPr lang="en-MY" sz="2800" dirty="0"/>
              <a:t>‘Real’ customers’ review</a:t>
            </a:r>
          </a:p>
          <a:p>
            <a:pPr marL="457200" indent="-457200">
              <a:buFont typeface="Wingdings" panose="05000000000000000000" pitchFamily="2" charset="2"/>
              <a:buChar char="§"/>
            </a:pPr>
            <a:r>
              <a:rPr lang="en-MY" sz="2800" dirty="0"/>
              <a:t>Celebrity endorsements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810" y="2932809"/>
            <a:ext cx="4047343" cy="14820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761" y="2533338"/>
            <a:ext cx="4092314" cy="188149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767" y="4452546"/>
            <a:ext cx="4024519" cy="21145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8898" y="4571971"/>
            <a:ext cx="4571999" cy="1875700"/>
          </a:xfrm>
          <a:prstGeom prst="rect">
            <a:avLst/>
          </a:prstGeom>
        </p:spPr>
      </p:pic>
      <p:sp>
        <p:nvSpPr>
          <p:cNvPr id="4" name="Footer Placeholder 3"/>
          <p:cNvSpPr>
            <a:spLocks noGrp="1"/>
          </p:cNvSpPr>
          <p:nvPr>
            <p:ph type="ftr" sz="quarter" idx="11"/>
          </p:nvPr>
        </p:nvSpPr>
        <p:spPr>
          <a:xfrm>
            <a:off x="1005841" y="6135808"/>
            <a:ext cx="2129246" cy="1035701"/>
          </a:xfrm>
        </p:spPr>
        <p:txBody>
          <a:bodyPr/>
          <a:lstStyle/>
          <a:p>
            <a:r>
              <a:rPr lang="fi-FI" dirty="0"/>
              <a:t>Siti Rohana Binti Mohd Thani</a:t>
            </a:r>
            <a:endParaRPr lang="en-MY" dirty="0"/>
          </a:p>
        </p:txBody>
      </p:sp>
    </p:spTree>
    <p:extLst>
      <p:ext uri="{BB962C8B-B14F-4D97-AF65-F5344CB8AC3E}">
        <p14:creationId xmlns:p14="http://schemas.microsoft.com/office/powerpoint/2010/main" val="336644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69975"/>
          </a:xfrm>
        </p:spPr>
        <p:txBody>
          <a:bodyPr>
            <a:normAutofit/>
          </a:bodyPr>
          <a:lstStyle/>
          <a:p>
            <a:r>
              <a:rPr lang="en-MY" sz="3200" b="1" dirty="0">
                <a:latin typeface="Arial" panose="020B0604020202020204" pitchFamily="34" charset="0"/>
                <a:cs typeface="Arial" panose="020B0604020202020204" pitchFamily="34" charset="0"/>
              </a:rPr>
              <a:t>Other techniques</a:t>
            </a:r>
          </a:p>
        </p:txBody>
      </p:sp>
      <p:sp>
        <p:nvSpPr>
          <p:cNvPr id="3" name="Slide Number Placeholder 2"/>
          <p:cNvSpPr>
            <a:spLocks noGrp="1"/>
          </p:cNvSpPr>
          <p:nvPr>
            <p:ph type="sldNum" sz="quarter" idx="12"/>
          </p:nvPr>
        </p:nvSpPr>
        <p:spPr/>
        <p:txBody>
          <a:bodyPr/>
          <a:lstStyle/>
          <a:p>
            <a:fld id="{6E19A051-7A60-4304-BBB8-5FE2A42B48AE}" type="slidenum">
              <a:rPr lang="en-MY" smtClean="0"/>
              <a:t>27</a:t>
            </a:fld>
            <a:endParaRPr lang="en-MY"/>
          </a:p>
        </p:txBody>
      </p:sp>
      <p:sp>
        <p:nvSpPr>
          <p:cNvPr id="5" name="TextBox 4"/>
          <p:cNvSpPr txBox="1"/>
          <p:nvPr/>
        </p:nvSpPr>
        <p:spPr>
          <a:xfrm>
            <a:off x="1311579" y="1514008"/>
            <a:ext cx="8709006" cy="1399524"/>
          </a:xfrm>
          <a:prstGeom prst="rect">
            <a:avLst/>
          </a:prstGeom>
          <a:noFill/>
        </p:spPr>
        <p:txBody>
          <a:bodyPr wrap="square" rtlCol="0">
            <a:spAutoFit/>
          </a:bodyPr>
          <a:lstStyle/>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Promotional offers</a:t>
            </a:r>
          </a:p>
          <a:p>
            <a:r>
              <a:rPr lang="en-MY" sz="2800" dirty="0">
                <a:latin typeface="Arial" panose="020B0604020202020204" pitchFamily="34" charset="0"/>
                <a:cs typeface="Arial" panose="020B0604020202020204" pitchFamily="34" charset="0"/>
              </a:rPr>
              <a:t>    </a:t>
            </a:r>
            <a:r>
              <a:rPr lang="en-MY" sz="2800" dirty="0" err="1">
                <a:latin typeface="Arial" panose="020B0604020202020204" pitchFamily="34" charset="0"/>
                <a:cs typeface="Arial" panose="020B0604020202020204" pitchFamily="34" charset="0"/>
              </a:rPr>
              <a:t>Eg</a:t>
            </a:r>
            <a:r>
              <a:rPr lang="en-MY" sz="2800" dirty="0">
                <a:latin typeface="Arial" panose="020B0604020202020204" pitchFamily="34" charset="0"/>
                <a:cs typeface="Arial" panose="020B0604020202020204" pitchFamily="34" charset="0"/>
              </a:rPr>
              <a:t>: Buy one, get one free!</a:t>
            </a: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Awards won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4649" y="1394086"/>
            <a:ext cx="3522689" cy="17988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9541" y="3762531"/>
            <a:ext cx="3185070" cy="233846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1705" y="3432747"/>
            <a:ext cx="2455420" cy="30579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848" y="3293459"/>
            <a:ext cx="3582649" cy="2908091"/>
          </a:xfrm>
          <a:prstGeom prst="rect">
            <a:avLst/>
          </a:prstGeom>
        </p:spPr>
      </p:pic>
      <p:sp>
        <p:nvSpPr>
          <p:cNvPr id="4" name="Footer Placeholder 3"/>
          <p:cNvSpPr>
            <a:spLocks noGrp="1"/>
          </p:cNvSpPr>
          <p:nvPr>
            <p:ph type="ftr" sz="quarter" idx="11"/>
          </p:nvPr>
        </p:nvSpPr>
        <p:spPr>
          <a:xfrm>
            <a:off x="1311580" y="6135808"/>
            <a:ext cx="1849631" cy="924558"/>
          </a:xfrm>
        </p:spPr>
        <p:txBody>
          <a:bodyPr/>
          <a:lstStyle/>
          <a:p>
            <a:r>
              <a:rPr lang="fi-FI"/>
              <a:t>Siti Rohana Binti Mohd Thani</a:t>
            </a:r>
            <a:endParaRPr lang="en-MY"/>
          </a:p>
        </p:txBody>
      </p:sp>
    </p:spTree>
    <p:extLst>
      <p:ext uri="{BB962C8B-B14F-4D97-AF65-F5344CB8AC3E}">
        <p14:creationId xmlns:p14="http://schemas.microsoft.com/office/powerpoint/2010/main" val="259489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69779"/>
          </a:xfrm>
        </p:spPr>
        <p:txBody>
          <a:bodyPr>
            <a:normAutofit/>
          </a:bodyPr>
          <a:lstStyle/>
          <a:p>
            <a:r>
              <a:rPr lang="en-MY" sz="3200" b="1" dirty="0">
                <a:latin typeface="Arial" panose="020B0604020202020204" pitchFamily="34" charset="0"/>
                <a:cs typeface="Arial" panose="020B0604020202020204" pitchFamily="34" charset="0"/>
              </a:rPr>
              <a:t>Other techniques:</a:t>
            </a:r>
          </a:p>
        </p:txBody>
      </p:sp>
      <p:sp>
        <p:nvSpPr>
          <p:cNvPr id="3" name="Slide Number Placeholder 2"/>
          <p:cNvSpPr>
            <a:spLocks noGrp="1"/>
          </p:cNvSpPr>
          <p:nvPr>
            <p:ph type="sldNum" sz="quarter" idx="12"/>
          </p:nvPr>
        </p:nvSpPr>
        <p:spPr/>
        <p:txBody>
          <a:bodyPr/>
          <a:lstStyle/>
          <a:p>
            <a:fld id="{6E19A051-7A60-4304-BBB8-5FE2A42B48AE}" type="slidenum">
              <a:rPr lang="en-MY" smtClean="0"/>
              <a:t>28</a:t>
            </a:fld>
            <a:endParaRPr lang="en-MY"/>
          </a:p>
        </p:txBody>
      </p:sp>
      <p:sp>
        <p:nvSpPr>
          <p:cNvPr id="4" name="TextBox 3"/>
          <p:cNvSpPr txBox="1"/>
          <p:nvPr/>
        </p:nvSpPr>
        <p:spPr>
          <a:xfrm>
            <a:off x="2592924" y="1948721"/>
            <a:ext cx="7645358" cy="3108543"/>
          </a:xfrm>
          <a:prstGeom prst="rect">
            <a:avLst/>
          </a:prstGeom>
          <a:noFill/>
        </p:spPr>
        <p:txBody>
          <a:bodyPr wrap="square" rtlCol="0">
            <a:spAutoFit/>
          </a:bodyPr>
          <a:lstStyle/>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Visuals --- pictures, photos, images</a:t>
            </a:r>
          </a:p>
          <a:p>
            <a:pPr marL="457200" indent="-457200">
              <a:buFont typeface="Wingdings" panose="05000000000000000000" pitchFamily="2" charset="2"/>
              <a:buChar char="§"/>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Colours</a:t>
            </a:r>
          </a:p>
          <a:p>
            <a:pPr marL="457200" indent="-457200">
              <a:buFont typeface="Wingdings" panose="05000000000000000000" pitchFamily="2" charset="2"/>
              <a:buChar char="§"/>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Font</a:t>
            </a:r>
          </a:p>
          <a:p>
            <a:pPr marL="457200" indent="-457200">
              <a:buFont typeface="Wingdings" panose="05000000000000000000" pitchFamily="2" charset="2"/>
              <a:buChar char="§"/>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Headings – bold, highlights</a:t>
            </a:r>
          </a:p>
        </p:txBody>
      </p:sp>
      <p:sp>
        <p:nvSpPr>
          <p:cNvPr id="5" name="Footer Placeholder 4"/>
          <p:cNvSpPr>
            <a:spLocks noGrp="1"/>
          </p:cNvSpPr>
          <p:nvPr>
            <p:ph type="ftr" sz="quarter" idx="11"/>
          </p:nvPr>
        </p:nvSpPr>
        <p:spPr>
          <a:xfrm>
            <a:off x="1685110" y="6296296"/>
            <a:ext cx="2743199" cy="444137"/>
          </a:xfrm>
        </p:spPr>
        <p:txBody>
          <a:bodyPr/>
          <a:lstStyle/>
          <a:p>
            <a:r>
              <a:rPr lang="fi-FI"/>
              <a:t>Siti Rohana Binti Mohd Thani</a:t>
            </a:r>
            <a:endParaRPr lang="en-MY"/>
          </a:p>
        </p:txBody>
      </p:sp>
    </p:spTree>
    <p:extLst>
      <p:ext uri="{BB962C8B-B14F-4D97-AF65-F5344CB8AC3E}">
        <p14:creationId xmlns:p14="http://schemas.microsoft.com/office/powerpoint/2010/main" val="228714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84769"/>
          </a:xfrm>
        </p:spPr>
        <p:txBody>
          <a:bodyPr>
            <a:normAutofit/>
          </a:bodyPr>
          <a:lstStyle/>
          <a:p>
            <a:r>
              <a:rPr lang="en-MY" sz="3200" b="1" dirty="0">
                <a:latin typeface="Arial" panose="020B0604020202020204" pitchFamily="34" charset="0"/>
                <a:cs typeface="Arial" panose="020B0604020202020204" pitchFamily="34" charset="0"/>
              </a:rPr>
              <a:t>Advertising</a:t>
            </a:r>
          </a:p>
        </p:txBody>
      </p:sp>
      <p:sp>
        <p:nvSpPr>
          <p:cNvPr id="3" name="Slide Number Placeholder 2"/>
          <p:cNvSpPr>
            <a:spLocks noGrp="1"/>
          </p:cNvSpPr>
          <p:nvPr>
            <p:ph type="sldNum" sz="quarter" idx="12"/>
          </p:nvPr>
        </p:nvSpPr>
        <p:spPr/>
        <p:txBody>
          <a:bodyPr/>
          <a:lstStyle/>
          <a:p>
            <a:fld id="{6E19A051-7A60-4304-BBB8-5FE2A42B48AE}" type="slidenum">
              <a:rPr lang="en-MY" smtClean="0"/>
              <a:t>29</a:t>
            </a:fld>
            <a:endParaRPr lang="en-MY"/>
          </a:p>
        </p:txBody>
      </p:sp>
      <p:graphicFrame>
        <p:nvGraphicFramePr>
          <p:cNvPr id="4" name="Diagram 3"/>
          <p:cNvGraphicFramePr/>
          <p:nvPr>
            <p:extLst>
              <p:ext uri="{D42A27DB-BD31-4B8C-83A1-F6EECF244321}">
                <p14:modId xmlns:p14="http://schemas.microsoft.com/office/powerpoint/2010/main" val="3025651242"/>
              </p:ext>
            </p:extLst>
          </p:nvPr>
        </p:nvGraphicFramePr>
        <p:xfrm>
          <a:off x="2032000" y="1828800"/>
          <a:ext cx="8128000" cy="4332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a:xfrm>
            <a:off x="1311580" y="6135808"/>
            <a:ext cx="2359083" cy="617689"/>
          </a:xfrm>
        </p:spPr>
        <p:txBody>
          <a:bodyPr/>
          <a:lstStyle/>
          <a:p>
            <a:r>
              <a:rPr lang="fi-FI" dirty="0"/>
              <a:t>Siti Rohana Binti Mohd Thani</a:t>
            </a:r>
            <a:endParaRPr lang="en-MY" dirty="0"/>
          </a:p>
        </p:txBody>
      </p:sp>
    </p:spTree>
    <p:extLst>
      <p:ext uri="{BB962C8B-B14F-4D97-AF65-F5344CB8AC3E}">
        <p14:creationId xmlns:p14="http://schemas.microsoft.com/office/powerpoint/2010/main" val="32062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5393" y="776749"/>
            <a:ext cx="7794249" cy="904568"/>
          </a:xfrm>
          <a:ln>
            <a:solidFill>
              <a:srgbClr val="FFC000"/>
            </a:solidFill>
          </a:ln>
        </p:spPr>
        <p:txBody>
          <a:bodyPr/>
          <a:lstStyle/>
          <a:p>
            <a:r>
              <a:rPr lang="en-MY" sz="4000" b="1" dirty="0">
                <a:solidFill>
                  <a:schemeClr val="tx1"/>
                </a:solidFill>
                <a:latin typeface="Arial" panose="020B0604020202020204" pitchFamily="34" charset="0"/>
                <a:cs typeface="Arial" panose="020B0604020202020204" pitchFamily="34" charset="0"/>
              </a:rPr>
              <a:t>Thinking Critically About Media</a:t>
            </a:r>
          </a:p>
        </p:txBody>
      </p:sp>
      <p:sp>
        <p:nvSpPr>
          <p:cNvPr id="3" name="Subtitle 2"/>
          <p:cNvSpPr>
            <a:spLocks noGrp="1"/>
          </p:cNvSpPr>
          <p:nvPr>
            <p:ph type="subTitle" idx="1"/>
          </p:nvPr>
        </p:nvSpPr>
        <p:spPr>
          <a:xfrm>
            <a:off x="1762706" y="2507226"/>
            <a:ext cx="7766936" cy="2571739"/>
          </a:xfrm>
        </p:spPr>
        <p:txBody>
          <a:bodyPr>
            <a:normAutofit/>
          </a:bodyPr>
          <a:lstStyle/>
          <a:p>
            <a:pPr algn="ctr"/>
            <a:r>
              <a:rPr lang="en-MY" sz="2000" dirty="0">
                <a:latin typeface="Arial" panose="020B0604020202020204" pitchFamily="34" charset="0"/>
                <a:cs typeface="Arial" panose="020B0604020202020204" pitchFamily="34" charset="0"/>
              </a:rPr>
              <a:t>Week 10</a:t>
            </a:r>
          </a:p>
          <a:p>
            <a:pPr algn="ctr"/>
            <a:r>
              <a:rPr lang="en-MY" sz="2000" dirty="0">
                <a:latin typeface="Arial" panose="020B0604020202020204" pitchFamily="34" charset="0"/>
                <a:cs typeface="Arial" panose="020B0604020202020204" pitchFamily="34" charset="0"/>
              </a:rPr>
              <a:t>Critical Thinking and Problem</a:t>
            </a:r>
            <a:r>
              <a:rPr lang="en-MY" sz="2000" b="1" dirty="0">
                <a:latin typeface="Arial" panose="020B0604020202020204" pitchFamily="34" charset="0"/>
                <a:cs typeface="Arial" panose="020B0604020202020204" pitchFamily="34" charset="0"/>
              </a:rPr>
              <a:t> </a:t>
            </a:r>
            <a:r>
              <a:rPr lang="en-MY" sz="2000" dirty="0">
                <a:latin typeface="Arial" panose="020B0604020202020204" pitchFamily="34" charset="0"/>
                <a:cs typeface="Arial" panose="020B0604020202020204" pitchFamily="34" charset="0"/>
              </a:rPr>
              <a:t>Solving</a:t>
            </a:r>
            <a:r>
              <a:rPr lang="en-MY" sz="2000" b="1" dirty="0">
                <a:latin typeface="Arial" panose="020B0604020202020204" pitchFamily="34" charset="0"/>
                <a:cs typeface="Arial" panose="020B0604020202020204" pitchFamily="34" charset="0"/>
              </a:rPr>
              <a:t> </a:t>
            </a:r>
            <a:r>
              <a:rPr lang="en-MY" sz="2000" dirty="0">
                <a:latin typeface="Arial" panose="020B0604020202020204" pitchFamily="34" charset="0"/>
                <a:cs typeface="Arial" panose="020B0604020202020204" pitchFamily="34" charset="0"/>
              </a:rPr>
              <a:t>Skills</a:t>
            </a:r>
          </a:p>
          <a:p>
            <a:pPr algn="ctr"/>
            <a:r>
              <a:rPr lang="en-MY" sz="2000" dirty="0">
                <a:latin typeface="Arial" panose="020B0604020202020204" pitchFamily="34" charset="0"/>
                <a:cs typeface="Arial" panose="020B0604020202020204" pitchFamily="34" charset="0"/>
              </a:rPr>
              <a:t>By</a:t>
            </a:r>
          </a:p>
          <a:p>
            <a:pPr algn="ctr"/>
            <a:r>
              <a:rPr lang="en-MY" sz="2000" dirty="0" err="1">
                <a:latin typeface="Arial" panose="020B0604020202020204" pitchFamily="34" charset="0"/>
                <a:cs typeface="Arial" panose="020B0604020202020204" pitchFamily="34" charset="0"/>
              </a:rPr>
              <a:t>Siti</a:t>
            </a:r>
            <a:r>
              <a:rPr lang="en-MY" sz="2000" dirty="0">
                <a:latin typeface="Arial" panose="020B0604020202020204" pitchFamily="34" charset="0"/>
                <a:cs typeface="Arial" panose="020B0604020202020204" pitchFamily="34" charset="0"/>
              </a:rPr>
              <a:t> </a:t>
            </a:r>
            <a:r>
              <a:rPr lang="en-MY" sz="2000" dirty="0" err="1">
                <a:latin typeface="Arial" panose="020B0604020202020204" pitchFamily="34" charset="0"/>
                <a:cs typeface="Arial" panose="020B0604020202020204" pitchFamily="34" charset="0"/>
              </a:rPr>
              <a:t>Rohana</a:t>
            </a:r>
            <a:r>
              <a:rPr lang="en-MY" sz="2000" dirty="0">
                <a:latin typeface="Arial" panose="020B0604020202020204" pitchFamily="34" charset="0"/>
                <a:cs typeface="Arial" panose="020B0604020202020204" pitchFamily="34" charset="0"/>
              </a:rPr>
              <a:t> </a:t>
            </a:r>
            <a:r>
              <a:rPr lang="en-MY" sz="2000" dirty="0" err="1">
                <a:latin typeface="Arial" panose="020B0604020202020204" pitchFamily="34" charset="0"/>
                <a:cs typeface="Arial" panose="020B0604020202020204" pitchFamily="34" charset="0"/>
              </a:rPr>
              <a:t>Binti</a:t>
            </a:r>
            <a:r>
              <a:rPr lang="en-MY" sz="2000" dirty="0">
                <a:latin typeface="Arial" panose="020B0604020202020204" pitchFamily="34" charset="0"/>
                <a:cs typeface="Arial" panose="020B0604020202020204" pitchFamily="34" charset="0"/>
              </a:rPr>
              <a:t> </a:t>
            </a:r>
            <a:r>
              <a:rPr lang="en-MY" sz="2000" dirty="0" err="1">
                <a:latin typeface="Arial" panose="020B0604020202020204" pitchFamily="34" charset="0"/>
                <a:cs typeface="Arial" panose="020B0604020202020204" pitchFamily="34" charset="0"/>
              </a:rPr>
              <a:t>Mohd</a:t>
            </a:r>
            <a:r>
              <a:rPr lang="en-MY" sz="2000" dirty="0">
                <a:latin typeface="Arial" panose="020B0604020202020204" pitchFamily="34" charset="0"/>
                <a:cs typeface="Arial" panose="020B0604020202020204" pitchFamily="34" charset="0"/>
              </a:rPr>
              <a:t> </a:t>
            </a:r>
            <a:r>
              <a:rPr lang="en-MY" sz="2000" dirty="0" err="1">
                <a:latin typeface="Arial" panose="020B0604020202020204" pitchFamily="34" charset="0"/>
                <a:cs typeface="Arial" panose="020B0604020202020204" pitchFamily="34" charset="0"/>
              </a:rPr>
              <a:t>Thani</a:t>
            </a:r>
            <a:endParaRPr lang="en-MY" sz="2000" dirty="0">
              <a:latin typeface="Arial" panose="020B0604020202020204" pitchFamily="34" charset="0"/>
              <a:cs typeface="Arial" panose="020B0604020202020204" pitchFamily="34" charset="0"/>
            </a:endParaRPr>
          </a:p>
          <a:p>
            <a:endParaRPr lang="en-MY" sz="2000" dirty="0">
              <a:latin typeface="Arial" panose="020B0604020202020204" pitchFamily="34" charset="0"/>
              <a:cs typeface="Arial" panose="020B0604020202020204" pitchFamily="34" charset="0"/>
            </a:endParaRPr>
          </a:p>
          <a:p>
            <a:endParaRPr lang="en-MY"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19A051-7A60-4304-BBB8-5FE2A42B48AE}" type="slidenum">
              <a:rPr lang="en-MY" smtClean="0"/>
              <a:t>3</a:t>
            </a:fld>
            <a:endParaRPr lang="en-MY"/>
          </a:p>
        </p:txBody>
      </p:sp>
      <p:sp>
        <p:nvSpPr>
          <p:cNvPr id="5" name="Footer Placeholder 4"/>
          <p:cNvSpPr>
            <a:spLocks noGrp="1"/>
          </p:cNvSpPr>
          <p:nvPr>
            <p:ph type="ftr" sz="quarter" idx="11"/>
          </p:nvPr>
        </p:nvSpPr>
        <p:spPr>
          <a:xfrm>
            <a:off x="1449978" y="5721532"/>
            <a:ext cx="1972491" cy="779402"/>
          </a:xfrm>
        </p:spPr>
        <p:txBody>
          <a:bodyPr/>
          <a:lstStyle/>
          <a:p>
            <a:r>
              <a:rPr lang="fi-FI" dirty="0"/>
              <a:t>Siti Rohana Binti Mohd Thani</a:t>
            </a:r>
            <a:endParaRPr lang="en-MY" dirty="0"/>
          </a:p>
        </p:txBody>
      </p:sp>
    </p:spTree>
    <p:extLst>
      <p:ext uri="{BB962C8B-B14F-4D97-AF65-F5344CB8AC3E}">
        <p14:creationId xmlns:p14="http://schemas.microsoft.com/office/powerpoint/2010/main" val="277582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3200" b="1" dirty="0">
                <a:latin typeface="Arial" panose="020B0604020202020204" pitchFamily="34" charset="0"/>
                <a:cs typeface="Arial" panose="020B0604020202020204" pitchFamily="34" charset="0"/>
              </a:rPr>
              <a:t>Advertising</a:t>
            </a:r>
          </a:p>
        </p:txBody>
      </p:sp>
      <p:sp>
        <p:nvSpPr>
          <p:cNvPr id="3" name="Slide Number Placeholder 2"/>
          <p:cNvSpPr>
            <a:spLocks noGrp="1"/>
          </p:cNvSpPr>
          <p:nvPr>
            <p:ph type="sldNum" sz="quarter" idx="12"/>
          </p:nvPr>
        </p:nvSpPr>
        <p:spPr/>
        <p:txBody>
          <a:bodyPr/>
          <a:lstStyle/>
          <a:p>
            <a:fld id="{6E19A051-7A60-4304-BBB8-5FE2A42B48AE}" type="slidenum">
              <a:rPr lang="en-MY" smtClean="0"/>
              <a:t>30</a:t>
            </a:fld>
            <a:endParaRPr lang="en-MY"/>
          </a:p>
        </p:txBody>
      </p:sp>
      <p:sp>
        <p:nvSpPr>
          <p:cNvPr id="4" name="TextBox 3"/>
          <p:cNvSpPr txBox="1"/>
          <p:nvPr/>
        </p:nvSpPr>
        <p:spPr>
          <a:xfrm>
            <a:off x="1843790" y="1633928"/>
            <a:ext cx="5306518" cy="2677656"/>
          </a:xfrm>
          <a:prstGeom prst="rect">
            <a:avLst/>
          </a:prstGeom>
          <a:noFill/>
        </p:spPr>
        <p:txBody>
          <a:bodyPr wrap="square" rtlCol="0">
            <a:spAutoFit/>
          </a:bodyPr>
          <a:lstStyle/>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Some advertisements seek to motivate without providing any information at all.</a:t>
            </a:r>
          </a:p>
          <a:p>
            <a:pPr marL="457200" indent="-457200">
              <a:buFont typeface="Wingdings" panose="05000000000000000000" pitchFamily="2" charset="2"/>
              <a:buChar char="§"/>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Sells on the basis on brand recognition alone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807" y="1152908"/>
            <a:ext cx="3589804" cy="241475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905" y="3717560"/>
            <a:ext cx="3739706" cy="2473377"/>
          </a:xfrm>
          <a:prstGeom prst="rect">
            <a:avLst/>
          </a:prstGeom>
        </p:spPr>
      </p:pic>
      <p:sp>
        <p:nvSpPr>
          <p:cNvPr id="7" name="Footer Placeholder 6"/>
          <p:cNvSpPr>
            <a:spLocks noGrp="1"/>
          </p:cNvSpPr>
          <p:nvPr>
            <p:ph type="ftr" sz="quarter" idx="11"/>
          </p:nvPr>
        </p:nvSpPr>
        <p:spPr>
          <a:xfrm>
            <a:off x="1489166" y="6190936"/>
            <a:ext cx="2116183" cy="484183"/>
          </a:xfrm>
        </p:spPr>
        <p:txBody>
          <a:bodyPr/>
          <a:lstStyle/>
          <a:p>
            <a:r>
              <a:rPr lang="fi-FI"/>
              <a:t>Siti Rohana Binti Mohd Thani</a:t>
            </a:r>
            <a:endParaRPr lang="en-MY"/>
          </a:p>
        </p:txBody>
      </p:sp>
    </p:spTree>
    <p:extLst>
      <p:ext uri="{BB962C8B-B14F-4D97-AF65-F5344CB8AC3E}">
        <p14:creationId xmlns:p14="http://schemas.microsoft.com/office/powerpoint/2010/main" val="1673484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830" y="539646"/>
            <a:ext cx="9720781" cy="1365354"/>
          </a:xfrm>
        </p:spPr>
        <p:txBody>
          <a:bodyPr>
            <a:normAutofit/>
          </a:bodyPr>
          <a:lstStyle/>
          <a:p>
            <a:r>
              <a:rPr lang="en-MY" sz="3200" b="1" dirty="0">
                <a:latin typeface="Arial" panose="020B0604020202020204" pitchFamily="34" charset="0"/>
                <a:cs typeface="Arial" panose="020B0604020202020204" pitchFamily="34" charset="0"/>
              </a:rPr>
              <a:t>Advertising Techniques</a:t>
            </a:r>
          </a:p>
        </p:txBody>
      </p:sp>
      <p:sp>
        <p:nvSpPr>
          <p:cNvPr id="3" name="Text Placeholder 2"/>
          <p:cNvSpPr>
            <a:spLocks noGrp="1"/>
          </p:cNvSpPr>
          <p:nvPr>
            <p:ph type="body" idx="1"/>
          </p:nvPr>
        </p:nvSpPr>
        <p:spPr>
          <a:xfrm>
            <a:off x="1903751" y="1514007"/>
            <a:ext cx="4092315" cy="390993"/>
          </a:xfrm>
          <a:solidFill>
            <a:srgbClr val="FFFF00"/>
          </a:solidFill>
        </p:spPr>
        <p:txBody>
          <a:bodyPr/>
          <a:lstStyle/>
          <a:p>
            <a:r>
              <a:rPr lang="en-MY" dirty="0">
                <a:latin typeface="Arial" panose="020B0604020202020204" pitchFamily="34" charset="0"/>
                <a:cs typeface="Arial" panose="020B0604020202020204" pitchFamily="34" charset="0"/>
              </a:rPr>
              <a:t>1. Humour</a:t>
            </a:r>
          </a:p>
        </p:txBody>
      </p:sp>
      <p:sp>
        <p:nvSpPr>
          <p:cNvPr id="4" name="Content Placeholder 3"/>
          <p:cNvSpPr>
            <a:spLocks noGrp="1"/>
          </p:cNvSpPr>
          <p:nvPr>
            <p:ph sz="half" idx="2"/>
          </p:nvPr>
        </p:nvSpPr>
        <p:spPr>
          <a:xfrm>
            <a:off x="2038662" y="2545738"/>
            <a:ext cx="4893443" cy="3357288"/>
          </a:xfrm>
        </p:spPr>
        <p:txBody>
          <a:bodyPr>
            <a:normAutofit/>
          </a:bodyPr>
          <a:lstStyle/>
          <a:p>
            <a:r>
              <a:rPr lang="en-MY" sz="2400" dirty="0">
                <a:latin typeface="Arial" panose="020B0604020202020204" pitchFamily="34" charset="0"/>
                <a:cs typeface="Arial" panose="020B0604020202020204" pitchFamily="34" charset="0"/>
              </a:rPr>
              <a:t>Effective in grabbing our attention</a:t>
            </a:r>
          </a:p>
        </p:txBody>
      </p:sp>
      <p:sp>
        <p:nvSpPr>
          <p:cNvPr id="5" name="Text Placeholder 4"/>
          <p:cNvSpPr>
            <a:spLocks noGrp="1"/>
          </p:cNvSpPr>
          <p:nvPr>
            <p:ph type="body" sz="quarter" idx="3"/>
          </p:nvPr>
        </p:nvSpPr>
        <p:spPr>
          <a:xfrm>
            <a:off x="7345180" y="1514008"/>
            <a:ext cx="4160451" cy="569626"/>
          </a:xfrm>
          <a:solidFill>
            <a:srgbClr val="FFFF00"/>
          </a:solidFill>
        </p:spPr>
        <p:txBody>
          <a:bodyPr/>
          <a:lstStyle/>
          <a:p>
            <a:r>
              <a:rPr lang="en-MY" dirty="0">
                <a:latin typeface="Arial" panose="020B0604020202020204" pitchFamily="34" charset="0"/>
                <a:cs typeface="Arial" panose="020B0604020202020204" pitchFamily="34" charset="0"/>
              </a:rPr>
              <a:t>2. Catchy Slogan and Jingles</a:t>
            </a:r>
          </a:p>
        </p:txBody>
      </p:sp>
      <p:sp>
        <p:nvSpPr>
          <p:cNvPr id="6" name="Content Placeholder 5"/>
          <p:cNvSpPr>
            <a:spLocks noGrp="1"/>
          </p:cNvSpPr>
          <p:nvPr>
            <p:ph sz="quarter" idx="4"/>
          </p:nvPr>
        </p:nvSpPr>
        <p:spPr>
          <a:xfrm>
            <a:off x="7075357" y="2545738"/>
            <a:ext cx="4430274" cy="3354060"/>
          </a:xfrm>
        </p:spPr>
        <p:txBody>
          <a:bodyPr>
            <a:normAutofit fontScale="92500" lnSpcReduction="10000"/>
          </a:bodyPr>
          <a:lstStyle/>
          <a:p>
            <a:r>
              <a:rPr lang="en-MY" sz="2400" dirty="0">
                <a:latin typeface="Arial" panose="020B0604020202020204" pitchFamily="34" charset="0"/>
                <a:cs typeface="Arial" panose="020B0604020202020204" pitchFamily="34" charset="0"/>
              </a:rPr>
              <a:t>Repeated slogans and jingles over time can produce major perceived differences between brands</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‘There are some things money can’t buy. For everything else, there’s MasterCard.’</a:t>
            </a:r>
          </a:p>
        </p:txBody>
      </p:sp>
      <p:sp>
        <p:nvSpPr>
          <p:cNvPr id="7" name="Slide Number Placeholder 6"/>
          <p:cNvSpPr>
            <a:spLocks noGrp="1"/>
          </p:cNvSpPr>
          <p:nvPr>
            <p:ph type="sldNum" sz="quarter" idx="12"/>
          </p:nvPr>
        </p:nvSpPr>
        <p:spPr/>
        <p:txBody>
          <a:bodyPr/>
          <a:lstStyle/>
          <a:p>
            <a:fld id="{6E19A051-7A60-4304-BBB8-5FE2A42B48AE}" type="slidenum">
              <a:rPr lang="en-MY" smtClean="0"/>
              <a:t>31</a:t>
            </a:fld>
            <a:endParaRPr lang="en-MY"/>
          </a:p>
        </p:txBody>
      </p:sp>
      <p:sp>
        <p:nvSpPr>
          <p:cNvPr id="8" name="Footer Placeholder 7"/>
          <p:cNvSpPr>
            <a:spLocks noGrp="1"/>
          </p:cNvSpPr>
          <p:nvPr>
            <p:ph type="ftr" sz="quarter" idx="11"/>
          </p:nvPr>
        </p:nvSpPr>
        <p:spPr>
          <a:xfrm>
            <a:off x="1311580" y="6035040"/>
            <a:ext cx="2372146" cy="508724"/>
          </a:xfrm>
        </p:spPr>
        <p:txBody>
          <a:bodyPr/>
          <a:lstStyle/>
          <a:p>
            <a:r>
              <a:rPr lang="fi-FI"/>
              <a:t>Siti Rohana Binti Mohd Thani</a:t>
            </a:r>
            <a:endParaRPr lang="en-MY"/>
          </a:p>
        </p:txBody>
      </p:sp>
    </p:spTree>
    <p:extLst>
      <p:ext uri="{BB962C8B-B14F-4D97-AF65-F5344CB8AC3E}">
        <p14:creationId xmlns:p14="http://schemas.microsoft.com/office/powerpoint/2010/main" val="3675974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261" y="612144"/>
            <a:ext cx="8911687" cy="904887"/>
          </a:xfrm>
        </p:spPr>
        <p:txBody>
          <a:bodyPr>
            <a:normAutofit/>
          </a:bodyPr>
          <a:lstStyle/>
          <a:p>
            <a:r>
              <a:rPr lang="en-MY" sz="3200" b="1" dirty="0">
                <a:latin typeface="Arial" panose="020B0604020202020204" pitchFamily="34" charset="0"/>
                <a:cs typeface="Arial" panose="020B0604020202020204" pitchFamily="34" charset="0"/>
              </a:rPr>
              <a:t>Advertising Techniques</a:t>
            </a:r>
          </a:p>
        </p:txBody>
      </p:sp>
      <p:sp>
        <p:nvSpPr>
          <p:cNvPr id="3" name="Text Placeholder 2"/>
          <p:cNvSpPr>
            <a:spLocks noGrp="1"/>
          </p:cNvSpPr>
          <p:nvPr>
            <p:ph type="body" idx="1"/>
          </p:nvPr>
        </p:nvSpPr>
        <p:spPr>
          <a:xfrm>
            <a:off x="1948721" y="1648918"/>
            <a:ext cx="4691922" cy="554635"/>
          </a:xfrm>
          <a:solidFill>
            <a:srgbClr val="FFFF00"/>
          </a:solidFill>
        </p:spPr>
        <p:txBody>
          <a:bodyPr/>
          <a:lstStyle/>
          <a:p>
            <a:r>
              <a:rPr lang="en-MY" dirty="0">
                <a:latin typeface="Arial" panose="020B0604020202020204" pitchFamily="34" charset="0"/>
                <a:cs typeface="Arial" panose="020B0604020202020204" pitchFamily="34" charset="0"/>
              </a:rPr>
              <a:t>3. Anxiety Ads</a:t>
            </a:r>
          </a:p>
        </p:txBody>
      </p:sp>
      <p:sp>
        <p:nvSpPr>
          <p:cNvPr id="4" name="Content Placeholder 3"/>
          <p:cNvSpPr>
            <a:spLocks noGrp="1"/>
          </p:cNvSpPr>
          <p:nvPr>
            <p:ph sz="half" idx="2"/>
          </p:nvPr>
        </p:nvSpPr>
        <p:spPr>
          <a:xfrm>
            <a:off x="2053652" y="2545738"/>
            <a:ext cx="4586991" cy="3357288"/>
          </a:xfrm>
        </p:spPr>
        <p:txBody>
          <a:bodyPr>
            <a:normAutofit/>
          </a:bodyPr>
          <a:lstStyle/>
          <a:p>
            <a:r>
              <a:rPr lang="en-MY" sz="2400" dirty="0">
                <a:latin typeface="Arial" panose="020B0604020202020204" pitchFamily="34" charset="0"/>
                <a:cs typeface="Arial" panose="020B0604020202020204" pitchFamily="34" charset="0"/>
              </a:rPr>
              <a:t>Play on our fears, anxieties, and insecurities</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Dandruff, bad breath, losing hair, body weight, </a:t>
            </a:r>
            <a:r>
              <a:rPr lang="en-MY" sz="2400" dirty="0" err="1">
                <a:latin typeface="Arial" panose="020B0604020202020204" pitchFamily="34" charset="0"/>
                <a:cs typeface="Arial" panose="020B0604020202020204" pitchFamily="34" charset="0"/>
              </a:rPr>
              <a:t>etc</a:t>
            </a:r>
            <a:endParaRPr lang="en-MY" sz="24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a:xfrm>
            <a:off x="7360171" y="1648918"/>
            <a:ext cx="4145460" cy="554637"/>
          </a:xfrm>
          <a:solidFill>
            <a:srgbClr val="FFFF00"/>
          </a:solidFill>
        </p:spPr>
        <p:txBody>
          <a:bodyPr/>
          <a:lstStyle/>
          <a:p>
            <a:r>
              <a:rPr lang="en-MY" dirty="0">
                <a:latin typeface="Arial" panose="020B0604020202020204" pitchFamily="34" charset="0"/>
                <a:cs typeface="Arial" panose="020B0604020202020204" pitchFamily="34" charset="0"/>
              </a:rPr>
              <a:t>4. Emotive Language</a:t>
            </a:r>
          </a:p>
        </p:txBody>
      </p:sp>
      <p:sp>
        <p:nvSpPr>
          <p:cNvPr id="6" name="Content Placeholder 5"/>
          <p:cNvSpPr>
            <a:spLocks noGrp="1"/>
          </p:cNvSpPr>
          <p:nvPr>
            <p:ph sz="quarter" idx="4"/>
          </p:nvPr>
        </p:nvSpPr>
        <p:spPr/>
        <p:txBody>
          <a:bodyPr>
            <a:normAutofit/>
          </a:bodyPr>
          <a:lstStyle/>
          <a:p>
            <a:r>
              <a:rPr lang="en-MY" sz="2400" dirty="0">
                <a:latin typeface="Arial" panose="020B0604020202020204" pitchFamily="34" charset="0"/>
                <a:cs typeface="Arial" panose="020B0604020202020204" pitchFamily="34" charset="0"/>
              </a:rPr>
              <a:t>Use of correct words can </a:t>
            </a:r>
            <a:r>
              <a:rPr lang="en-MY" sz="2400" dirty="0" err="1">
                <a:latin typeface="Arial" panose="020B0604020202020204" pitchFamily="34" charset="0"/>
                <a:cs typeface="Arial" panose="020B0604020202020204" pitchFamily="34" charset="0"/>
              </a:rPr>
              <a:t>instill</a:t>
            </a:r>
            <a:r>
              <a:rPr lang="en-MY" sz="2400" dirty="0">
                <a:latin typeface="Arial" panose="020B0604020202020204" pitchFamily="34" charset="0"/>
                <a:cs typeface="Arial" panose="020B0604020202020204" pitchFamily="34" charset="0"/>
              </a:rPr>
              <a:t> an enticing mood and attitude</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pleasure, fresh, clean, natural</a:t>
            </a:r>
          </a:p>
        </p:txBody>
      </p:sp>
      <p:sp>
        <p:nvSpPr>
          <p:cNvPr id="7" name="Slide Number Placeholder 6"/>
          <p:cNvSpPr>
            <a:spLocks noGrp="1"/>
          </p:cNvSpPr>
          <p:nvPr>
            <p:ph type="sldNum" sz="quarter" idx="12"/>
          </p:nvPr>
        </p:nvSpPr>
        <p:spPr/>
        <p:txBody>
          <a:bodyPr/>
          <a:lstStyle/>
          <a:p>
            <a:fld id="{6E19A051-7A60-4304-BBB8-5FE2A42B48AE}" type="slidenum">
              <a:rPr lang="en-MY" smtClean="0"/>
              <a:t>32</a:t>
            </a:fld>
            <a:endParaRPr lang="en-MY"/>
          </a:p>
        </p:txBody>
      </p:sp>
      <p:sp>
        <p:nvSpPr>
          <p:cNvPr id="8" name="Footer Placeholder 7"/>
          <p:cNvSpPr>
            <a:spLocks noGrp="1"/>
          </p:cNvSpPr>
          <p:nvPr>
            <p:ph type="ftr" sz="quarter" idx="11"/>
          </p:nvPr>
        </p:nvSpPr>
        <p:spPr>
          <a:xfrm>
            <a:off x="1502230" y="6074230"/>
            <a:ext cx="2011679" cy="509450"/>
          </a:xfrm>
        </p:spPr>
        <p:txBody>
          <a:bodyPr/>
          <a:lstStyle/>
          <a:p>
            <a:r>
              <a:rPr lang="fi-FI" dirty="0"/>
              <a:t>Siti Rohana Binti Mohd Thani</a:t>
            </a:r>
            <a:endParaRPr lang="en-MY" dirty="0"/>
          </a:p>
        </p:txBody>
      </p:sp>
    </p:spTree>
    <p:extLst>
      <p:ext uri="{BB962C8B-B14F-4D97-AF65-F5344CB8AC3E}">
        <p14:creationId xmlns:p14="http://schemas.microsoft.com/office/powerpoint/2010/main" val="3556481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69975"/>
          </a:xfrm>
        </p:spPr>
        <p:txBody>
          <a:bodyPr>
            <a:normAutofit/>
          </a:bodyPr>
          <a:lstStyle/>
          <a:p>
            <a:r>
              <a:rPr lang="en-MY" sz="3200" b="1" dirty="0">
                <a:latin typeface="Arial" panose="020B0604020202020204" pitchFamily="34" charset="0"/>
                <a:cs typeface="Arial" panose="020B0604020202020204" pitchFamily="34" charset="0"/>
              </a:rPr>
              <a:t>Advertising Techniques</a:t>
            </a:r>
          </a:p>
        </p:txBody>
      </p:sp>
      <p:sp>
        <p:nvSpPr>
          <p:cNvPr id="3" name="Text Placeholder 2"/>
          <p:cNvSpPr>
            <a:spLocks noGrp="1"/>
          </p:cNvSpPr>
          <p:nvPr>
            <p:ph type="body" idx="1"/>
          </p:nvPr>
        </p:nvSpPr>
        <p:spPr>
          <a:xfrm>
            <a:off x="2368447" y="1693889"/>
            <a:ext cx="4242216" cy="494675"/>
          </a:xfrm>
          <a:solidFill>
            <a:srgbClr val="FFFF00"/>
          </a:solidFill>
        </p:spPr>
        <p:txBody>
          <a:bodyPr/>
          <a:lstStyle/>
          <a:p>
            <a:r>
              <a:rPr lang="en-MY" dirty="0">
                <a:latin typeface="Arial" panose="020B0604020202020204" pitchFamily="34" charset="0"/>
                <a:cs typeface="Arial" panose="020B0604020202020204" pitchFamily="34" charset="0"/>
              </a:rPr>
              <a:t>5. Weasel Words</a:t>
            </a:r>
          </a:p>
        </p:txBody>
      </p:sp>
      <p:sp>
        <p:nvSpPr>
          <p:cNvPr id="4" name="Content Placeholder 3"/>
          <p:cNvSpPr>
            <a:spLocks noGrp="1"/>
          </p:cNvSpPr>
          <p:nvPr>
            <p:ph sz="half" idx="2"/>
          </p:nvPr>
        </p:nvSpPr>
        <p:spPr/>
        <p:txBody>
          <a:bodyPr>
            <a:normAutofit/>
          </a:bodyPr>
          <a:lstStyle/>
          <a:p>
            <a:r>
              <a:rPr lang="en-MY" sz="2400" dirty="0">
                <a:latin typeface="Arial" panose="020B0604020202020204" pitchFamily="34" charset="0"/>
                <a:cs typeface="Arial" panose="020B0604020202020204" pitchFamily="34" charset="0"/>
              </a:rPr>
              <a:t>Used to water down or qualify a claim to that it ends up being practically meaningless.</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helps, may, can be, fights, as low as, as much as, up to, </a:t>
            </a:r>
            <a:r>
              <a:rPr lang="en-MY" sz="2400" dirty="0" err="1">
                <a:latin typeface="Arial" panose="020B0604020202020204" pitchFamily="34" charset="0"/>
                <a:cs typeface="Arial" panose="020B0604020202020204" pitchFamily="34" charset="0"/>
              </a:rPr>
              <a:t>etc</a:t>
            </a:r>
            <a:endParaRPr lang="en-MY" sz="24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a:xfrm>
            <a:off x="7555043" y="1693889"/>
            <a:ext cx="3950587" cy="494676"/>
          </a:xfrm>
          <a:solidFill>
            <a:srgbClr val="FFFF00"/>
          </a:solidFill>
        </p:spPr>
        <p:txBody>
          <a:bodyPr/>
          <a:lstStyle/>
          <a:p>
            <a:r>
              <a:rPr lang="en-MY" dirty="0">
                <a:latin typeface="Arial" panose="020B0604020202020204" pitchFamily="34" charset="0"/>
                <a:cs typeface="Arial" panose="020B0604020202020204" pitchFamily="34" charset="0"/>
              </a:rPr>
              <a:t>6. Fine-Print Disclaimers</a:t>
            </a:r>
          </a:p>
        </p:txBody>
      </p:sp>
      <p:sp>
        <p:nvSpPr>
          <p:cNvPr id="6" name="Content Placeholder 5"/>
          <p:cNvSpPr>
            <a:spLocks noGrp="1"/>
          </p:cNvSpPr>
          <p:nvPr>
            <p:ph sz="quarter" idx="4"/>
          </p:nvPr>
        </p:nvSpPr>
        <p:spPr/>
        <p:txBody>
          <a:bodyPr>
            <a:normAutofit/>
          </a:bodyPr>
          <a:lstStyle/>
          <a:p>
            <a:r>
              <a:rPr lang="en-MY" sz="2400" dirty="0">
                <a:latin typeface="Arial" panose="020B0604020202020204" pitchFamily="34" charset="0"/>
                <a:cs typeface="Arial" panose="020B0604020202020204" pitchFamily="34" charset="0"/>
              </a:rPr>
              <a:t>Often found in ads with fantastic offers and prizes.</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‘Sale 50% off’</a:t>
            </a:r>
          </a:p>
        </p:txBody>
      </p:sp>
      <p:sp>
        <p:nvSpPr>
          <p:cNvPr id="7" name="Slide Number Placeholder 6"/>
          <p:cNvSpPr>
            <a:spLocks noGrp="1"/>
          </p:cNvSpPr>
          <p:nvPr>
            <p:ph type="sldNum" sz="quarter" idx="12"/>
          </p:nvPr>
        </p:nvSpPr>
        <p:spPr/>
        <p:txBody>
          <a:bodyPr/>
          <a:lstStyle/>
          <a:p>
            <a:fld id="{6E19A051-7A60-4304-BBB8-5FE2A42B48AE}" type="slidenum">
              <a:rPr lang="en-MY" smtClean="0"/>
              <a:t>33</a:t>
            </a:fld>
            <a:endParaRPr lang="en-MY"/>
          </a:p>
        </p:txBody>
      </p:sp>
      <p:sp>
        <p:nvSpPr>
          <p:cNvPr id="8" name="Footer Placeholder 7"/>
          <p:cNvSpPr>
            <a:spLocks noGrp="1"/>
          </p:cNvSpPr>
          <p:nvPr>
            <p:ph type="ftr" sz="quarter" idx="11"/>
          </p:nvPr>
        </p:nvSpPr>
        <p:spPr>
          <a:xfrm>
            <a:off x="1311580" y="6113417"/>
            <a:ext cx="2045574" cy="457199"/>
          </a:xfrm>
        </p:spPr>
        <p:txBody>
          <a:bodyPr/>
          <a:lstStyle/>
          <a:p>
            <a:r>
              <a:rPr lang="fi-FI" dirty="0"/>
              <a:t>Siti Rohana Binti Mohd Thani</a:t>
            </a:r>
            <a:endParaRPr lang="en-MY" dirty="0"/>
          </a:p>
        </p:txBody>
      </p:sp>
    </p:spTree>
    <p:extLst>
      <p:ext uri="{BB962C8B-B14F-4D97-AF65-F5344CB8AC3E}">
        <p14:creationId xmlns:p14="http://schemas.microsoft.com/office/powerpoint/2010/main" val="3061734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680034"/>
          </a:xfrm>
        </p:spPr>
        <p:txBody>
          <a:bodyPr>
            <a:normAutofit/>
          </a:bodyPr>
          <a:lstStyle/>
          <a:p>
            <a:r>
              <a:rPr lang="en-MY" sz="3200" b="1" dirty="0">
                <a:latin typeface="Arial" panose="020B0604020202020204" pitchFamily="34" charset="0"/>
                <a:cs typeface="Arial" panose="020B0604020202020204" pitchFamily="34" charset="0"/>
              </a:rPr>
              <a:t>Advertising Techniques</a:t>
            </a:r>
          </a:p>
        </p:txBody>
      </p:sp>
      <p:sp>
        <p:nvSpPr>
          <p:cNvPr id="3" name="Text Placeholder 2"/>
          <p:cNvSpPr>
            <a:spLocks noGrp="1"/>
          </p:cNvSpPr>
          <p:nvPr>
            <p:ph type="body" idx="1"/>
          </p:nvPr>
        </p:nvSpPr>
        <p:spPr>
          <a:xfrm>
            <a:off x="2293495" y="1528997"/>
            <a:ext cx="4392118" cy="659567"/>
          </a:xfrm>
          <a:solidFill>
            <a:srgbClr val="FFFF00"/>
          </a:solidFill>
        </p:spPr>
        <p:txBody>
          <a:bodyPr/>
          <a:lstStyle/>
          <a:p>
            <a:r>
              <a:rPr lang="en-MY" dirty="0">
                <a:latin typeface="Arial" panose="020B0604020202020204" pitchFamily="34" charset="0"/>
                <a:cs typeface="Arial" panose="020B0604020202020204" pitchFamily="34" charset="0"/>
              </a:rPr>
              <a:t>7. Puffery</a:t>
            </a:r>
          </a:p>
        </p:txBody>
      </p:sp>
      <p:sp>
        <p:nvSpPr>
          <p:cNvPr id="4" name="Content Placeholder 3"/>
          <p:cNvSpPr>
            <a:spLocks noGrp="1"/>
          </p:cNvSpPr>
          <p:nvPr>
            <p:ph sz="half" idx="2"/>
          </p:nvPr>
        </p:nvSpPr>
        <p:spPr/>
        <p:txBody>
          <a:bodyPr>
            <a:normAutofit fontScale="92500" lnSpcReduction="10000"/>
          </a:bodyPr>
          <a:lstStyle/>
          <a:p>
            <a:r>
              <a:rPr lang="en-MY" sz="2400" dirty="0">
                <a:latin typeface="Arial" panose="020B0604020202020204" pitchFamily="34" charset="0"/>
                <a:cs typeface="Arial" panose="020B0604020202020204" pitchFamily="34" charset="0"/>
              </a:rPr>
              <a:t>Exaggerated claims that skirt the literal truth but does so in a way that does not deceive most audiences.</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‘nobody sells for less’, ‘everyone is talking about it’, ‘the best Mexican food in town’, </a:t>
            </a:r>
            <a:r>
              <a:rPr lang="en-MY" sz="2400" dirty="0" err="1">
                <a:latin typeface="Arial" panose="020B0604020202020204" pitchFamily="34" charset="0"/>
                <a:cs typeface="Arial" panose="020B0604020202020204" pitchFamily="34" charset="0"/>
              </a:rPr>
              <a:t>etc</a:t>
            </a:r>
            <a:endParaRPr lang="en-MY" sz="24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a:xfrm>
            <a:off x="7330190" y="1528997"/>
            <a:ext cx="4175441" cy="659567"/>
          </a:xfrm>
          <a:solidFill>
            <a:srgbClr val="FFFF00"/>
          </a:solidFill>
        </p:spPr>
        <p:txBody>
          <a:bodyPr/>
          <a:lstStyle/>
          <a:p>
            <a:r>
              <a:rPr lang="en-MY" dirty="0">
                <a:latin typeface="Arial" panose="020B0604020202020204" pitchFamily="34" charset="0"/>
                <a:cs typeface="Arial" panose="020B0604020202020204" pitchFamily="34" charset="0"/>
              </a:rPr>
              <a:t>8. Sex Appeals</a:t>
            </a:r>
          </a:p>
        </p:txBody>
      </p:sp>
      <p:sp>
        <p:nvSpPr>
          <p:cNvPr id="6" name="Content Placeholder 5"/>
          <p:cNvSpPr>
            <a:spLocks noGrp="1"/>
          </p:cNvSpPr>
          <p:nvPr>
            <p:ph sz="quarter" idx="4"/>
          </p:nvPr>
        </p:nvSpPr>
        <p:spPr/>
        <p:txBody>
          <a:bodyPr>
            <a:normAutofit/>
          </a:bodyPr>
          <a:lstStyle/>
          <a:p>
            <a:r>
              <a:rPr lang="en-MY" sz="2400" dirty="0">
                <a:latin typeface="Arial" panose="020B0604020202020204" pitchFamily="34" charset="0"/>
                <a:cs typeface="Arial" panose="020B0604020202020204" pitchFamily="34" charset="0"/>
              </a:rPr>
              <a:t>Sex sells and advertisers use it to appeal to the consumers.</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use sexy girls to promote latest gadgets, cars, clothing, etc.</a:t>
            </a:r>
          </a:p>
        </p:txBody>
      </p:sp>
      <p:sp>
        <p:nvSpPr>
          <p:cNvPr id="7" name="Slide Number Placeholder 6"/>
          <p:cNvSpPr>
            <a:spLocks noGrp="1"/>
          </p:cNvSpPr>
          <p:nvPr>
            <p:ph type="sldNum" sz="quarter" idx="12"/>
          </p:nvPr>
        </p:nvSpPr>
        <p:spPr/>
        <p:txBody>
          <a:bodyPr/>
          <a:lstStyle/>
          <a:p>
            <a:fld id="{6E19A051-7A60-4304-BBB8-5FE2A42B48AE}" type="slidenum">
              <a:rPr lang="en-MY" smtClean="0"/>
              <a:t>34</a:t>
            </a:fld>
            <a:endParaRPr lang="en-MY"/>
          </a:p>
        </p:txBody>
      </p:sp>
      <p:sp>
        <p:nvSpPr>
          <p:cNvPr id="8" name="Footer Placeholder 7"/>
          <p:cNvSpPr>
            <a:spLocks noGrp="1"/>
          </p:cNvSpPr>
          <p:nvPr>
            <p:ph type="ftr" sz="quarter" idx="11"/>
          </p:nvPr>
        </p:nvSpPr>
        <p:spPr>
          <a:xfrm>
            <a:off x="1410790" y="6087292"/>
            <a:ext cx="2220684" cy="522514"/>
          </a:xfrm>
        </p:spPr>
        <p:txBody>
          <a:bodyPr/>
          <a:lstStyle/>
          <a:p>
            <a:r>
              <a:rPr lang="fi-FI" dirty="0"/>
              <a:t>Siti Rohana Binti Mohd Thani</a:t>
            </a:r>
            <a:endParaRPr lang="en-MY" dirty="0"/>
          </a:p>
        </p:txBody>
      </p:sp>
    </p:spTree>
    <p:extLst>
      <p:ext uri="{BB962C8B-B14F-4D97-AF65-F5344CB8AC3E}">
        <p14:creationId xmlns:p14="http://schemas.microsoft.com/office/powerpoint/2010/main" val="1817303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69975"/>
          </a:xfrm>
        </p:spPr>
        <p:txBody>
          <a:bodyPr>
            <a:normAutofit/>
          </a:bodyPr>
          <a:lstStyle/>
          <a:p>
            <a:r>
              <a:rPr lang="en-MY" sz="3200" b="1" dirty="0">
                <a:latin typeface="Arial" panose="020B0604020202020204" pitchFamily="34" charset="0"/>
                <a:cs typeface="Arial" panose="020B0604020202020204" pitchFamily="34" charset="0"/>
              </a:rPr>
              <a:t>Advertising Techniques</a:t>
            </a:r>
          </a:p>
        </p:txBody>
      </p:sp>
      <p:sp>
        <p:nvSpPr>
          <p:cNvPr id="3" name="Text Placeholder 2"/>
          <p:cNvSpPr>
            <a:spLocks noGrp="1"/>
          </p:cNvSpPr>
          <p:nvPr>
            <p:ph type="body" idx="1"/>
          </p:nvPr>
        </p:nvSpPr>
        <p:spPr>
          <a:xfrm>
            <a:off x="2398427" y="1514007"/>
            <a:ext cx="4347148" cy="455468"/>
          </a:xfrm>
          <a:solidFill>
            <a:srgbClr val="FFFF00"/>
          </a:solidFill>
        </p:spPr>
        <p:txBody>
          <a:bodyPr/>
          <a:lstStyle/>
          <a:p>
            <a:r>
              <a:rPr lang="en-MY" dirty="0">
                <a:latin typeface="Arial" panose="020B0604020202020204" pitchFamily="34" charset="0"/>
                <a:cs typeface="Arial" panose="020B0604020202020204" pitchFamily="34" charset="0"/>
              </a:rPr>
              <a:t>9. Feel-Good Ads</a:t>
            </a:r>
          </a:p>
        </p:txBody>
      </p:sp>
      <p:sp>
        <p:nvSpPr>
          <p:cNvPr id="4" name="Content Placeholder 3"/>
          <p:cNvSpPr>
            <a:spLocks noGrp="1"/>
          </p:cNvSpPr>
          <p:nvPr>
            <p:ph sz="half" idx="2"/>
          </p:nvPr>
        </p:nvSpPr>
        <p:spPr/>
        <p:txBody>
          <a:bodyPr>
            <a:normAutofit fontScale="92500" lnSpcReduction="20000"/>
          </a:bodyPr>
          <a:lstStyle/>
          <a:p>
            <a:r>
              <a:rPr lang="en-MY" sz="2400" dirty="0">
                <a:latin typeface="Arial" panose="020B0604020202020204" pitchFamily="34" charset="0"/>
                <a:cs typeface="Arial" panose="020B0604020202020204" pitchFamily="34" charset="0"/>
              </a:rPr>
              <a:t>Creates positive emotional associations by linking the good feelings elicited by the ad with the brand.</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traffic-free street where a man is driving a sporty car with a beautiful lady by his side and loud music blaring in the background.</a:t>
            </a:r>
          </a:p>
        </p:txBody>
      </p:sp>
      <p:sp>
        <p:nvSpPr>
          <p:cNvPr id="5" name="Text Placeholder 4"/>
          <p:cNvSpPr>
            <a:spLocks noGrp="1"/>
          </p:cNvSpPr>
          <p:nvPr>
            <p:ph type="body" sz="quarter" idx="3"/>
          </p:nvPr>
        </p:nvSpPr>
        <p:spPr>
          <a:xfrm>
            <a:off x="7570033" y="1514007"/>
            <a:ext cx="3935597" cy="455468"/>
          </a:xfrm>
          <a:solidFill>
            <a:srgbClr val="FFFF00"/>
          </a:solidFill>
        </p:spPr>
        <p:txBody>
          <a:bodyPr/>
          <a:lstStyle/>
          <a:p>
            <a:r>
              <a:rPr lang="en-MY" dirty="0">
                <a:latin typeface="Arial" panose="020B0604020202020204" pitchFamily="34" charset="0"/>
                <a:cs typeface="Arial" panose="020B0604020202020204" pitchFamily="34" charset="0"/>
              </a:rPr>
              <a:t>10. Image Ads</a:t>
            </a:r>
          </a:p>
        </p:txBody>
      </p:sp>
      <p:sp>
        <p:nvSpPr>
          <p:cNvPr id="6" name="Content Placeholder 5"/>
          <p:cNvSpPr>
            <a:spLocks noGrp="1"/>
          </p:cNvSpPr>
          <p:nvPr>
            <p:ph sz="quarter" idx="4"/>
          </p:nvPr>
        </p:nvSpPr>
        <p:spPr/>
        <p:txBody>
          <a:bodyPr>
            <a:normAutofit fontScale="92500" lnSpcReduction="20000"/>
          </a:bodyPr>
          <a:lstStyle/>
          <a:p>
            <a:r>
              <a:rPr lang="en-MY" sz="2400" dirty="0">
                <a:latin typeface="Arial" panose="020B0604020202020204" pitchFamily="34" charset="0"/>
                <a:cs typeface="Arial" panose="020B0604020202020204" pitchFamily="34" charset="0"/>
              </a:rPr>
              <a:t>Used to appeal to certain images people have of themselves --- competent, cool, rugged, responsible, sophisticated.</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Piaget watches have ‘exceptional character’, Saks Fifth Avenue’s clothes are ‘defining style’</a:t>
            </a:r>
          </a:p>
        </p:txBody>
      </p:sp>
      <p:sp>
        <p:nvSpPr>
          <p:cNvPr id="7" name="Slide Number Placeholder 6"/>
          <p:cNvSpPr>
            <a:spLocks noGrp="1"/>
          </p:cNvSpPr>
          <p:nvPr>
            <p:ph type="sldNum" sz="quarter" idx="12"/>
          </p:nvPr>
        </p:nvSpPr>
        <p:spPr/>
        <p:txBody>
          <a:bodyPr/>
          <a:lstStyle/>
          <a:p>
            <a:fld id="{6E19A051-7A60-4304-BBB8-5FE2A42B48AE}" type="slidenum">
              <a:rPr lang="en-MY" smtClean="0"/>
              <a:t>35</a:t>
            </a:fld>
            <a:endParaRPr lang="en-MY"/>
          </a:p>
        </p:txBody>
      </p:sp>
      <p:sp>
        <p:nvSpPr>
          <p:cNvPr id="8" name="Footer Placeholder 7"/>
          <p:cNvSpPr>
            <a:spLocks noGrp="1"/>
          </p:cNvSpPr>
          <p:nvPr>
            <p:ph type="ftr" sz="quarter" idx="11"/>
          </p:nvPr>
        </p:nvSpPr>
        <p:spPr>
          <a:xfrm>
            <a:off x="1724298" y="6008914"/>
            <a:ext cx="2207622" cy="574766"/>
          </a:xfrm>
        </p:spPr>
        <p:txBody>
          <a:bodyPr/>
          <a:lstStyle/>
          <a:p>
            <a:r>
              <a:rPr lang="fi-FI"/>
              <a:t>Siti Rohana Binti Mohd Thani</a:t>
            </a:r>
            <a:endParaRPr lang="en-MY"/>
          </a:p>
        </p:txBody>
      </p:sp>
    </p:spTree>
    <p:extLst>
      <p:ext uri="{BB962C8B-B14F-4D97-AF65-F5344CB8AC3E}">
        <p14:creationId xmlns:p14="http://schemas.microsoft.com/office/powerpoint/2010/main" val="759945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14946"/>
          </a:xfrm>
        </p:spPr>
        <p:txBody>
          <a:bodyPr>
            <a:normAutofit/>
          </a:bodyPr>
          <a:lstStyle/>
          <a:p>
            <a:r>
              <a:rPr lang="en-MY" sz="3200" b="1" dirty="0">
                <a:latin typeface="Arial" panose="020B0604020202020204" pitchFamily="34" charset="0"/>
                <a:cs typeface="Arial" panose="020B0604020202020204" pitchFamily="34" charset="0"/>
              </a:rPr>
              <a:t>Advertising Techniques</a:t>
            </a:r>
          </a:p>
        </p:txBody>
      </p:sp>
      <p:sp>
        <p:nvSpPr>
          <p:cNvPr id="3" name="Text Placeholder 2"/>
          <p:cNvSpPr>
            <a:spLocks noGrp="1"/>
          </p:cNvSpPr>
          <p:nvPr>
            <p:ph type="body" idx="1"/>
          </p:nvPr>
        </p:nvSpPr>
        <p:spPr>
          <a:xfrm>
            <a:off x="2728210" y="1723870"/>
            <a:ext cx="4203895" cy="569626"/>
          </a:xfrm>
          <a:solidFill>
            <a:srgbClr val="FFFF00"/>
          </a:solidFill>
        </p:spPr>
        <p:txBody>
          <a:bodyPr/>
          <a:lstStyle/>
          <a:p>
            <a:r>
              <a:rPr lang="en-MY" dirty="0">
                <a:latin typeface="Arial" panose="020B0604020202020204" pitchFamily="34" charset="0"/>
                <a:cs typeface="Arial" panose="020B0604020202020204" pitchFamily="34" charset="0"/>
              </a:rPr>
              <a:t>11. Celebrity Endorsements</a:t>
            </a:r>
          </a:p>
        </p:txBody>
      </p:sp>
      <p:sp>
        <p:nvSpPr>
          <p:cNvPr id="4" name="Content Placeholder 3"/>
          <p:cNvSpPr>
            <a:spLocks noGrp="1"/>
          </p:cNvSpPr>
          <p:nvPr>
            <p:ph sz="half" idx="2"/>
          </p:nvPr>
        </p:nvSpPr>
        <p:spPr/>
        <p:txBody>
          <a:bodyPr>
            <a:normAutofit/>
          </a:bodyPr>
          <a:lstStyle/>
          <a:p>
            <a:r>
              <a:rPr lang="en-MY" sz="2400" dirty="0">
                <a:latin typeface="Arial" panose="020B0604020202020204" pitchFamily="34" charset="0"/>
                <a:cs typeface="Arial" panose="020B0604020202020204" pitchFamily="34" charset="0"/>
              </a:rPr>
              <a:t>We tend to identify with people we envy and admire for their celebrity status.</a:t>
            </a:r>
          </a:p>
          <a:p>
            <a:endParaRPr lang="en-MY" sz="2400" dirty="0">
              <a:latin typeface="Arial" panose="020B0604020202020204" pitchFamily="34" charset="0"/>
              <a:cs typeface="Arial" panose="020B0604020202020204" pitchFamily="34" charset="0"/>
            </a:endParaRPr>
          </a:p>
          <a:p>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perfumes, cars, clothes, watches, shampoo, </a:t>
            </a:r>
            <a:r>
              <a:rPr lang="en-MY" sz="2400" dirty="0" err="1">
                <a:latin typeface="Arial" panose="020B0604020202020204" pitchFamily="34" charset="0"/>
                <a:cs typeface="Arial" panose="020B0604020202020204" pitchFamily="34" charset="0"/>
              </a:rPr>
              <a:t>etc</a:t>
            </a:r>
            <a:endParaRPr lang="en-MY" sz="2400"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6E19A051-7A60-4304-BBB8-5FE2A42B48AE}" type="slidenum">
              <a:rPr lang="en-MY" smtClean="0"/>
              <a:t>36</a:t>
            </a:fld>
            <a:endParaRPr lang="en-MY"/>
          </a:p>
        </p:txBody>
      </p:sp>
      <p:sp>
        <p:nvSpPr>
          <p:cNvPr id="5" name="Footer Placeholder 4"/>
          <p:cNvSpPr>
            <a:spLocks noGrp="1"/>
          </p:cNvSpPr>
          <p:nvPr>
            <p:ph type="ftr" sz="quarter" idx="11"/>
          </p:nvPr>
        </p:nvSpPr>
        <p:spPr>
          <a:xfrm>
            <a:off x="1528354" y="6158496"/>
            <a:ext cx="2142309" cy="346807"/>
          </a:xfrm>
        </p:spPr>
        <p:txBody>
          <a:bodyPr/>
          <a:lstStyle/>
          <a:p>
            <a:r>
              <a:rPr lang="fi-FI"/>
              <a:t>Siti Rohana Binti Mohd Thani</a:t>
            </a:r>
            <a:endParaRPr lang="en-MY"/>
          </a:p>
        </p:txBody>
      </p:sp>
    </p:spTree>
    <p:extLst>
      <p:ext uri="{BB962C8B-B14F-4D97-AF65-F5344CB8AC3E}">
        <p14:creationId xmlns:p14="http://schemas.microsoft.com/office/powerpoint/2010/main" val="1744676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19A051-7A60-4304-BBB8-5FE2A42B48AE}" type="slidenum">
              <a:rPr lang="en-MY" smtClean="0"/>
              <a:t>37</a:t>
            </a:fld>
            <a:endParaRPr lang="en-MY"/>
          </a:p>
        </p:txBody>
      </p:sp>
      <p:sp>
        <p:nvSpPr>
          <p:cNvPr id="4" name="Rectangle 3"/>
          <p:cNvSpPr/>
          <p:nvPr/>
        </p:nvSpPr>
        <p:spPr>
          <a:xfrm>
            <a:off x="3647768" y="894734"/>
            <a:ext cx="4921023" cy="3416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effectLst>
            <a:glow rad="101600">
              <a:schemeClr val="accent1">
                <a:satMod val="175000"/>
                <a:alpha val="40000"/>
              </a:schemeClr>
            </a:glow>
          </a:effectLst>
          <a:scene3d>
            <a:camera prst="isometricOffAxis1Right"/>
            <a:lightRig rig="threePt" dir="t"/>
          </a:scene3d>
          <a:sp3d>
            <a:bevelT prst="relaxedInset"/>
          </a:sp3d>
        </p:spPr>
        <p:txBody>
          <a:bodyPr wrap="square" lIns="91440" tIns="45720" rIns="91440" bIns="45720">
            <a:spAutoFit/>
          </a:bodyPr>
          <a:lstStyle/>
          <a:p>
            <a:r>
              <a:rPr lang="en-MY" sz="5400" dirty="0">
                <a:latin typeface="Arial" panose="020B0604020202020204" pitchFamily="34" charset="0"/>
                <a:cs typeface="Arial" panose="020B0604020202020204" pitchFamily="34" charset="0"/>
              </a:rPr>
              <a:t>Any Questions</a:t>
            </a:r>
          </a:p>
          <a:p>
            <a:endParaRPr lang="en-MY" sz="5400" dirty="0">
              <a:latin typeface="Arial" panose="020B0604020202020204" pitchFamily="34" charset="0"/>
              <a:cs typeface="Arial" panose="020B0604020202020204" pitchFamily="34" charset="0"/>
            </a:endParaRPr>
          </a:p>
          <a:p>
            <a:endParaRPr lang="en-MY" sz="5400" dirty="0">
              <a:latin typeface="Arial" panose="020B0604020202020204" pitchFamily="34" charset="0"/>
              <a:cs typeface="Arial" panose="020B0604020202020204" pitchFamily="34" charset="0"/>
            </a:endParaRPr>
          </a:p>
          <a:p>
            <a:r>
              <a:rPr lang="en-MY" sz="5400" dirty="0">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1410790" y="5995852"/>
            <a:ext cx="2873827" cy="418011"/>
          </a:xfrm>
        </p:spPr>
        <p:txBody>
          <a:bodyPr/>
          <a:lstStyle/>
          <a:p>
            <a:r>
              <a:rPr lang="fi-FI" dirty="0"/>
              <a:t>Siti Rohana Binti Mohd Thani</a:t>
            </a:r>
            <a:endParaRPr lang="en-MY" dirty="0"/>
          </a:p>
        </p:txBody>
      </p:sp>
    </p:spTree>
    <p:extLst>
      <p:ext uri="{BB962C8B-B14F-4D97-AF65-F5344CB8AC3E}">
        <p14:creationId xmlns:p14="http://schemas.microsoft.com/office/powerpoint/2010/main" val="266973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154" y="501446"/>
            <a:ext cx="7641847" cy="835742"/>
          </a:xfrm>
        </p:spPr>
        <p:txBody>
          <a:bodyPr>
            <a:normAutofit/>
          </a:bodyPr>
          <a:lstStyle/>
          <a:p>
            <a:r>
              <a:rPr lang="en-MY" sz="3200" b="1" dirty="0">
                <a:latin typeface="Arial" panose="020B0604020202020204" pitchFamily="34" charset="0"/>
                <a:cs typeface="Arial" panose="020B0604020202020204" pitchFamily="34" charset="0"/>
              </a:rPr>
              <a:t>The Goal</a:t>
            </a:r>
          </a:p>
        </p:txBody>
      </p:sp>
      <p:sp>
        <p:nvSpPr>
          <p:cNvPr id="3" name="TextBox 2"/>
          <p:cNvSpPr txBox="1"/>
          <p:nvPr/>
        </p:nvSpPr>
        <p:spPr>
          <a:xfrm>
            <a:off x="816077" y="1533832"/>
            <a:ext cx="8849033" cy="3539430"/>
          </a:xfrm>
          <a:prstGeom prst="rect">
            <a:avLst/>
          </a:prstGeom>
          <a:noFill/>
        </p:spPr>
        <p:txBody>
          <a:bodyPr wrap="square" rtlCol="0">
            <a:spAutoFit/>
          </a:bodyPr>
          <a:lstStyle/>
          <a:p>
            <a:pPr marL="457200" indent="-457200" algn="just">
              <a:buFont typeface="Wingdings" panose="05000000000000000000" pitchFamily="2" charset="2"/>
              <a:buChar char="§"/>
            </a:pPr>
            <a:r>
              <a:rPr lang="en-MY" sz="2800" dirty="0">
                <a:latin typeface="Arial" panose="020B0604020202020204" pitchFamily="34" charset="0"/>
                <a:cs typeface="Arial" panose="020B0604020202020204" pitchFamily="34" charset="0"/>
              </a:rPr>
              <a:t>The goal of this chapter is quite simple: to keep you from simply becoming a zombie!</a:t>
            </a:r>
          </a:p>
          <a:p>
            <a:pPr algn="just"/>
            <a:endParaRPr lang="en-MY"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en-MY" sz="2800" dirty="0">
                <a:latin typeface="Arial" panose="020B0604020202020204" pitchFamily="34" charset="0"/>
                <a:cs typeface="Arial" panose="020B0604020202020204" pitchFamily="34" charset="0"/>
              </a:rPr>
              <a:t>You shouldn’t be someone who simply passively absorbs and doesn’t think about or question anything that is thrown at them by the media.</a:t>
            </a:r>
          </a:p>
          <a:p>
            <a:pPr algn="just"/>
            <a:endParaRPr lang="en-MY"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en-MY" sz="2800" dirty="0">
                <a:latin typeface="Arial" panose="020B0604020202020204" pitchFamily="34" charset="0"/>
                <a:cs typeface="Arial" panose="020B0604020202020204" pitchFamily="34" charset="0"/>
              </a:rPr>
              <a:t>We will examine ‘the news’ and ‘advertisement’</a:t>
            </a:r>
          </a:p>
        </p:txBody>
      </p:sp>
      <p:sp>
        <p:nvSpPr>
          <p:cNvPr id="4" name="Slide Number Placeholder 3"/>
          <p:cNvSpPr>
            <a:spLocks noGrp="1"/>
          </p:cNvSpPr>
          <p:nvPr>
            <p:ph type="sldNum" sz="quarter" idx="12"/>
          </p:nvPr>
        </p:nvSpPr>
        <p:spPr/>
        <p:txBody>
          <a:bodyPr/>
          <a:lstStyle/>
          <a:p>
            <a:fld id="{6E19A051-7A60-4304-BBB8-5FE2A42B48AE}" type="slidenum">
              <a:rPr lang="en-MY" smtClean="0"/>
              <a:t>4</a:t>
            </a:fld>
            <a:endParaRPr lang="en-MY" dirty="0"/>
          </a:p>
        </p:txBody>
      </p:sp>
      <p:sp>
        <p:nvSpPr>
          <p:cNvPr id="5" name="Footer Placeholder 4"/>
          <p:cNvSpPr>
            <a:spLocks noGrp="1"/>
          </p:cNvSpPr>
          <p:nvPr>
            <p:ph type="ftr" sz="quarter" idx="11"/>
          </p:nvPr>
        </p:nvSpPr>
        <p:spPr>
          <a:xfrm>
            <a:off x="1123406" y="6087292"/>
            <a:ext cx="2338251" cy="326571"/>
          </a:xfrm>
        </p:spPr>
        <p:txBody>
          <a:bodyPr/>
          <a:lstStyle/>
          <a:p>
            <a:r>
              <a:rPr lang="fi-FI" dirty="0"/>
              <a:t>Siti Rohana Binti Mohd Thani</a:t>
            </a:r>
            <a:endParaRPr lang="en-MY" dirty="0"/>
          </a:p>
        </p:txBody>
      </p:sp>
    </p:spTree>
    <p:extLst>
      <p:ext uri="{BB962C8B-B14F-4D97-AF65-F5344CB8AC3E}">
        <p14:creationId xmlns:p14="http://schemas.microsoft.com/office/powerpoint/2010/main" val="73786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156" y="383458"/>
            <a:ext cx="9872456" cy="769449"/>
          </a:xfrm>
        </p:spPr>
        <p:txBody>
          <a:bodyPr>
            <a:normAutofit/>
          </a:bodyPr>
          <a:lstStyle/>
          <a:p>
            <a:r>
              <a:rPr lang="en-MY" sz="3200" b="1" dirty="0">
                <a:latin typeface="Arial" panose="020B0604020202020204" pitchFamily="34" charset="0"/>
                <a:cs typeface="Arial" panose="020B0604020202020204" pitchFamily="34" charset="0"/>
              </a:rPr>
              <a:t>The Mass Media</a:t>
            </a:r>
          </a:p>
        </p:txBody>
      </p:sp>
      <p:sp>
        <p:nvSpPr>
          <p:cNvPr id="3" name="Slide Number Placeholder 2"/>
          <p:cNvSpPr>
            <a:spLocks noGrp="1"/>
          </p:cNvSpPr>
          <p:nvPr>
            <p:ph type="sldNum" sz="quarter" idx="12"/>
          </p:nvPr>
        </p:nvSpPr>
        <p:spPr/>
        <p:txBody>
          <a:bodyPr/>
          <a:lstStyle/>
          <a:p>
            <a:fld id="{6E19A051-7A60-4304-BBB8-5FE2A42B48AE}" type="slidenum">
              <a:rPr lang="en-MY" smtClean="0"/>
              <a:t>5</a:t>
            </a:fld>
            <a:endParaRPr lang="en-MY"/>
          </a:p>
        </p:txBody>
      </p:sp>
      <p:sp>
        <p:nvSpPr>
          <p:cNvPr id="6" name="TextBox 5"/>
          <p:cNvSpPr txBox="1"/>
          <p:nvPr/>
        </p:nvSpPr>
        <p:spPr>
          <a:xfrm>
            <a:off x="1311578" y="1317524"/>
            <a:ext cx="10193033" cy="4893647"/>
          </a:xfrm>
          <a:prstGeom prst="rect">
            <a:avLst/>
          </a:prstGeom>
          <a:noFill/>
        </p:spPr>
        <p:txBody>
          <a:bodyPr wrap="square" rtlCol="0">
            <a:spAutoFit/>
          </a:bodyPr>
          <a:lstStyle/>
          <a:p>
            <a:pPr marL="285750" indent="-28575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Mass media has its name, not because of the size of the media organizations themselves (like ABC,NBC or CBS), but of the massive audience they reach.</a:t>
            </a:r>
          </a:p>
          <a:p>
            <a:pPr algn="just"/>
            <a:r>
              <a:rPr lang="en-MY" sz="2400" dirty="0">
                <a:latin typeface="Arial" panose="020B0604020202020204" pitchFamily="34" charset="0"/>
                <a:cs typeface="Arial" panose="020B0604020202020204" pitchFamily="34" charset="0"/>
              </a:rPr>
              <a:t>     -  It also includes music and movies, magazines, newspapers,   </a:t>
            </a:r>
          </a:p>
          <a:p>
            <a:pPr algn="just"/>
            <a:r>
              <a:rPr lang="en-MY" sz="2400" dirty="0">
                <a:latin typeface="Arial" panose="020B0604020202020204" pitchFamily="34" charset="0"/>
                <a:cs typeface="Arial" panose="020B0604020202020204" pitchFamily="34" charset="0"/>
              </a:rPr>
              <a:t>        posters, flyers, comic books, novels, textbooks, </a:t>
            </a:r>
            <a:r>
              <a:rPr lang="en-MY" sz="2400" dirty="0" err="1">
                <a:latin typeface="Arial" panose="020B0604020202020204" pitchFamily="34" charset="0"/>
                <a:cs typeface="Arial" panose="020B0604020202020204" pitchFamily="34" charset="0"/>
              </a:rPr>
              <a:t>etc</a:t>
            </a:r>
            <a:endParaRPr lang="en-MY"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Some publications are audience specific, catering to intelligence level (Washington Post), political affiliation (National Review) or other criteria.</a:t>
            </a:r>
          </a:p>
          <a:p>
            <a:pPr algn="just"/>
            <a:r>
              <a:rPr lang="en-MY" sz="2400" dirty="0">
                <a:latin typeface="Arial" panose="020B0604020202020204" pitchFamily="34" charset="0"/>
                <a:cs typeface="Arial" panose="020B0604020202020204" pitchFamily="34" charset="0"/>
              </a:rPr>
              <a:t>     - They usually favour one side of the story.</a:t>
            </a: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Others (CNN, Time, Newsweek) cater to the broader audience of nearly everyone.</a:t>
            </a: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We will begin by focussing on the NEWS MEDIA</a:t>
            </a:r>
          </a:p>
          <a:p>
            <a:pPr marL="342900" indent="-342900">
              <a:buFont typeface="Wingdings" panose="05000000000000000000" pitchFamily="2" charset="2"/>
              <a:buChar char="§"/>
            </a:pPr>
            <a:endParaRPr lang="en-MY"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1311579" y="6135808"/>
            <a:ext cx="2280708" cy="722192"/>
          </a:xfrm>
        </p:spPr>
        <p:txBody>
          <a:bodyPr/>
          <a:lstStyle/>
          <a:p>
            <a:r>
              <a:rPr lang="fi-FI" dirty="0"/>
              <a:t>Siti Rohana Binti Mohd Thani</a:t>
            </a:r>
            <a:endParaRPr lang="en-MY" dirty="0"/>
          </a:p>
        </p:txBody>
      </p:sp>
    </p:spTree>
    <p:extLst>
      <p:ext uri="{BB962C8B-B14F-4D97-AF65-F5344CB8AC3E}">
        <p14:creationId xmlns:p14="http://schemas.microsoft.com/office/powerpoint/2010/main" val="383981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806" y="353961"/>
            <a:ext cx="9498832" cy="798946"/>
          </a:xfrm>
        </p:spPr>
        <p:txBody>
          <a:bodyPr/>
          <a:lstStyle/>
          <a:p>
            <a:r>
              <a:rPr lang="en-MY" b="1" dirty="0">
                <a:latin typeface="Arial" panose="020B0604020202020204" pitchFamily="34" charset="0"/>
                <a:cs typeface="Arial" panose="020B0604020202020204" pitchFamily="34" charset="0"/>
              </a:rPr>
              <a:t>The Importance of Context</a:t>
            </a:r>
            <a:endParaRPr lang="en-MY" dirty="0"/>
          </a:p>
        </p:txBody>
      </p:sp>
      <p:sp>
        <p:nvSpPr>
          <p:cNvPr id="3" name="Slide Number Placeholder 2"/>
          <p:cNvSpPr>
            <a:spLocks noGrp="1"/>
          </p:cNvSpPr>
          <p:nvPr>
            <p:ph type="sldNum" sz="quarter" idx="12"/>
          </p:nvPr>
        </p:nvSpPr>
        <p:spPr/>
        <p:txBody>
          <a:bodyPr/>
          <a:lstStyle/>
          <a:p>
            <a:fld id="{6E19A051-7A60-4304-BBB8-5FE2A42B48AE}" type="slidenum">
              <a:rPr lang="en-MY" smtClean="0"/>
              <a:t>6</a:t>
            </a:fld>
            <a:endParaRPr lang="en-MY"/>
          </a:p>
        </p:txBody>
      </p:sp>
      <p:sp>
        <p:nvSpPr>
          <p:cNvPr id="5" name="TextBox 4"/>
          <p:cNvSpPr txBox="1"/>
          <p:nvPr/>
        </p:nvSpPr>
        <p:spPr>
          <a:xfrm>
            <a:off x="1396181" y="1592826"/>
            <a:ext cx="10176387" cy="4524315"/>
          </a:xfrm>
          <a:prstGeom prst="rect">
            <a:avLst/>
          </a:prstGeom>
          <a:noFill/>
        </p:spPr>
        <p:txBody>
          <a:bodyPr wrap="square" rtlCol="0">
            <a:spAutoFit/>
          </a:bodyPr>
          <a:lstStyle/>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Limited by time and in an effort to hold our attention (and thus keep us viewing) news organizations often present us information that is far out of context and thus mostly useless.</a:t>
            </a:r>
          </a:p>
          <a:p>
            <a:pPr algn="just"/>
            <a:r>
              <a:rPr lang="en-MY" sz="2400" dirty="0">
                <a:latin typeface="Arial" panose="020B0604020202020204" pitchFamily="34" charset="0"/>
                <a:cs typeface="Arial" panose="020B0604020202020204" pitchFamily="34" charset="0"/>
              </a:rPr>
              <a:t>    -</a:t>
            </a:r>
            <a:r>
              <a:rPr lang="en-MY" sz="2400" dirty="0" err="1">
                <a:latin typeface="Arial" panose="020B0604020202020204" pitchFamily="34" charset="0"/>
                <a:cs typeface="Arial" panose="020B0604020202020204" pitchFamily="34" charset="0"/>
              </a:rPr>
              <a:t>eg</a:t>
            </a:r>
            <a:r>
              <a:rPr lang="en-MY" sz="2400" dirty="0">
                <a:latin typeface="Arial" panose="020B0604020202020204" pitchFamily="34" charset="0"/>
                <a:cs typeface="Arial" panose="020B0604020202020204" pitchFamily="34" charset="0"/>
              </a:rPr>
              <a:t>: the sound bite phenomena, misrepresentations of scientific </a:t>
            </a:r>
          </a:p>
          <a:p>
            <a:pPr algn="just"/>
            <a:r>
              <a:rPr lang="en-MY" sz="2400" dirty="0">
                <a:latin typeface="Arial" panose="020B0604020202020204" pitchFamily="34" charset="0"/>
                <a:cs typeface="Arial" panose="020B0604020202020204" pitchFamily="34" charset="0"/>
              </a:rPr>
              <a:t>      studies, </a:t>
            </a:r>
            <a:r>
              <a:rPr lang="en-MY" sz="2400" dirty="0" err="1">
                <a:latin typeface="Arial" panose="020B0604020202020204" pitchFamily="34" charset="0"/>
                <a:cs typeface="Arial" panose="020B0604020202020204" pitchFamily="34" charset="0"/>
              </a:rPr>
              <a:t>etc</a:t>
            </a:r>
            <a:endParaRPr lang="en-MY" sz="2400" dirty="0">
              <a:latin typeface="Arial" panose="020B0604020202020204" pitchFamily="34" charset="0"/>
              <a:cs typeface="Arial" panose="020B0604020202020204" pitchFamily="34" charset="0"/>
            </a:endParaRPr>
          </a:p>
          <a:p>
            <a:pPr algn="just"/>
            <a:endParaRPr lang="en-MY"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Although maybe good for getting the basics, the news usually does not provide the in-depth information necessary to fully understand a topic, issue or current event.</a:t>
            </a:r>
          </a:p>
          <a:p>
            <a:pPr algn="just"/>
            <a:endParaRPr lang="en-MY"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If one wants or needs to know, a deeper look and research will always be required.</a:t>
            </a:r>
          </a:p>
        </p:txBody>
      </p:sp>
      <p:sp>
        <p:nvSpPr>
          <p:cNvPr id="4" name="Footer Placeholder 3"/>
          <p:cNvSpPr>
            <a:spLocks noGrp="1"/>
          </p:cNvSpPr>
          <p:nvPr>
            <p:ph type="ftr" sz="quarter" idx="11"/>
          </p:nvPr>
        </p:nvSpPr>
        <p:spPr>
          <a:xfrm>
            <a:off x="1396182" y="6135808"/>
            <a:ext cx="2509612" cy="617689"/>
          </a:xfrm>
        </p:spPr>
        <p:txBody>
          <a:bodyPr/>
          <a:lstStyle/>
          <a:p>
            <a:r>
              <a:rPr lang="fi-FI"/>
              <a:t>Siti Rohana Binti Mohd Thani</a:t>
            </a:r>
            <a:endParaRPr lang="en-MY"/>
          </a:p>
        </p:txBody>
      </p:sp>
    </p:spTree>
    <p:extLst>
      <p:ext uri="{BB962C8B-B14F-4D97-AF65-F5344CB8AC3E}">
        <p14:creationId xmlns:p14="http://schemas.microsoft.com/office/powerpoint/2010/main" val="409851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6814"/>
            <a:ext cx="9980611" cy="1130710"/>
          </a:xfrm>
        </p:spPr>
        <p:txBody>
          <a:bodyPr>
            <a:normAutofit/>
          </a:bodyPr>
          <a:lstStyle/>
          <a:p>
            <a:r>
              <a:rPr lang="en-MY" sz="3200" b="1" dirty="0">
                <a:latin typeface="Arial" panose="020B0604020202020204" pitchFamily="34" charset="0"/>
                <a:cs typeface="Arial" panose="020B0604020202020204" pitchFamily="34" charset="0"/>
              </a:rPr>
              <a:t>Getting us to Pay Attention: What Really Drives the Media</a:t>
            </a:r>
            <a:endParaRPr lang="en-MY" sz="3200" dirty="0"/>
          </a:p>
        </p:txBody>
      </p:sp>
      <p:sp>
        <p:nvSpPr>
          <p:cNvPr id="3" name="Slide Number Placeholder 2"/>
          <p:cNvSpPr>
            <a:spLocks noGrp="1"/>
          </p:cNvSpPr>
          <p:nvPr>
            <p:ph type="sldNum" sz="quarter" idx="12"/>
          </p:nvPr>
        </p:nvSpPr>
        <p:spPr/>
        <p:txBody>
          <a:bodyPr/>
          <a:lstStyle/>
          <a:p>
            <a:fld id="{6E19A051-7A60-4304-BBB8-5FE2A42B48AE}" type="slidenum">
              <a:rPr lang="en-MY" smtClean="0"/>
              <a:t>7</a:t>
            </a:fld>
            <a:endParaRPr lang="en-MY"/>
          </a:p>
        </p:txBody>
      </p:sp>
      <p:sp>
        <p:nvSpPr>
          <p:cNvPr id="5" name="TextBox 4"/>
          <p:cNvSpPr txBox="1"/>
          <p:nvPr/>
        </p:nvSpPr>
        <p:spPr>
          <a:xfrm>
            <a:off x="1189703" y="1152908"/>
            <a:ext cx="9989574" cy="6001643"/>
          </a:xfrm>
          <a:prstGeom prst="rect">
            <a:avLst/>
          </a:prstGeom>
          <a:noFill/>
        </p:spPr>
        <p:txBody>
          <a:bodyPr wrap="square" rtlCol="0">
            <a:spAutoFit/>
          </a:bodyPr>
          <a:lstStyle/>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Some may think that the news media is driven by the need to inform and doesn’t care about keeping viewership and thus not about getting people to ‘pay attention’ or ‘tune in.’</a:t>
            </a: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But, except for the rare exception of public broadcasts (like PBS) and the like, media is fuelled by advertising. The money advertisers spend on ad time/space is used to produce the media. The more people watch/read/listen, the more the ‘ad time’ is worth, and the more that media outlet can charge.</a:t>
            </a: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Since they know that people won’t listen to real in-depth analysis—most people will just tune that out ---they give you what ‘sound good’ and will keep you interested.</a:t>
            </a:r>
          </a:p>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This is also why your local news </a:t>
            </a:r>
            <a:r>
              <a:rPr lang="en-MY" sz="2400" dirty="0" err="1">
                <a:latin typeface="Arial" panose="020B0604020202020204" pitchFamily="34" charset="0"/>
                <a:cs typeface="Arial" panose="020B0604020202020204" pitchFamily="34" charset="0"/>
              </a:rPr>
              <a:t>reportersalways</a:t>
            </a:r>
            <a:r>
              <a:rPr lang="en-MY" sz="2400" dirty="0">
                <a:latin typeface="Arial" panose="020B0604020202020204" pitchFamily="34" charset="0"/>
                <a:cs typeface="Arial" panose="020B0604020202020204" pitchFamily="34" charset="0"/>
              </a:rPr>
              <a:t> </a:t>
            </a:r>
            <a:r>
              <a:rPr lang="en-MY" sz="2400" dirty="0" err="1">
                <a:latin typeface="Arial" panose="020B0604020202020204" pitchFamily="34" charset="0"/>
                <a:cs typeface="Arial" panose="020B0604020202020204" pitchFamily="34" charset="0"/>
              </a:rPr>
              <a:t>seento</a:t>
            </a:r>
            <a:r>
              <a:rPr lang="en-MY" sz="2400" dirty="0">
                <a:latin typeface="Arial" panose="020B0604020202020204" pitchFamily="34" charset="0"/>
                <a:cs typeface="Arial" panose="020B0604020202020204" pitchFamily="34" charset="0"/>
              </a:rPr>
              <a:t> prey on your fears. (‘Your children might die tomorrow! More at 11!’).If you think your children’s lives depend on watching, you are more likely to watch.</a:t>
            </a:r>
          </a:p>
          <a:p>
            <a:pPr marL="342900" indent="-342900">
              <a:buFont typeface="Wingdings" panose="05000000000000000000" pitchFamily="2" charset="2"/>
              <a:buChar char="§"/>
            </a:pPr>
            <a:endParaRPr lang="en-MY"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1045030" y="6074229"/>
            <a:ext cx="2063930" cy="1384662"/>
          </a:xfrm>
        </p:spPr>
        <p:txBody>
          <a:bodyPr/>
          <a:lstStyle/>
          <a:p>
            <a:r>
              <a:rPr lang="fi-FI" dirty="0"/>
              <a:t>Siti Rohana Binti Mohd Thani</a:t>
            </a:r>
            <a:endParaRPr lang="en-MY" dirty="0"/>
          </a:p>
        </p:txBody>
      </p:sp>
    </p:spTree>
    <p:extLst>
      <p:ext uri="{BB962C8B-B14F-4D97-AF65-F5344CB8AC3E}">
        <p14:creationId xmlns:p14="http://schemas.microsoft.com/office/powerpoint/2010/main" val="287048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3" y="373625"/>
            <a:ext cx="9882289" cy="747251"/>
          </a:xfrm>
        </p:spPr>
        <p:txBody>
          <a:bodyPr>
            <a:normAutofit/>
          </a:bodyPr>
          <a:lstStyle/>
          <a:p>
            <a:r>
              <a:rPr lang="en-MY" sz="3200" b="1" dirty="0">
                <a:latin typeface="Arial" panose="020B0604020202020204" pitchFamily="34" charset="0"/>
                <a:cs typeface="Arial" panose="020B0604020202020204" pitchFamily="34" charset="0"/>
              </a:rPr>
              <a:t>Keeping our Interest: The News as Entertainment</a:t>
            </a:r>
          </a:p>
        </p:txBody>
      </p:sp>
      <p:sp>
        <p:nvSpPr>
          <p:cNvPr id="3" name="Slide Number Placeholder 2"/>
          <p:cNvSpPr>
            <a:spLocks noGrp="1"/>
          </p:cNvSpPr>
          <p:nvPr>
            <p:ph type="sldNum" sz="quarter" idx="12"/>
          </p:nvPr>
        </p:nvSpPr>
        <p:spPr/>
        <p:txBody>
          <a:bodyPr/>
          <a:lstStyle/>
          <a:p>
            <a:fld id="{6E19A051-7A60-4304-BBB8-5FE2A42B48AE}" type="slidenum">
              <a:rPr lang="en-MY" smtClean="0"/>
              <a:t>8</a:t>
            </a:fld>
            <a:endParaRPr lang="en-MY"/>
          </a:p>
        </p:txBody>
      </p:sp>
      <p:sp>
        <p:nvSpPr>
          <p:cNvPr id="4" name="TextBox 3"/>
          <p:cNvSpPr txBox="1"/>
          <p:nvPr/>
        </p:nvSpPr>
        <p:spPr>
          <a:xfrm>
            <a:off x="1071716" y="1120877"/>
            <a:ext cx="10304207" cy="6001643"/>
          </a:xfrm>
          <a:prstGeom prst="rect">
            <a:avLst/>
          </a:prstGeom>
          <a:noFill/>
        </p:spPr>
        <p:txBody>
          <a:bodyPr wrap="square" rtlCol="0">
            <a:spAutoFit/>
          </a:bodyPr>
          <a:lstStyle/>
          <a:p>
            <a:pPr marL="342900" indent="-342900" algn="just">
              <a:buFont typeface="Wingdings" panose="05000000000000000000" pitchFamily="2" charset="2"/>
              <a:buChar char="§"/>
            </a:pPr>
            <a:r>
              <a:rPr lang="en-MY" sz="2400" dirty="0">
                <a:latin typeface="Arial" panose="020B0604020202020204" pitchFamily="34" charset="0"/>
                <a:cs typeface="Arial" panose="020B0604020202020204" pitchFamily="34" charset="0"/>
              </a:rPr>
              <a:t>The more entertaining something is, the more likely we are to ‘tune in.’ Being entertaining is fine, but only if doing so doesn’t sacrifice ‘integrity.’</a:t>
            </a:r>
          </a:p>
          <a:p>
            <a:pPr marL="342900" indent="-342900" algn="just">
              <a:buFont typeface="Wingdings" panose="05000000000000000000" pitchFamily="2" charset="2"/>
              <a:buChar char="§"/>
            </a:pPr>
            <a:r>
              <a:rPr lang="en-MY" sz="2400" u="sng" dirty="0">
                <a:latin typeface="Arial" panose="020B0604020202020204" pitchFamily="34" charset="0"/>
                <a:cs typeface="Arial" panose="020B0604020202020204" pitchFamily="34" charset="0"/>
              </a:rPr>
              <a:t>How the media entertains us:</a:t>
            </a:r>
            <a:r>
              <a:rPr lang="en-MY" sz="2400" dirty="0">
                <a:latin typeface="Arial" panose="020B0604020202020204" pitchFamily="34" charset="0"/>
                <a:cs typeface="Arial" panose="020B0604020202020204" pitchFamily="34" charset="0"/>
              </a:rPr>
              <a:t> by giving us dumbed down information that is ‘fun to eat but ultimately unhealthy.’</a:t>
            </a:r>
          </a:p>
          <a:p>
            <a:pPr algn="just"/>
            <a:r>
              <a:rPr lang="en-MY" sz="2400" dirty="0">
                <a:latin typeface="Arial" panose="020B0604020202020204" pitchFamily="34" charset="0"/>
                <a:cs typeface="Arial" panose="020B0604020202020204" pitchFamily="34" charset="0"/>
              </a:rPr>
              <a:t>    - Selecting events and details, because of space and time constraints, </a:t>
            </a:r>
          </a:p>
          <a:p>
            <a:pPr algn="just"/>
            <a:r>
              <a:rPr lang="en-MY" sz="2400" dirty="0">
                <a:latin typeface="Arial" panose="020B0604020202020204" pitchFamily="34" charset="0"/>
                <a:cs typeface="Arial" panose="020B0604020202020204" pitchFamily="34" charset="0"/>
              </a:rPr>
              <a:t>      can lead to ‘slanted’ news because the person selecting either chooses </a:t>
            </a:r>
          </a:p>
          <a:p>
            <a:pPr algn="just"/>
            <a:r>
              <a:rPr lang="en-MY" sz="2400" dirty="0">
                <a:latin typeface="Arial" panose="020B0604020202020204" pitchFamily="34" charset="0"/>
                <a:cs typeface="Arial" panose="020B0604020202020204" pitchFamily="34" charset="0"/>
              </a:rPr>
              <a:t>      what is important to them or  simply what people will find most </a:t>
            </a:r>
          </a:p>
          <a:p>
            <a:pPr algn="just"/>
            <a:r>
              <a:rPr lang="en-MY" sz="2400" dirty="0">
                <a:latin typeface="Arial" panose="020B0604020202020204" pitchFamily="34" charset="0"/>
                <a:cs typeface="Arial" panose="020B0604020202020204" pitchFamily="34" charset="0"/>
              </a:rPr>
              <a:t>      enjoyable.</a:t>
            </a:r>
          </a:p>
          <a:p>
            <a:pPr algn="just"/>
            <a:r>
              <a:rPr lang="en-MY" sz="2400" dirty="0">
                <a:latin typeface="Arial" panose="020B0604020202020204" pitchFamily="34" charset="0"/>
                <a:cs typeface="Arial" panose="020B0604020202020204" pitchFamily="34" charset="0"/>
              </a:rPr>
              <a:t>    - What makes the news: usually what is most attention getting – not </a:t>
            </a:r>
          </a:p>
          <a:p>
            <a:pPr algn="just"/>
            <a:r>
              <a:rPr lang="en-MY" sz="2400" dirty="0">
                <a:latin typeface="Arial" panose="020B0604020202020204" pitchFamily="34" charset="0"/>
                <a:cs typeface="Arial" panose="020B0604020202020204" pitchFamily="34" charset="0"/>
              </a:rPr>
              <a:t>       what is actually important.</a:t>
            </a:r>
          </a:p>
          <a:p>
            <a:pPr algn="just"/>
            <a:r>
              <a:rPr lang="en-MY" sz="2400" dirty="0">
                <a:latin typeface="Arial" panose="020B0604020202020204" pitchFamily="34" charset="0"/>
                <a:cs typeface="Arial" panose="020B0604020202020204" pitchFamily="34" charset="0"/>
              </a:rPr>
              <a:t>    - What doesn’t make the news: complicated stories, things critical of </a:t>
            </a:r>
          </a:p>
          <a:p>
            <a:pPr algn="just"/>
            <a:r>
              <a:rPr lang="en-MY" sz="2400" dirty="0">
                <a:latin typeface="Arial" panose="020B0604020202020204" pitchFamily="34" charset="0"/>
                <a:cs typeface="Arial" panose="020B0604020202020204" pitchFamily="34" charset="0"/>
              </a:rPr>
              <a:t>      powerful organizations or the media itself.</a:t>
            </a:r>
          </a:p>
          <a:p>
            <a:pPr algn="just"/>
            <a:r>
              <a:rPr lang="en-MY" sz="2400" dirty="0">
                <a:latin typeface="Arial" panose="020B0604020202020204" pitchFamily="34" charset="0"/>
                <a:cs typeface="Arial" panose="020B0604020202020204" pitchFamily="34" charset="0"/>
              </a:rPr>
              <a:t>    - Arranging and organizing stories: by headlining or emphasizing a </a:t>
            </a:r>
          </a:p>
          <a:p>
            <a:pPr algn="just"/>
            <a:r>
              <a:rPr lang="en-MY" sz="2400" dirty="0">
                <a:latin typeface="Arial" panose="020B0604020202020204" pitchFamily="34" charset="0"/>
                <a:cs typeface="Arial" panose="020B0604020202020204" pitchFamily="34" charset="0"/>
              </a:rPr>
              <a:t>      story, the media can make us think soothing is more important that it is.</a:t>
            </a:r>
          </a:p>
          <a:p>
            <a:pPr algn="just"/>
            <a:endParaRPr lang="en-MY" sz="2400" dirty="0">
              <a:latin typeface="Arial" panose="020B0604020202020204" pitchFamily="34" charset="0"/>
              <a:cs typeface="Arial" panose="020B0604020202020204" pitchFamily="34" charset="0"/>
            </a:endParaRPr>
          </a:p>
          <a:p>
            <a:endParaRPr lang="en-MY" sz="2400" u="sng"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1311580" y="6135808"/>
            <a:ext cx="1993323" cy="813632"/>
          </a:xfrm>
        </p:spPr>
        <p:txBody>
          <a:bodyPr/>
          <a:lstStyle/>
          <a:p>
            <a:r>
              <a:rPr lang="fi-FI" dirty="0"/>
              <a:t>Siti Rohana Binti Mohd Thani</a:t>
            </a:r>
            <a:endParaRPr lang="en-MY" dirty="0"/>
          </a:p>
        </p:txBody>
      </p:sp>
    </p:spTree>
    <p:extLst>
      <p:ext uri="{BB962C8B-B14F-4D97-AF65-F5344CB8AC3E}">
        <p14:creationId xmlns:p14="http://schemas.microsoft.com/office/powerpoint/2010/main" val="243485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948" y="179882"/>
            <a:ext cx="9900663" cy="607900"/>
          </a:xfrm>
        </p:spPr>
        <p:txBody>
          <a:bodyPr>
            <a:normAutofit/>
          </a:bodyPr>
          <a:lstStyle/>
          <a:p>
            <a:r>
              <a:rPr lang="en-MY" sz="3200" b="1" dirty="0">
                <a:latin typeface="Arial" panose="020B0604020202020204" pitchFamily="34" charset="0"/>
                <a:cs typeface="Arial" panose="020B0604020202020204" pitchFamily="34" charset="0"/>
              </a:rPr>
              <a:t>Keeping our Interest: The News as Entertainment</a:t>
            </a:r>
          </a:p>
        </p:txBody>
      </p:sp>
      <p:sp>
        <p:nvSpPr>
          <p:cNvPr id="3" name="Slide Number Placeholder 2"/>
          <p:cNvSpPr>
            <a:spLocks noGrp="1"/>
          </p:cNvSpPr>
          <p:nvPr>
            <p:ph type="sldNum" sz="quarter" idx="12"/>
          </p:nvPr>
        </p:nvSpPr>
        <p:spPr>
          <a:xfrm>
            <a:off x="531812" y="929390"/>
            <a:ext cx="779767" cy="223517"/>
          </a:xfrm>
        </p:spPr>
        <p:txBody>
          <a:bodyPr/>
          <a:lstStyle/>
          <a:p>
            <a:fld id="{6E19A051-7A60-4304-BBB8-5FE2A42B48AE}" type="slidenum">
              <a:rPr lang="en-MY" smtClean="0"/>
              <a:t>9</a:t>
            </a:fld>
            <a:endParaRPr lang="en-MY"/>
          </a:p>
        </p:txBody>
      </p:sp>
      <p:sp>
        <p:nvSpPr>
          <p:cNvPr id="5" name="TextBox 4"/>
          <p:cNvSpPr txBox="1"/>
          <p:nvPr/>
        </p:nvSpPr>
        <p:spPr>
          <a:xfrm>
            <a:off x="1004341" y="787782"/>
            <a:ext cx="10613036" cy="4878259"/>
          </a:xfrm>
          <a:prstGeom prst="rect">
            <a:avLst/>
          </a:prstGeom>
          <a:noFill/>
        </p:spPr>
        <p:txBody>
          <a:bodyPr wrap="square" rtlCol="0">
            <a:spAutoFit/>
          </a:bodyPr>
          <a:lstStyle/>
          <a:p>
            <a:pPr marL="342900" indent="-342900"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Slanting the news: most journalists try to avoid ‘slanting,’ but pure objectivity is almost impossible.</a:t>
            </a:r>
          </a:p>
          <a:p>
            <a:pPr algn="just"/>
            <a:endParaRPr lang="en-MY" sz="11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Attempts at objectivity –- just reporting exactly what you hear --- often lead to the reporting of unsubstantiated claims (which is just spreading rumour).</a:t>
            </a:r>
          </a:p>
          <a:p>
            <a:pPr algn="just"/>
            <a:endParaRPr lang="en-MY"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Perceived bias? Although most journalists are liberal, there is not much of a case for ‘media </a:t>
            </a:r>
            <a:r>
              <a:rPr lang="en-MY" sz="2000" dirty="0" err="1">
                <a:latin typeface="Arial" panose="020B0604020202020204" pitchFamily="34" charset="0"/>
                <a:cs typeface="Arial" panose="020B0604020202020204" pitchFamily="34" charset="0"/>
              </a:rPr>
              <a:t>bias’</a:t>
            </a:r>
            <a:endParaRPr lang="en-MY" sz="2000" dirty="0">
              <a:latin typeface="Arial" panose="020B0604020202020204" pitchFamily="34" charset="0"/>
              <a:cs typeface="Arial" panose="020B0604020202020204" pitchFamily="34" charset="0"/>
            </a:endParaRPr>
          </a:p>
          <a:p>
            <a:pPr algn="just"/>
            <a:r>
              <a:rPr lang="en-MY" sz="2000" dirty="0">
                <a:latin typeface="Arial" panose="020B0604020202020204" pitchFamily="34" charset="0"/>
                <a:cs typeface="Arial" panose="020B0604020202020204" pitchFamily="34" charset="0"/>
              </a:rPr>
              <a:t>      - It would not be profitable; it would alienate the public which is ’in the middle.’</a:t>
            </a:r>
          </a:p>
          <a:p>
            <a:pPr algn="just"/>
            <a:r>
              <a:rPr lang="en-MY" sz="2000" dirty="0">
                <a:latin typeface="Arial" panose="020B0604020202020204" pitchFamily="34" charset="0"/>
                <a:cs typeface="Arial" panose="020B0604020202020204" pitchFamily="34" charset="0"/>
              </a:rPr>
              <a:t>      - Most people see the media as biased ‘on the other side.’ If one is liberal, one thinks the </a:t>
            </a:r>
          </a:p>
          <a:p>
            <a:pPr algn="just"/>
            <a:r>
              <a:rPr lang="en-MY" sz="2000" dirty="0">
                <a:latin typeface="Arial" panose="020B0604020202020204" pitchFamily="34" charset="0"/>
                <a:cs typeface="Arial" panose="020B0604020202020204" pitchFamily="34" charset="0"/>
              </a:rPr>
              <a:t>        media has a conservative bias, and vice versa. This is obviously due to our own bias </a:t>
            </a:r>
          </a:p>
          <a:p>
            <a:pPr algn="just"/>
            <a:r>
              <a:rPr lang="en-MY" sz="2000" dirty="0">
                <a:latin typeface="Arial" panose="020B0604020202020204" pitchFamily="34" charset="0"/>
                <a:cs typeface="Arial" panose="020B0604020202020204" pitchFamily="34" charset="0"/>
              </a:rPr>
              <a:t>        (we remember and get upset at what we don’t like), not what is actually there.</a:t>
            </a:r>
          </a:p>
          <a:p>
            <a:pPr algn="just"/>
            <a:endParaRPr lang="en-MY"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Opinion in the media: The expression of opinion in all forms of media has become increasingly common (the O’Reilly Factor, blogs). But most of it is uninformed, We must be critically evaluate the claims of others and their arguments (if they bother to give any)</a:t>
            </a:r>
          </a:p>
        </p:txBody>
      </p:sp>
      <p:sp>
        <p:nvSpPr>
          <p:cNvPr id="4" name="Footer Placeholder 3"/>
          <p:cNvSpPr>
            <a:spLocks noGrp="1"/>
          </p:cNvSpPr>
          <p:nvPr>
            <p:ph type="ftr" sz="quarter" idx="11"/>
          </p:nvPr>
        </p:nvSpPr>
        <p:spPr>
          <a:xfrm>
            <a:off x="1188720" y="6135808"/>
            <a:ext cx="2024743" cy="722192"/>
          </a:xfrm>
        </p:spPr>
        <p:txBody>
          <a:bodyPr/>
          <a:lstStyle/>
          <a:p>
            <a:r>
              <a:rPr lang="fi-FI"/>
              <a:t>Siti Rohana Binti Mohd Thani</a:t>
            </a:r>
            <a:endParaRPr lang="en-MY"/>
          </a:p>
        </p:txBody>
      </p:sp>
    </p:spTree>
    <p:extLst>
      <p:ext uri="{BB962C8B-B14F-4D97-AF65-F5344CB8AC3E}">
        <p14:creationId xmlns:p14="http://schemas.microsoft.com/office/powerpoint/2010/main" val="34439692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1590</TotalTime>
  <Words>2612</Words>
  <Application>Microsoft Office PowerPoint</Application>
  <PresentationFormat>Widescreen</PresentationFormat>
  <Paragraphs>313</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Calibri</vt:lpstr>
      <vt:lpstr>Century Gothic</vt:lpstr>
      <vt:lpstr>Courier New</vt:lpstr>
      <vt:lpstr>Wingdings</vt:lpstr>
      <vt:lpstr>Wingdings 3</vt:lpstr>
      <vt:lpstr>Wisp</vt:lpstr>
      <vt:lpstr>PowerPoint Presentation</vt:lpstr>
      <vt:lpstr>PowerPoint Presentation</vt:lpstr>
      <vt:lpstr>Thinking Critically About Media</vt:lpstr>
      <vt:lpstr>The Goal</vt:lpstr>
      <vt:lpstr>The Mass Media</vt:lpstr>
      <vt:lpstr>The Importance of Context</vt:lpstr>
      <vt:lpstr>Getting us to Pay Attention: What Really Drives the Media</vt:lpstr>
      <vt:lpstr>Keeping our Interest: The News as Entertainment</vt:lpstr>
      <vt:lpstr>Keeping our Interest: The News as Entertainment</vt:lpstr>
      <vt:lpstr>Media Literacy</vt:lpstr>
      <vt:lpstr>Advertising</vt:lpstr>
      <vt:lpstr>Advertising</vt:lpstr>
      <vt:lpstr>Common Advertising Ploys </vt:lpstr>
      <vt:lpstr>Common Advertising Ploys</vt:lpstr>
      <vt:lpstr>PowerPoint Presentation</vt:lpstr>
      <vt:lpstr>Persuasive Language</vt:lpstr>
      <vt:lpstr>Language : Memorable slogans</vt:lpstr>
      <vt:lpstr>Language : Vagueness / ambiguity</vt:lpstr>
      <vt:lpstr>Language : Scientific</vt:lpstr>
      <vt:lpstr>Language : Emotive</vt:lpstr>
      <vt:lpstr>Fallacies</vt:lpstr>
      <vt:lpstr>Appeal to vanity</vt:lpstr>
      <vt:lpstr>Appeal to fear / security</vt:lpstr>
      <vt:lpstr>Bandwagonism</vt:lpstr>
      <vt:lpstr>Statistics</vt:lpstr>
      <vt:lpstr>Testimonials</vt:lpstr>
      <vt:lpstr>Other techniques</vt:lpstr>
      <vt:lpstr>Other techniques:</vt:lpstr>
      <vt:lpstr>Advertising</vt:lpstr>
      <vt:lpstr>Advertising</vt:lpstr>
      <vt:lpstr>Advertising Techniques</vt:lpstr>
      <vt:lpstr>Advertising Techniques</vt:lpstr>
      <vt:lpstr>Advertising Techniques</vt:lpstr>
      <vt:lpstr>Advertising Techniques</vt:lpstr>
      <vt:lpstr>Advertising Techniques</vt:lpstr>
      <vt:lpstr>Advertising Techniques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Judging Credibility and Source</dc:title>
  <dc:creator>JKKK</dc:creator>
  <cp:lastModifiedBy>NG LEE LUAN</cp:lastModifiedBy>
  <cp:revision>128</cp:revision>
  <dcterms:created xsi:type="dcterms:W3CDTF">2020-11-18T02:34:52Z</dcterms:created>
  <dcterms:modified xsi:type="dcterms:W3CDTF">2022-03-09T07:54:20Z</dcterms:modified>
</cp:coreProperties>
</file>