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00" r:id="rId2"/>
    <p:sldId id="301" r:id="rId3"/>
    <p:sldId id="280" r:id="rId4"/>
    <p:sldId id="281" r:id="rId5"/>
    <p:sldId id="282" r:id="rId6"/>
    <p:sldId id="283" r:id="rId7"/>
    <p:sldId id="285" r:id="rId8"/>
    <p:sldId id="286" r:id="rId9"/>
    <p:sldId id="284" r:id="rId10"/>
    <p:sldId id="298" r:id="rId11"/>
    <p:sldId id="299" r:id="rId12"/>
    <p:sldId id="287" r:id="rId13"/>
    <p:sldId id="288" r:id="rId14"/>
    <p:sldId id="289" r:id="rId15"/>
    <p:sldId id="291" r:id="rId16"/>
    <p:sldId id="290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146" autoAdjust="0"/>
  </p:normalViewPr>
  <p:slideViewPr>
    <p:cSldViewPr>
      <p:cViewPr varScale="1">
        <p:scale>
          <a:sx n="69" d="100"/>
          <a:sy n="69" d="100"/>
        </p:scale>
        <p:origin x="18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F9C19-1C3C-4315-9A4F-EF269AAB88FC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8161-1784-4905-AAA1-2B637434E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4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7C41-EA9A-4921-8E62-40B6AD102B84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55A8-DAEA-491B-892D-171DDE284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9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5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F824-27E2-4B97-9E85-4B38CD182B6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9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FD92-D6DA-4F14-8D2D-9CF993A9D7A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68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4E6E-609E-4748-9DAF-010716F87E85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1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DA-833E-4632-9E66-1F1BD027B212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854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32-4D40-43B5-9CD3-F4E2D3C46DE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11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5C31-8CC4-4899-BAD6-A3659BDC9B1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47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4C02-CC8F-415A-9FE5-15026CBCAD68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387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F9D-79E4-4C7B-99A2-C33A2BA9E56A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209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4B6359-4ADD-4501-BD5F-B0A9B51579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" y="0"/>
            <a:ext cx="91523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03" y="1493838"/>
            <a:ext cx="618529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11"/>
          <p:cNvSpPr/>
          <p:nvPr userDrawn="1"/>
        </p:nvSpPr>
        <p:spPr>
          <a:xfrm>
            <a:off x="6703454" y="-90152"/>
            <a:ext cx="2472744" cy="1803042"/>
          </a:xfrm>
          <a:custGeom>
            <a:avLst/>
            <a:gdLst>
              <a:gd name="connsiteX0" fmla="*/ 3258355 w 3296992"/>
              <a:gd name="connsiteY0" fmla="*/ 0 h 1803042"/>
              <a:gd name="connsiteX1" fmla="*/ 0 w 3296992"/>
              <a:gd name="connsiteY1" fmla="*/ 0 h 1803042"/>
              <a:gd name="connsiteX2" fmla="*/ 515155 w 3296992"/>
              <a:gd name="connsiteY2" fmla="*/ 1803042 h 1803042"/>
              <a:gd name="connsiteX3" fmla="*/ 1300766 w 3296992"/>
              <a:gd name="connsiteY3" fmla="*/ 1326524 h 1803042"/>
              <a:gd name="connsiteX4" fmla="*/ 3296992 w 3296992"/>
              <a:gd name="connsiteY4" fmla="*/ 1326524 h 1803042"/>
              <a:gd name="connsiteX5" fmla="*/ 3296992 w 3296992"/>
              <a:gd name="connsiteY5" fmla="*/ 25758 h 1803042"/>
              <a:gd name="connsiteX6" fmla="*/ 3258355 w 3296992"/>
              <a:gd name="connsiteY6" fmla="*/ 0 h 180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6992" h="1803042">
                <a:moveTo>
                  <a:pt x="3258355" y="0"/>
                </a:moveTo>
                <a:lnTo>
                  <a:pt x="0" y="0"/>
                </a:lnTo>
                <a:lnTo>
                  <a:pt x="515155" y="1803042"/>
                </a:lnTo>
                <a:lnTo>
                  <a:pt x="1300766" y="1326524"/>
                </a:lnTo>
                <a:lnTo>
                  <a:pt x="3296992" y="1326524"/>
                </a:lnTo>
                <a:lnTo>
                  <a:pt x="3296992" y="25758"/>
                </a:lnTo>
                <a:lnTo>
                  <a:pt x="325835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81" y="268288"/>
            <a:ext cx="18907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-67866" y="6548438"/>
            <a:ext cx="9247585" cy="419100"/>
            <a:chOff x="-90488" y="6548438"/>
            <a:chExt cx="12330113" cy="419100"/>
          </a:xfrm>
        </p:grpSpPr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-90488" y="6577013"/>
              <a:ext cx="12330113" cy="390525"/>
              <a:chOff x="-103188" y="6626225"/>
              <a:chExt cx="12338051" cy="231775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-103188" y="6722327"/>
                <a:ext cx="12338051" cy="1356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-103188" y="6626225"/>
                <a:ext cx="12338051" cy="135673"/>
              </a:xfrm>
              <a:prstGeom prst="rect">
                <a:avLst/>
              </a:prstGeom>
              <a:solidFill>
                <a:srgbClr val="293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/>
              </a:p>
            </p:txBody>
          </p:sp>
        </p:grpSp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991100" y="6548438"/>
              <a:ext cx="2209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900" dirty="0">
                  <a:solidFill>
                    <a:schemeClr val="bg1"/>
                  </a:solidFill>
                </a:rPr>
                <a:t>Copyright </a:t>
              </a:r>
              <a:r>
                <a:rPr lang="en-US" altLang="en-US" sz="900" dirty="0" err="1">
                  <a:solidFill>
                    <a:schemeClr val="bg1"/>
                  </a:solidFill>
                </a:rPr>
                <a:t>Universiti</a:t>
              </a:r>
              <a:r>
                <a:rPr lang="en-US" altLang="en-US" sz="900" dirty="0">
                  <a:solidFill>
                    <a:schemeClr val="bg1"/>
                  </a:solidFill>
                </a:rPr>
                <a:t> Malaya ©</a:t>
              </a:r>
              <a:endParaRPr lang="en-MY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 14"/>
          <p:cNvSpPr/>
          <p:nvPr userDrawn="1"/>
        </p:nvSpPr>
        <p:spPr>
          <a:xfrm>
            <a:off x="-33737" y="1493310"/>
            <a:ext cx="6106416" cy="4675031"/>
          </a:xfrm>
          <a:custGeom>
            <a:avLst/>
            <a:gdLst>
              <a:gd name="connsiteX0" fmla="*/ 12879 w 7302321"/>
              <a:gd name="connsiteY0" fmla="*/ 0 h 4675031"/>
              <a:gd name="connsiteX1" fmla="*/ 7302321 w 7302321"/>
              <a:gd name="connsiteY1" fmla="*/ 0 h 4675031"/>
              <a:gd name="connsiteX2" fmla="*/ 5512158 w 7302321"/>
              <a:gd name="connsiteY2" fmla="*/ 4675031 h 4675031"/>
              <a:gd name="connsiteX3" fmla="*/ 0 w 7302321"/>
              <a:gd name="connsiteY3" fmla="*/ 4675031 h 4675031"/>
              <a:gd name="connsiteX4" fmla="*/ 12879 w 7302321"/>
              <a:gd name="connsiteY4" fmla="*/ 0 h 467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4675031">
                <a:moveTo>
                  <a:pt x="12879" y="0"/>
                </a:moveTo>
                <a:lnTo>
                  <a:pt x="7302321" y="0"/>
                </a:lnTo>
                <a:lnTo>
                  <a:pt x="5512158" y="4675031"/>
                </a:lnTo>
                <a:lnTo>
                  <a:pt x="0" y="4675031"/>
                </a:lnTo>
                <a:lnTo>
                  <a:pt x="12879" y="0"/>
                </a:lnTo>
                <a:close/>
              </a:path>
            </a:pathLst>
          </a:custGeom>
          <a:gradFill>
            <a:gsLst>
              <a:gs pos="6000">
                <a:srgbClr val="0070C0">
                  <a:alpha val="96000"/>
                </a:srgbClr>
              </a:gs>
              <a:gs pos="47000">
                <a:srgbClr val="002060"/>
              </a:gs>
            </a:gsLst>
            <a:lin ang="123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598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9126-8D68-43FD-9836-FAC28CE5FDDE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50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AD79-B19B-4C44-9FB1-54E192804C6D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83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BBA-0A20-40B0-A070-2600D80AA6F2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61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4029-F6C3-4898-910F-8E6663F6D78D}" type="datetime1">
              <a:rPr lang="en-MY" smtClean="0"/>
              <a:t>10/10/2022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3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869-8634-4DF8-90FC-8AFFBB711666}" type="datetime1">
              <a:rPr lang="en-MY" smtClean="0"/>
              <a:t>10/10/2022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879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9F3-2162-4942-B65F-1FFFD5C0AF3C}" type="datetime1">
              <a:rPr lang="en-MY" smtClean="0"/>
              <a:t>10/10/2022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03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E9EE-807C-42CC-9A94-8DA83294C2B9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3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0BD0-EEED-4DE9-A508-B638BD69C455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07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1810-5878-41BF-9A37-46D9D70B10E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17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9452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274A24-CED7-4137-A84D-3ABC2F319B30}"/>
              </a:ext>
            </a:extLst>
          </p:cNvPr>
          <p:cNvGrpSpPr/>
          <p:nvPr/>
        </p:nvGrpSpPr>
        <p:grpSpPr>
          <a:xfrm>
            <a:off x="37037" y="1163590"/>
            <a:ext cx="6606116" cy="357513"/>
            <a:chOff x="-6659" y="97504"/>
            <a:chExt cx="8808155" cy="4766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4A5B88-38FC-4220-91B2-FDE8486CB4F2}"/>
                </a:ext>
              </a:extLst>
            </p:cNvPr>
            <p:cNvCxnSpPr>
              <a:cxnSpLocks/>
            </p:cNvCxnSpPr>
            <p:nvPr/>
          </p:nvCxnSpPr>
          <p:spPr>
            <a:xfrm>
              <a:off x="2825496" y="336365"/>
              <a:ext cx="5976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AFB7C10-3E77-48FE-B0D6-7AFEE74D380E}"/>
                </a:ext>
              </a:extLst>
            </p:cNvPr>
            <p:cNvSpPr/>
            <p:nvPr/>
          </p:nvSpPr>
          <p:spPr>
            <a:xfrm flipH="1">
              <a:off x="-6659" y="97504"/>
              <a:ext cx="7394429" cy="476684"/>
            </a:xfrm>
            <a:custGeom>
              <a:avLst/>
              <a:gdLst>
                <a:gd name="connsiteX0" fmla="*/ 0 w 1776286"/>
                <a:gd name="connsiteY0" fmla="*/ 0 h 467540"/>
                <a:gd name="connsiteX1" fmla="*/ 1776286 w 1776286"/>
                <a:gd name="connsiteY1" fmla="*/ 0 h 467540"/>
                <a:gd name="connsiteX2" fmla="*/ 1776286 w 1776286"/>
                <a:gd name="connsiteY2" fmla="*/ 467540 h 467540"/>
                <a:gd name="connsiteX3" fmla="*/ 0 w 1776286"/>
                <a:gd name="connsiteY3" fmla="*/ 467540 h 467540"/>
                <a:gd name="connsiteX4" fmla="*/ 0 w 1776286"/>
                <a:gd name="connsiteY4" fmla="*/ 0 h 467540"/>
                <a:gd name="connsiteX0" fmla="*/ 146304 w 1776286"/>
                <a:gd name="connsiteY0" fmla="*/ 0 h 476684"/>
                <a:gd name="connsiteX1" fmla="*/ 1776286 w 1776286"/>
                <a:gd name="connsiteY1" fmla="*/ 9144 h 476684"/>
                <a:gd name="connsiteX2" fmla="*/ 1776286 w 1776286"/>
                <a:gd name="connsiteY2" fmla="*/ 476684 h 476684"/>
                <a:gd name="connsiteX3" fmla="*/ 0 w 1776286"/>
                <a:gd name="connsiteY3" fmla="*/ 476684 h 476684"/>
                <a:gd name="connsiteX4" fmla="*/ 146304 w 1776286"/>
                <a:gd name="connsiteY4" fmla="*/ 0 h 47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286" h="476684">
                  <a:moveTo>
                    <a:pt x="146304" y="0"/>
                  </a:moveTo>
                  <a:lnTo>
                    <a:pt x="1776286" y="9144"/>
                  </a:lnTo>
                  <a:lnTo>
                    <a:pt x="1776286" y="476684"/>
                  </a:lnTo>
                  <a:lnTo>
                    <a:pt x="0" y="4766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DB96600-0893-469A-9D9F-4E0477DB9F83}"/>
                </a:ext>
              </a:extLst>
            </p:cNvPr>
            <p:cNvSpPr txBox="1">
              <a:spLocks/>
            </p:cNvSpPr>
            <p:nvPr/>
          </p:nvSpPr>
          <p:spPr>
            <a:xfrm>
              <a:off x="18441" y="140523"/>
              <a:ext cx="7344228" cy="390645"/>
            </a:xfrm>
            <a:prstGeom prst="rect">
              <a:avLst/>
            </a:prstGeom>
            <a:effectLst/>
          </p:spPr>
          <p:txBody>
            <a:bodyPr vert="horz" rtlCol="0"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3600" b="1" kern="1200">
                  <a:solidFill>
                    <a:schemeClr val="accent1">
                      <a:tint val="88000"/>
                      <a:satMod val="150000"/>
                    </a:schemeClr>
                  </a:solidFill>
                  <a:effectLst>
                    <a:outerShdw blurRad="53975" dist="22860" dir="5400000" algn="tl" rotWithShape="0">
                      <a:srgbClr val="000000">
                        <a:alpha val="5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>
                <a:defRPr/>
              </a:pPr>
              <a:r>
                <a:rPr lang="en-MY" altLang="en-US" sz="15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FAKULTI BAHASA DAN LINGUISTIK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3455" y="3289609"/>
            <a:ext cx="445683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MY" sz="2100" b="1" dirty="0"/>
              <a:t>GBT 0002 : CRITICAL THINKING AND PROBLEM SOLVING SKILLS</a:t>
            </a:r>
          </a:p>
        </p:txBody>
      </p:sp>
    </p:spTree>
    <p:extLst>
      <p:ext uri="{BB962C8B-B14F-4D97-AF65-F5344CB8AC3E}">
        <p14:creationId xmlns:p14="http://schemas.microsoft.com/office/powerpoint/2010/main" val="236224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3053"/>
              </p:ext>
            </p:extLst>
          </p:nvPr>
        </p:nvGraphicFramePr>
        <p:xfrm>
          <a:off x="323528" y="1182896"/>
          <a:ext cx="7992888" cy="449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869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339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building, group skills, leadership skills and values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Assessment 1 Submission (30%)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1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628800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SEMESTER BREAK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4/12/22 – 12/12/2022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878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41978"/>
              </p:ext>
            </p:extLst>
          </p:nvPr>
        </p:nvGraphicFramePr>
        <p:xfrm>
          <a:off x="179512" y="543672"/>
          <a:ext cx="7848873" cy="586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1166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65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building, group skills, leadership skills and values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Discussion 2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744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2485"/>
              </p:ext>
            </p:extLst>
          </p:nvPr>
        </p:nvGraphicFramePr>
        <p:xfrm>
          <a:off x="539552" y="908720"/>
          <a:ext cx="8136904" cy="493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1456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58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Judging credibility of source</a:t>
                      </a:r>
                    </a:p>
                    <a:p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62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33576"/>
              </p:ext>
            </p:extLst>
          </p:nvPr>
        </p:nvGraphicFramePr>
        <p:xfrm>
          <a:off x="323528" y="960120"/>
          <a:ext cx="770485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326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418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Identifying persuasive language   (Media)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09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43215"/>
              </p:ext>
            </p:extLst>
          </p:nvPr>
        </p:nvGraphicFramePr>
        <p:xfrm>
          <a:off x="251520" y="1046478"/>
          <a:ext cx="8352927" cy="4765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328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445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Causal reasoning, categorical reasoning, faulty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reasoning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96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73123"/>
              </p:ext>
            </p:extLst>
          </p:nvPr>
        </p:nvGraphicFramePr>
        <p:xfrm>
          <a:off x="467544" y="764704"/>
          <a:ext cx="8352928" cy="442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4315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949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Causal reasoning, categorical reasoning, faulty reasoning 2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Assessment 2 (30%)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54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3611"/>
              </p:ext>
            </p:extLst>
          </p:nvPr>
        </p:nvGraphicFramePr>
        <p:xfrm>
          <a:off x="395536" y="908720"/>
          <a:ext cx="8208912" cy="460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574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898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 2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545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67543"/>
              </p:ext>
            </p:extLst>
          </p:nvPr>
        </p:nvGraphicFramePr>
        <p:xfrm>
          <a:off x="323528" y="1325880"/>
          <a:ext cx="792087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96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64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Assessment 3 (40%)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123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908720"/>
            <a:ext cx="69847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Course Objectives</a:t>
            </a: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Identify fundamental thinking abilities and different types of fallacies </a:t>
            </a:r>
          </a:p>
          <a:p>
            <a:pPr lvl="0"/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Demonstrate the ability to solve problems and  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make informed decisions </a:t>
            </a:r>
          </a:p>
          <a:p>
            <a:pPr lvl="0"/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Develop causal reasoning and analyse 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07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8126" y="3878417"/>
            <a:ext cx="52137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33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2876026"/>
            <a:ext cx="4572000" cy="506725"/>
            <a:chOff x="-76199" y="2867027"/>
            <a:chExt cx="6172200" cy="518004"/>
          </a:xfrm>
        </p:grpSpPr>
        <p:sp>
          <p:nvSpPr>
            <p:cNvPr id="2" name="Rectangle 1"/>
            <p:cNvSpPr/>
            <p:nvPr/>
          </p:nvSpPr>
          <p:spPr>
            <a:xfrm>
              <a:off x="-76199" y="2867027"/>
              <a:ext cx="6172200" cy="505229"/>
            </a:xfrm>
            <a:custGeom>
              <a:avLst/>
              <a:gdLst>
                <a:gd name="connsiteX0" fmla="*/ 0 w 5711127"/>
                <a:gd name="connsiteY0" fmla="*/ 0 h 505229"/>
                <a:gd name="connsiteX1" fmla="*/ 57111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  <a:gd name="connsiteX0" fmla="*/ 0 w 5711127"/>
                <a:gd name="connsiteY0" fmla="*/ 0 h 505229"/>
                <a:gd name="connsiteX1" fmla="*/ 54825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127" h="505229">
                  <a:moveTo>
                    <a:pt x="0" y="0"/>
                  </a:moveTo>
                  <a:lnTo>
                    <a:pt x="5482527" y="0"/>
                  </a:lnTo>
                  <a:lnTo>
                    <a:pt x="5711127" y="505229"/>
                  </a:lnTo>
                  <a:lnTo>
                    <a:pt x="0" y="505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151" name="TextBox 4"/>
            <p:cNvSpPr txBox="1">
              <a:spLocks noChangeArrowheads="1"/>
            </p:cNvSpPr>
            <p:nvPr/>
          </p:nvSpPr>
          <p:spPr bwMode="auto">
            <a:xfrm>
              <a:off x="384873" y="2913090"/>
              <a:ext cx="5324476" cy="47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WEEK 1</a:t>
              </a:r>
              <a:endParaRPr lang="ko-KR" altLang="en-US" sz="2400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88131" y="3854054"/>
            <a:ext cx="487203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0554700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24744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Critical Thinking Skills are needed??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05472"/>
            <a:ext cx="6336704" cy="47525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28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Assessments: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Assessment 1 (Week 7) (30%)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Assessment 2 (Week 12 &amp; 13) (30%)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Assessment 3  (Week 14)  (40%)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89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66193"/>
              </p:ext>
            </p:extLst>
          </p:nvPr>
        </p:nvGraphicFramePr>
        <p:xfrm>
          <a:off x="395536" y="831558"/>
          <a:ext cx="7776864" cy="559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90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/Tutorial/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Kursus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Bahan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Peralatan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649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(Week 1)</a:t>
                      </a: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Introduction: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Course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Objectives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thinking skills are required?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Definition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terms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Proforma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Infomation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66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82247"/>
              </p:ext>
            </p:extLst>
          </p:nvPr>
        </p:nvGraphicFramePr>
        <p:xfrm>
          <a:off x="251520" y="939998"/>
          <a:ext cx="7848872" cy="497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252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/Tutorial/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Kursus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Bahan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Peralatan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482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Clarification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interpretation of ideas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(2013),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(2001),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61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11860"/>
              </p:ext>
            </p:extLst>
          </p:nvPr>
        </p:nvGraphicFramePr>
        <p:xfrm>
          <a:off x="467544" y="1340768"/>
          <a:ext cx="8136904" cy="492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8972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/Tutorial/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Kursus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Bahan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Peralatan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348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Analysing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evaluating arguments; generating questions, recognizing structures of arguments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3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14259"/>
              </p:ext>
            </p:extLst>
          </p:nvPr>
        </p:nvGraphicFramePr>
        <p:xfrm>
          <a:off x="323528" y="620688"/>
          <a:ext cx="8568952" cy="57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8875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197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Detecting Fallacies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22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7425"/>
              </p:ext>
            </p:extLst>
          </p:nvPr>
        </p:nvGraphicFramePr>
        <p:xfrm>
          <a:off x="0" y="789224"/>
          <a:ext cx="8136904" cy="561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592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Tajuk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Kuliah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024"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Detecting Fallacies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(2013),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Fisher (2001),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31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87895"/>
              </p:ext>
            </p:extLst>
          </p:nvPr>
        </p:nvGraphicFramePr>
        <p:xfrm>
          <a:off x="179512" y="864216"/>
          <a:ext cx="7848872" cy="557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95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Tarikh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Tajuk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Kuliah</a:t>
                      </a:r>
                      <a:r>
                        <a:rPr lang="en-US" dirty="0"/>
                        <a:t>/Tutorial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Rujukan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4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6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Problem-solving and decision making skills 1</a:t>
                      </a:r>
                    </a:p>
                    <a:p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Bassham,et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al. (2022),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Fisher (2011),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Reinbach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,(2002),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Epstein (2002) </a:t>
                      </a:r>
                      <a:endParaRPr lang="en-MY" sz="2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e-learning</a:t>
                      </a: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8691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2486</TotalTime>
  <Words>695</Words>
  <Application>Microsoft Office PowerPoint</Application>
  <PresentationFormat>On-screen Show (4:3)</PresentationFormat>
  <Paragraphs>341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TXEA1103 CRITICAL THINKIND AND PROBLEM SOLVING SKILLS</dc:title>
  <dc:creator>YW LIM</dc:creator>
  <cp:lastModifiedBy>Shea Lee Chieng</cp:lastModifiedBy>
  <cp:revision>275</cp:revision>
  <cp:lastPrinted>2020-10-09T04:10:43Z</cp:lastPrinted>
  <dcterms:created xsi:type="dcterms:W3CDTF">2013-03-23T11:23:28Z</dcterms:created>
  <dcterms:modified xsi:type="dcterms:W3CDTF">2022-10-10T09:46:31Z</dcterms:modified>
</cp:coreProperties>
</file>