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275" r:id="rId2"/>
    <p:sldId id="276" r:id="rId3"/>
    <p:sldId id="256" r:id="rId4"/>
    <p:sldId id="271" r:id="rId5"/>
    <p:sldId id="272" r:id="rId6"/>
    <p:sldId id="273" r:id="rId7"/>
    <p:sldId id="274" r:id="rId8"/>
    <p:sldId id="270" r:id="rId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KK" initials="J" lastIdx="1" clrIdx="0">
    <p:extLst>
      <p:ext uri="{19B8F6BF-5375-455C-9EA6-DF929625EA0E}">
        <p15:presenceInfo xmlns:p15="http://schemas.microsoft.com/office/powerpoint/2012/main" userId="JKK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979" autoAdjust="0"/>
  </p:normalViewPr>
  <p:slideViewPr>
    <p:cSldViewPr snapToGrid="0">
      <p:cViewPr varScale="1">
        <p:scale>
          <a:sx n="80" d="100"/>
          <a:sy n="80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8T03:13:50.24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85AE-1B88-4706-8BB2-B5C75081AF57}" type="datetimeFigureOut">
              <a:rPr lang="en-MY" smtClean="0"/>
              <a:t>9/3/2022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64BA-E2C2-426C-920B-2526429B19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0850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942A-7DA4-4607-94C1-F9F98DA7ED93}" type="datetimeFigureOut">
              <a:rPr lang="en-MY" smtClean="0"/>
              <a:t>9/3/2022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82484-E3A7-49F8-B8FC-250F4243C5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91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2484-E3A7-49F8-B8FC-250F4243C5A4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65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2484-E3A7-49F8-B8FC-250F4243C5A4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8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78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59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33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921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46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0789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623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790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772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4" y="0"/>
            <a:ext cx="122025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467" y="1493838"/>
            <a:ext cx="824653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11"/>
          <p:cNvSpPr/>
          <p:nvPr userDrawn="1"/>
        </p:nvSpPr>
        <p:spPr>
          <a:xfrm>
            <a:off x="8937939" y="-90152"/>
            <a:ext cx="3296992" cy="1803042"/>
          </a:xfrm>
          <a:custGeom>
            <a:avLst/>
            <a:gdLst>
              <a:gd name="connsiteX0" fmla="*/ 3258355 w 3296992"/>
              <a:gd name="connsiteY0" fmla="*/ 0 h 1803042"/>
              <a:gd name="connsiteX1" fmla="*/ 0 w 3296992"/>
              <a:gd name="connsiteY1" fmla="*/ 0 h 1803042"/>
              <a:gd name="connsiteX2" fmla="*/ 515155 w 3296992"/>
              <a:gd name="connsiteY2" fmla="*/ 1803042 h 1803042"/>
              <a:gd name="connsiteX3" fmla="*/ 1300766 w 3296992"/>
              <a:gd name="connsiteY3" fmla="*/ 1326524 h 1803042"/>
              <a:gd name="connsiteX4" fmla="*/ 3296992 w 3296992"/>
              <a:gd name="connsiteY4" fmla="*/ 1326524 h 1803042"/>
              <a:gd name="connsiteX5" fmla="*/ 3296992 w 3296992"/>
              <a:gd name="connsiteY5" fmla="*/ 25758 h 1803042"/>
              <a:gd name="connsiteX6" fmla="*/ 3258355 w 3296992"/>
              <a:gd name="connsiteY6" fmla="*/ 0 h 180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6992" h="1803042">
                <a:moveTo>
                  <a:pt x="3258355" y="0"/>
                </a:moveTo>
                <a:lnTo>
                  <a:pt x="0" y="0"/>
                </a:lnTo>
                <a:lnTo>
                  <a:pt x="515155" y="1803042"/>
                </a:lnTo>
                <a:lnTo>
                  <a:pt x="1300766" y="1326524"/>
                </a:lnTo>
                <a:lnTo>
                  <a:pt x="3296992" y="1326524"/>
                </a:lnTo>
                <a:lnTo>
                  <a:pt x="3296992" y="25758"/>
                </a:lnTo>
                <a:lnTo>
                  <a:pt x="325835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117" y="268288"/>
            <a:ext cx="252306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-91017" y="6548438"/>
            <a:ext cx="12331701" cy="419100"/>
            <a:chOff x="-90488" y="6548438"/>
            <a:chExt cx="12330113" cy="419100"/>
          </a:xfrm>
        </p:grpSpPr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-90488" y="6577013"/>
              <a:ext cx="12330113" cy="390525"/>
              <a:chOff x="-103188" y="6626225"/>
              <a:chExt cx="12338051" cy="231775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-103188" y="6722327"/>
                <a:ext cx="12338051" cy="1356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-103188" y="6626225"/>
                <a:ext cx="12338051" cy="135673"/>
              </a:xfrm>
              <a:prstGeom prst="rect">
                <a:avLst/>
              </a:prstGeom>
              <a:solidFill>
                <a:srgbClr val="2930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990975" y="6548438"/>
              <a:ext cx="2209515" cy="2301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900" dirty="0">
                  <a:solidFill>
                    <a:schemeClr val="bg1"/>
                  </a:solidFill>
                </a:rPr>
                <a:t>Copyright </a:t>
              </a:r>
              <a:r>
                <a:rPr lang="en-US" altLang="en-US" sz="900" dirty="0" err="1">
                  <a:solidFill>
                    <a:schemeClr val="bg1"/>
                  </a:solidFill>
                </a:rPr>
                <a:t>Universiti</a:t>
              </a:r>
              <a:r>
                <a:rPr lang="en-US" altLang="en-US" sz="900" dirty="0">
                  <a:solidFill>
                    <a:schemeClr val="bg1"/>
                  </a:solidFill>
                </a:rPr>
                <a:t> Malaya ©</a:t>
              </a:r>
              <a:endParaRPr lang="en-MY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 14"/>
          <p:cNvSpPr/>
          <p:nvPr userDrawn="1"/>
        </p:nvSpPr>
        <p:spPr>
          <a:xfrm>
            <a:off x="-44983" y="1493310"/>
            <a:ext cx="8141888" cy="4675031"/>
          </a:xfrm>
          <a:custGeom>
            <a:avLst/>
            <a:gdLst>
              <a:gd name="connsiteX0" fmla="*/ 12879 w 7302321"/>
              <a:gd name="connsiteY0" fmla="*/ 0 h 4675031"/>
              <a:gd name="connsiteX1" fmla="*/ 7302321 w 7302321"/>
              <a:gd name="connsiteY1" fmla="*/ 0 h 4675031"/>
              <a:gd name="connsiteX2" fmla="*/ 5512158 w 7302321"/>
              <a:gd name="connsiteY2" fmla="*/ 4675031 h 4675031"/>
              <a:gd name="connsiteX3" fmla="*/ 0 w 7302321"/>
              <a:gd name="connsiteY3" fmla="*/ 4675031 h 4675031"/>
              <a:gd name="connsiteX4" fmla="*/ 12879 w 7302321"/>
              <a:gd name="connsiteY4" fmla="*/ 0 h 467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21" h="4675031">
                <a:moveTo>
                  <a:pt x="12879" y="0"/>
                </a:moveTo>
                <a:lnTo>
                  <a:pt x="7302321" y="0"/>
                </a:lnTo>
                <a:lnTo>
                  <a:pt x="5512158" y="4675031"/>
                </a:lnTo>
                <a:lnTo>
                  <a:pt x="0" y="4675031"/>
                </a:lnTo>
                <a:lnTo>
                  <a:pt x="12879" y="0"/>
                </a:lnTo>
                <a:close/>
              </a:path>
            </a:pathLst>
          </a:custGeom>
          <a:gradFill>
            <a:gsLst>
              <a:gs pos="6000">
                <a:srgbClr val="0070C0">
                  <a:alpha val="96000"/>
                </a:srgbClr>
              </a:gs>
              <a:gs pos="47000">
                <a:srgbClr val="002060"/>
              </a:gs>
            </a:gsLst>
            <a:lin ang="123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841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533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138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62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07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644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297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535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75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Siti Rohana Binti Mohd Thani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19A051-7A60-4304-BBB8-5FE2A42B48A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6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rohana@um.edu.m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343025"/>
            <a:ext cx="8777288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Group 2"/>
          <p:cNvGrpSpPr>
            <a:grpSpLocks/>
          </p:cNvGrpSpPr>
          <p:nvPr/>
        </p:nvGrpSpPr>
        <p:grpSpPr bwMode="auto">
          <a:xfrm>
            <a:off x="1560514" y="1163639"/>
            <a:ext cx="6607175" cy="357187"/>
            <a:chOff x="-6659" y="97504"/>
            <a:chExt cx="8808155" cy="4766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4A5B88-38FC-4220-91B2-FDE8486CB4F2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87" y="336905"/>
              <a:ext cx="5976509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AFB7C10-3E77-48FE-B0D6-7AFEE74D380E}"/>
                </a:ext>
              </a:extLst>
            </p:cNvPr>
            <p:cNvSpPr/>
            <p:nvPr/>
          </p:nvSpPr>
          <p:spPr>
            <a:xfrm flipH="1">
              <a:off x="-6659" y="97504"/>
              <a:ext cx="7394448" cy="476684"/>
            </a:xfrm>
            <a:custGeom>
              <a:avLst/>
              <a:gdLst>
                <a:gd name="connsiteX0" fmla="*/ 0 w 1776286"/>
                <a:gd name="connsiteY0" fmla="*/ 0 h 467540"/>
                <a:gd name="connsiteX1" fmla="*/ 1776286 w 1776286"/>
                <a:gd name="connsiteY1" fmla="*/ 0 h 467540"/>
                <a:gd name="connsiteX2" fmla="*/ 1776286 w 1776286"/>
                <a:gd name="connsiteY2" fmla="*/ 467540 h 467540"/>
                <a:gd name="connsiteX3" fmla="*/ 0 w 1776286"/>
                <a:gd name="connsiteY3" fmla="*/ 467540 h 467540"/>
                <a:gd name="connsiteX4" fmla="*/ 0 w 1776286"/>
                <a:gd name="connsiteY4" fmla="*/ 0 h 467540"/>
                <a:gd name="connsiteX0" fmla="*/ 146304 w 1776286"/>
                <a:gd name="connsiteY0" fmla="*/ 0 h 476684"/>
                <a:gd name="connsiteX1" fmla="*/ 1776286 w 1776286"/>
                <a:gd name="connsiteY1" fmla="*/ 9144 h 476684"/>
                <a:gd name="connsiteX2" fmla="*/ 1776286 w 1776286"/>
                <a:gd name="connsiteY2" fmla="*/ 476684 h 476684"/>
                <a:gd name="connsiteX3" fmla="*/ 0 w 1776286"/>
                <a:gd name="connsiteY3" fmla="*/ 476684 h 476684"/>
                <a:gd name="connsiteX4" fmla="*/ 146304 w 1776286"/>
                <a:gd name="connsiteY4" fmla="*/ 0 h 47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286" h="476684">
                  <a:moveTo>
                    <a:pt x="146304" y="0"/>
                  </a:moveTo>
                  <a:lnTo>
                    <a:pt x="1776286" y="9144"/>
                  </a:lnTo>
                  <a:lnTo>
                    <a:pt x="1776286" y="476684"/>
                  </a:lnTo>
                  <a:lnTo>
                    <a:pt x="0" y="476684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2537" name="Title 1"/>
            <p:cNvSpPr txBox="1">
              <a:spLocks/>
            </p:cNvSpPr>
            <p:nvPr/>
          </p:nvSpPr>
          <p:spPr bwMode="auto">
            <a:xfrm>
              <a:off x="18441" y="140523"/>
              <a:ext cx="7344228" cy="390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MY" altLang="en-US" sz="15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FAKULTI BAHASA DAN LINGUISTIK</a:t>
              </a:r>
            </a:p>
          </p:txBody>
        </p:sp>
      </p:grp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1579563" y="2951164"/>
            <a:ext cx="4076700" cy="10620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MY" altLang="en-US" sz="2100" b="1" dirty="0">
                <a:solidFill>
                  <a:schemeClr val="tx1"/>
                </a:solidFill>
                <a:latin typeface="Arial" panose="020B0604020202020204" pitchFamily="34" charset="0"/>
              </a:rPr>
              <a:t>GBT 0002 : CRITICAL THINKING AND PROBLEM SOLVING SKILLS</a:t>
            </a: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1750423" y="4013202"/>
            <a:ext cx="3683591" cy="1200329"/>
          </a:xfrm>
          <a:prstGeom prst="rect">
            <a:avLst/>
          </a:prstGeom>
          <a:solidFill>
            <a:srgbClr val="7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MY" altLang="en-US" dirty="0">
                <a:solidFill>
                  <a:schemeClr val="bg1"/>
                </a:solidFill>
                <a:latin typeface="Arial" panose="020B0604020202020204" pitchFamily="34" charset="0"/>
              </a:rPr>
              <a:t>PN SITI ROHANA BINTI MOHD THANI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MY" altLang="en-US" dirty="0">
                <a:solidFill>
                  <a:schemeClr val="bg1"/>
                </a:solidFill>
                <a:latin typeface="Arial" panose="020B0604020202020204" pitchFamily="34" charset="0"/>
                <a:hlinkClick r:id="rId3"/>
              </a:rPr>
              <a:t>srohana@um.edu.my</a:t>
            </a:r>
            <a:endParaRPr lang="en-MY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MY" altLang="en-US" dirty="0">
                <a:solidFill>
                  <a:schemeClr val="bg1"/>
                </a:solidFill>
                <a:latin typeface="Arial" panose="020B0604020202020204" pitchFamily="34" charset="0"/>
              </a:rPr>
              <a:t>603-7967 3116</a:t>
            </a:r>
          </a:p>
        </p:txBody>
      </p:sp>
    </p:spTree>
    <p:extLst>
      <p:ext uri="{BB962C8B-B14F-4D97-AF65-F5344CB8AC3E}">
        <p14:creationId xmlns:p14="http://schemas.microsoft.com/office/powerpoint/2010/main" val="38628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136469" y="4033774"/>
            <a:ext cx="5888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Problem Solving and Decision Making Skills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06039" y="2987676"/>
            <a:ext cx="4629150" cy="461963"/>
            <a:chOff x="-76199" y="2841037"/>
            <a:chExt cx="6172200" cy="616046"/>
          </a:xfrm>
        </p:grpSpPr>
        <p:sp>
          <p:nvSpPr>
            <p:cNvPr id="2" name="Rectangle 1"/>
            <p:cNvSpPr/>
            <p:nvPr/>
          </p:nvSpPr>
          <p:spPr>
            <a:xfrm>
              <a:off x="-76199" y="2866441"/>
              <a:ext cx="6172200" cy="505962"/>
            </a:xfrm>
            <a:custGeom>
              <a:avLst/>
              <a:gdLst>
                <a:gd name="connsiteX0" fmla="*/ 0 w 5711127"/>
                <a:gd name="connsiteY0" fmla="*/ 0 h 505229"/>
                <a:gd name="connsiteX1" fmla="*/ 57111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  <a:gd name="connsiteX0" fmla="*/ 0 w 5711127"/>
                <a:gd name="connsiteY0" fmla="*/ 0 h 505229"/>
                <a:gd name="connsiteX1" fmla="*/ 54825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1127" h="505229">
                  <a:moveTo>
                    <a:pt x="0" y="0"/>
                  </a:moveTo>
                  <a:lnTo>
                    <a:pt x="5482527" y="0"/>
                  </a:lnTo>
                  <a:lnTo>
                    <a:pt x="5711127" y="505229"/>
                  </a:lnTo>
                  <a:lnTo>
                    <a:pt x="0" y="505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59" name="TextBox 4"/>
            <p:cNvSpPr txBox="1">
              <a:spLocks noChangeArrowheads="1"/>
            </p:cNvSpPr>
            <p:nvPr/>
          </p:nvSpPr>
          <p:spPr bwMode="auto">
            <a:xfrm>
              <a:off x="384873" y="2841037"/>
              <a:ext cx="5324475" cy="61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WEEK 6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811339" y="3854450"/>
            <a:ext cx="487362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7" t="10818" r="5969"/>
          <a:stretch>
            <a:fillRect/>
          </a:stretch>
        </p:blipFill>
        <p:spPr bwMode="auto">
          <a:xfrm>
            <a:off x="9061450" y="3854451"/>
            <a:ext cx="1606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853134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392" y="776749"/>
            <a:ext cx="8627808" cy="904568"/>
          </a:xfrm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n-MY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Solving and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392" y="2461275"/>
            <a:ext cx="7766936" cy="2571739"/>
          </a:xfrm>
        </p:spPr>
        <p:txBody>
          <a:bodyPr>
            <a:normAutofit/>
          </a:bodyPr>
          <a:lstStyle/>
          <a:p>
            <a:pPr algn="ctr"/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Week 6</a:t>
            </a:r>
          </a:p>
          <a:p>
            <a:pPr algn="ctr"/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Critical Thinking and Problem</a:t>
            </a:r>
            <a:r>
              <a:rPr lang="en-MY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Solving</a:t>
            </a:r>
            <a:r>
              <a:rPr lang="en-MY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</a:p>
          <a:p>
            <a:pPr algn="ctr"/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ctr"/>
            <a:r>
              <a:rPr lang="en-MY" sz="2000" dirty="0" err="1">
                <a:latin typeface="Arial" panose="020B0604020202020204" pitchFamily="34" charset="0"/>
                <a:cs typeface="Arial" panose="020B0604020202020204" pitchFamily="34" charset="0"/>
              </a:rPr>
              <a:t>Siti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cs typeface="Arial" panose="020B0604020202020204" pitchFamily="34" charset="0"/>
              </a:rPr>
              <a:t>Rohana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cs typeface="Arial" panose="020B0604020202020204" pitchFamily="34" charset="0"/>
              </a:rPr>
              <a:t>Binti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cs typeface="Arial" panose="020B0604020202020204" pitchFamily="34" charset="0"/>
              </a:rPr>
              <a:t>Mohd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Thani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3224" y="5812972"/>
            <a:ext cx="1867987" cy="687962"/>
          </a:xfrm>
        </p:spPr>
        <p:txBody>
          <a:bodyPr/>
          <a:lstStyle/>
          <a:p>
            <a:r>
              <a:rPr lang="fi-FI" dirty="0"/>
              <a:t>Siti Rohana Binti Mohd Thani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758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Introduction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2259106" y="2133600"/>
            <a:ext cx="8444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- Everybody’s got problems.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- The good news is that most problems can be 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solved.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- We have to learn to confront and solve problems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effectively.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2412" y="5878286"/>
            <a:ext cx="2233748" cy="622647"/>
          </a:xfrm>
        </p:spPr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8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7819"/>
          </a:xfrm>
        </p:spPr>
        <p:txBody>
          <a:bodyPr>
            <a:normAutofit/>
          </a:bodyPr>
          <a:lstStyle/>
          <a:p>
            <a:r>
              <a:rPr lang="en-MY" sz="3200" b="1" dirty="0">
                <a:latin typeface="Arial" panose="020B0604020202020204" pitchFamily="34" charset="0"/>
                <a:cs typeface="Arial" panose="020B0604020202020204" pitchFamily="34" charset="0"/>
              </a:rPr>
              <a:t>The Six Habits of Effective Problem Solvers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9239" y="1710813"/>
            <a:ext cx="9320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Admit you have a problem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-requires honesty and courage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Figure out exactly what the problem is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- identifies the problem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- analyses it systematically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Identify possible solutions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- any alternative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1" y="5930538"/>
            <a:ext cx="2312126" cy="570396"/>
          </a:xfrm>
        </p:spPr>
        <p:txBody>
          <a:bodyPr/>
          <a:lstStyle/>
          <a:p>
            <a:r>
              <a:rPr lang="fi-FI" dirty="0"/>
              <a:t>Siti Rohana Binti Mohd Thani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168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2742"/>
          </a:xfrm>
        </p:spPr>
        <p:txBody>
          <a:bodyPr>
            <a:normAutofit/>
          </a:bodyPr>
          <a:lstStyle/>
          <a:p>
            <a:r>
              <a:rPr lang="en-MY" sz="3200" b="1" dirty="0">
                <a:latin typeface="Arial" panose="020B0604020202020204" pitchFamily="34" charset="0"/>
                <a:cs typeface="Arial" panose="020B0604020202020204" pitchFamily="34" charset="0"/>
              </a:rPr>
              <a:t>The Six Habits of Effective Problem Solvers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6452" y="1769806"/>
            <a:ext cx="95381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4. Evaluate the possible solutions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- finds pros and cons of each potential solution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5.Pick the best solution, commit yourself to it, and act</a:t>
            </a:r>
          </a:p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- works on only one resolution at a time</a:t>
            </a:r>
          </a:p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- avoids problem situations that can weaken willpower or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increase temptation</a:t>
            </a:r>
          </a:p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- cultivates good habits</a:t>
            </a:r>
          </a:p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- uses ‘bright </a:t>
            </a: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lines’..to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assist self-control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- relies on social support and public approval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MY" sz="2800">
                <a:latin typeface="Arial" panose="020B0604020202020204" pitchFamily="34" charset="0"/>
                <a:cs typeface="Arial" panose="020B0604020202020204" pitchFamily="34" charset="0"/>
              </a:rPr>
              <a:t>precommits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to good </a:t>
            </a: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in advance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4034" y="6283234"/>
            <a:ext cx="1894115" cy="483326"/>
          </a:xfrm>
        </p:spPr>
        <p:txBody>
          <a:bodyPr/>
          <a:lstStyle/>
          <a:p>
            <a:r>
              <a:rPr lang="fi-FI" dirty="0"/>
              <a:t>Siti Rohana Binti Mohd Thani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76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2742"/>
          </a:xfrm>
        </p:spPr>
        <p:txBody>
          <a:bodyPr>
            <a:normAutofit/>
          </a:bodyPr>
          <a:lstStyle/>
          <a:p>
            <a:r>
              <a:rPr lang="en-MY" sz="3200" b="1" dirty="0">
                <a:latin typeface="Arial" panose="020B0604020202020204" pitchFamily="34" charset="0"/>
                <a:cs typeface="Arial" panose="020B0604020202020204" pitchFamily="34" charset="0"/>
              </a:rPr>
              <a:t>The Six Habits of Effective Problem Solvers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2258" y="1917290"/>
            <a:ext cx="9016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6.Monitor how well the solution is working</a:t>
            </a:r>
          </a:p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follow up…make sure the problem has been fixed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Good problem-solving skills help us navigate life successfully and steer us in the direction of our dream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3852" y="6017159"/>
            <a:ext cx="2704011" cy="448956"/>
          </a:xfrm>
        </p:spPr>
        <p:txBody>
          <a:bodyPr/>
          <a:lstStyle/>
          <a:p>
            <a:r>
              <a:rPr lang="fi-FI" dirty="0"/>
              <a:t>Siti Rohana Binti Mohd Thani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43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11579" y="1828800"/>
            <a:ext cx="8518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dirty="0"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</a:p>
          <a:p>
            <a:pPr algn="ctr"/>
            <a:endParaRPr lang="en-MY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MY" sz="72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MY" sz="7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11580" y="6008914"/>
            <a:ext cx="2502774" cy="492019"/>
          </a:xfrm>
        </p:spPr>
        <p:txBody>
          <a:bodyPr/>
          <a:lstStyle/>
          <a:p>
            <a:r>
              <a:rPr lang="fi-FI"/>
              <a:t>Siti Rohana Binti Mohd Thani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5552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2002</TotalTime>
  <Words>308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Problem Solving and Decision Making</vt:lpstr>
      <vt:lpstr>Introduction</vt:lpstr>
      <vt:lpstr>The Six Habits of Effective Problem Solvers</vt:lpstr>
      <vt:lpstr>The Six Habits of Effective Problem Solvers </vt:lpstr>
      <vt:lpstr>The Six Habits of Effective Problem Solvers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Judging Credibility and Source</dc:title>
  <dc:creator>JKKK</dc:creator>
  <cp:lastModifiedBy>NG LEE LUAN</cp:lastModifiedBy>
  <cp:revision>204</cp:revision>
  <cp:lastPrinted>2020-12-12T22:46:15Z</cp:lastPrinted>
  <dcterms:created xsi:type="dcterms:W3CDTF">2020-11-18T02:34:52Z</dcterms:created>
  <dcterms:modified xsi:type="dcterms:W3CDTF">2022-03-09T07:50:19Z</dcterms:modified>
</cp:coreProperties>
</file>