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7995"/>
    <p:restoredTop sz="94712"/>
  </p:normalViewPr>
  <p:slideViewPr>
    <p:cSldViewPr>
      <p:cViewPr varScale="1">
        <p:scale>
          <a:sx n="109" d="100"/>
          <a:sy n="109" d="100"/>
        </p:scale>
        <p:origin x="2106" y="108"/>
      </p:cViewPr>
      <p:guideLst>
        <p:guide orient="horz" pos="2157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46AA5D5A-343A-4C1A-BC9D-610EC8B80F49}" type="datetime1">
              <a:rPr lang="ko-KR" altLang="en-US"/>
              <a:pPr lvl="0">
                <a:defRPr lang="ko-KR" altLang="en-US"/>
              </a:pPr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BFD85EE-51FF-49B2-AE4A-EF643293EA7A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BFD85EE-51FF-49B2-AE4A-EF643293EA7A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BFD85EE-51FF-49B2-AE4A-EF643293EA7A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BFD85EE-51FF-49B2-AE4A-EF643293EA7A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BFD85EE-51FF-49B2-AE4A-EF643293EA7A}" type="slidenum">
              <a:rPr lang="ko-KR" altLang="en-US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BFD85EE-51FF-49B2-AE4A-EF643293EA7A}" type="slidenum">
              <a:rPr lang="ko-KR" altLang="en-US"/>
              <a:pPr lvl="0">
                <a:defRPr lang="ko-KR" altLang="en-US"/>
              </a:pPr>
              <a:t>11</a:t>
            </a:fld>
            <a:endParaRPr lang="ko-KR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BFD85EE-51FF-49B2-AE4A-EF643293EA7A}" type="slidenum">
              <a:rPr lang="ko-KR" altLang="en-US"/>
              <a:pPr lvl="0">
                <a:defRPr lang="ko-KR" altLang="en-US"/>
              </a:pPr>
              <a:t>12</a:t>
            </a:fld>
            <a:endParaRPr lang="ko-KR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BFD85EE-51FF-49B2-AE4A-EF643293EA7A}" type="slidenum">
              <a:rPr lang="ko-KR" altLang="en-US"/>
              <a:pPr lvl="0">
                <a:defRPr lang="ko-KR" altLang="en-US"/>
              </a:pPr>
              <a:t>13</a:t>
            </a:fld>
            <a:endParaRPr lang="ko-KR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BFD85EE-51FF-49B2-AE4A-EF643293EA7A}" type="slidenum">
              <a:rPr lang="ko-KR" altLang="en-US"/>
              <a:pPr lvl="0">
                <a:defRPr lang="ko-KR" altLang="en-US"/>
              </a:pPr>
              <a:t>14</a:t>
            </a:fld>
            <a:endParaRPr lang="ko-KR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BFD85EE-51FF-49B2-AE4A-EF643293EA7A}" type="slidenum">
              <a:rPr lang="ko-KR" altLang="en-US"/>
              <a:pPr lvl="0">
                <a:defRPr lang="ko-KR" altLang="en-US"/>
              </a:pPr>
              <a:t>19</a:t>
            </a:fld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18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19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20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21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22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23.jpeg"  /><Relationship Id="rId5" Type="http://schemas.openxmlformats.org/officeDocument/2006/relationships/image" Target="../media/image2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25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.jpe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jpe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8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16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17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 smtClean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 smtClean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 smtClean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 smtClean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  <a:endParaRPr lang="ko-KR" altLang="en-US" sz="5000" b="1" spc="-1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 smtClean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 smtClean="0">
                <a:solidFill>
                  <a:srgbClr val="77787B"/>
                </a:solidFill>
              </a:rPr>
              <a:t>: Winner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 smtClean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2018. 07. 26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(Winner) –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이재민 이규한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김종범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김성환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강자원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251520" y="6129808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467900" y="6093296"/>
            <a:ext cx="25731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사용자가 개인의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클라우드에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폴더를 생성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251520" y="6371108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478533" y="6329833"/>
            <a:ext cx="37946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폴더 생성시 동일한 폴더 이름이 존재하는 지에 대한 유무 확인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767496"/>
              </p:ext>
            </p:extLst>
          </p:nvPr>
        </p:nvGraphicFramePr>
        <p:xfrm>
          <a:off x="168879" y="1412776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Create Folder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라즈베리파이를</a:t>
                      </a:r>
                      <a:r>
                        <a:rPr lang="ko-KR" altLang="en-US" sz="1000" dirty="0" smtClean="0"/>
                        <a:t> 통한 </a:t>
                      </a:r>
                      <a:r>
                        <a:rPr lang="ko-KR" altLang="en-US" sz="1000" dirty="0" err="1" smtClean="0"/>
                        <a:t>클라우드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2018.</a:t>
                      </a:r>
                      <a:r>
                        <a:rPr lang="en-US" altLang="ko-KR" sz="1000" baseline="0" dirty="0" smtClean="0"/>
                        <a:t> 07. 26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3/7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라즈베리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파이를 이용한 개인용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스토리지를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구축하여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서비스를 구현하는 프로젝트로 인프라 구성 및 기획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개발역량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향상 및 프로젝트 관리에 대한 기법을 학습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위너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실무 산출물 형식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8" y="2221474"/>
            <a:ext cx="8896881" cy="38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251520" y="6129808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467900" y="6093296"/>
            <a:ext cx="34483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클라우드로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업로드할 파일 선택 후 서버로 요청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251520" y="6371108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478533" y="6329833"/>
            <a:ext cx="55419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서버는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클라우드의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잔여 용량을 확인 후 가능하면 승인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용량 부족 시 업로드 불가 메시지 출력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23048"/>
              </p:ext>
            </p:extLst>
          </p:nvPr>
        </p:nvGraphicFramePr>
        <p:xfrm>
          <a:off x="168879" y="1412776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Upload file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라즈베리파이를</a:t>
                      </a:r>
                      <a:r>
                        <a:rPr lang="ko-KR" altLang="en-US" sz="1000" dirty="0" smtClean="0"/>
                        <a:t> 통한 </a:t>
                      </a:r>
                      <a:r>
                        <a:rPr lang="ko-KR" altLang="en-US" sz="1000" dirty="0" err="1" smtClean="0"/>
                        <a:t>클라우드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2018.</a:t>
                      </a:r>
                      <a:r>
                        <a:rPr lang="en-US" altLang="ko-KR" sz="1000" baseline="0" dirty="0" smtClean="0"/>
                        <a:t> 07. 26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4/7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라즈베리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파이를 이용한 개인용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스토리지를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구축하여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서비스를 구현하는 프로젝트로 인프라 구성 및 기획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개발역량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향상 및 프로젝트 관리에 대한 기법을 학습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위너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실무 산출물 형식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136"/>
            <a:ext cx="9144000" cy="385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251520" y="6129808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467900" y="6093296"/>
            <a:ext cx="28007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사용자가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클라우드에서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파일을 다운로드 요청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251520" y="6371108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478533" y="6329833"/>
            <a:ext cx="27622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파일을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내려받을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위치 지정 후 다운로드 시작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987871"/>
              </p:ext>
            </p:extLst>
          </p:nvPr>
        </p:nvGraphicFramePr>
        <p:xfrm>
          <a:off x="168879" y="1412776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Download</a:t>
                      </a:r>
                      <a:r>
                        <a:rPr lang="en-US" altLang="ko-KR" sz="1000" baseline="0" dirty="0" smtClean="0"/>
                        <a:t> file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라즈베리파이를</a:t>
                      </a:r>
                      <a:r>
                        <a:rPr lang="ko-KR" altLang="en-US" sz="1000" dirty="0" smtClean="0"/>
                        <a:t> 통한 </a:t>
                      </a:r>
                      <a:r>
                        <a:rPr lang="ko-KR" altLang="en-US" sz="1000" dirty="0" err="1" smtClean="0"/>
                        <a:t>클라우드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2018.</a:t>
                      </a:r>
                      <a:r>
                        <a:rPr lang="en-US" altLang="ko-KR" sz="1000" baseline="0" dirty="0" smtClean="0"/>
                        <a:t> 07. 26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5/7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라즈베리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파이를 이용한 개인용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스토리지를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구축하여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서비스를 구현하는 프로젝트로 인프라 구성 및 기획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개발역량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향상 및 프로젝트 관리에 대한 기법을 학습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위너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실무 산출물 형식</a:t>
            </a: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136"/>
            <a:ext cx="9144000" cy="37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251520" y="6129808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467900" y="6093296"/>
            <a:ext cx="1774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사용자가 정렬 기준을 선택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251520" y="6371108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478533" y="6329833"/>
            <a:ext cx="17748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정렬 기준에 맞게 파일 정렬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75773"/>
              </p:ext>
            </p:extLst>
          </p:nvPr>
        </p:nvGraphicFramePr>
        <p:xfrm>
          <a:off x="168879" y="1412776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Sort</a:t>
                      </a:r>
                      <a:r>
                        <a:rPr lang="en-US" altLang="ko-KR" sz="1000" baseline="0" dirty="0" smtClean="0"/>
                        <a:t> file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라즈베리파이를</a:t>
                      </a:r>
                      <a:r>
                        <a:rPr lang="ko-KR" altLang="en-US" sz="1000" dirty="0" smtClean="0"/>
                        <a:t> 통한 </a:t>
                      </a:r>
                      <a:r>
                        <a:rPr lang="ko-KR" altLang="en-US" sz="1000" dirty="0" err="1" smtClean="0"/>
                        <a:t>클라우드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2018.</a:t>
                      </a:r>
                      <a:r>
                        <a:rPr lang="en-US" altLang="ko-KR" sz="1000" baseline="0" dirty="0" smtClean="0"/>
                        <a:t> 07. 26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6/7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라즈베리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파이를 이용한 개인용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스토리지를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구축하여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서비스를 구현하는 프로젝트로 인프라 구성 및 기획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개발역량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향상 및 프로젝트 관리에 대한 기법을 학습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위너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실무 산출물 형식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9144000" cy="371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251520" y="6129808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467900" y="6093296"/>
            <a:ext cx="22044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사용자가 삭제할 파일 선택 후 요청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251520" y="6371108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478533" y="6329833"/>
            <a:ext cx="38651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삭제 요청된 파일은 임시 휴지통으로 이동되어 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일 후 완전 삭제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34533"/>
              </p:ext>
            </p:extLst>
          </p:nvPr>
        </p:nvGraphicFramePr>
        <p:xfrm>
          <a:off x="168879" y="1412776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Delete file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라즈베리파이를</a:t>
                      </a:r>
                      <a:r>
                        <a:rPr lang="ko-KR" altLang="en-US" sz="1000" dirty="0" smtClean="0"/>
                        <a:t> 통한 </a:t>
                      </a:r>
                      <a:r>
                        <a:rPr lang="ko-KR" altLang="en-US" sz="1000" dirty="0" err="1" smtClean="0"/>
                        <a:t>클라우드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2018.</a:t>
                      </a:r>
                      <a:r>
                        <a:rPr lang="en-US" altLang="ko-KR" sz="1000" baseline="0" dirty="0" smtClean="0"/>
                        <a:t> 07. 26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7/7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라즈베리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파이를 이용한 개인용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스토리지를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구축하여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서비스를 구현하는 프로젝트로 인프라 구성 및 기획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개발역량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향상 및 프로젝트 관리에 대한 기법을 학습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위너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실무 산출물 형식</a:t>
            </a: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136"/>
            <a:ext cx="9144000" cy="38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 smtClean="0"/>
              <a:t>한이음</a:t>
            </a:r>
            <a:r>
              <a:rPr lang="ko-KR" altLang="en-US" dirty="0" smtClean="0"/>
              <a:t> ▶ 프로그램 설계서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94667"/>
              </p:ext>
            </p:extLst>
          </p:nvPr>
        </p:nvGraphicFramePr>
        <p:xfrm>
          <a:off x="539552" y="1340768"/>
          <a:ext cx="7992888" cy="4676236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회원가입과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로그인 예상 페이지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및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클라우드의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첫 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기존회원은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자신이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가입했던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계정으로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로그인을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할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 회원은 회원가입을 할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기존회원의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로그인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가입했던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계정으로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로그인을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할 수 있음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US" altLang="ko-KR" sz="1050" kern="0" spc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 회원의 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‘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회원가입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’ 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눌러 신규 회원의 회원가입 창으로 넘어감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아이디는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중복검사를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통해 확인하고 비밀번호</a:t>
                      </a:r>
                      <a:r>
                        <a:rPr lang="en-US" altLang="ko-KR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en-US" altLang="ko-KR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e-mail</a:t>
                      </a:r>
                      <a:r>
                        <a:rPr lang="ko-KR" altLang="en-US" sz="105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을 입력하여 </a:t>
                      </a:r>
                      <a:r>
                        <a:rPr lang="ko-KR" altLang="en-US" sz="105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가입요청</a:t>
                      </a:r>
                      <a:endParaRPr lang="en-US" altLang="ko-KR" sz="1050" kern="0" spc="0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클라우드</a:t>
                      </a: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간의 공유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smtClean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및 로그인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64362" y="1121078"/>
            <a:ext cx="825131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2" t="8805" r="21672" b="19836"/>
          <a:stretch/>
        </p:blipFill>
        <p:spPr>
          <a:xfrm>
            <a:off x="567826" y="3878223"/>
            <a:ext cx="2059960" cy="21602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3" t="2784" r="24221" b="18812"/>
          <a:stretch/>
        </p:blipFill>
        <p:spPr>
          <a:xfrm>
            <a:off x="567373" y="1366830"/>
            <a:ext cx="2060412" cy="244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3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메인 장치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26" name="AutoShape 36"/>
          <p:cNvSpPr>
            <a:spLocks noChangeArrowheads="1"/>
          </p:cNvSpPr>
          <p:nvPr/>
        </p:nvSpPr>
        <p:spPr bwMode="auto">
          <a:xfrm>
            <a:off x="4555617" y="1214422"/>
            <a:ext cx="4040849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2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27" name="AutoShape 99"/>
          <p:cNvSpPr>
            <a:spLocks noChangeArrowheads="1"/>
          </p:cNvSpPr>
          <p:nvPr/>
        </p:nvSpPr>
        <p:spPr bwMode="auto">
          <a:xfrm>
            <a:off x="4536375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주변 장치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모듈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한이음</a:t>
            </a:r>
            <a:r>
              <a:rPr lang="ko-KR" altLang="en-US" dirty="0" smtClean="0"/>
              <a:t> ▶ 프로그램 설계서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827803"/>
              </p:ext>
            </p:extLst>
          </p:nvPr>
        </p:nvGraphicFramePr>
        <p:xfrm>
          <a:off x="463748" y="4796282"/>
          <a:ext cx="8180218" cy="144219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0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69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장치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24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장치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사용자에게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클라우드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서비스를 제공하는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Back End Device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24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주변 장치</a:t>
                      </a: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공유기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서버를 외부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에서 접속이 가능하도록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포트포워딩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지원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275856" y="845590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100" b="1" i="1" dirty="0" smtClean="0">
                <a:latin typeface="+mj-lt"/>
              </a:rPr>
              <a:t>※ HW </a:t>
            </a:r>
            <a:r>
              <a:rPr lang="ko-KR" altLang="en-US" sz="1100" b="1" i="1" dirty="0" smtClean="0">
                <a:latin typeface="+mj-lt"/>
              </a:rPr>
              <a:t>설계 도면</a:t>
            </a:r>
            <a:r>
              <a:rPr lang="en-US" altLang="ko-KR" sz="1100" b="1" i="1" dirty="0" smtClean="0">
                <a:latin typeface="+mj-lt"/>
              </a:rPr>
              <a:t> </a:t>
            </a:r>
            <a:r>
              <a:rPr lang="ko-KR" altLang="en-US" sz="1100" b="1" i="1" dirty="0" smtClean="0">
                <a:latin typeface="+mj-lt"/>
              </a:rPr>
              <a:t>또는</a:t>
            </a:r>
            <a:r>
              <a:rPr lang="en-US" altLang="ko-KR" sz="1100" b="1" i="1" dirty="0" smtClean="0">
                <a:latin typeface="+mj-lt"/>
              </a:rPr>
              <a:t> HW </a:t>
            </a:r>
            <a:r>
              <a:rPr lang="ko-KR" altLang="en-US" sz="1100" b="1" i="1" dirty="0" smtClean="0">
                <a:latin typeface="+mj-lt"/>
              </a:rPr>
              <a:t>제작 사진 첨부</a:t>
            </a:r>
            <a:endParaRPr lang="ko-KR" altLang="en-US" sz="1100" b="1" i="1" dirty="0">
              <a:latin typeface="+mj-lt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50" b="1"/>
          <a:stretch/>
        </p:blipFill>
        <p:spPr>
          <a:xfrm>
            <a:off x="632098" y="1772941"/>
            <a:ext cx="3651870" cy="27646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99" b="44750"/>
          <a:stretch/>
        </p:blipFill>
        <p:spPr>
          <a:xfrm>
            <a:off x="4597499" y="1641291"/>
            <a:ext cx="3862933" cy="291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335113"/>
              </p:ext>
            </p:extLst>
          </p:nvPr>
        </p:nvGraphicFramePr>
        <p:xfrm>
          <a:off x="168879" y="2234338"/>
          <a:ext cx="8848773" cy="408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 smtClean="0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b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file_exists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($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target_file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)) {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echo "Sorry, file already exists.";</a:t>
                      </a: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$</a:t>
                      </a:r>
                      <a:r>
                        <a:rPr lang="en-US" altLang="ko-KR" sz="1200" b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uploadOk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pPr fontAlgn="base" latinLnBrk="0"/>
                      <a:endParaRPr kumimoji="1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 ($_FILES["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fileToUpload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"]["size"] &gt; 50000000) 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echo "Sorry, your file is too large.";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$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uploadOk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0;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 else 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if (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move_uploaded_file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($_FILES["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fileToUpload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"]["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tmp_name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"], $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target_file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)) 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echo "The file ". 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basename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 $_FILES["</a:t>
                      </a:r>
                      <a:r>
                        <a:rPr kumimoji="1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fileToUpload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"]["name"]). " has been uploaded.";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} else {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echo "Sorry, there was an error uploading your file.";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}</a:t>
                      </a:r>
                    </a:p>
                    <a:p>
                      <a:pPr fontAlgn="base" latinLnBrk="0"/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  <a:p>
                      <a:pPr fontAlgn="base" latinLnBrk="0"/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</a:t>
            </a:r>
            <a:r>
              <a:rPr kumimoji="0" lang="ko-KR" altLang="en-US" sz="1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로직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84323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업로드 시 체크사항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라즈베리파이를</a:t>
                      </a:r>
                      <a:r>
                        <a:rPr lang="ko-KR" altLang="en-US" sz="1000" dirty="0" smtClean="0"/>
                        <a:t> 통한 </a:t>
                      </a:r>
                      <a:r>
                        <a:rPr lang="ko-KR" altLang="en-US" sz="1000" dirty="0" err="1" smtClean="0"/>
                        <a:t>클라우드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2018. 07. 26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1/1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업로드 시 파일의 존재 </a:t>
                      </a:r>
                      <a:r>
                        <a:rPr lang="ko-KR" altLang="en-US" sz="1000" dirty="0" err="1" smtClean="0"/>
                        <a:t>유무사항과</a:t>
                      </a:r>
                      <a:r>
                        <a:rPr lang="ko-KR" altLang="en-US" sz="1000" dirty="0" smtClean="0"/>
                        <a:t> 파일 크기를 확인 후 이상 없을 시 업로드 하는 </a:t>
                      </a:r>
                      <a:r>
                        <a:rPr lang="ko-KR" altLang="en-US" sz="1000" dirty="0" err="1" smtClean="0"/>
                        <a:t>로직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lvl="0" indent="0" algn="l" defTabSz="9144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/>
            </a:pPr>
            <a:r>
              <a:rPr lang="en-US" altLang="ko-KR" sz="1700" b="1" i="0" kern="1200" spc="5">
                <a:solidFill>
                  <a:schemeClr val="bg1"/>
                </a:solidFill>
                <a:uLnTx/>
                <a:uFillTx/>
                <a:latin typeface="+mn-ea"/>
                <a:cs typeface="+mj-cs"/>
              </a:rPr>
              <a:t>| 9. </a:t>
            </a:r>
            <a:r>
              <a:rPr lang="ko-KR" altLang="en-US" sz="1700" b="1" i="0" kern="1200" spc="5">
                <a:solidFill>
                  <a:schemeClr val="bg1"/>
                </a:solidFill>
                <a:uLnTx/>
                <a:uFillTx/>
                <a:latin typeface="+mn-ea"/>
                <a:cs typeface="+mj-cs"/>
              </a:rPr>
              <a:t>개발 환경 및 설명</a:t>
            </a:r>
            <a:endParaRPr lang="ko-KR" altLang="en-US" sz="1700" b="0" i="0" kern="1200" spc="-39">
              <a:solidFill>
                <a:schemeClr val="bg1"/>
              </a:solidFill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200" y="6448251"/>
            <a:ext cx="2895600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50882" y="1298558"/>
          <a:ext cx="8231257" cy="5010762"/>
        </p:xfrm>
        <a:graphic>
          <a:graphicData uri="http://schemas.openxmlformats.org/drawingml/2006/table">
            <a:tbl>
              <a:tblGrid>
                <a:gridCol w="825412"/>
                <a:gridCol w="1080120"/>
                <a:gridCol w="1434075"/>
                <a:gridCol w="4891650"/>
              </a:tblGrid>
              <a:tr h="194135">
                <a:tc gridSpan="2">
                  <a:txBody>
                    <a:bodyPr vert="horz" lIns="36000" tIns="36000" rIns="36000" bIns="36000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50" b="1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50" b="1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50" b="1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050" b="1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50" b="1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적용내역</a:t>
                      </a:r>
                      <a:endParaRPr lang="ko-KR" altLang="en-US" sz="1050" b="1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87430">
                <a:tc rowSpan="9">
                  <a:txBody>
                    <a:bodyPr vert="horz" lIns="36000" tIns="36000" rIns="36000" bIns="36000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5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S/W</a:t>
                      </a:r>
                      <a:endParaRPr lang="en-US" sz="105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5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개발환경</a:t>
                      </a:r>
                      <a:endParaRPr lang="ko-KR" altLang="en-US" sz="105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rowSpan="3">
                  <a:txBody>
                    <a:bodyPr vert="horz" lIns="36000" tIns="36000" rIns="36000" bIns="36000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5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홈페이지 개발</a:t>
                      </a:r>
                      <a:endParaRPr lang="ko-KR" altLang="en-US" sz="105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Atom</a:t>
                      </a: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1.21.1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클라우드 홈페이지 개발을 위한 프로그램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57402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HTML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브라우저에서 시각적으로 사용자에게 보여지는 화면을 구성하기 위해 사용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287430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Windows 10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현 </a:t>
                      </a: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OS</a:t>
                      </a: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에서 작업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283875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rowSpan="6">
                  <a:txBody>
                    <a:bodyPr vert="horz" lIns="36000" tIns="36000" rIns="36000" bIns="36000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5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서버 환경</a:t>
                      </a:r>
                      <a:endParaRPr lang="ko-KR" altLang="en-US" sz="105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5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05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PHP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웹 페이지내 사용자가 동작을 요구하는 처리에 대해 정의하여 </a:t>
                      </a: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HTML</a:t>
                      </a: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내에 삽입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57402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phpMyAdmin</a:t>
                      </a: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4.7.5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php</a:t>
                      </a: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언어 기반으로 </a:t>
                      </a: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를 쉽게 관리하기 위해 사용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283875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Apache</a:t>
                      </a: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2.4.33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클라우드 웹 페이지를 구동하는 웹 서버 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283875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서버 운영체제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라즈비안 </a:t>
                      </a: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OS 4.14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159825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Putty</a:t>
                      </a:r>
                      <a:endParaRPr 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클라우드 서버 원격 접속용 툴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159825">
                <a:tc vMerge="1">
                  <a:txBody>
                    <a:bodyPr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FileZilla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FTP</a:t>
                      </a: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를 사용하여 호스팅하는 서버에 파일을 넣어주기 위한 틀 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403356">
                <a:tc rowSpan="5">
                  <a:txBody>
                    <a:bodyPr vert="horz" lIns="36000" tIns="36000" rIns="36000" bIns="36000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sz="105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H/W</a:t>
                      </a:r>
                      <a:endParaRPr lang="en-US" sz="105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5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구성장비</a:t>
                      </a:r>
                      <a:endParaRPr lang="ko-KR" altLang="en-US" sz="105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 rowSpan="2">
                  <a:txBody>
                    <a:bodyPr vert="horz" lIns="36000" tIns="36000" rIns="36000" bIns="36000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5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디바이스</a:t>
                      </a:r>
                      <a:endParaRPr lang="ko-KR" altLang="en-US" sz="105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라즈베리파이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실질적으로 사용자에게 클라우드 서비스를 제공하는 </a:t>
                      </a: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Back End Device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11559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외장</a:t>
                      </a: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HDD</a:t>
                      </a:r>
                      <a:endParaRPr lang="en-US" altLang="ko-KR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사용자의 데이터를 저장할 실험용 대용량 하드디스크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357402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lIns="36000" tIns="36000" rIns="36000" bIns="36000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5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통신</a:t>
                      </a:r>
                      <a:endParaRPr lang="ko-KR" altLang="en-US" sz="105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공유기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서버를 외부 </a:t>
                      </a: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에서 접속이 가능하도록 포트포워딩 지원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264627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무선 랜 어댑터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스마트폰과 웹서버 통신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  <a:tr h="182453">
                <a:tc vMerge="1">
                  <a:txBody>
                    <a:bodyPr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ctr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5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서버</a:t>
                      </a:r>
                      <a:endParaRPr lang="ko-KR" altLang="en-US" sz="105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클라우드 서버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marL="0" indent="0" algn="l" latinLnBrk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lang="ko-KR" altLang="en-US"/>
                      </a:pPr>
                      <a:r>
                        <a:rPr lang="en-US" altLang="ko-KR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SW </a:t>
                      </a:r>
                      <a:r>
                        <a:rPr lang="ko-KR" altLang="en-US" sz="1000" kern="0" spc="5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개발 및 테스트를 위한 클라우드 서버</a:t>
                      </a:r>
                      <a:endParaRPr lang="ko-KR" altLang="en-US" sz="1000" kern="0" spc="5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>
              <a:defRPr lang="ko-KR" altLang="en-US"/>
            </a:pPr>
            <a:r>
              <a:rPr lang="ko-KR" altLang="en-US" sz="1600" b="1" i="1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 smtClean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 smtClean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 smtClean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 smtClean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91880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39752" y="1556792"/>
            <a:ext cx="5976664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1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구성도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시스템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메뉴 구성도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프로그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램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흐름도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화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면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 설계서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),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모듈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설계서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(HW)</a:t>
            </a:r>
            <a:endParaRPr lang="ko-KR" altLang="en-US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7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 smtClean="0">
                <a:solidFill>
                  <a:srgbClr val="3B5AA8"/>
                </a:solidFill>
                <a:latin typeface="+mn-ea"/>
              </a:rPr>
              <a:t>로직</a:t>
            </a:r>
            <a:endParaRPr lang="en-US" altLang="ko-KR" b="1" dirty="0" smtClean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8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 /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개발 환경 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언어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,  Tool, </a:t>
            </a:r>
            <a:r>
              <a:rPr lang="ko-KR" altLang="en-US" b="1" dirty="0" smtClean="0">
                <a:solidFill>
                  <a:srgbClr val="3B5AA8"/>
                </a:solidFill>
                <a:latin typeface="+mn-ea"/>
              </a:rPr>
              <a:t>사용 시스템 등</a:t>
            </a:r>
            <a:r>
              <a:rPr lang="en-US" altLang="ko-KR" b="1" dirty="0" smtClean="0">
                <a:solidFill>
                  <a:srgbClr val="3B5AA8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" name="포인트가 12개인 별 1"/>
          <p:cNvSpPr/>
          <p:nvPr/>
        </p:nvSpPr>
        <p:spPr>
          <a:xfrm>
            <a:off x="1763688" y="1715362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</a:t>
            </a:r>
            <a:r>
              <a:rPr lang="ko-KR" altLang="en-US" sz="1100" b="1" dirty="0">
                <a:solidFill>
                  <a:schemeClr val="bg1"/>
                </a:solidFill>
              </a:rPr>
              <a:t>통</a:t>
            </a:r>
          </a:p>
        </p:txBody>
      </p:sp>
      <p:sp>
        <p:nvSpPr>
          <p:cNvPr id="20" name="포인트가 12개인 별 19"/>
          <p:cNvSpPr/>
          <p:nvPr/>
        </p:nvSpPr>
        <p:spPr>
          <a:xfrm>
            <a:off x="1763688" y="214741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2" name="포인트가 12개인 별 21"/>
          <p:cNvSpPr/>
          <p:nvPr/>
        </p:nvSpPr>
        <p:spPr>
          <a:xfrm>
            <a:off x="1763688" y="3083514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4" name="포인트가 12개인 별 23"/>
          <p:cNvSpPr/>
          <p:nvPr/>
        </p:nvSpPr>
        <p:spPr>
          <a:xfrm>
            <a:off x="1763688" y="4955722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27" name="포인트가 12개인 별 26"/>
          <p:cNvSpPr/>
          <p:nvPr/>
        </p:nvSpPr>
        <p:spPr>
          <a:xfrm>
            <a:off x="3563888" y="748239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</a:t>
            </a:r>
            <a:r>
              <a:rPr lang="ko-KR" altLang="en-US" sz="1100" b="1" dirty="0">
                <a:solidFill>
                  <a:schemeClr val="bg1"/>
                </a:solidFill>
              </a:rPr>
              <a:t>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7595" y="623413"/>
            <a:ext cx="2861523" cy="563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smtClean="0">
                <a:solidFill>
                  <a:srgbClr val="3B5AA8"/>
                </a:solidFill>
                <a:latin typeface="+mn-ea"/>
              </a:rPr>
              <a:t>SW/HW </a:t>
            </a:r>
            <a:r>
              <a:rPr lang="ko-KR" altLang="en-US" b="1" smtClean="0">
                <a:solidFill>
                  <a:srgbClr val="3B5AA8"/>
                </a:solidFill>
                <a:latin typeface="+mn-ea"/>
              </a:rPr>
              <a:t>공통 작성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9" name="포인트가 12개인 별 28"/>
          <p:cNvSpPr/>
          <p:nvPr/>
        </p:nvSpPr>
        <p:spPr>
          <a:xfrm>
            <a:off x="1763688" y="354198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포인트가 12개인 별 29"/>
          <p:cNvSpPr/>
          <p:nvPr/>
        </p:nvSpPr>
        <p:spPr>
          <a:xfrm>
            <a:off x="1763688" y="450912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포인트가 12개인 별 30"/>
          <p:cNvSpPr/>
          <p:nvPr/>
        </p:nvSpPr>
        <p:spPr>
          <a:xfrm>
            <a:off x="1763688" y="405933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공통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1.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한이음</a:t>
            </a:r>
            <a:r>
              <a:rPr lang="ko-KR" altLang="en-US" dirty="0" smtClean="0"/>
              <a:t> ▶ 프로그램 설계서</a:t>
            </a:r>
            <a:endParaRPr lang="ko-KR" altLang="en-US" dirty="0"/>
          </a:p>
        </p:txBody>
      </p:sp>
      <p:grpSp>
        <p:nvGrpSpPr>
          <p:cNvPr id="63" name="Group 14350"/>
          <p:cNvGrpSpPr>
            <a:grpSpLocks/>
          </p:cNvGrpSpPr>
          <p:nvPr/>
        </p:nvGrpSpPr>
        <p:grpSpPr bwMode="auto">
          <a:xfrm>
            <a:off x="415925" y="1824038"/>
            <a:ext cx="1081088" cy="817562"/>
            <a:chOff x="1077723" y="1948117"/>
            <a:chExt cx="1080120" cy="816280"/>
          </a:xfrm>
        </p:grpSpPr>
        <p:pic>
          <p:nvPicPr>
            <p:cNvPr id="64" name="Picture 62" descr="ClientCom.jpg"/>
            <p:cNvPicPr>
              <a:picLocks noChangeAspect="1"/>
            </p:cNvPicPr>
            <p:nvPr/>
          </p:nvPicPr>
          <p:blipFill>
            <a:blip r:embed="rId4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698" descr="111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Rectangle 14349"/>
            <p:cNvSpPr/>
            <p:nvPr/>
          </p:nvSpPr>
          <p:spPr>
            <a:xfrm>
              <a:off x="1077723" y="2532985"/>
              <a:ext cx="1080120" cy="23141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개인</a:t>
              </a: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사용자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67" name="Group 146"/>
          <p:cNvGrpSpPr>
            <a:grpSpLocks/>
          </p:cNvGrpSpPr>
          <p:nvPr/>
        </p:nvGrpSpPr>
        <p:grpSpPr bwMode="auto">
          <a:xfrm>
            <a:off x="415924" y="2928938"/>
            <a:ext cx="1081089" cy="823911"/>
            <a:chOff x="1077722" y="1948117"/>
            <a:chExt cx="1080121" cy="825048"/>
          </a:xfrm>
        </p:grpSpPr>
        <p:pic>
          <p:nvPicPr>
            <p:cNvPr id="68" name="Picture 62" descr="ClientCom.jpg"/>
            <p:cNvPicPr>
              <a:picLocks noChangeAspect="1"/>
            </p:cNvPicPr>
            <p:nvPr/>
          </p:nvPicPr>
          <p:blipFill>
            <a:blip r:embed="rId4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698" descr="111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Rectangle 149"/>
            <p:cNvSpPr/>
            <p:nvPr/>
          </p:nvSpPr>
          <p:spPr>
            <a:xfrm>
              <a:off x="1077722" y="2542660"/>
              <a:ext cx="1080120" cy="23050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개인</a:t>
              </a: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사용자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71" name="Group 150"/>
          <p:cNvGrpSpPr>
            <a:grpSpLocks/>
          </p:cNvGrpSpPr>
          <p:nvPr/>
        </p:nvGrpSpPr>
        <p:grpSpPr bwMode="auto">
          <a:xfrm>
            <a:off x="415925" y="4113213"/>
            <a:ext cx="1081088" cy="828675"/>
            <a:chOff x="1077723" y="1948117"/>
            <a:chExt cx="1080120" cy="827571"/>
          </a:xfrm>
        </p:grpSpPr>
        <p:pic>
          <p:nvPicPr>
            <p:cNvPr id="72" name="Picture 62" descr="ClientCom.jpg"/>
            <p:cNvPicPr>
              <a:picLocks noChangeAspect="1"/>
            </p:cNvPicPr>
            <p:nvPr/>
          </p:nvPicPr>
          <p:blipFill>
            <a:blip r:embed="rId4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698" descr="111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" name="Rectangle 155"/>
            <p:cNvSpPr/>
            <p:nvPr/>
          </p:nvSpPr>
          <p:spPr>
            <a:xfrm>
              <a:off x="1077723" y="2544222"/>
              <a:ext cx="1080120" cy="2314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개인</a:t>
              </a: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사용자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75" name="AutoShape 36"/>
          <p:cNvSpPr>
            <a:spLocks noChangeArrowheads="1"/>
          </p:cNvSpPr>
          <p:nvPr/>
        </p:nvSpPr>
        <p:spPr bwMode="auto">
          <a:xfrm>
            <a:off x="1686034" y="1714488"/>
            <a:ext cx="5183857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6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76" name="AutoShape 99"/>
          <p:cNvSpPr>
            <a:spLocks noChangeArrowheads="1"/>
          </p:cNvSpPr>
          <p:nvPr/>
        </p:nvSpPr>
        <p:spPr bwMode="auto">
          <a:xfrm>
            <a:off x="1691680" y="1758575"/>
            <a:ext cx="5184576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라즈베리파이</a:t>
            </a: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 </a:t>
            </a:r>
            <a:r>
              <a:rPr kumimoji="0" lang="ko-KR" altLang="en-US" sz="1400" b="0" i="0" u="none" strike="noStrike" kern="0" cap="none" spc="-10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클라우드</a:t>
            </a:r>
            <a:r>
              <a:rPr kumimoji="0" lang="en-US" altLang="ko-KR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 </a:t>
            </a:r>
            <a:r>
              <a:rPr kumimoji="0" lang="ko-KR" altLang="en-US" sz="1400" b="0" i="0" u="none" strike="noStrike" kern="0" cap="none" spc="-10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시스템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78" name="AutoShape 14"/>
          <p:cNvSpPr>
            <a:spLocks noChangeArrowheads="1"/>
          </p:cNvSpPr>
          <p:nvPr/>
        </p:nvSpPr>
        <p:spPr bwMode="auto">
          <a:xfrm flipH="1">
            <a:off x="1835274" y="2061171"/>
            <a:ext cx="5040982" cy="576262"/>
          </a:xfrm>
          <a:prstGeom prst="leftArrow">
            <a:avLst>
              <a:gd name="adj1" fmla="val 74188"/>
              <a:gd name="adj2" fmla="val 63228"/>
            </a:avLst>
          </a:prstGeom>
          <a:gradFill rotWithShape="1">
            <a:gsLst>
              <a:gs pos="100000">
                <a:sysClr val="window" lastClr="FFFFFF">
                  <a:lumMod val="95000"/>
                </a:sysClr>
              </a:gs>
              <a:gs pos="0">
                <a:srgbClr val="969696"/>
              </a:gs>
            </a:gsLst>
            <a:lin ang="0" scaled="1"/>
          </a:gradFill>
          <a:ln w="317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0" spc="-100" dirty="0" err="1" smtClean="0">
                <a:solidFill>
                  <a:sysClr val="windowText" lastClr="000000"/>
                </a:solidFill>
                <a:ea typeface="맑은 고딕" pitchFamily="50" charset="-127"/>
              </a:rPr>
              <a:t>클라우드</a:t>
            </a:r>
            <a:r>
              <a:rPr lang="en-US" altLang="ko-KR" sz="1200" b="1" kern="0" spc="-100" noProof="0" dirty="0" smtClean="0">
                <a:solidFill>
                  <a:sysClr val="windowText" lastClr="000000"/>
                </a:solidFill>
                <a:ea typeface="맑은 고딕" pitchFamily="50" charset="-127"/>
              </a:rPr>
              <a:t> </a:t>
            </a:r>
            <a:r>
              <a:rPr lang="ko-KR" altLang="en-US" sz="1200" b="1" kern="0" spc="-100" noProof="0" dirty="0" smtClean="0">
                <a:solidFill>
                  <a:sysClr val="windowText" lastClr="000000"/>
                </a:solidFill>
                <a:ea typeface="맑은 고딕" pitchFamily="50" charset="-127"/>
              </a:rPr>
              <a:t>서비스</a:t>
            </a:r>
            <a:endParaRPr kumimoji="0" lang="ko-KR" altLang="en-US" sz="1200" b="1" i="0" u="none" strike="noStrike" kern="0" cap="none" spc="-1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79" name="Rectangle 97"/>
          <p:cNvSpPr/>
          <p:nvPr/>
        </p:nvSpPr>
        <p:spPr>
          <a:xfrm>
            <a:off x="1835274" y="2708871"/>
            <a:ext cx="936625" cy="50482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기능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951089" y="2843808"/>
            <a:ext cx="908943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업로드</a:t>
            </a:r>
            <a:r>
              <a:rPr lang="en-US" altLang="ko-KR" sz="110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다운로드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076056" y="2843808"/>
            <a:ext cx="647501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정렬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940152" y="2843808"/>
            <a:ext cx="792088" cy="28733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 err="1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용량관리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131840" y="2826346"/>
            <a:ext cx="674687" cy="32226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noProof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로그인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85" name="그룹 95"/>
          <p:cNvGrpSpPr>
            <a:grpSpLocks/>
          </p:cNvGrpSpPr>
          <p:nvPr/>
        </p:nvGrpSpPr>
        <p:grpSpPr bwMode="auto">
          <a:xfrm>
            <a:off x="7092280" y="1772816"/>
            <a:ext cx="1691680" cy="1008112"/>
            <a:chOff x="7977336" y="1772816"/>
            <a:chExt cx="1554578" cy="730966"/>
          </a:xfrm>
        </p:grpSpPr>
        <p:sp>
          <p:nvSpPr>
            <p:cNvPr id="86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400" b="1" kern="0" dirty="0" err="1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클라우드</a:t>
              </a:r>
              <a:r>
                <a:rPr lang="ko-KR" altLang="en-US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 기능</a:t>
              </a:r>
              <a:r>
                <a:rPr lang="en-US" altLang="ko-KR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 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파일 관리 공간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88" name="그룹 95"/>
          <p:cNvGrpSpPr>
            <a:grpSpLocks/>
          </p:cNvGrpSpPr>
          <p:nvPr/>
        </p:nvGrpSpPr>
        <p:grpSpPr bwMode="auto">
          <a:xfrm>
            <a:off x="7092280" y="2996952"/>
            <a:ext cx="1691680" cy="1008112"/>
            <a:chOff x="7977336" y="1772816"/>
            <a:chExt cx="1554578" cy="730966"/>
          </a:xfrm>
        </p:grpSpPr>
        <p:sp>
          <p:nvSpPr>
            <p:cNvPr id="89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저장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기능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업로드</a:t>
              </a:r>
              <a:r>
                <a:rPr lang="en-US" altLang="ko-KR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/</a:t>
              </a: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다운로드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91" name="그룹 95"/>
          <p:cNvGrpSpPr>
            <a:grpSpLocks/>
          </p:cNvGrpSpPr>
          <p:nvPr/>
        </p:nvGrpSpPr>
        <p:grpSpPr bwMode="auto">
          <a:xfrm>
            <a:off x="7092280" y="4221088"/>
            <a:ext cx="1691680" cy="1008112"/>
            <a:chOff x="7977336" y="1772816"/>
            <a:chExt cx="1554578" cy="730966"/>
          </a:xfrm>
        </p:grpSpPr>
        <p:sp>
          <p:nvSpPr>
            <p:cNvPr id="92" name="Rectangle 97"/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정렬</a:t>
              </a:r>
              <a:r>
                <a:rPr lang="en-US" altLang="ko-KR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400" b="1" kern="0" dirty="0" smtClean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기능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977336" y="2071559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편의성</a:t>
              </a:r>
              <a:r>
                <a:rPr lang="ko-KR" altLang="en-US" sz="1100" kern="0" noProof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100" kern="0" noProof="0" dirty="0" smtClean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제공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94" name="Rectangle 97"/>
          <p:cNvSpPr/>
          <p:nvPr/>
        </p:nvSpPr>
        <p:spPr>
          <a:xfrm>
            <a:off x="1837550" y="4214818"/>
            <a:ext cx="936625" cy="8572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HW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5" name="Rectangle 97"/>
          <p:cNvSpPr/>
          <p:nvPr/>
        </p:nvSpPr>
        <p:spPr>
          <a:xfrm>
            <a:off x="1845481" y="3286124"/>
            <a:ext cx="936625" cy="857256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  <a:latin typeface="맑은 고딕"/>
                <a:ea typeface="맑은 고딕"/>
              </a:rPr>
              <a:t>SW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61665"/>
              </p:ext>
            </p:extLst>
          </p:nvPr>
        </p:nvGraphicFramePr>
        <p:xfrm>
          <a:off x="2917051" y="3310062"/>
          <a:ext cx="3857652" cy="82296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Java,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</a:rPr>
                        <a:t> HTML, PHP, MySQL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Apache2.4.33,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</a:rPr>
                        <a:t> File </a:t>
                      </a:r>
                      <a:r>
                        <a:rPr lang="en-US" altLang="ko-KR" sz="1200" b="0" baseline="0" dirty="0" err="1" smtClean="0">
                          <a:solidFill>
                            <a:schemeClr val="bg1"/>
                          </a:solidFill>
                        </a:rPr>
                        <a:t>Zilla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</a:rPr>
                        <a:t>Windows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</a:rPr>
                        <a:t> 10(64bit), Putty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097632"/>
              </p:ext>
            </p:extLst>
          </p:nvPr>
        </p:nvGraphicFramePr>
        <p:xfrm>
          <a:off x="2928926" y="4238756"/>
          <a:ext cx="3857652" cy="8229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lt1"/>
                          </a:solidFill>
                        </a:rPr>
                        <a:t>개인 </a:t>
                      </a:r>
                      <a:r>
                        <a:rPr lang="ko-KR" altLang="en-US" sz="1200" b="1" dirty="0" err="1" smtClean="0">
                          <a:solidFill>
                            <a:schemeClr val="lt1"/>
                          </a:solidFill>
                        </a:rPr>
                        <a:t>클라우드</a:t>
                      </a:r>
                      <a:r>
                        <a:rPr lang="en-US" altLang="ko-KR" sz="1200" b="1" dirty="0" smtClean="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ko-KR" altLang="en-US" sz="1200" b="1" dirty="0" smtClean="0">
                          <a:solidFill>
                            <a:schemeClr val="lt1"/>
                          </a:solidFill>
                        </a:rPr>
                        <a:t>외장</a:t>
                      </a:r>
                      <a:r>
                        <a:rPr lang="en-US" altLang="ko-KR" sz="1200" b="1" dirty="0" smtClean="0">
                          <a:solidFill>
                            <a:schemeClr val="lt1"/>
                          </a:solidFill>
                        </a:rPr>
                        <a:t>HDD, </a:t>
                      </a:r>
                      <a:r>
                        <a:rPr lang="ko-KR" altLang="en-US" sz="1200" b="1" dirty="0" err="1" smtClean="0">
                          <a:solidFill>
                            <a:schemeClr val="lt1"/>
                          </a:solidFill>
                        </a:rPr>
                        <a:t>라즈베리파이</a:t>
                      </a:r>
                      <a:r>
                        <a:rPr lang="en-US" altLang="ko-KR" sz="1200" b="1" dirty="0" smtClean="0">
                          <a:solidFill>
                            <a:schemeClr val="lt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lt1"/>
                          </a:solidFill>
                        </a:rPr>
                        <a:t>통신</a:t>
                      </a:r>
                      <a:r>
                        <a:rPr lang="en-US" altLang="ko-KR" sz="1200" b="0" dirty="0" smtClean="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lt1"/>
                          </a:solidFill>
                        </a:rPr>
                        <a:t>공유기</a:t>
                      </a:r>
                      <a:r>
                        <a:rPr lang="en-US" altLang="ko-KR" sz="1200" b="0" dirty="0" smtClean="0">
                          <a:solidFill>
                            <a:schemeClr val="lt1"/>
                          </a:solidFill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lt1"/>
                          </a:solidFill>
                        </a:rPr>
                        <a:t>무선 랜 어댑터</a:t>
                      </a:r>
                      <a:r>
                        <a:rPr lang="en-US" altLang="ko-KR" sz="1200" b="0" dirty="0" smtClean="0">
                          <a:solidFill>
                            <a:schemeClr val="lt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lt1"/>
                          </a:solidFill>
                        </a:rPr>
                        <a:t>클라우드</a:t>
                      </a:r>
                      <a:r>
                        <a:rPr lang="ko-KR" altLang="en-US" sz="1200" b="0" dirty="0" smtClean="0">
                          <a:solidFill>
                            <a:schemeClr val="lt1"/>
                          </a:solidFill>
                        </a:rPr>
                        <a:t> 서버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3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lvl="0">
              <a:spcBef>
                <a:spcPct val="0"/>
              </a:spcBef>
              <a:defRPr lang="ko-KR"/>
            </a:pPr>
            <a:r>
              <a:rPr lang="en-US" altLang="ko-KR" sz="1700" b="1">
                <a:solidFill>
                  <a:schemeClr val="bg1"/>
                </a:solidFill>
                <a:latin typeface="+mn-ea"/>
              </a:rPr>
              <a:t>| 1.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시스템 구성도</a:t>
            </a:r>
            <a:endParaRPr lang="ko-KR" altLang="en-US" sz="1700" spc="-39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/>
          <a:lstStyle/>
          <a:p>
            <a:pPr marL="157163" lvl="1" indent="-157163" defTabSz="1330325" eaLnBrk="0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75000"/>
              <a:buBlip>
                <a:blip r:embed="rId4"/>
              </a:buBlip>
              <a:tabLst>
                <a:tab pos="1440180" algn="l"/>
              </a:tabLst>
              <a:defRPr lang="ko-KR"/>
            </a:pPr>
            <a:endParaRPr lang="ko-KR" altLang="en-US" sz="1200" b="0" i="0" kern="0" spc="-112">
              <a:solidFill>
                <a:prstClr val="black">
                  <a:lumMod val="75000"/>
                  <a:lumOff val="25000"/>
                </a:prstClr>
              </a:solidFill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marL="0" lvl="1" indent="-457200" algn="ctr" defTabSz="1330325" eaLnBrk="0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ysClr val="windowText" lastClr="000000"/>
              </a:buClr>
              <a:buSzPct val="80000"/>
              <a:buNone/>
              <a:tabLst>
                <a:tab pos="5670709" algn="l"/>
              </a:tabLst>
              <a:defRPr lang="ko-KR"/>
            </a:pPr>
            <a:r>
              <a:rPr lang="ko-KR" altLang="en-US" sz="1400" b="0" i="0" kern="0" spc="-102">
                <a:solidFill>
                  <a:sysClr val="window" lastClr="ffffff"/>
                </a:solidFill>
                <a:uLnTx/>
                <a:uFillTx/>
                <a:latin typeface="현대하모니 M"/>
                <a:ea typeface="현대하모니 M"/>
                <a:sym typeface="Monotype Sorts"/>
              </a:rPr>
              <a:t>시스템 구성도</a:t>
            </a:r>
            <a:endParaRPr lang="en-US" altLang="ko-KR" sz="1400" b="0" i="0" kern="0" spc="-102">
              <a:solidFill>
                <a:sysClr val="window" lastClr="ffffff"/>
              </a:solidFill>
              <a:uLnTx/>
              <a:uFillTx/>
              <a:latin typeface="현대하모니 M"/>
              <a:ea typeface="현대하모니 M"/>
              <a:sym typeface="Monotype Sorts"/>
            </a:endParaRPr>
          </a:p>
        </p:txBody>
      </p:sp>
      <p:sp>
        <p:nvSpPr>
          <p:cNvPr id="17" name="모서리가 둥근 직사각형 199"/>
          <p:cNvSpPr/>
          <p:nvPr/>
        </p:nvSpPr>
        <p:spPr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72000" tIns="72000" rIns="72000" bIns="72000" anchor="t"/>
          <a:lstStyle/>
          <a:p>
            <a:pPr latinLnBrk="0">
              <a:defRPr lang="ko-KR" altLang="en-US"/>
            </a:pPr>
            <a:endParaRPr lang="en-US" altLang="ko-KR" sz="1200"/>
          </a:p>
          <a:p>
            <a:pPr marL="171450" indent="-171450" latinLnBrk="0">
              <a:buFont typeface="Wingdings"/>
              <a:buChar char="l"/>
              <a:defRPr lang="ko-KR" altLang="en-US"/>
            </a:pPr>
            <a:r>
              <a:rPr lang="ko-KR" altLang="en-US" sz="1200"/>
              <a:t>라즈베리파이에 서버를 구축하여 </a:t>
            </a:r>
            <a:r>
              <a:rPr lang="en-US" altLang="ko-KR" sz="1200"/>
              <a:t>DB</a:t>
            </a:r>
            <a:r>
              <a:rPr lang="ko-KR" altLang="en-US" sz="1200"/>
              <a:t>와 연동하고 웹브라우저를 통해 데이터를 조작할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marL="171450" indent="-171450" latinLnBrk="0">
              <a:buFont typeface="Wingdings"/>
              <a:buChar char="l"/>
              <a:defRPr lang="ko-KR" altLang="en-US"/>
            </a:pPr>
            <a:endParaRPr lang="en-US" altLang="ko-KR" sz="1200"/>
          </a:p>
          <a:p>
            <a:pPr marL="171450" indent="-171450" latinLnBrk="0">
              <a:buFont typeface="Wingdings"/>
              <a:buChar char="l"/>
              <a:defRPr lang="ko-KR" altLang="en-US"/>
            </a:pPr>
            <a:r>
              <a:rPr lang="ko-KR" altLang="en-US" sz="1200"/>
              <a:t>개인 사용자에게 각각의 </a:t>
            </a:r>
            <a:r>
              <a:rPr lang="en-US" altLang="ko-KR" sz="1200"/>
              <a:t>port</a:t>
            </a:r>
            <a:r>
              <a:rPr lang="ko-KR" altLang="en-US" sz="1200"/>
              <a:t>번호를 할당하여 자신만의 클라우드를 사용할 수 있으며 또한 다른 사용자와의 클라우드를 공유할 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 latinLnBrk="0">
              <a:defRPr lang="ko-KR" altLang="en-US"/>
            </a:pPr>
            <a:r>
              <a:rPr lang="en-US" altLang="ko-KR" sz="1200"/>
              <a:t> </a:t>
            </a:r>
            <a:endParaRPr lang="en-US" altLang="ko-KR" sz="1200"/>
          </a:p>
          <a:p>
            <a:pPr latinLnBrk="0">
              <a:defRPr lang="ko-KR" altLang="en-US"/>
            </a:pPr>
            <a:endParaRPr lang="ko-KR" altLang="en-US" sz="1200"/>
          </a:p>
        </p:txBody>
      </p:sp>
      <p:sp>
        <p:nvSpPr>
          <p:cNvPr id="18" name="양쪽 모서리가 둥근 사각형 51"/>
          <p:cNvSpPr/>
          <p:nvPr/>
        </p:nvSpPr>
        <p:spPr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 rotWithShape="1">
            <a:blip r:embed="rId5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/>
          <a:lstStyle/>
          <a:p>
            <a:pPr marL="0" lvl="1" indent="-457200" algn="ctr" defTabSz="9144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buNone/>
              <a:tabLst>
                <a:tab pos="5670709" algn="l"/>
              </a:tabLst>
              <a:defRPr lang="ko-KR"/>
            </a:pPr>
            <a:endParaRPr lang="ko-KR" altLang="en-US" sz="1300" b="0" i="0" kern="0" spc="-108">
              <a:solidFill>
                <a:prstClr val="white"/>
              </a:solidFill>
              <a:uLnTx/>
              <a:uFillTx/>
              <a:latin typeface="맑은 고딕"/>
              <a:ea typeface="맑은 고딕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>
          <a:xfrm>
            <a:off x="4643439" y="1238172"/>
            <a:ext cx="3857652" cy="200103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</a:bodyPr>
          <a:lstStyle/>
          <a:p>
            <a:pPr marL="0" lvl="1" indent="-457200" algn="ctr" defTabSz="91440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buNone/>
              <a:tabLst>
                <a:tab pos="5670709" algn="l"/>
              </a:tabLst>
              <a:defRPr lang="ko-KR"/>
            </a:pPr>
            <a:r>
              <a:rPr lang="ko-KR" altLang="en-US" sz="1400" b="0" i="0" kern="0" spc="-102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sym typeface="Monotype Sorts"/>
              </a:rPr>
              <a:t>설명</a:t>
            </a:r>
            <a:endParaRPr lang="ko-KR" altLang="en-US" sz="1400" b="0" i="0" kern="0" spc="-102">
              <a:solidFill>
                <a:prstClr val="white"/>
              </a:solidFill>
              <a:uLnTx/>
              <a:uFillTx/>
              <a:latin typeface="맑은 고딕"/>
              <a:ea typeface="맑은 고딕"/>
              <a:sym typeface="Monotype Sort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>
          <a:xfrm>
            <a:off x="469503" y="1215394"/>
            <a:ext cx="914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normAutofit lnSpcReduction="0"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7" name="_x49743136" descr="EMB00003ccc1e7c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35596" y="1808820"/>
            <a:ext cx="3174521" cy="3852428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6" name="AutoShape 99"/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 smtClean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7" name="모서리가 둥근 직사각형 199"/>
          <p:cNvSpPr/>
          <p:nvPr/>
        </p:nvSpPr>
        <p:spPr bwMode="auto">
          <a:xfrm>
            <a:off x="4571999" y="1571612"/>
            <a:ext cx="4000529" cy="4783151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171450" indent="-171450" latinLnBrk="0">
              <a:buFont typeface="Wingdings" panose="05000000000000000000" pitchFamily="2" charset="2"/>
              <a:buChar char="l"/>
            </a:pPr>
            <a:r>
              <a:rPr lang="ko-KR" altLang="en-US" sz="1200" dirty="0"/>
              <a:t>사용자</a:t>
            </a:r>
            <a:r>
              <a:rPr lang="en-US" altLang="ko-KR" sz="1200" dirty="0"/>
              <a:t> : </a:t>
            </a:r>
            <a:r>
              <a:rPr lang="ko-KR" altLang="en-US" sz="1200" dirty="0"/>
              <a:t>개인정보를 제공하고 회원가입을 한 사용자는 개인 저장공간을 할당 받음</a:t>
            </a:r>
            <a:r>
              <a:rPr lang="en-US" altLang="ko-KR" sz="1200" dirty="0"/>
              <a:t>, </a:t>
            </a:r>
            <a:r>
              <a:rPr lang="ko-KR" altLang="en-US" sz="1200" dirty="0"/>
              <a:t>주요 기능을 사용하여 자신의 개인 저장소를 이용</a:t>
            </a:r>
            <a:endParaRPr lang="en-US" altLang="ko-KR" sz="1200" dirty="0"/>
          </a:p>
          <a:p>
            <a:pPr marL="171450" indent="-171450" latinLnBrk="0">
              <a:buFont typeface="Wingdings" panose="05000000000000000000" pitchFamily="2" charset="2"/>
              <a:buChar char="l"/>
            </a:pPr>
            <a:endParaRPr lang="en-US" altLang="ko-KR" sz="1200" dirty="0"/>
          </a:p>
          <a:p>
            <a:pPr marL="171450" indent="-171450" latinLnBrk="0">
              <a:buFont typeface="Wingdings" panose="05000000000000000000" pitchFamily="2" charset="2"/>
              <a:buChar char="l"/>
            </a:pPr>
            <a:r>
              <a:rPr lang="ko-KR" altLang="en-US" sz="1200" dirty="0"/>
              <a:t>웹 브라우저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사용자로부터 </a:t>
            </a:r>
            <a:r>
              <a:rPr lang="ko-KR" altLang="en-US" sz="1200" dirty="0" err="1"/>
              <a:t>입력받은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값 서버로 </a:t>
            </a:r>
            <a:r>
              <a:rPr lang="ko-KR" altLang="en-US" sz="1200" dirty="0" err="1"/>
              <a:t>작동명령</a:t>
            </a:r>
            <a:r>
              <a:rPr lang="ko-KR" altLang="en-US" sz="1200" dirty="0"/>
              <a:t> 전달</a:t>
            </a:r>
            <a:r>
              <a:rPr lang="en-US" altLang="ko-KR" sz="1200" dirty="0"/>
              <a:t>, </a:t>
            </a:r>
            <a:r>
              <a:rPr lang="ko-KR" altLang="en-US" sz="1200" dirty="0"/>
              <a:t>서버로부터 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값을 실시간으로 받아 브라우저를 통해 확인</a:t>
            </a:r>
            <a:endParaRPr lang="en-US" altLang="ko-KR" sz="1200" dirty="0"/>
          </a:p>
          <a:p>
            <a:pPr marL="171450" indent="-171450" latinLnBrk="0">
              <a:buFont typeface="Wingdings" panose="05000000000000000000" pitchFamily="2" charset="2"/>
              <a:buChar char="l"/>
            </a:pPr>
            <a:endParaRPr lang="en-US" altLang="ko-KR" sz="1200" dirty="0"/>
          </a:p>
          <a:p>
            <a:pPr marL="171450" indent="-171450" latinLnBrk="0">
              <a:buFont typeface="Wingdings" panose="05000000000000000000" pitchFamily="2" charset="2"/>
              <a:buChar char="l"/>
            </a:pPr>
            <a:r>
              <a:rPr lang="ko-KR" altLang="en-US" sz="1200" dirty="0" err="1"/>
              <a:t>클라우드</a:t>
            </a:r>
            <a:r>
              <a:rPr lang="ko-KR" altLang="en-US" sz="1200" dirty="0"/>
              <a:t> 서버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사용자의 </a:t>
            </a:r>
            <a:r>
              <a:rPr lang="en-US" altLang="ko-KR" sz="1200" dirty="0"/>
              <a:t>DB</a:t>
            </a:r>
            <a:r>
              <a:rPr lang="ko-KR" altLang="en-US" sz="1200" dirty="0"/>
              <a:t>값 웹브라우저로 전달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사용자로부터 웹 브라우저를 통해 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값 </a:t>
            </a:r>
            <a:r>
              <a:rPr lang="en-US" altLang="ko-KR" sz="1200" dirty="0"/>
              <a:t>DB</a:t>
            </a:r>
            <a:r>
              <a:rPr lang="ko-KR" altLang="en-US" sz="1200" dirty="0"/>
              <a:t>에 전달</a:t>
            </a:r>
            <a:r>
              <a:rPr lang="en-US" altLang="ko-KR" sz="1200" dirty="0"/>
              <a:t> </a:t>
            </a:r>
          </a:p>
          <a:p>
            <a:pPr marL="265113" indent="-265113" algn="ctr" latinLnBrk="0"/>
            <a:endParaRPr lang="ko-KR" altLang="en-US" sz="1200" dirty="0"/>
          </a:p>
        </p:txBody>
      </p:sp>
      <p:sp>
        <p:nvSpPr>
          <p:cNvPr id="18" name="양쪽 모서리가 둥근 사각형 51"/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19" name="양쪽 모서리가 둥근 사각형 51"/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  <a:endParaRPr kumimoji="0" lang="ko-KR" altLang="en-US" sz="14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pic>
        <p:nvPicPr>
          <p:cNvPr id="20" name="_x49742176" descr="EMB00003ccc1e6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50" y="1785032"/>
            <a:ext cx="3774703" cy="44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3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sp>
        <p:nvSpPr>
          <p:cNvPr id="13" name="Rectangle 411"/>
          <p:cNvSpPr>
            <a:spLocks noChangeArrowheads="1"/>
          </p:cNvSpPr>
          <p:nvPr/>
        </p:nvSpPr>
        <p:spPr bwMode="auto">
          <a:xfrm>
            <a:off x="4067944" y="5442421"/>
            <a:ext cx="4365625" cy="650875"/>
          </a:xfrm>
          <a:prstGeom prst="rect">
            <a:avLst/>
          </a:prstGeom>
          <a:noFill/>
          <a:ln w="952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ko-KR"/>
          </a:p>
          <a:p>
            <a:pPr eaLnBrk="1" hangingPunct="1">
              <a:buFont typeface="Wingdings" pitchFamily="2" charset="2"/>
              <a:buNone/>
            </a:pPr>
            <a:endParaRPr lang="ko-KR" altLang="en-US"/>
          </a:p>
        </p:txBody>
      </p:sp>
      <p:sp>
        <p:nvSpPr>
          <p:cNvPr id="15" name="AutoShape 412"/>
          <p:cNvSpPr>
            <a:spLocks noChangeArrowheads="1"/>
          </p:cNvSpPr>
          <p:nvPr/>
        </p:nvSpPr>
        <p:spPr bwMode="auto">
          <a:xfrm>
            <a:off x="4067944" y="5231284"/>
            <a:ext cx="539750" cy="2254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9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퀵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메뉴</a:t>
            </a:r>
          </a:p>
        </p:txBody>
      </p:sp>
      <p:graphicFrame>
        <p:nvGraphicFramePr>
          <p:cNvPr id="16" name="Group 3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04734"/>
              </p:ext>
            </p:extLst>
          </p:nvPr>
        </p:nvGraphicFramePr>
        <p:xfrm>
          <a:off x="4139381" y="5572596"/>
          <a:ext cx="4143374" cy="423933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3808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M_12_203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35979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처음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가입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조회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공인인증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종료</a:t>
                      </a:r>
                    </a:p>
                  </a:txBody>
                  <a:tcPr marL="36000" marR="36000" marT="53969" marB="539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79"/>
          <p:cNvSpPr>
            <a:spLocks noChangeArrowheads="1"/>
          </p:cNvSpPr>
          <p:nvPr/>
        </p:nvSpPr>
        <p:spPr bwMode="auto">
          <a:xfrm>
            <a:off x="4139381" y="5572596"/>
            <a:ext cx="4140200" cy="431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3200" rIns="90000" bIns="43200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spcBef>
                <a:spcPct val="3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endParaRPr lang="ko-KR" altLang="en-US"/>
          </a:p>
        </p:txBody>
      </p:sp>
      <p:cxnSp>
        <p:nvCxnSpPr>
          <p:cNvPr id="23" name="꺾인 연결선 22"/>
          <p:cNvCxnSpPr>
            <a:stCxn id="31" idx="2"/>
            <a:endCxn id="32" idx="0"/>
          </p:cNvCxnSpPr>
          <p:nvPr/>
        </p:nvCxnSpPr>
        <p:spPr bwMode="auto">
          <a:xfrm rot="5400000">
            <a:off x="2976642" y="710248"/>
            <a:ext cx="218367" cy="293901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4" name="Shape 142"/>
          <p:cNvCxnSpPr>
            <a:stCxn id="33" idx="0"/>
            <a:endCxn id="31" idx="2"/>
          </p:cNvCxnSpPr>
          <p:nvPr/>
        </p:nvCxnSpPr>
        <p:spPr bwMode="auto">
          <a:xfrm rot="5400000" flipH="1" flipV="1">
            <a:off x="3714757" y="1448364"/>
            <a:ext cx="218367" cy="1462784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6" name="직선 연결선 25"/>
          <p:cNvCxnSpPr>
            <a:stCxn id="31" idx="2"/>
            <a:endCxn id="34" idx="0"/>
          </p:cNvCxnSpPr>
          <p:nvPr/>
        </p:nvCxnSpPr>
        <p:spPr bwMode="auto">
          <a:xfrm>
            <a:off x="4555332" y="2070572"/>
            <a:ext cx="6723" cy="218367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7" name="Shape 146"/>
          <p:cNvCxnSpPr>
            <a:stCxn id="36" idx="0"/>
            <a:endCxn id="31" idx="2"/>
          </p:cNvCxnSpPr>
          <p:nvPr/>
        </p:nvCxnSpPr>
        <p:spPr bwMode="auto">
          <a:xfrm rot="16200000" flipV="1">
            <a:off x="5196153" y="1429752"/>
            <a:ext cx="218367" cy="1500007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1" name="AutoShape 19"/>
          <p:cNvSpPr>
            <a:spLocks noChangeArrowheads="1"/>
          </p:cNvSpPr>
          <p:nvPr/>
        </p:nvSpPr>
        <p:spPr bwMode="auto">
          <a:xfrm>
            <a:off x="3582988" y="1699097"/>
            <a:ext cx="1944687" cy="371475"/>
          </a:xfrm>
          <a:prstGeom prst="roundRect">
            <a:avLst>
              <a:gd name="adj" fmla="val 19231"/>
            </a:avLst>
          </a:prstGeom>
          <a:solidFill>
            <a:srgbClr val="0070C0"/>
          </a:solidFill>
          <a:ln w="9525" algn="ctr">
            <a:solidFill>
              <a:srgbClr val="689BCE"/>
            </a:solidFill>
            <a:round/>
            <a:headEnd/>
            <a:tailEnd/>
          </a:ln>
        </p:spPr>
        <p:txBody>
          <a:bodyPr tIns="46800" anchor="ctr"/>
          <a:lstStyle/>
          <a:p>
            <a:pPr marL="182563" indent="-182563" algn="ctr">
              <a:defRPr/>
            </a:pPr>
            <a:r>
              <a:rPr lang="ko-KR" altLang="en-US" sz="1050" dirty="0" err="1" smtClean="0">
                <a:solidFill>
                  <a:srgbClr val="FFFFFF"/>
                </a:solidFill>
                <a:latin typeface="Trebuchet MS" pitchFamily="34" charset="0"/>
                <a:ea typeface="맑은 고딕"/>
                <a:cs typeface="맑은 고딕"/>
              </a:rPr>
              <a:t>클라우드</a:t>
            </a:r>
            <a:r>
              <a:rPr lang="en-US" altLang="ko-KR" sz="1050" dirty="0" smtClean="0">
                <a:solidFill>
                  <a:srgbClr val="FFFFFF"/>
                </a:solidFill>
                <a:latin typeface="Trebuchet MS" pitchFamily="34" charset="0"/>
                <a:ea typeface="맑은 고딕"/>
                <a:cs typeface="맑은 고딕"/>
              </a:rPr>
              <a:t> </a:t>
            </a:r>
            <a:r>
              <a:rPr lang="ko-KR" altLang="en-US" sz="1050" dirty="0">
                <a:solidFill>
                  <a:srgbClr val="FFFFFF"/>
                </a:solidFill>
                <a:latin typeface="Trebuchet MS" pitchFamily="34" charset="0"/>
                <a:ea typeface="맑은 고딕"/>
                <a:cs typeface="맑은 고딕"/>
              </a:rPr>
              <a:t>서비스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57637"/>
              </p:ext>
            </p:extLst>
          </p:nvPr>
        </p:nvGraphicFramePr>
        <p:xfrm>
          <a:off x="1198805" y="2288939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U_12_07_1000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회원가입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819534"/>
              </p:ext>
            </p:extLst>
          </p:nvPr>
        </p:nvGraphicFramePr>
        <p:xfrm>
          <a:off x="2675036" y="2288939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U_12_07_2000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로그인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75517"/>
              </p:ext>
            </p:extLst>
          </p:nvPr>
        </p:nvGraphicFramePr>
        <p:xfrm>
          <a:off x="4137820" y="2288939"/>
          <a:ext cx="848471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U_12_07_3000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맑은 고딕" pitchFamily="50" charset="-127"/>
                          <a:cs typeface="+mn-cs"/>
                          <a:sym typeface="Wingdings 2" pitchFamily="18" charset="2"/>
                        </a:rPr>
                        <a:t>파일관리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59721"/>
              </p:ext>
            </p:extLst>
          </p:nvPr>
        </p:nvGraphicFramePr>
        <p:xfrm>
          <a:off x="5564301" y="2288939"/>
          <a:ext cx="982076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U_12_07_3001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업로드</a:t>
                      </a: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다운로드</a:t>
                      </a:r>
                    </a:p>
                  </a:txBody>
                  <a:tcPr marL="91421" marR="91421" anchor="ctr"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07827"/>
              </p:ext>
            </p:extLst>
          </p:nvPr>
        </p:nvGraphicFramePr>
        <p:xfrm>
          <a:off x="1187624" y="278092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U_12_07_1000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맑은 고딕" pitchFamily="50" charset="-127"/>
                          <a:sym typeface="Wingdings 2" pitchFamily="18" charset="2"/>
                        </a:rPr>
                        <a:t>고객 정보 입력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439570"/>
              </p:ext>
            </p:extLst>
          </p:nvPr>
        </p:nvGraphicFramePr>
        <p:xfrm>
          <a:off x="5580112" y="278092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U_12_07_3001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파일 정렬</a:t>
                      </a:r>
                      <a:endParaRPr kumimoji="0" lang="ko-KR" altLang="en-US" sz="800" kern="0" dirty="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27215"/>
              </p:ext>
            </p:extLst>
          </p:nvPr>
        </p:nvGraphicFramePr>
        <p:xfrm>
          <a:off x="4139952" y="278092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U_12_07_3000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용량 관리</a:t>
                      </a:r>
                    </a:p>
                  </a:txBody>
                  <a:tcPr marL="0" marR="0" anchor="ctr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321251"/>
              </p:ext>
            </p:extLst>
          </p:nvPr>
        </p:nvGraphicFramePr>
        <p:xfrm>
          <a:off x="2677387" y="278092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U_12_07_2000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사용자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정보입력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Arial" charset="0"/>
                        <a:ea typeface="굴림" pitchFamily="50" charset="-127"/>
                        <a:sym typeface="Wingdings" pitchFamily="2" charset="2"/>
                      </a:endParaRP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725557"/>
              </p:ext>
            </p:extLst>
          </p:nvPr>
        </p:nvGraphicFramePr>
        <p:xfrm>
          <a:off x="1406699" y="3140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중복 검사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63645"/>
              </p:ext>
            </p:extLst>
          </p:nvPr>
        </p:nvGraphicFramePr>
        <p:xfrm>
          <a:off x="2915512" y="3140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U_12_07_2001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ID/PW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확인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698741"/>
              </p:ext>
            </p:extLst>
          </p:nvPr>
        </p:nvGraphicFramePr>
        <p:xfrm>
          <a:off x="4339977" y="3140968"/>
          <a:ext cx="835025" cy="40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맑은 고딕"/>
                        </a:rPr>
                        <a:t>U_12_07_3001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맑은 고딕"/>
                      </a:endParaRPr>
                    </a:p>
                  </a:txBody>
                  <a:tcPr marL="35992" marR="91421" marT="0" marB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7"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ko-KR" altLang="en-US" sz="800" kern="0" dirty="0" smtClean="0">
                          <a:solidFill>
                            <a:srgbClr val="333333"/>
                          </a:solidFill>
                          <a:latin typeface="+mn-lt"/>
                        </a:rPr>
                        <a:t>파일 정렬</a:t>
                      </a:r>
                      <a:endParaRPr kumimoji="0" lang="ko-KR" altLang="en-US" sz="800" kern="0" dirty="0">
                        <a:solidFill>
                          <a:srgbClr val="333333"/>
                        </a:solidFill>
                        <a:latin typeface="+mn-lt"/>
                      </a:endParaRPr>
                    </a:p>
                  </a:txBody>
                  <a:tcPr marL="0" marR="0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62333"/>
              </p:ext>
            </p:extLst>
          </p:nvPr>
        </p:nvGraphicFramePr>
        <p:xfrm>
          <a:off x="3115537" y="3521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U_12_07_2002</a:t>
                      </a:r>
                      <a:endParaRPr kumimoji="0" lang="ko-KR" alt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리스트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921415"/>
              </p:ext>
            </p:extLst>
          </p:nvPr>
        </p:nvGraphicFramePr>
        <p:xfrm>
          <a:off x="1606724" y="3521968"/>
          <a:ext cx="835025" cy="40005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굴림" pitchFamily="50" charset="-127"/>
                          <a:ea typeface="맑은 고딕" pitchFamily="50" charset="-127"/>
                          <a:sym typeface="Wingdings" pitchFamily="2" charset="2"/>
                        </a:rPr>
                        <a:t>U_12_07_1002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굴림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6000" marT="0" marB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코드번호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Arial" charset="0"/>
                          <a:ea typeface="굴림" pitchFamily="50" charset="-127"/>
                          <a:sym typeface="Wingdings" pitchFamily="2" charset="2"/>
                        </a:rPr>
                        <a:t> 할당</a:t>
                      </a:r>
                    </a:p>
                  </a:txBody>
                  <a:tcPr marL="0" marR="0" anchor="ctr" horzOverflow="overflow">
                    <a:lnL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Group 3"/>
          <p:cNvGrpSpPr>
            <a:grpSpLocks/>
          </p:cNvGrpSpPr>
          <p:nvPr/>
        </p:nvGrpSpPr>
        <p:grpSpPr bwMode="auto">
          <a:xfrm>
            <a:off x="1239862" y="4557613"/>
            <a:ext cx="1531938" cy="1463675"/>
            <a:chOff x="5262" y="3385"/>
            <a:chExt cx="965" cy="922"/>
          </a:xfrm>
        </p:grpSpPr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5262" y="3385"/>
              <a:ext cx="965" cy="922"/>
            </a:xfrm>
            <a:prstGeom prst="rect">
              <a:avLst/>
            </a:prstGeom>
            <a:solidFill>
              <a:srgbClr val="FFFFFF"/>
            </a:solidFill>
            <a:ln w="28440">
              <a:solidFill>
                <a:srgbClr val="BFBFB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9" name="AutoShape 5"/>
            <p:cNvSpPr>
              <a:spLocks noChangeArrowheads="1"/>
            </p:cNvSpPr>
            <p:nvPr/>
          </p:nvSpPr>
          <p:spPr bwMode="auto">
            <a:xfrm>
              <a:off x="5330" y="3725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92D05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0" name="AutoShape 6"/>
            <p:cNvSpPr>
              <a:spLocks noChangeArrowheads="1"/>
            </p:cNvSpPr>
            <p:nvPr/>
          </p:nvSpPr>
          <p:spPr bwMode="auto">
            <a:xfrm>
              <a:off x="5413" y="3732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2 Depth</a:t>
              </a:r>
            </a:p>
          </p:txBody>
        </p:sp>
        <p:sp>
          <p:nvSpPr>
            <p:cNvPr id="51" name="AutoShape 7"/>
            <p:cNvSpPr>
              <a:spLocks noChangeArrowheads="1"/>
            </p:cNvSpPr>
            <p:nvPr/>
          </p:nvSpPr>
          <p:spPr bwMode="auto">
            <a:xfrm>
              <a:off x="5330" y="3585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80808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2" name="AutoShape 8"/>
            <p:cNvSpPr>
              <a:spLocks noChangeArrowheads="1"/>
            </p:cNvSpPr>
            <p:nvPr/>
          </p:nvSpPr>
          <p:spPr bwMode="auto">
            <a:xfrm>
              <a:off x="5413" y="3586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Icon Menu</a:t>
              </a:r>
            </a:p>
          </p:txBody>
        </p:sp>
        <p:sp>
          <p:nvSpPr>
            <p:cNvPr id="53" name="AutoShape 9"/>
            <p:cNvSpPr>
              <a:spLocks noChangeArrowheads="1"/>
            </p:cNvSpPr>
            <p:nvPr/>
          </p:nvSpPr>
          <p:spPr bwMode="auto">
            <a:xfrm>
              <a:off x="5330" y="3863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FFFFF"/>
            </a:solidFill>
            <a:ln w="19080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4" name="AutoShape 10"/>
            <p:cNvSpPr>
              <a:spLocks noChangeArrowheads="1"/>
            </p:cNvSpPr>
            <p:nvPr/>
          </p:nvSpPr>
          <p:spPr bwMode="auto">
            <a:xfrm>
              <a:off x="5413" y="3866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3 Depth</a:t>
              </a:r>
            </a:p>
          </p:txBody>
        </p:sp>
        <p:sp>
          <p:nvSpPr>
            <p:cNvPr id="55" name="AutoShape 11"/>
            <p:cNvSpPr>
              <a:spLocks noChangeArrowheads="1"/>
            </p:cNvSpPr>
            <p:nvPr/>
          </p:nvSpPr>
          <p:spPr bwMode="auto">
            <a:xfrm>
              <a:off x="5330" y="3453"/>
              <a:ext cx="87" cy="77"/>
            </a:xfrm>
            <a:prstGeom prst="roundRect">
              <a:avLst>
                <a:gd name="adj" fmla="val 19231"/>
              </a:avLst>
            </a:prstGeom>
            <a:solidFill>
              <a:srgbClr val="C9E4FF"/>
            </a:solidFill>
            <a:ln w="19080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" name="AutoShape 12"/>
            <p:cNvSpPr>
              <a:spLocks noChangeArrowheads="1"/>
            </p:cNvSpPr>
            <p:nvPr/>
          </p:nvSpPr>
          <p:spPr bwMode="auto">
            <a:xfrm>
              <a:off x="5413" y="3454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1 Depth Tab Bar</a:t>
              </a:r>
            </a:p>
          </p:txBody>
        </p:sp>
        <p:sp>
          <p:nvSpPr>
            <p:cNvPr id="57" name="AutoShape 13"/>
            <p:cNvSpPr>
              <a:spLocks noChangeArrowheads="1"/>
            </p:cNvSpPr>
            <p:nvPr/>
          </p:nvSpPr>
          <p:spPr bwMode="auto">
            <a:xfrm>
              <a:off x="5413" y="3993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4 Depth</a:t>
              </a:r>
            </a:p>
          </p:txBody>
        </p:sp>
        <p:sp>
          <p:nvSpPr>
            <p:cNvPr id="58" name="AutoShape 14"/>
            <p:cNvSpPr>
              <a:spLocks noChangeArrowheads="1"/>
            </p:cNvSpPr>
            <p:nvPr/>
          </p:nvSpPr>
          <p:spPr bwMode="auto">
            <a:xfrm>
              <a:off x="5330" y="4001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9F8D8"/>
            </a:solidFill>
            <a:ln w="19080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9" name="AutoShape 15"/>
            <p:cNvSpPr>
              <a:spLocks noChangeArrowheads="1"/>
            </p:cNvSpPr>
            <p:nvPr/>
          </p:nvSpPr>
          <p:spPr bwMode="auto">
            <a:xfrm>
              <a:off x="5413" y="4131"/>
              <a:ext cx="486" cy="77"/>
            </a:xfrm>
            <a:prstGeom prst="roundRect">
              <a:avLst>
                <a:gd name="adj" fmla="val 1923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ko-KR" sz="800">
                  <a:solidFill>
                    <a:srgbClr val="333333"/>
                  </a:solidFill>
                  <a:latin typeface="Trebuchet MS" pitchFamily="34" charset="0"/>
                  <a:ea typeface="맑은 고딕" pitchFamily="50" charset="-127"/>
                </a:rPr>
                <a:t>5 Depth</a:t>
              </a:r>
            </a:p>
          </p:txBody>
        </p:sp>
        <p:sp>
          <p:nvSpPr>
            <p:cNvPr id="60" name="AutoShape 16"/>
            <p:cNvSpPr>
              <a:spLocks noChangeArrowheads="1"/>
            </p:cNvSpPr>
            <p:nvPr/>
          </p:nvSpPr>
          <p:spPr bwMode="auto">
            <a:xfrm>
              <a:off x="5330" y="4133"/>
              <a:ext cx="93" cy="82"/>
            </a:xfrm>
            <a:prstGeom prst="roundRect">
              <a:avLst>
                <a:gd name="adj" fmla="val 19231"/>
              </a:avLst>
            </a:prstGeom>
            <a:solidFill>
              <a:srgbClr val="FED6F0"/>
            </a:solidFill>
            <a:ln w="19080">
              <a:solidFill>
                <a:srgbClr val="BFBFB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24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 smtClean="0">
                <a:solidFill>
                  <a:srgbClr val="FF0000"/>
                </a:solidFill>
                <a:latin typeface="+mj-lt"/>
              </a:rPr>
              <a:t>샘플 </a:t>
            </a:r>
            <a:r>
              <a:rPr lang="en-US" altLang="ko-KR" sz="1600" b="1" i="1" dirty="0" smtClean="0">
                <a:solidFill>
                  <a:srgbClr val="FF0000"/>
                </a:solidFill>
                <a:latin typeface="+mj-lt"/>
              </a:rPr>
              <a:t>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한이음 ▶ 프로그램 설계서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49706"/>
              </p:ext>
            </p:extLst>
          </p:nvPr>
        </p:nvGraphicFramePr>
        <p:xfrm>
          <a:off x="251520" y="1268760"/>
          <a:ext cx="4320480" cy="4680521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1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5594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관리자에게 받은 사용자 개인마다 부여되는 고유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코드번호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관리자의 사용자마다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용량 할당에 필요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회원가입을 하고 데이터베이스에 존재하는 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ID/PW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로그인</a:t>
                      </a:r>
                      <a:r>
                        <a:rPr lang="ko-KR" altLang="en-US" sz="9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 수 있다</a:t>
                      </a:r>
                      <a:r>
                        <a:rPr lang="en-US" altLang="ko-KR" sz="9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업로드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관리 창에서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클라우드에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파일을 업로드한다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다운로드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관리 창에서 </a:t>
                      </a: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클라우드의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파일을 다운로드 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폴더 생성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폴더 별로 관리할 수 있도록 폴더를 생성한다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정렬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수정일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 순 등 각각 원하는 방식의 카테고리로 정렬할 수 있다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01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용량 관리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사용자에게 할당된 총 용량과 사용중인 용량을 함께 볼 수 있고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사용하지 않는 파일을 체크박스를 통해 일괄 삭제할 수 있다</a:t>
                      </a: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113374"/>
              </p:ext>
            </p:extLst>
          </p:nvPr>
        </p:nvGraphicFramePr>
        <p:xfrm>
          <a:off x="4788024" y="1268760"/>
          <a:ext cx="4112803" cy="4677028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5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452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개인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외장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HDD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서버 컴퓨터와 연결되며 사용자에게 서버를 통해 자신만의 공간을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할당받아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클라우드에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데이터를 저장 및 사용할 수 있도록 한다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9452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컴퓨터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라즈베리파이를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통해 사용자에게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접속환경을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제공할 서버를 구축하며 사용자와 서버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관리자와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서버간의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커뮤니케이션을 가능하도록 유지한다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5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네트워크 연결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공유기와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LAN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케이블을 연결해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라즈베리파이가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인터넷 통신을 할 수 있도록 한다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0" marB="8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251520" y="6129808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467544" y="6093296"/>
            <a:ext cx="38331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사용자는 개인의 정보를 입력하고 서버는 올바른 정보인지 확인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251520" y="6371108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478533" y="6329833"/>
            <a:ext cx="4474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정보가 확인되면 개인용 코드번호를 생성하여 부여하고 신규등록을 완료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40708"/>
              </p:ext>
            </p:extLst>
          </p:nvPr>
        </p:nvGraphicFramePr>
        <p:xfrm>
          <a:off x="168879" y="1412776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Sign</a:t>
                      </a:r>
                      <a:r>
                        <a:rPr lang="en-US" altLang="ko-KR" sz="1000" baseline="0" dirty="0" smtClean="0"/>
                        <a:t> Up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라즈베리파이를</a:t>
                      </a:r>
                      <a:r>
                        <a:rPr lang="ko-KR" altLang="en-US" sz="1000" dirty="0" smtClean="0"/>
                        <a:t> 통한 </a:t>
                      </a:r>
                      <a:r>
                        <a:rPr lang="ko-KR" altLang="en-US" sz="1000" dirty="0" err="1" smtClean="0"/>
                        <a:t>클라우드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2018.</a:t>
                      </a:r>
                      <a:r>
                        <a:rPr lang="en-US" altLang="ko-KR" sz="1000" baseline="0" dirty="0" smtClean="0"/>
                        <a:t> 07. 26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1/7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라즈베리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파이를 이용한 개인용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스토리지를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구축하여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서비스를 구현하는 프로젝트로 인프라 구성 및 기획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개발역량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향상 및 프로젝트 관리에 대한 기법을 학습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위너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실무 산출물 형식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0782"/>
            <a:ext cx="9144000" cy="38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251520" y="6129808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467900" y="6093296"/>
            <a:ext cx="34371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가입 시 입력한 </a:t>
            </a:r>
            <a:r>
              <a:rPr lang="en-US" altLang="ko-KR" sz="1000" b="0" dirty="0" smtClean="0">
                <a:latin typeface="맑은 고딕" pitchFamily="50" charset="-127"/>
                <a:ea typeface="맑은 고딕" pitchFamily="50" charset="-127"/>
              </a:rPr>
              <a:t>ID/PW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를 입력하여 서버로부터 승인 요청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251520" y="6371108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  <a:extLst/>
        </p:spPr>
        <p:txBody>
          <a:bodyPr wrap="none" lIns="54000" tIns="54000" rIns="54000" bIns="54000" anchor="ctr"/>
          <a:lstStyle/>
          <a:p>
            <a:pPr marL="85725" marR="0" lvl="0" indent="-85725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478533" y="6329833"/>
            <a:ext cx="46474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계정이 식별되면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로그인이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승인되고 개인 사용자에게 할당된 </a:t>
            </a:r>
            <a:r>
              <a:rPr lang="ko-KR" altLang="en-US" sz="1000" b="0" dirty="0" err="1" smtClean="0">
                <a:latin typeface="맑은 고딕" pitchFamily="50" charset="-127"/>
                <a:ea typeface="맑은 고딕" pitchFamily="50" charset="-127"/>
              </a:rPr>
              <a:t>클라우드로</a:t>
            </a:r>
            <a:r>
              <a:rPr lang="ko-KR" altLang="en-US" sz="1000" b="0" dirty="0" smtClean="0">
                <a:latin typeface="맑은 고딕" pitchFamily="50" charset="-127"/>
                <a:ea typeface="맑은 고딕" pitchFamily="50" charset="-127"/>
              </a:rPr>
              <a:t> 접속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532442"/>
              </p:ext>
            </p:extLst>
          </p:nvPr>
        </p:nvGraphicFramePr>
        <p:xfrm>
          <a:off x="168879" y="1412776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Login Process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라즈베리파이를</a:t>
                      </a:r>
                      <a:r>
                        <a:rPr lang="ko-KR" altLang="en-US" sz="1000" dirty="0" smtClean="0"/>
                        <a:t> 통한 </a:t>
                      </a:r>
                      <a:r>
                        <a:rPr lang="ko-KR" altLang="en-US" sz="1000" dirty="0" err="1" smtClean="0"/>
                        <a:t>클라우드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2018.</a:t>
                      </a:r>
                      <a:r>
                        <a:rPr lang="en-US" altLang="ko-KR" sz="1000" baseline="0" dirty="0" smtClean="0"/>
                        <a:t> 07. 26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 smtClean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2/7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라즈베리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파이를 이용한 개인용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스토리지를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구축하여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클라우드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서비스를 구현하는 프로젝트로 인프라 구성 및 기획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개발역량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향상 및 프로젝트 관리에 대한 기법을 학습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위너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실무 산출물 형식</a:t>
            </a: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137"/>
            <a:ext cx="9144000" cy="37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1485</ep:Words>
  <ep:PresentationFormat>화면 슬라이드 쇼(4:3)</ep:PresentationFormat>
  <ep:Paragraphs>394</ep:Paragraphs>
  <ep:Slides>19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슬라이드 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2014-04-16T00:55:54.000</dcterms:created>
  <dc:creator>이낙선</dc:creator>
  <cp:lastModifiedBy>smucs</cp:lastModifiedBy>
  <dcterms:modified xsi:type="dcterms:W3CDTF">2018-11-07T11:56:23.934</dcterms:modified>
  <cp:revision>124</cp:revision>
  <dc:title>PowerPoint 프레젠테이션</dc:title>
</cp:coreProperties>
</file>