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8" r:id="rId4"/>
    <p:sldId id="257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7"/>
    <p:restoredTop sz="61034"/>
  </p:normalViewPr>
  <p:slideViewPr>
    <p:cSldViewPr snapToGrid="0" snapToObjects="1">
      <p:cViewPr varScale="1">
        <p:scale>
          <a:sx n="58" d="100"/>
          <a:sy n="58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BEB01-1C1F-B54A-82F0-440DDD34E2A5}" type="datetimeFigureOut">
              <a:rPr kumimoji="1" lang="ko-KR" altLang="en-US" smtClean="0"/>
              <a:t>2018. 5. 14.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C28FA-B883-C348-92A3-E515928E54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7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C28FA-B883-C348-92A3-E515928E545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764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 dirty="0" smtClean="0"/>
              <a:t>클라우드 컴퓨팅 서비스 이용 이유를 보면 가장 많은 이유로 </a:t>
            </a:r>
            <a:r>
              <a:rPr kumimoji="1" lang="en-US" altLang="ko-KR" baseline="0" dirty="0" smtClean="0"/>
              <a:t>“</a:t>
            </a:r>
            <a:r>
              <a:rPr kumimoji="1" lang="ko-KR" altLang="en-US" baseline="0" dirty="0" smtClean="0"/>
              <a:t>별도의 저장장치가 불필요</a:t>
            </a:r>
            <a:r>
              <a:rPr kumimoji="1" lang="en-US" altLang="ko-KR" baseline="0" dirty="0" smtClean="0"/>
              <a:t>”,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“</a:t>
            </a:r>
            <a:r>
              <a:rPr kumimoji="1" lang="ko-KR" altLang="en-US" baseline="0" dirty="0" smtClean="0"/>
              <a:t>파일 저장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관리 등이 편리</a:t>
            </a:r>
            <a:r>
              <a:rPr kumimoji="1" lang="en-US" altLang="ko-KR" baseline="0" dirty="0" smtClean="0"/>
              <a:t>”,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“</a:t>
            </a:r>
            <a:r>
              <a:rPr kumimoji="1" lang="ko-KR" altLang="en-US" baseline="0" dirty="0" smtClean="0"/>
              <a:t>비교적 대용량 파일 이용 편리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 등이 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과거에는 영화 같은 대용량 파일이나 다수의 음악 파일을 저장하기 위해서는 내장 하드디스크나 외장 하드디스크를 별도로 구비하여 저장하였습니다만 현재 클라우드를 통해서 파일을 편리하게 업로드 및 다운로드할 수 있다는 장점이 개인이 클라우드 서비스를 이용하는 목적임을 알 수 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예를 들어 과거에는 사진 관리도 카메라에서 인화하여 사진 자체로나 앨범에 넣어 보관할 수 있었지만 사진을 잃어버리거나 집 안의 공간을 차지하는 단점이 있었습니다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하지만 지금은 클라우드 환경을 통해서 잃어버릴 위험도 없고 공간도 절약할 수 있어 클라우드 스토리지를 통해 관리하는 개인이 점점 늘어나고 있는 추세입니다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클라우드 컴퓨팅 서비스 비이용 이유에서는 </a:t>
            </a:r>
            <a:r>
              <a:rPr kumimoji="1" lang="en-US" altLang="ko-KR" baseline="0" dirty="0" smtClean="0"/>
              <a:t>“</a:t>
            </a:r>
            <a:r>
              <a:rPr kumimoji="1" lang="ko-KR" altLang="en-US" baseline="0" dirty="0" smtClean="0"/>
              <a:t>잘 몰라서</a:t>
            </a:r>
            <a:r>
              <a:rPr kumimoji="1" lang="en-US" altLang="ko-KR" baseline="0" dirty="0" smtClean="0"/>
              <a:t>”,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“</a:t>
            </a:r>
            <a:r>
              <a:rPr kumimoji="1" lang="ko-KR" altLang="en-US" baseline="0" dirty="0" smtClean="0"/>
              <a:t>다루는 파일이 많지 않아서</a:t>
            </a:r>
            <a:r>
              <a:rPr kumimoji="1" lang="en-US" altLang="ko-KR" baseline="0" dirty="0" smtClean="0"/>
              <a:t>”,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“</a:t>
            </a:r>
            <a:r>
              <a:rPr kumimoji="1" lang="ko-KR" altLang="en-US" baseline="0" dirty="0" smtClean="0"/>
              <a:t>해킹 등으로 개인정보 유출 우려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 등이 있는데 여기에서 개인을 타겟으로 하는 클라우드 서비스 구축에서는 쉬운 사용자 인터페이스와 사용자 설명이 따라야 한다는 것과 안정성과 보안성을 보장하여 사용자로부터 신뢰를 어필하는 것이 숙제로 남을 것 같습니다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C28FA-B883-C348-92A3-E515928E545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5552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 dirty="0" smtClean="0"/>
              <a:t>이 사진은 모 기업에서 회의를 하고 있는 모습입니다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이게 왜 개인 측면이냐고 할 수 있지만 기업 내에서 개인 간에 클라우드 서비스를 이용하여 정보를 공유하고 있는 모습으로 이것을 개인이 가질 수 있는 대표적인 장점이라고 할 수 있을 것입니다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각자 웹에 접속할 수 있는 다른 종류의 단말기를 통해서 웹서버에 저장되어 관리되는 하나의 클라우드 공간에 접속할 수 있다면 보다 효율적으로 파일을 공유할 수 있는 이점을 가질 수 있을 것입니다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C28FA-B883-C348-92A3-E515928E545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652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우리가 알고 있는 클라우드</a:t>
            </a:r>
            <a:r>
              <a:rPr kumimoji="1" lang="ko-KR" altLang="en-US" baseline="0" dirty="0" smtClean="0"/>
              <a:t> 서비스는 실제 클라우드 서비스 중에 일부에 불과하다는 것과 크게 여러 종류의 클라우드 서비스가 있다는 것을 알 수 있었고 그 중 우리 프로젝트에서 개발하려고 하는 서비스와 유사한 부분은 </a:t>
            </a:r>
            <a:r>
              <a:rPr kumimoji="1" lang="en-US" altLang="ko-KR" baseline="0" dirty="0" smtClean="0"/>
              <a:t>IaaS</a:t>
            </a:r>
            <a:r>
              <a:rPr kumimoji="1" lang="ko-KR" altLang="en-US" baseline="0" dirty="0" smtClean="0"/>
              <a:t>의 클라우드 서비스였고 이에 대해 기업의 비즈니스적인 측면에서 효율적으로 소프트웨어 어플리케이션을 개발 및 유지보수 할 수 있다는 것을 알았고 개인적인 측면에서 사용자가 필요로 하는것이 무엇인지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파일의 관리 및 공유할 수 있다는 것이 장점이라는 것을 알 수 있었습니다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또한 개인이 서비스를 이용하지 않는 이유에서 우리 프로젝트에서 해결해야할 요구사항이 실용성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편리성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안정성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보안성이라는 것을 알 수 있었습니다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C28FA-B883-C348-92A3-E515928E545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0209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이상 클라우드 스토리지의 전반에 대해 알아보았습니다</a:t>
            </a:r>
            <a:r>
              <a:rPr kumimoji="1" lang="en-US" altLang="ko-KR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C28FA-B883-C348-92A3-E515928E545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22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C28FA-B883-C348-92A3-E515928E545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617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우리가 이 프로젝트를 통해서 개발하려고 하는 것은 라즈베리파이라는 초소형 컴퓨터를 이용하여 클라우드 스토리지입니다</a:t>
            </a:r>
            <a:r>
              <a:rPr kumimoji="1" lang="en-US" altLang="ko-KR" dirty="0" smtClean="0"/>
              <a:t>.</a:t>
            </a:r>
            <a:r>
              <a:rPr kumimoji="1" lang="ko-KR" altLang="en-US" baseline="0" dirty="0" smtClean="0"/>
              <a:t> 이 클라우드 스토리지는 현재 구글의 구글 드라이브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네이버의 엔드라이브 등 여러 기업에서 일정 부분을 무료로 사용할 수 있도록 제공하고 사용자가 원하는 만큼의 추가 사용량에 따른 비용을 지불하고 사용할 수 있도록 하는 서비스를 제공하고 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 클라우드 스토리지는 사실 클라우드 서비스의 큰 범위 안에서 일부에 지나지 않습니다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그럼 클라우드 서비스는 어떤걸 말하는 것일까요</a:t>
            </a:r>
            <a:r>
              <a:rPr kumimoji="1" lang="en-US" altLang="ko-KR" baseline="0" dirty="0" smtClean="0"/>
              <a:t>?</a:t>
            </a:r>
            <a:endParaRPr kumimoji="1" lang="ko-KR" altLang="en-US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클라우드 서비스는 큰 틀에서 봤을때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사용자의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스마트폰 내부 저장공간에 저장하는 대신 외부 클라우드 서버에 저장하고 필요할 때는 어떠한 단말을 통해서도 인터넷만 연결되어 있으면 접근할 수 있도록 하는 것을 말합니다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클라우드 서비스 덕분에 사용자는 시간과 공간의 제약으로부터 자유로워질 수 있게 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이런 하나의 목적을 통해서 사용되는 이 클라우드 기술은 너무 많은 분야에서 다른 방식으로 사용되고 있기 때문에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정도만으로 정의할 수는 없습니다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세부적으로 어떤 종류의 것들이 있을까요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C28FA-B883-C348-92A3-E515928E545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854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클라우드 </a:t>
            </a:r>
            <a:r>
              <a:rPr kumimoji="1" lang="ko-KR" altLang="en-US" dirty="0" smtClean="0"/>
              <a:t>서비스의 유형으로는 대표적으로 세</a:t>
            </a:r>
            <a:r>
              <a:rPr kumimoji="1" lang="ko-KR" altLang="en-US" baseline="0" dirty="0" smtClean="0"/>
              <a:t> 가지로 분류될 수 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smtClean="0"/>
              <a:t>서비스로서 제공되는 것이 어떤 실체를 가지고 있냐에 따라 소프트웨어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플랫폼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인프라스트럭쳐로 나뉘어졌습니다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pPr marL="171450" indent="-171450">
              <a:buFontTx/>
              <a:buChar char="-"/>
            </a:pPr>
            <a:r>
              <a:rPr kumimoji="1" lang="en-US" altLang="ko-KR" baseline="0" dirty="0" smtClean="0"/>
              <a:t>SaaS</a:t>
            </a:r>
            <a:r>
              <a:rPr kumimoji="1" lang="ko-KR" altLang="en-US" baseline="0" dirty="0" smtClean="0"/>
              <a:t>는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클라우드 서비스 중에 가장 일반적인 유형으로 서비스 제공자가 모든 인프라와 소프트웨어 </a:t>
            </a:r>
            <a:r>
              <a:rPr kumimoji="1" lang="ko-KR" altLang="en-US" baseline="0" dirty="0" smtClean="0"/>
              <a:t>제품을 하나의 응용프로그램으로서 </a:t>
            </a:r>
            <a:r>
              <a:rPr kumimoji="1" lang="ko-KR" altLang="en-US" baseline="0" dirty="0" smtClean="0"/>
              <a:t>제공하는 것입니다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사용자는 웹 기반의 프론트엔드 인터페이스를 통해서만으로도 이용할 수 있는 서비스입니다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여기에는 이메일이나 금융 서비스 같은 웹기반의 서비스 등이 포함될 수 있습니다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R" baseline="0" dirty="0" smtClean="0"/>
          </a:p>
          <a:p>
            <a:pPr marL="171450" indent="-171450">
              <a:buFontTx/>
              <a:buChar char="-"/>
            </a:pPr>
            <a:r>
              <a:rPr kumimoji="1" lang="en-US" altLang="ko-KR" baseline="0" dirty="0" smtClean="0"/>
              <a:t>PaaS</a:t>
            </a:r>
            <a:r>
              <a:rPr kumimoji="1" lang="ko-KR" altLang="en-US" baseline="0" dirty="0" smtClean="0"/>
              <a:t>는 서비스 제공자가 자체적으로 하드웨어 인프라를 갖고 소프트웨어와 제품 개발 도구를 호스트해 제공하는 유형을 말합니다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사용자는 제공된 </a:t>
            </a:r>
            <a:r>
              <a:rPr kumimoji="1" lang="en-US" altLang="ko-KR" baseline="0" dirty="0" smtClean="0"/>
              <a:t>API</a:t>
            </a:r>
            <a:r>
              <a:rPr kumimoji="1" lang="ko-KR" altLang="en-US" baseline="0" dirty="0" smtClean="0"/>
              <a:t>와 플랫폼 또는 개발용 그래픽 사용자 인터페이스를 사용하여 애플리케이션을 개발할 수 있게 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 서비스는 무료도 있고 유료도 </a:t>
            </a:r>
            <a:r>
              <a:rPr kumimoji="1" lang="ko-KR" altLang="en-US" baseline="0" dirty="0" smtClean="0"/>
              <a:t>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예를 들어 클라우드 </a:t>
            </a:r>
            <a:r>
              <a:rPr kumimoji="1" lang="en-US" altLang="ko-KR" baseline="0" dirty="0" smtClean="0"/>
              <a:t>IDE</a:t>
            </a:r>
            <a:r>
              <a:rPr kumimoji="1" lang="ko-KR" altLang="en-US" baseline="0" dirty="0" smtClean="0"/>
              <a:t>라는 것이 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IDE</a:t>
            </a:r>
            <a:r>
              <a:rPr kumimoji="1" lang="ko-KR" altLang="en-US" baseline="0" dirty="0" smtClean="0"/>
              <a:t>란 통합 개발 환경의 약자로서 이클립스 같은 프로그래밍 도구를 말합니다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다들 몇 번쯤 경험해봤겠지만 이런 도구를 설치하려면 용량이 상당히 큽니다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라이브러리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프레임워크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SDK</a:t>
            </a:r>
            <a:r>
              <a:rPr kumimoji="1" lang="ko-KR" altLang="en-US" baseline="0" dirty="0" smtClean="0"/>
              <a:t> 같은 것들을 포함하기 때문입니다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이렇게 개발 환경을 구축하는데 걸리는 시간을 단축하기 위해 플랫폼으로서의 클라우드 서비스가 제공되고 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장점으로는 인터넷에 연결되어 있는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어떠한 </a:t>
            </a:r>
            <a:r>
              <a:rPr kumimoji="1" lang="en-US" altLang="ko-KR" baseline="0" dirty="0" smtClean="0"/>
              <a:t>OS</a:t>
            </a:r>
            <a:r>
              <a:rPr kumimoji="1" lang="ko-KR" altLang="en-US" baseline="0" dirty="0" smtClean="0"/>
              <a:t>를 가진 단말이라도 작업을 이어갈 수 있다는 것입니다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또한 웹사이트 어플리케이션을 개발할 수 있는 </a:t>
            </a:r>
            <a:r>
              <a:rPr kumimoji="1" lang="en-US" altLang="ko-KR" baseline="0" dirty="0" err="1" smtClean="0"/>
              <a:t>Wix</a:t>
            </a:r>
            <a:r>
              <a:rPr kumimoji="1" lang="ko-KR" altLang="en-US" baseline="0" dirty="0" smtClean="0"/>
              <a:t>라는 서비스가 있는데 사용자는 소프트웨어 개발에 대한 지식 없이도 제공되는 플랫폼만으로 개발을 해낼 수 있는 서비스입니다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R" baseline="0" dirty="0" smtClean="0"/>
          </a:p>
          <a:p>
            <a:pPr marL="171450" indent="-171450">
              <a:buFontTx/>
              <a:buChar char="-"/>
            </a:pPr>
            <a:r>
              <a:rPr kumimoji="1" lang="en-US" altLang="ko-KR" baseline="0" dirty="0" smtClean="0"/>
              <a:t>IaaS</a:t>
            </a:r>
            <a:r>
              <a:rPr kumimoji="1" lang="ko-KR" altLang="en-US" baseline="0" dirty="0" smtClean="0"/>
              <a:t>는</a:t>
            </a:r>
            <a:r>
              <a:rPr kumimoji="1"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서버를 운영하기 위해서는 서버 자원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IP, Network, Storage,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전력 등의 인프라를 구축하기 위해 필요한 것들을 외부 서버를 통해 작업할 수 있도록 환경을 제공하는 서비스를 말합니다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baseline="0" dirty="0" smtClean="0"/>
              <a:t> 예를 들어 </a:t>
            </a:r>
            <a:r>
              <a:rPr kumimoji="1" lang="en-US" altLang="ko-KR" baseline="0" dirty="0" smtClean="0"/>
              <a:t>Cafe24</a:t>
            </a:r>
            <a:r>
              <a:rPr kumimoji="1" lang="ko-KR" altLang="en-US" baseline="0" dirty="0" smtClean="0"/>
              <a:t>에서는 </a:t>
            </a:r>
            <a:r>
              <a:rPr kumimoji="1" lang="ko-KR" altLang="en-US" baseline="0" dirty="0" smtClean="0"/>
              <a:t>서버와 </a:t>
            </a:r>
            <a:r>
              <a:rPr kumimoji="1" lang="ko-KR" altLang="en-US" baseline="0" dirty="0" smtClean="0"/>
              <a:t>데이터베이스를 서비스로서 제공하여 개발자의 작업 환경이나 홈쇼핑 등의 웹사이트를 위한 서버를 제공합니다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사용자는 </a:t>
            </a:r>
            <a:r>
              <a:rPr kumimoji="1" lang="ko-KR" altLang="en-US" baseline="0" dirty="0" smtClean="0"/>
              <a:t>제공 받은 일정 부분을 사용하거나 일정 부분을 계층 구조화하여 인프라를 구축하는 방식으로 사용할 수 있게 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우리가 개발하려고 하는 클라우드 스토리지도 </a:t>
            </a:r>
            <a:r>
              <a:rPr kumimoji="1" lang="en-US" altLang="ko-KR" baseline="0" dirty="0" smtClean="0"/>
              <a:t>IaaS</a:t>
            </a:r>
            <a:r>
              <a:rPr kumimoji="1" lang="ko-KR" altLang="en-US" baseline="0" dirty="0" smtClean="0"/>
              <a:t>의 부류라고 할 수 있습니다</a:t>
            </a:r>
            <a:r>
              <a:rPr kumimoji="1" lang="en-US" altLang="ko-KR" baseline="0" dirty="0" smtClean="0"/>
              <a:t>.</a:t>
            </a:r>
            <a:endParaRPr kumimoji="1" lang="en-US" altLang="ko-KR" baseline="0" dirty="0" smtClean="0"/>
          </a:p>
          <a:p>
            <a:pPr marL="171450" indent="-171450">
              <a:buFontTx/>
              <a:buChar char="-"/>
            </a:pPr>
            <a:endParaRPr kumimoji="1" lang="en-US" altLang="ko-KR" baseline="0" dirty="0" smtClean="0"/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이렇게 우리가 클라우드 서비스라고 하면 엔드라이브 같은 데이터 스토리지를 제공하는 </a:t>
            </a:r>
            <a:r>
              <a:rPr kumimoji="1" lang="ko-KR" altLang="en-US" baseline="0" dirty="0" smtClean="0"/>
              <a:t>것 정도만 </a:t>
            </a:r>
            <a:r>
              <a:rPr kumimoji="1" lang="ko-KR" altLang="en-US" baseline="0" dirty="0" smtClean="0"/>
              <a:t>해당되는 것인줄 알았지만 일상에서 사용되는 웹에 의한 모든 행위에 대해 제공되는 서비스는 클라우드 컴퓨팅의 범위에서 벗어나는 것이 없을 정도로 현재에는 필수적인 기술로 분류되는 중요한 부분이 되었습니다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C28FA-B883-C348-92A3-E515928E545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89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앞에서 말한 것과 같이</a:t>
            </a:r>
            <a:r>
              <a:rPr kumimoji="1" lang="ko-KR" altLang="en-US" baseline="0" dirty="0" smtClean="0"/>
              <a:t> 우리 프로젝트에서 초점을 맞춰야 하는 부분인 </a:t>
            </a:r>
            <a:r>
              <a:rPr kumimoji="1" lang="en-US" altLang="ko-KR" baseline="0" dirty="0" smtClean="0"/>
              <a:t>IaaS</a:t>
            </a:r>
            <a:r>
              <a:rPr kumimoji="1" lang="ko-KR" altLang="en-US" baseline="0" dirty="0" smtClean="0"/>
              <a:t>로 깊게 들어가보도록 하겠습니다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 유형의 서비스는 위에서 말한 것과 같이 인터넷을 통해 보여지고 관리되는 즉각적인 컴퓨팅 인프라입니다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이를 사용할 경우에는 자체 물리적 서버와 기타 데이터 센터 인프라를 구입하고 관리하는 데 따른 비용과 복잡성을 해결할 수 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그리고 필요한 양과 기간 동안 만큼만 대여할 수 있다는 장점이 있습니다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C28FA-B883-C348-92A3-E515928E545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01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IaaS</a:t>
            </a:r>
            <a:r>
              <a:rPr kumimoji="1" lang="ko-KR" altLang="en-US" baseline="0" dirty="0" smtClean="0"/>
              <a:t> 클라우드 서비스를 이용하는 기업적인 측면의 업무로는 이와 같은 것들이 있습니다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테스트 및 개발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개발팀에서는 개발 및 테스트 환경을 </a:t>
            </a:r>
            <a:r>
              <a:rPr kumimoji="1" lang="en-US" altLang="ko-KR" baseline="0" dirty="0" smtClean="0"/>
              <a:t>IaaS</a:t>
            </a:r>
            <a:r>
              <a:rPr kumimoji="1" lang="ko-KR" altLang="en-US" baseline="0" dirty="0" smtClean="0"/>
              <a:t>를 통해서 빠르고 경제적으로 분해하고 설정하여 응용 프로그램을 더 빠르게 개발 및 테스트하여 출시할 수 있게 됩니다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웹 사이트 호스팅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IaaS</a:t>
            </a:r>
            <a:r>
              <a:rPr kumimoji="1" lang="ko-KR" altLang="en-US" baseline="0" dirty="0" smtClean="0"/>
              <a:t>를 사용하게 되면 자체적으로 관리할 범위가 줄어들기 때문에 전체적인 비용이 덜 들 수 있습니다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데이터베이스 및 복구시스템 운영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자체 데이터베이스를 가지는 기업에서는 데이터를 관리하고 법적 요건과 규정 준수 요구 사항을 충족하는데 숙련된 데이터베이스 관리자가 필요하게 되는데 </a:t>
            </a:r>
            <a:r>
              <a:rPr kumimoji="1" lang="en-US" altLang="ko-KR" baseline="0" dirty="0" smtClean="0"/>
              <a:t>IaaS</a:t>
            </a:r>
            <a:r>
              <a:rPr kumimoji="1" lang="ko-KR" altLang="en-US" baseline="0" dirty="0" smtClean="0"/>
              <a:t>를 이용하면 이 부분을 해결할 수 있으므로 더 멀리 봤을 때 예측할 수 없는 수요와 꾸준히 증가하는 데이터베이스의 요구 사항을 처리하는 데 효과적이라고 할 수 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뿐만 아니라 백업 및 복구 시스템의 계획과 관리 또한 간소화될 수 있게 됩니다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웹 애플리케이션 관리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IaaS</a:t>
            </a:r>
            <a:r>
              <a:rPr kumimoji="1" lang="ko-KR" altLang="en-US" baseline="0" dirty="0" smtClean="0"/>
              <a:t>는 웹 애플리케이션을 지원하기 위한 저장소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웹 서버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응용 프로그램 서버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네트워킹 리소스 등의 모든 자원에 대한 인프라를 제공하기 때문에 이를 통해서 예측할 수 없는 수요에 따른 축소 및 확대를 통해 효율적으로 관리할 수 있게 됩니다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고성능 컴퓨팅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기업에서는 소프트웨어 어플리케이션을 제공하는데 있어 그 안에 수백만 개의 변수를 계산 및 처리하기 위해 슈퍼 컴퓨터 같은 고성능 컴퓨터가 필요하게 되는데 </a:t>
            </a:r>
            <a:r>
              <a:rPr kumimoji="1" lang="en-US" altLang="ko-KR" baseline="0" dirty="0" smtClean="0"/>
              <a:t>IaaS</a:t>
            </a:r>
            <a:r>
              <a:rPr kumimoji="1" lang="ko-KR" altLang="en-US" baseline="0" dirty="0" smtClean="0"/>
              <a:t>를 통해서 해결할 수 있습니다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빅 데이터 분석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빅 데이터는 사용자들의 패턴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추세 및 연관을 포함하는 방대한 데이터의 집합을 의미하고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이러한 패턴 등을 마이닝하기 위해서는 엄청난 양의 처리 능력이 필요하게 되는데 위에서 말한 것과 같은 고성능 컴퓨팅을 </a:t>
            </a:r>
            <a:r>
              <a:rPr kumimoji="1" lang="en-US" altLang="ko-KR" baseline="0" dirty="0" smtClean="0"/>
              <a:t>IaaS</a:t>
            </a:r>
            <a:r>
              <a:rPr kumimoji="1" lang="ko-KR" altLang="en-US" baseline="0" dirty="0" smtClean="0"/>
              <a:t>를 통해 경제적으로 해결할 수 있습니다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C28FA-B883-C348-92A3-E515928E545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728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영상은 모 기업에서 광고하는 클라우드 서비스입니다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동영상 재생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baseline="0" dirty="0" smtClean="0"/>
              <a:t>이 영상에서는 클라우드 서비스를 이용하는 기업이 늘어나고 있는 추세이고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왜 기업이 클라우드 서비스를 이용해야 하는지에 대한 장점을 어필하고 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구체적으로 어떤 장점이 있을까요</a:t>
            </a:r>
            <a:r>
              <a:rPr kumimoji="1" lang="en-US" altLang="ko-KR" baseline="0" dirty="0" smtClean="0"/>
              <a:t>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C28FA-B883-C348-92A3-E515928E545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9466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기업에서는</a:t>
            </a:r>
            <a:r>
              <a:rPr kumimoji="1" lang="ko-KR" altLang="en-US" baseline="0" dirty="0" smtClean="0"/>
              <a:t> 소프트웨어 어플리케이션을 효율적으로 개발 및 유지보수하기 위해서 필수적으로 </a:t>
            </a:r>
            <a:r>
              <a:rPr kumimoji="1" lang="en-US" altLang="ko-KR" baseline="0" dirty="0" smtClean="0"/>
              <a:t>IaaS</a:t>
            </a:r>
            <a:r>
              <a:rPr kumimoji="1" lang="ko-KR" altLang="en-US" baseline="0" dirty="0" smtClean="0"/>
              <a:t>를 이용하게 되는 것입니다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기업이 취할 수 있는 이점으로는 이와 같은 것들이 있습니다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관리를 하기 위해 불필요한 자본 지출 제거 및 지속적인 비용 감소할 수 있습니다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재해 또는 작동 중단 중에도 평소대로 응용 프로그램과 데이터에 액세스 할 수 있는 비즈니스 연속성 및 재해 복구를 개선할 수 있습니다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새로운 제품을 출시하기 위해 필요한 컴퓨팅 인프라를 내부적으로 설정하는 데 요구되는 상당한 시간을 단축할 수 있게 됩니다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특정 날짜에 따른 폭발적 수요를 수용하기 위한 리소스와 다시 수요가 줄어들게 되면 리소스의 규모를 축소할 수 있도록 하는 변화하는 비즈니스 상태에 더 빠르게 대응할 수 있게 됩니다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다른 불필요한 작업을 배제하고 핵심 비즈니스에 집중할 수 있게 됩니다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 baseline="0" dirty="0" smtClean="0"/>
              <a:t>IaaS</a:t>
            </a:r>
            <a:r>
              <a:rPr kumimoji="1" lang="ko-KR" altLang="en-US" baseline="0" dirty="0" smtClean="0"/>
              <a:t> 서비스 계약 시에 적절한 계약이 체결된다면 서비스 공급자가 안정된 인프라를 보장하게 되어 안정성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신뢰성 및 지원 가능성을 향상시킬 수 있고</a:t>
            </a:r>
            <a:endParaRPr kumimoji="1" lang="en-US" altLang="ko-KR" baseline="0" dirty="0" smtClean="0"/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더 강화된 데이터 보안을 제공할 수 있습니다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소프트웨어 어플리케이션을 제공하기 전에 인프라를 설정할 단계를 줄일 수 있으므로 사용자에게 더 빠르게 제공할 수 있습니다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R" baseline="0" dirty="0" smtClean="0"/>
          </a:p>
          <a:p>
            <a:pPr marL="171450" indent="-171450">
              <a:buFontTx/>
              <a:buChar char="-"/>
            </a:pPr>
            <a:endParaRPr kumimoji="1" lang="en-US" altLang="ko-KR" baseline="0" dirty="0" smtClean="0"/>
          </a:p>
          <a:p>
            <a:pPr marL="171450" indent="-171450">
              <a:buFontTx/>
              <a:buChar char="-"/>
            </a:pPr>
            <a:r>
              <a:rPr kumimoji="1" lang="ko-KR" altLang="en-US" baseline="0" dirty="0" smtClean="0"/>
              <a:t>이런 장점에 의해서 기업에서는 </a:t>
            </a:r>
            <a:r>
              <a:rPr kumimoji="1" lang="en-US" altLang="ko-KR" baseline="0" dirty="0" smtClean="0"/>
              <a:t>IaaS</a:t>
            </a:r>
            <a:r>
              <a:rPr kumimoji="1" lang="ko-KR" altLang="en-US" baseline="0" dirty="0" smtClean="0"/>
              <a:t>를 이용하게 됩니다</a:t>
            </a:r>
            <a:r>
              <a:rPr kumimoji="1"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C28FA-B883-C348-92A3-E515928E545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7938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지금 까지 기업</a:t>
            </a:r>
            <a:r>
              <a:rPr kumimoji="1" lang="ko-KR" altLang="en-US" baseline="0" dirty="0" smtClean="0"/>
              <a:t> 측면에서 클라우스 서비스를 이용하는 부분에 대해서 설명을 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우리는 이런 방대한 클라우드 서비스의 전반적인 부분을 이해하기 위해서 가장 기초적인 부분인 개인 사용자가 자료를 저장할 수 있는 데이터 공간을 제공하는 서비스를 구축할 것입니다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그러므로 개인에게 있어 클라우드 서비스란 어떤 의미일까요</a:t>
            </a:r>
            <a:r>
              <a:rPr kumimoji="1"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C28FA-B883-C348-92A3-E515928E545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285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tv.naver.com/v/277457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149177" y="2768504"/>
            <a:ext cx="10132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0" b="1" dirty="0" smtClean="0"/>
              <a:t>클라우드 </a:t>
            </a:r>
            <a:r>
              <a:rPr kumimoji="1" lang="ko-KR" altLang="en-US" sz="7000" b="1" dirty="0" smtClean="0"/>
              <a:t>서비스 개요</a:t>
            </a:r>
            <a:endParaRPr kumimoji="1" lang="ko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5619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23257" cy="1320800"/>
          </a:xfrm>
        </p:spPr>
        <p:txBody>
          <a:bodyPr>
            <a:noAutofit/>
          </a:bodyPr>
          <a:lstStyle/>
          <a:p>
            <a:r>
              <a:rPr kumimoji="1" lang="ko-KR" altLang="en-US" sz="4600" b="1" dirty="0" smtClean="0">
                <a:solidFill>
                  <a:schemeClr val="tx1"/>
                </a:solidFill>
              </a:rPr>
              <a:t>개인에게 클라우드 서비스란</a:t>
            </a:r>
            <a:r>
              <a:rPr kumimoji="1" lang="en-US" altLang="ko-KR" sz="4600" b="1" dirty="0" smtClean="0">
                <a:solidFill>
                  <a:schemeClr val="tx1"/>
                </a:solidFill>
              </a:rPr>
              <a:t>?</a:t>
            </a:r>
            <a:endParaRPr kumimoji="1" lang="ko-KR" altLang="en-US" sz="46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93148"/>
            <a:ext cx="7306082" cy="53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23257" cy="1320800"/>
          </a:xfrm>
        </p:spPr>
        <p:txBody>
          <a:bodyPr>
            <a:noAutofit/>
          </a:bodyPr>
          <a:lstStyle/>
          <a:p>
            <a:r>
              <a:rPr kumimoji="1" lang="ko-KR" altLang="en-US" sz="4600" b="1" dirty="0" smtClean="0">
                <a:solidFill>
                  <a:schemeClr val="tx1"/>
                </a:solidFill>
              </a:rPr>
              <a:t>개인에게 클라우드 서비스란</a:t>
            </a:r>
            <a:r>
              <a:rPr kumimoji="1" lang="en-US" altLang="ko-KR" sz="4600" b="1" dirty="0" smtClean="0">
                <a:solidFill>
                  <a:schemeClr val="tx1"/>
                </a:solidFill>
              </a:rPr>
              <a:t>?</a:t>
            </a:r>
            <a:endParaRPr kumimoji="1" lang="ko-KR" altLang="en-US" sz="46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532853"/>
            <a:ext cx="7728113" cy="51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000" b="1" dirty="0" smtClean="0">
                <a:solidFill>
                  <a:schemeClr val="tx1"/>
                </a:solidFill>
              </a:rPr>
              <a:t>정리</a:t>
            </a:r>
            <a:endParaRPr kumimoji="1" lang="ko-KR" altLang="en-US" sz="5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5577" y="5618920"/>
            <a:ext cx="1509275" cy="1040297"/>
          </a:xfrm>
        </p:spPr>
        <p:txBody>
          <a:bodyPr>
            <a:normAutofit/>
          </a:bodyPr>
          <a:lstStyle/>
          <a:p>
            <a:r>
              <a:rPr kumimoji="1" lang="ko-KR" altLang="en-US" sz="5000" b="1" dirty="0" smtClean="0">
                <a:solidFill>
                  <a:schemeClr val="tx1"/>
                </a:solidFill>
              </a:rPr>
              <a:t>끝</a:t>
            </a:r>
            <a:endParaRPr kumimoji="1" lang="ko-KR" altLang="en-US" sz="5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000" dirty="0" smtClean="0">
                <a:solidFill>
                  <a:schemeClr val="tx1"/>
                </a:solidFill>
              </a:rPr>
              <a:t>목차</a:t>
            </a:r>
            <a:endParaRPr kumimoji="1"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3000" dirty="0" smtClean="0"/>
              <a:t>우리가 알고있는 </a:t>
            </a:r>
            <a:r>
              <a:rPr kumimoji="1" lang="ko-KR" altLang="en-US" sz="3000" dirty="0" smtClean="0"/>
              <a:t>클라우드</a:t>
            </a:r>
            <a:endParaRPr kumimoji="1" lang="en-US" altLang="ko-KR" sz="3000" dirty="0" smtClean="0"/>
          </a:p>
          <a:p>
            <a:r>
              <a:rPr kumimoji="1" lang="ko-KR" altLang="en-US" sz="3000" dirty="0" smtClean="0"/>
              <a:t>클라우드 서비스의 유형</a:t>
            </a:r>
            <a:endParaRPr kumimoji="1" lang="en-US" altLang="ko-KR" sz="3000" dirty="0" smtClean="0"/>
          </a:p>
          <a:p>
            <a:r>
              <a:rPr kumimoji="1" lang="ko-KR" altLang="en-US" sz="3000" dirty="0" smtClean="0"/>
              <a:t>기업 측면에서의 클라우드 서비스</a:t>
            </a:r>
            <a:endParaRPr kumimoji="1" lang="en-US" altLang="ko-KR" sz="3000" dirty="0" smtClean="0"/>
          </a:p>
          <a:p>
            <a:r>
              <a:rPr kumimoji="1" lang="ko-KR" altLang="en-US" sz="3000" dirty="0" smtClean="0"/>
              <a:t>개인 측면에서의 클라우드 서비스</a:t>
            </a:r>
            <a:endParaRPr kumimoji="1"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6071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000" b="1" dirty="0">
                <a:solidFill>
                  <a:schemeClr val="tx1"/>
                </a:solidFill>
              </a:rPr>
              <a:t>클라우드 </a:t>
            </a:r>
            <a:r>
              <a:rPr kumimoji="1" lang="ko-KR" altLang="en-US" sz="5000" b="1" dirty="0" smtClean="0">
                <a:solidFill>
                  <a:schemeClr val="tx1"/>
                </a:solidFill>
              </a:rPr>
              <a:t>서비스란</a:t>
            </a:r>
            <a:r>
              <a:rPr kumimoji="1" lang="en-US" altLang="ko-KR" sz="5000" b="1" dirty="0" smtClean="0">
                <a:solidFill>
                  <a:schemeClr val="tx1"/>
                </a:solidFill>
              </a:rPr>
              <a:t>?</a:t>
            </a:r>
            <a:endParaRPr kumimoji="1" lang="ko-KR" altLang="en-US" sz="5000" dirty="0"/>
          </a:p>
        </p:txBody>
      </p:sp>
      <p:pic>
        <p:nvPicPr>
          <p:cNvPr id="1026" name="Picture 2" descr="´ë¼ì°ë ê´ë ¨ì£¼ ì´ê²ë§ ìê³  ë¯¸ë¦¬ ì¤ë¹íì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29" y="1441938"/>
            <a:ext cx="5182745" cy="51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Së§ì¼í ì±ê³µì¬ë¡- í©ê°ë¤ ëì¥, ê¹ì´ê°ë¤ ì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76" y="1508604"/>
            <a:ext cx="5521569" cy="51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3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000" b="1" dirty="0" smtClean="0">
                <a:solidFill>
                  <a:schemeClr val="tx1"/>
                </a:solidFill>
              </a:rPr>
              <a:t>클라우드 서비스의 유형</a:t>
            </a:r>
            <a:endParaRPr kumimoji="1" lang="ko-KR" altLang="en-US" sz="5000" b="1" dirty="0">
              <a:solidFill>
                <a:schemeClr val="tx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851505" y="2149061"/>
            <a:ext cx="8596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-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SaaS </a:t>
            </a:r>
            <a:r>
              <a:rPr lang="en-US" altLang="ko-KR" sz="4000" dirty="0"/>
              <a:t>(Software as a Service</a:t>
            </a:r>
            <a:r>
              <a:rPr lang="en-US" altLang="ko-KR" sz="4000" dirty="0" smtClean="0"/>
              <a:t>)</a:t>
            </a:r>
          </a:p>
          <a:p>
            <a:endParaRPr kumimoji="1" lang="en-US" altLang="ko-KR" sz="4000" dirty="0"/>
          </a:p>
          <a:p>
            <a:r>
              <a:rPr lang="en-US" altLang="ko-KR" sz="4000" dirty="0" smtClean="0"/>
              <a:t>-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PaaS </a:t>
            </a:r>
            <a:r>
              <a:rPr lang="en-US" altLang="ko-KR" sz="4000" dirty="0"/>
              <a:t>(Platform as a Service</a:t>
            </a:r>
            <a:r>
              <a:rPr lang="en-US" altLang="ko-KR" sz="4000" dirty="0" smtClean="0"/>
              <a:t>)</a:t>
            </a:r>
          </a:p>
          <a:p>
            <a:endParaRPr kumimoji="1" lang="en-US" altLang="ko-KR" sz="4000" dirty="0"/>
          </a:p>
          <a:p>
            <a:r>
              <a:rPr lang="en-US" altLang="ko-KR" sz="4000" dirty="0" smtClean="0"/>
              <a:t>-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IaaS </a:t>
            </a:r>
            <a:r>
              <a:rPr lang="en-US" altLang="ko-KR" sz="4000" dirty="0"/>
              <a:t>(Infrastructure as a Service</a:t>
            </a:r>
            <a:r>
              <a:rPr lang="en-US" altLang="ko-KR" sz="4000" dirty="0" smtClean="0"/>
              <a:t>)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610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 smtClean="0">
                <a:solidFill>
                  <a:schemeClr val="tx1"/>
                </a:solidFill>
              </a:rPr>
              <a:t>IaaS</a:t>
            </a:r>
            <a:r>
              <a:rPr lang="ko-KR" altLang="en-US" sz="5000" b="1" dirty="0">
                <a:solidFill>
                  <a:schemeClr val="tx1"/>
                </a:solidFill>
              </a:rPr>
              <a:t> </a:t>
            </a:r>
            <a:r>
              <a:rPr lang="ko-KR" altLang="en-US" sz="5000" b="1" dirty="0" smtClean="0">
                <a:solidFill>
                  <a:schemeClr val="tx1"/>
                </a:solidFill>
              </a:rPr>
              <a:t>클라우드 서비스</a:t>
            </a:r>
            <a:endParaRPr kumimoji="1" lang="ko-KR" altLang="en-US" sz="5000" b="1" dirty="0">
              <a:solidFill>
                <a:schemeClr val="tx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930400"/>
            <a:ext cx="8596668" cy="3886165"/>
          </a:xfrm>
        </p:spPr>
      </p:pic>
    </p:spTree>
    <p:extLst>
      <p:ext uri="{BB962C8B-B14F-4D97-AF65-F5344CB8AC3E}">
        <p14:creationId xmlns:p14="http://schemas.microsoft.com/office/powerpoint/2010/main" val="697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 smtClean="0">
                <a:solidFill>
                  <a:schemeClr val="tx1"/>
                </a:solidFill>
              </a:rPr>
              <a:t>IaaS</a:t>
            </a:r>
            <a:r>
              <a:rPr lang="en-US" altLang="ko-KR" sz="5000" b="1" dirty="0">
                <a:solidFill>
                  <a:schemeClr val="tx1"/>
                </a:solidFill>
              </a:rPr>
              <a:t> </a:t>
            </a:r>
            <a:r>
              <a:rPr lang="en-US" altLang="ko-KR" sz="5000" b="1" dirty="0" smtClean="0">
                <a:solidFill>
                  <a:schemeClr val="tx1"/>
                </a:solidFill>
              </a:rPr>
              <a:t>For Business</a:t>
            </a:r>
            <a:endParaRPr kumimoji="1" lang="ko-KR" altLang="en-US" sz="5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sz="4000" dirty="0" smtClean="0"/>
              <a:t> 테스트 및 개발</a:t>
            </a:r>
            <a:endParaRPr kumimoji="1" lang="en-US" altLang="ko-KR" sz="4000" dirty="0" smtClean="0"/>
          </a:p>
          <a:p>
            <a:r>
              <a:rPr kumimoji="1" lang="ko-KR" altLang="en-US" sz="4000" dirty="0" smtClean="0"/>
              <a:t> 웹 사이트 호스팅</a:t>
            </a:r>
            <a:endParaRPr kumimoji="1" lang="en-US" altLang="ko-KR" sz="4000" dirty="0" smtClean="0"/>
          </a:p>
          <a:p>
            <a:r>
              <a:rPr kumimoji="1" lang="ko-KR" altLang="en-US" sz="4000" dirty="0" smtClean="0"/>
              <a:t> 데이터베이스 및 복구시스템 운영</a:t>
            </a:r>
            <a:endParaRPr kumimoji="1" lang="en-US" altLang="ko-KR" sz="4000" dirty="0" smtClean="0"/>
          </a:p>
          <a:p>
            <a:r>
              <a:rPr kumimoji="1" lang="ko-KR" altLang="en-US" sz="4000" dirty="0" smtClean="0"/>
              <a:t> 웹 어플리케이션 관리</a:t>
            </a:r>
            <a:endParaRPr kumimoji="1" lang="en-US" altLang="ko-KR" sz="4000" dirty="0" smtClean="0"/>
          </a:p>
          <a:p>
            <a:r>
              <a:rPr kumimoji="1" lang="ko-KR" altLang="en-US" sz="4000" dirty="0" smtClean="0"/>
              <a:t> 고성능 컴퓨팅</a:t>
            </a:r>
            <a:endParaRPr kumimoji="1" lang="en-US" altLang="ko-KR" sz="4000" dirty="0" smtClean="0"/>
          </a:p>
          <a:p>
            <a:r>
              <a:rPr kumimoji="1" lang="ko-KR" altLang="en-US" sz="4000" dirty="0" smtClean="0"/>
              <a:t> 빅 데이터 분석</a:t>
            </a:r>
            <a:endParaRPr kumimoji="1" lang="en-US" altLang="ko-KR" sz="4000" dirty="0" smtClean="0"/>
          </a:p>
          <a:p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141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>
                <a:solidFill>
                  <a:schemeClr val="tx1"/>
                </a:solidFill>
              </a:rPr>
              <a:t>IaaS For Business</a:t>
            </a:r>
            <a:endParaRPr kumimoji="1"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>
                <a:hlinkClick r:id="rId3"/>
              </a:rPr>
              <a:t>http://tv.naver.com/v/2774579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8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000" b="1" dirty="0" smtClean="0">
                <a:solidFill>
                  <a:schemeClr val="tx1"/>
                </a:solidFill>
              </a:rPr>
              <a:t>Many Advantages of IaaS</a:t>
            </a:r>
            <a:endParaRPr kumimoji="1" lang="ko-KR" altLang="en-US" sz="5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91860"/>
            <a:ext cx="8596668" cy="3880773"/>
          </a:xfrm>
        </p:spPr>
        <p:txBody>
          <a:bodyPr>
            <a:noAutofit/>
          </a:bodyPr>
          <a:lstStyle/>
          <a:p>
            <a:r>
              <a:rPr kumimoji="1" lang="ko-KR" altLang="en-US" sz="3000" dirty="0" smtClean="0"/>
              <a:t> 자본 지출 제거 및 지속적인 비용 감소</a:t>
            </a:r>
            <a:endParaRPr kumimoji="1" lang="en-US" altLang="ko-KR" sz="3000" dirty="0" smtClean="0"/>
          </a:p>
          <a:p>
            <a:r>
              <a:rPr kumimoji="1" lang="ko-KR" altLang="en-US" sz="3000" dirty="0" smtClean="0"/>
              <a:t> 비즈니스 연속성 및 재해 복구 개선</a:t>
            </a:r>
            <a:endParaRPr kumimoji="1" lang="en-US" altLang="ko-KR" sz="3000" dirty="0" smtClean="0"/>
          </a:p>
          <a:p>
            <a:r>
              <a:rPr kumimoji="1" lang="ko-KR" altLang="en-US" sz="3000" dirty="0" smtClean="0"/>
              <a:t> 빠른 혁신</a:t>
            </a:r>
            <a:endParaRPr kumimoji="1" lang="en-US" altLang="ko-KR" sz="3000" dirty="0" smtClean="0"/>
          </a:p>
          <a:p>
            <a:r>
              <a:rPr kumimoji="1" lang="ko-KR" altLang="en-US" sz="3000" dirty="0" smtClean="0"/>
              <a:t> 변화하는 비즈니스 상태에 더 빠르게 대응</a:t>
            </a:r>
            <a:endParaRPr kumimoji="1" lang="en-US" altLang="ko-KR" sz="3000" dirty="0" smtClean="0"/>
          </a:p>
          <a:p>
            <a:r>
              <a:rPr kumimoji="1" lang="ko-KR" altLang="en-US" sz="3000" dirty="0" smtClean="0"/>
              <a:t> 핵심 비즈니스에 집중</a:t>
            </a:r>
            <a:endParaRPr kumimoji="1" lang="en-US" altLang="ko-KR" sz="3000" dirty="0" smtClean="0"/>
          </a:p>
          <a:p>
            <a:r>
              <a:rPr kumimoji="1" lang="ko-KR" altLang="en-US" sz="3000" dirty="0" smtClean="0"/>
              <a:t> 안정성</a:t>
            </a:r>
            <a:r>
              <a:rPr kumimoji="1" lang="en-US" altLang="ko-KR" sz="3000" dirty="0" smtClean="0"/>
              <a:t>,</a:t>
            </a:r>
            <a:r>
              <a:rPr kumimoji="1" lang="ko-KR" altLang="en-US" sz="3000" dirty="0" smtClean="0"/>
              <a:t> 신뢰성 및 지원 가능성 향상</a:t>
            </a:r>
            <a:endParaRPr kumimoji="1" lang="en-US" altLang="ko-KR" sz="3000" dirty="0" smtClean="0"/>
          </a:p>
          <a:p>
            <a:r>
              <a:rPr kumimoji="1" lang="ko-KR" altLang="en-US" sz="3000" dirty="0" smtClean="0"/>
              <a:t> 보안 강화</a:t>
            </a:r>
            <a:endParaRPr kumimoji="1" lang="en-US" altLang="ko-KR" sz="3000" dirty="0" smtClean="0"/>
          </a:p>
          <a:p>
            <a:r>
              <a:rPr kumimoji="1" lang="ko-KR" altLang="en-US" sz="3000" dirty="0" smtClean="0"/>
              <a:t> 사용자에게 더 빠르게 새로운 앱을 제공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3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23257" cy="1320800"/>
          </a:xfrm>
        </p:spPr>
        <p:txBody>
          <a:bodyPr>
            <a:noAutofit/>
          </a:bodyPr>
          <a:lstStyle/>
          <a:p>
            <a:r>
              <a:rPr kumimoji="1" lang="ko-KR" altLang="en-US" sz="4600" b="1" dirty="0" smtClean="0">
                <a:solidFill>
                  <a:schemeClr val="tx1"/>
                </a:solidFill>
              </a:rPr>
              <a:t>개인에게 클라우드 서비스란</a:t>
            </a:r>
            <a:r>
              <a:rPr kumimoji="1" lang="en-US" altLang="ko-KR" sz="4600" b="1" dirty="0" smtClean="0">
                <a:solidFill>
                  <a:schemeClr val="tx1"/>
                </a:solidFill>
              </a:rPr>
              <a:t>?</a:t>
            </a:r>
            <a:endParaRPr kumimoji="1" lang="ko-KR" altLang="en-US" sz="4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1458</Words>
  <Application>Microsoft Macintosh PowerPoint</Application>
  <PresentationFormat>와이드스크린</PresentationFormat>
  <Paragraphs>93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HY그래픽M</vt:lpstr>
      <vt:lpstr>Trebuchet MS</vt:lpstr>
      <vt:lpstr>Wingdings 3</vt:lpstr>
      <vt:lpstr>Arial</vt:lpstr>
      <vt:lpstr>패싯</vt:lpstr>
      <vt:lpstr>PowerPoint 프레젠테이션</vt:lpstr>
      <vt:lpstr>목차</vt:lpstr>
      <vt:lpstr>클라우드 서비스란?</vt:lpstr>
      <vt:lpstr>클라우드 서비스의 유형</vt:lpstr>
      <vt:lpstr>IaaS 클라우드 서비스</vt:lpstr>
      <vt:lpstr>IaaS For Business</vt:lpstr>
      <vt:lpstr>IaaS For Business</vt:lpstr>
      <vt:lpstr>Many Advantages of IaaS</vt:lpstr>
      <vt:lpstr>개인에게 클라우드 서비스란?</vt:lpstr>
      <vt:lpstr>개인에게 클라우드 서비스란?</vt:lpstr>
      <vt:lpstr>개인에게 클라우드 서비스란?</vt:lpstr>
      <vt:lpstr>정리</vt:lpstr>
      <vt:lpstr>끝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이재민</dc:creator>
  <cp:lastModifiedBy>이재민</cp:lastModifiedBy>
  <cp:revision>32</cp:revision>
  <dcterms:created xsi:type="dcterms:W3CDTF">2018-05-09T09:37:50Z</dcterms:created>
  <dcterms:modified xsi:type="dcterms:W3CDTF">2018-05-14T01:00:56Z</dcterms:modified>
</cp:coreProperties>
</file>