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82" r:id="rId6"/>
    <p:sldId id="283" r:id="rId7"/>
    <p:sldId id="284" r:id="rId8"/>
    <p:sldId id="285" r:id="rId9"/>
    <p:sldId id="286" r:id="rId10"/>
    <p:sldId id="287" r:id="rId11"/>
    <p:sldId id="293" r:id="rId12"/>
    <p:sldId id="294" r:id="rId13"/>
    <p:sldId id="295" r:id="rId14"/>
    <p:sldId id="292" r:id="rId15"/>
    <p:sldId id="263" r:id="rId16"/>
    <p:sldId id="276" r:id="rId17"/>
    <p:sldId id="278" r:id="rId18"/>
    <p:sldId id="279" r:id="rId19"/>
    <p:sldId id="268" r:id="rId20"/>
    <p:sldId id="269" r:id="rId21"/>
    <p:sldId id="272" r:id="rId22"/>
    <p:sldId id="296" r:id="rId23"/>
    <p:sldId id="29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04"/>
    <a:srgbClr val="ED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3"/>
    <p:restoredTop sz="81579"/>
  </p:normalViewPr>
  <p:slideViewPr>
    <p:cSldViewPr snapToGrid="0" snapToObjects="1">
      <p:cViewPr>
        <p:scale>
          <a:sx n="64" d="100"/>
          <a:sy n="64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F6E9A-562F-BD46-B387-6946357C665E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B6FA-F611-394A-A7FF-D01F54CA7A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16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4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자세한 내용은 시연을 통해 먼저 말씀드리겠습니다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58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특징을 말씀드리겠습니다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8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16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14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오늘 공무원 시험을 본 껨순이와 껨돌이의 대화입니다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22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껨순이가 본 시험의 일부입니다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사실 빵은 포르투갈어로 일본을 거쳐 우리나라로 전해졌기 때문에 외래어로 사용되고 있는 말입니다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이렇게 외래어를 외래어인지도 모르고 사용하는 사람들이 많습니다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92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그래서 저희는 한글왕이라는 게임을 기획하게 되었습니다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49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한글왕의 개요입니다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장르는 교육적 기능을 가진 기능성 </a:t>
            </a:r>
            <a:r>
              <a:rPr kumimoji="1" lang="en-US" altLang="ko-KR" dirty="0" smtClean="0"/>
              <a:t>2D</a:t>
            </a:r>
            <a:r>
              <a:rPr kumimoji="1" lang="ko-KR" altLang="en-US" baseline="0" dirty="0" smtClean="0"/>
              <a:t> 터치액션게임입니다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플랫폼은 ㅇㅇㅇㅇㅇ이렇게 한글왕은 플랫폼을 가리지않고 플레이할수있습니다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타겟층은 남녀노소 누구나 즐길수있는 전연령층이구요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엔진은 언리얼을 사용했습니다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98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게임적 요소를 말씀드리겠습니다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3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게임적 요소를 말씀드리겠습니다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우리말은 쌓아 올리고 외래어는 깨부수자라는 목표와 걸맞게</a:t>
            </a:r>
            <a:r>
              <a:rPr kumimoji="1" lang="ko-KR" altLang="en-US" baseline="0" dirty="0" smtClean="0"/>
              <a:t> 기와와 망치를 주요 인게임 요소로 구성했습니다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한글왕에서는 기왓장을 </a:t>
            </a:r>
            <a:r>
              <a:rPr kumimoji="1" lang="ko-KR" altLang="en-US" dirty="0" smtClean="0"/>
              <a:t>부수는 액션이 주가 되기 때문에 부가적 요소가 굉장히 게임의 흥미에 영향을 미친다고 생각했습니다</a:t>
            </a:r>
            <a:r>
              <a:rPr kumimoji="1" lang="en-US" altLang="ko-KR" dirty="0" smtClean="0"/>
              <a:t>.</a:t>
            </a:r>
            <a:r>
              <a:rPr kumimoji="1" lang="ko-KR" altLang="en-US" baseline="0" dirty="0" smtClean="0"/>
              <a:t> 그래서 저희 </a:t>
            </a:r>
            <a:r>
              <a:rPr kumimoji="1" lang="ko-KR" altLang="en-US" dirty="0" smtClean="0"/>
              <a:t>자세한 설명은 시연을 통해 보여드리겠습니다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22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교육적 요소로는</a:t>
            </a:r>
            <a:r>
              <a:rPr kumimoji="1" lang="ko-KR" altLang="en-US" baseline="0" dirty="0" smtClean="0"/>
              <a:t> 학습장을 통해 게임 중에 틀린말이 표시됩니다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외래어로 착각해서 부숴버린 고유어와 부수지 못한 외래어를 다시 확인함으로써 사용자에게 교육적 효과를 줄 수 있도록 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받아쓰기를 통해 틀린말을 복습함으로써 이차적 학습 효과를 얻을 수 있도록 구성했습니다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받아쓰기 후에도 학습완료 탭에서 사용자가 틀렸던 말들을 기록해둘 수 있는 시스템을 구성했습니다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B6FA-F611-394A-A7FF-D01F54CA7AA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2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0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0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41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3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27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61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64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6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4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72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0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97A-972C-A34C-A350-C3A51620B646}" type="datetimeFigureOut">
              <a:rPr kumimoji="1" lang="ko-KR" altLang="en-US" smtClean="0"/>
              <a:t>2018. 12. 1.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3A5-4A4B-3144-B55E-89330F51B6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3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목표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" name="구름 모양 설명선[C] 6"/>
          <p:cNvSpPr/>
          <p:nvPr/>
        </p:nvSpPr>
        <p:spPr>
          <a:xfrm>
            <a:off x="495547" y="707967"/>
            <a:ext cx="10997206" cy="5172879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2148291" y="1441766"/>
            <a:ext cx="7494494" cy="3323987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대한민국 국민이라면 한글에 관심을 갖는 것이 당연시 되어야 하는데</a:t>
            </a:r>
            <a:r>
              <a:rPr kumimoji="1" lang="en-US" altLang="ko-KR" sz="3000" dirty="0" smtClean="0">
                <a:latin typeface="Typo_Crayon M" charset="-127"/>
                <a:ea typeface="Typo_Crayon M" charset="-127"/>
                <a:cs typeface="Typo_Crayon M" charset="-127"/>
              </a:rPr>
              <a:t>,</a:t>
            </a:r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 우리나라가 빠른 국가 발전과 교육 대국으로의 급부상이라는 명목하에 영어나 일어 등 제</a:t>
            </a:r>
            <a:r>
              <a:rPr kumimoji="1" lang="en-US" altLang="ko-KR" sz="3000" dirty="0" smtClean="0">
                <a:latin typeface="Typo_Crayon M" charset="-127"/>
                <a:ea typeface="Typo_Crayon M" charset="-127"/>
                <a:cs typeface="Typo_Crayon M" charset="-127"/>
              </a:rPr>
              <a:t>2</a:t>
            </a:r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외국어 교육에는 신경을 쓰는 반면 </a:t>
            </a:r>
            <a:r>
              <a:rPr kumimoji="1" lang="ko-KR" altLang="en-US" sz="3000" b="1" u="sng" dirty="0" smtClean="0">
                <a:effectLst>
                  <a:glow rad="139700">
                    <a:srgbClr val="FFFF00">
                      <a:alpha val="40000"/>
                    </a:srgbClr>
                  </a:glow>
                </a:effectLst>
                <a:latin typeface="Typo_Crayon M" charset="-127"/>
                <a:ea typeface="Typo_Crayon M" charset="-127"/>
                <a:cs typeface="Typo_Crayon M" charset="-127"/>
              </a:rPr>
              <a:t>한글 교육에는 소홀</a:t>
            </a:r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해진 현재 실정에 맞춰 </a:t>
            </a:r>
            <a:r>
              <a:rPr kumimoji="1" lang="ko-KR" altLang="en-US" sz="3000" b="1" u="sng" dirty="0" smtClean="0">
                <a:effectLst>
                  <a:glow rad="127000">
                    <a:srgbClr val="FFFF00"/>
                  </a:glow>
                </a:effectLst>
                <a:latin typeface="Typo_Crayon M" charset="-127"/>
                <a:ea typeface="Typo_Crayon M" charset="-127"/>
                <a:cs typeface="Typo_Crayon M" charset="-127"/>
              </a:rPr>
              <a:t>우리말은 차곡차곡 쌓고 외래어는 깨부수자라는 목표</a:t>
            </a:r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로 기능성 게임을 기획하였다</a:t>
            </a:r>
            <a:r>
              <a:rPr kumimoji="1" lang="en-US" altLang="ko-KR" sz="3000" dirty="0" smtClean="0">
                <a:latin typeface="Typo_Crayon M" charset="-127"/>
                <a:ea typeface="Typo_Crayon M" charset="-127"/>
                <a:cs typeface="Typo_Crayon M" charset="-127"/>
              </a:rPr>
              <a:t>.</a:t>
            </a:r>
            <a:r>
              <a:rPr kumimoji="1" lang="ko-KR" altLang="en-US" sz="3000" dirty="0" smtClean="0">
                <a:latin typeface="Typo_Crayon M" charset="-127"/>
                <a:ea typeface="Typo_Crayon M" charset="-127"/>
                <a:cs typeface="Typo_Crayon M" charset="-127"/>
              </a:rPr>
              <a:t> </a:t>
            </a:r>
            <a:endParaRPr kumimoji="1" lang="en-US" altLang="ko-KR" sz="3000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8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요소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034118" y="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684441" y="1059784"/>
            <a:ext cx="65325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0" dirty="0" smtClean="0">
                <a:latin typeface="Typo_Crayon M" charset="-127"/>
                <a:ea typeface="Typo_Crayon M" charset="-127"/>
                <a:cs typeface="Typo_Crayon M" charset="-127"/>
              </a:rPr>
              <a:t>인게임 요소</a:t>
            </a:r>
            <a:endParaRPr kumimoji="1" lang="en-US" altLang="ko-KR" sz="10000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en-US" altLang="ko-KR" sz="10000" dirty="0" smtClean="0">
                <a:latin typeface="Typo_Crayon M" charset="-127"/>
                <a:ea typeface="Typo_Crayon M" charset="-127"/>
                <a:cs typeface="Typo_Crayon M" charset="-127"/>
              </a:rPr>
              <a:t>&amp;</a:t>
            </a:r>
          </a:p>
          <a:p>
            <a:pPr algn="ctr"/>
            <a:r>
              <a:rPr kumimoji="1" lang="ko-KR" altLang="en-US" sz="10000" dirty="0" smtClean="0">
                <a:latin typeface="Typo_Crayon M" charset="-127"/>
                <a:ea typeface="Typo_Crayon M" charset="-127"/>
                <a:cs typeface="Typo_Crayon M" charset="-127"/>
              </a:rPr>
              <a:t>교육적 요소</a:t>
            </a:r>
            <a:endParaRPr kumimoji="1" lang="ko-KR" altLang="en-US" sz="10000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"/>
            <a:ext cx="12192000" cy="68573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635326" y="1989330"/>
            <a:ext cx="1475166" cy="1440000"/>
            <a:chOff x="1230652" y="3032895"/>
            <a:chExt cx="1475166" cy="144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652" y="3032895"/>
              <a:ext cx="1440000" cy="144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18" y="3032895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173859" y="4266366"/>
            <a:ext cx="1481367" cy="1440000"/>
            <a:chOff x="6554727" y="3497029"/>
            <a:chExt cx="1481367" cy="144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727" y="3497029"/>
              <a:ext cx="1440000" cy="144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094" y="3497029"/>
              <a:ext cx="1440000" cy="1440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623520" y="4266366"/>
            <a:ext cx="1463612" cy="1440000"/>
            <a:chOff x="4919142" y="3394307"/>
            <a:chExt cx="1463612" cy="144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142" y="3394307"/>
              <a:ext cx="1440000" cy="144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4" y="3394307"/>
              <a:ext cx="1440000" cy="14400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4194543" y="1989330"/>
            <a:ext cx="1475166" cy="1440000"/>
            <a:chOff x="2907604" y="3497029"/>
            <a:chExt cx="1475166" cy="144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604" y="3497029"/>
              <a:ext cx="1440000" cy="1440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770" y="3497029"/>
              <a:ext cx="1440000" cy="144000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7" y="4149846"/>
            <a:ext cx="1583108" cy="1944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72" y="1854662"/>
            <a:ext cx="1583108" cy="19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99" y="1854662"/>
            <a:ext cx="1583108" cy="1944000"/>
          </a:xfrm>
          <a:prstGeom prst="rect">
            <a:avLst/>
          </a:prstGeom>
        </p:spPr>
      </p:pic>
      <p:sp>
        <p:nvSpPr>
          <p:cNvPr id="18" name="텍스트 상자 17"/>
          <p:cNvSpPr txBox="1"/>
          <p:nvPr/>
        </p:nvSpPr>
        <p:spPr>
          <a:xfrm>
            <a:off x="1834521" y="342933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갈색기와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4384860" y="342933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은색기와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4384860" y="572451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색동기와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834521" y="572451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황금기와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7357868" y="379866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NanumSquare" charset="-127"/>
                <a:ea typeface="NanumSquare" charset="-127"/>
                <a:cs typeface="NanumSquare" charset="-127"/>
              </a:rPr>
              <a:t>나무망치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9809704" y="379866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돌망치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8518307" y="607569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NanumSquare" charset="-127"/>
                <a:ea typeface="NanumSquare" charset="-127"/>
                <a:cs typeface="NanumSquare" charset="-127"/>
              </a:rPr>
              <a:t>강철망치</a:t>
            </a:r>
            <a:endParaRPr kumimoji="1" lang="ko-KR" altLang="en-US" dirty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시연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034118" y="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2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9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11735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12771" y="2072452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텍스트 상자 71"/>
          <p:cNvSpPr txBox="1"/>
          <p:nvPr/>
        </p:nvSpPr>
        <p:spPr>
          <a:xfrm>
            <a:off x="4792129" y="3067600"/>
            <a:ext cx="2779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판단력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우리말과 외래어를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구분함으로써</a:t>
            </a:r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5295763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02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5" name="직선 연결선[R] 74"/>
          <p:cNvCxnSpPr/>
          <p:nvPr/>
        </p:nvCxnSpPr>
        <p:spPr>
          <a:xfrm>
            <a:off x="5295763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76"/>
          <p:cNvSpPr txBox="1"/>
          <p:nvPr/>
        </p:nvSpPr>
        <p:spPr>
          <a:xfrm>
            <a:off x="909679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03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8" name="직선 연결선[R] 77"/>
          <p:cNvCxnSpPr/>
          <p:nvPr/>
        </p:nvCxnSpPr>
        <p:spPr>
          <a:xfrm>
            <a:off x="909679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8546714" y="3093165"/>
            <a:ext cx="284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순발력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주어진 시간 내에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기왓장을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빠르게 부숨으로써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2957" y="0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90939" y="1737077"/>
            <a:ext cx="3687714" cy="4628892"/>
            <a:chOff x="710699" y="2072453"/>
            <a:chExt cx="3334871" cy="3958143"/>
          </a:xfrm>
        </p:grpSpPr>
        <p:sp>
          <p:nvSpPr>
            <p:cNvPr id="21" name="직사각형 20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922945" y="3110662"/>
              <a:ext cx="2910378" cy="151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기억력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우리말을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학습함으로써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01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24" name="직선 연결선[R] 23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0699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12771" y="2072452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88605" y="3067600"/>
            <a:ext cx="2779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기억력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우리말을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학습함으로써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5" name="텍스트 상자 64"/>
          <p:cNvSpPr txBox="1"/>
          <p:nvPr/>
        </p:nvSpPr>
        <p:spPr>
          <a:xfrm>
            <a:off x="149223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01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149223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76"/>
          <p:cNvSpPr txBox="1"/>
          <p:nvPr/>
        </p:nvSpPr>
        <p:spPr>
          <a:xfrm>
            <a:off x="909679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03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8" name="직선 연결선[R] 77"/>
          <p:cNvCxnSpPr/>
          <p:nvPr/>
        </p:nvCxnSpPr>
        <p:spPr>
          <a:xfrm>
            <a:off x="909679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8546714" y="3093165"/>
            <a:ext cx="284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순발력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주어진 시간 내에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기왓장을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빠르게 부숨으로써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2957" y="8965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35313" y="1737077"/>
            <a:ext cx="3687714" cy="4628892"/>
            <a:chOff x="710699" y="2072453"/>
            <a:chExt cx="3334871" cy="3958143"/>
          </a:xfrm>
        </p:grpSpPr>
        <p:sp>
          <p:nvSpPr>
            <p:cNvPr id="18" name="직사각형 17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922945" y="3110662"/>
              <a:ext cx="2910378" cy="151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판단력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우리말과 외래어를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구분함으로써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02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22" name="직선 연결선[R] 21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0699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511735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88605" y="3067600"/>
            <a:ext cx="2779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기억력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우리말을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학습함으로써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5" name="텍스트 상자 64"/>
          <p:cNvSpPr txBox="1"/>
          <p:nvPr/>
        </p:nvSpPr>
        <p:spPr>
          <a:xfrm>
            <a:off x="149223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01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149223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4792129" y="3067600"/>
            <a:ext cx="2779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판단력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우리말과 외래어를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구분함으로써</a:t>
            </a:r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5295763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02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5" name="직선 연결선[R] 74"/>
          <p:cNvCxnSpPr/>
          <p:nvPr/>
        </p:nvCxnSpPr>
        <p:spPr>
          <a:xfrm>
            <a:off x="5295763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-12957" y="0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127000" y="1737078"/>
            <a:ext cx="3687714" cy="4628892"/>
            <a:chOff x="710699" y="2072453"/>
            <a:chExt cx="3334871" cy="3958143"/>
          </a:xfrm>
        </p:grpSpPr>
        <p:sp>
          <p:nvSpPr>
            <p:cNvPr id="18" name="직사각형 17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922945" y="3110662"/>
              <a:ext cx="2910378" cy="18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순발력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주어진 시간 내에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기왓장을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빠르게 부숨으로써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03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22" name="직선 연결선[R] 21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5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11735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12771" y="2072452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텍스트 상자 71"/>
          <p:cNvSpPr txBox="1"/>
          <p:nvPr/>
        </p:nvSpPr>
        <p:spPr>
          <a:xfrm>
            <a:off x="4792129" y="3067600"/>
            <a:ext cx="27790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다중 플랫폼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윈도우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안드로이드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Mac OS X</a:t>
            </a: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IOS</a:t>
            </a: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LINUX</a:t>
            </a:r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5295763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05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5" name="직선 연결선[R] 74"/>
          <p:cNvCxnSpPr/>
          <p:nvPr/>
        </p:nvCxnSpPr>
        <p:spPr>
          <a:xfrm>
            <a:off x="5295763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76"/>
          <p:cNvSpPr txBox="1"/>
          <p:nvPr/>
        </p:nvSpPr>
        <p:spPr>
          <a:xfrm>
            <a:off x="909679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06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8" name="직선 연결선[R] 77"/>
          <p:cNvCxnSpPr/>
          <p:nvPr/>
        </p:nvCxnSpPr>
        <p:spPr>
          <a:xfrm>
            <a:off x="909679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/>
          <p:nvPr/>
        </p:nvSpPr>
        <p:spPr>
          <a:xfrm>
            <a:off x="8546714" y="3093165"/>
            <a:ext cx="284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교육적 효과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고유어</a:t>
            </a:r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/</a:t>
            </a:r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외래어 구분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학습장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받아쓰기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2957" y="0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48603" y="1737077"/>
            <a:ext cx="3687714" cy="4628892"/>
            <a:chOff x="710699" y="2072453"/>
            <a:chExt cx="3334871" cy="3958143"/>
          </a:xfrm>
        </p:grpSpPr>
        <p:sp>
          <p:nvSpPr>
            <p:cNvPr id="4" name="직사각형 3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988605" y="3067600"/>
              <a:ext cx="2779059" cy="18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폭 넓은 타겟층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이해하기 쉽다</a:t>
              </a:r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직관적이다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단순하다</a:t>
              </a:r>
              <a:endParaRPr kumimoji="1"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</p:txBody>
        </p:sp>
        <p:sp>
          <p:nvSpPr>
            <p:cNvPr id="65" name="텍스트 상자 64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04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8" name="직선 연결선[R] 7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0699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12771" y="2072452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88605" y="3067600"/>
            <a:ext cx="277905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폭 넓은 타겟층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이해하기 쉽다</a:t>
            </a:r>
            <a:endParaRPr lang="en-US" altLang="ko-KR" sz="2500" dirty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직관적이다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단순하다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5" name="텍스트 상자 64"/>
          <p:cNvSpPr txBox="1"/>
          <p:nvPr/>
        </p:nvSpPr>
        <p:spPr>
          <a:xfrm>
            <a:off x="149223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04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149223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75"/>
          <p:cNvSpPr txBox="1"/>
          <p:nvPr/>
        </p:nvSpPr>
        <p:spPr>
          <a:xfrm>
            <a:off x="8546714" y="3093165"/>
            <a:ext cx="284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교육적 효과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고유어</a:t>
            </a:r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/</a:t>
            </a:r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외래어 구분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학습장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받아쓰기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7" name="텍스트 상자 76"/>
          <p:cNvSpPr txBox="1"/>
          <p:nvPr/>
        </p:nvSpPr>
        <p:spPr>
          <a:xfrm>
            <a:off x="909679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06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8" name="직선 연결선[R] 77"/>
          <p:cNvCxnSpPr/>
          <p:nvPr/>
        </p:nvCxnSpPr>
        <p:spPr>
          <a:xfrm>
            <a:off x="909679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12957" y="0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323476" y="1737077"/>
            <a:ext cx="3687714" cy="4628892"/>
            <a:chOff x="710699" y="2072453"/>
            <a:chExt cx="3334871" cy="3958143"/>
          </a:xfrm>
        </p:grpSpPr>
        <p:sp>
          <p:nvSpPr>
            <p:cNvPr id="20" name="직사각형 19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988605" y="3067600"/>
              <a:ext cx="2779059" cy="261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다중 플랫폼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윈도우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kumimoji="1"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안드로이드</a:t>
              </a:r>
              <a:endParaRPr kumimoji="1" lang="en-US" altLang="ko-KR" sz="2800" dirty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kumimoji="1" lang="en-US" altLang="ko-KR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Mac OS X</a:t>
              </a:r>
            </a:p>
            <a:p>
              <a:pPr algn="ctr"/>
              <a:r>
                <a:rPr kumimoji="1" lang="en-US" altLang="ko-KR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IOS</a:t>
              </a:r>
            </a:p>
            <a:p>
              <a:pPr algn="ctr"/>
              <a:r>
                <a:rPr kumimoji="1" lang="en-US" altLang="ko-KR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LINUX</a:t>
              </a: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05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23" name="직선 연결선[R] 22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0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특징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0699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511735" y="2072453"/>
            <a:ext cx="3334871" cy="3958143"/>
          </a:xfrm>
          <a:prstGeom prst="rect">
            <a:avLst/>
          </a:prstGeom>
          <a:noFill/>
          <a:ln w="25400">
            <a:solidFill>
              <a:srgbClr val="FF8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88605" y="3067600"/>
            <a:ext cx="277905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폭 넓은 타겟층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이해하기 쉽다</a:t>
            </a:r>
            <a:endParaRPr lang="en-US" altLang="ko-KR" sz="2500" dirty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직관적이다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단순하다</a:t>
            </a:r>
            <a:endParaRPr kumimoji="1"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65" name="텍스트 상자 64"/>
          <p:cNvSpPr txBox="1"/>
          <p:nvPr/>
        </p:nvSpPr>
        <p:spPr>
          <a:xfrm>
            <a:off x="1492239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04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1492239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4792129" y="3067600"/>
            <a:ext cx="27790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Typo_Crayon M" charset="-127"/>
                <a:ea typeface="Typo_Crayon M" charset="-127"/>
                <a:cs typeface="Typo_Crayon M" charset="-127"/>
              </a:rPr>
              <a:t>다중 플랫폼</a:t>
            </a:r>
            <a:endParaRPr kumimoji="1" lang="en-US" altLang="ko-KR" sz="3200" b="1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윈도우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안드로이드</a:t>
            </a:r>
            <a:endParaRPr lang="en-US" altLang="ko-KR" sz="2500" dirty="0" smtClean="0">
              <a:solidFill>
                <a:schemeClr val="bg2">
                  <a:lumMod val="50000"/>
                </a:schemeClr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Mac OS X</a:t>
            </a: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IOS</a:t>
            </a:r>
          </a:p>
          <a:p>
            <a:pPr algn="ctr"/>
            <a:r>
              <a:rPr lang="en-US" altLang="ko-KR" sz="25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rPr>
              <a:t>LINUX</a:t>
            </a:r>
            <a:endParaRPr lang="en-US" altLang="ko-KR" dirty="0" smtClean="0">
              <a:latin typeface="Typo_Crayon M" charset="-127"/>
              <a:ea typeface="Typo_Crayon M" charset="-127"/>
              <a:cs typeface="Typo_Crayon M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5295763" y="2300641"/>
            <a:ext cx="177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rPr>
              <a:t>05</a:t>
            </a:r>
            <a:endParaRPr kumimoji="1" lang="ko-KR" altLang="en-US" sz="4000" b="1" dirty="0">
              <a:solidFill>
                <a:srgbClr val="FF8A04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cxnSp>
        <p:nvCxnSpPr>
          <p:cNvPr id="75" name="직선 연결선[R] 74"/>
          <p:cNvCxnSpPr/>
          <p:nvPr/>
        </p:nvCxnSpPr>
        <p:spPr>
          <a:xfrm>
            <a:off x="5295763" y="3008527"/>
            <a:ext cx="174563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12957" y="0"/>
            <a:ext cx="12204957" cy="68490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127000" y="1737078"/>
            <a:ext cx="3687714" cy="4628892"/>
            <a:chOff x="710699" y="2072453"/>
            <a:chExt cx="3334871" cy="3958143"/>
          </a:xfrm>
        </p:grpSpPr>
        <p:sp>
          <p:nvSpPr>
            <p:cNvPr id="20" name="직사각형 19"/>
            <p:cNvSpPr/>
            <p:nvPr/>
          </p:nvSpPr>
          <p:spPr>
            <a:xfrm>
              <a:off x="710699" y="2072453"/>
              <a:ext cx="3334871" cy="3958143"/>
            </a:xfrm>
            <a:prstGeom prst="rect">
              <a:avLst/>
            </a:prstGeom>
            <a:noFill/>
            <a:ln w="25400">
              <a:solidFill>
                <a:srgbClr val="FF8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922945" y="3110662"/>
              <a:ext cx="2910378" cy="18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500" b="1" dirty="0" smtClean="0">
                  <a:latin typeface="Typo_Crayon M" charset="-127"/>
                  <a:ea typeface="Typo_Crayon M" charset="-127"/>
                  <a:cs typeface="Typo_Crayon M" charset="-127"/>
                </a:rPr>
                <a:t>교육적 효과 </a:t>
              </a:r>
              <a:endParaRPr kumimoji="1" lang="en-US" altLang="ko-KR" sz="3500" b="1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endParaRPr lang="en-US" altLang="ko-KR" dirty="0" smtClean="0"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고유어</a:t>
              </a:r>
              <a:r>
                <a:rPr lang="en-US" altLang="ko-KR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/</a:t>
              </a:r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외래어 구분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학습장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2">
                      <a:lumMod val="50000"/>
                    </a:schemeClr>
                  </a:solidFill>
                  <a:latin typeface="Typo_Crayon M" charset="-127"/>
                  <a:ea typeface="Typo_Crayon M" charset="-127"/>
                  <a:cs typeface="Typo_Crayon M" charset="-127"/>
                </a:rPr>
                <a:t>받아쓰기</a:t>
              </a:r>
              <a:endPara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Typo_Crayon M" charset="-127"/>
                <a:ea typeface="Typo_Crayon M" charset="-127"/>
                <a:cs typeface="Typo_Crayon M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1492239" y="2300641"/>
              <a:ext cx="1771792" cy="65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 smtClean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rPr>
                <a:t>06</a:t>
              </a:r>
              <a:endParaRPr kumimoji="1" lang="ko-KR" altLang="en-US" sz="4400" b="1" dirty="0">
                <a:solidFill>
                  <a:srgbClr val="FF8A04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cxnSp>
          <p:nvCxnSpPr>
            <p:cNvPr id="23" name="직선 연결선[R] 22"/>
            <p:cNvCxnSpPr/>
            <p:nvPr/>
          </p:nvCxnSpPr>
          <p:spPr>
            <a:xfrm>
              <a:off x="1492239" y="3008527"/>
              <a:ext cx="174563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6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질의응답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3759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감사합니다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8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5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-6586" y="0"/>
            <a:ext cx="12198586" cy="6858000"/>
            <a:chOff x="0" y="1004047"/>
            <a:chExt cx="1235812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1004047"/>
              <a:ext cx="6179061" cy="6858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79061" y="1004047"/>
              <a:ext cx="6179061" cy="68580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389964" y="997565"/>
            <a:ext cx="53061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dirty="0" smtClean="0">
                <a:solidFill>
                  <a:schemeClr val="bg1"/>
                </a:solidFill>
                <a:latin typeface="Typo_Crayon M" charset="-127"/>
                <a:ea typeface="Typo_Crayon M" charset="-127"/>
                <a:cs typeface="Typo_Crayon M" charset="-127"/>
              </a:rPr>
              <a:t>기획팀</a:t>
            </a:r>
            <a:endParaRPr kumimoji="1" lang="en-US" altLang="ko-KR" sz="6000" dirty="0" smtClean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kumimoji="1" lang="en-US" altLang="ko-KR" sz="2000" dirty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en-US" altLang="ko-KR" sz="4000" dirty="0">
                <a:solidFill>
                  <a:schemeClr val="bg1"/>
                </a:solidFill>
                <a:latin typeface="Typo_Crayon M" charset="-127"/>
                <a:ea typeface="Typo_Crayon M" charset="-127"/>
                <a:cs typeface="Typo_Crayon M" charset="-127"/>
              </a:rPr>
              <a:t>VENUS</a:t>
            </a:r>
          </a:p>
          <a:p>
            <a:pPr algn="ctr"/>
            <a:endParaRPr kumimoji="1" lang="en-US" altLang="ko-KR" sz="4000" dirty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solidFill>
                  <a:schemeClr val="bg1"/>
                </a:solidFill>
                <a:latin typeface="Typo_Crayon M" charset="-127"/>
                <a:ea typeface="Typo_Crayon M" charset="-127"/>
                <a:cs typeface="Typo_Crayon M" charset="-127"/>
              </a:rPr>
              <a:t>컴퓨터과학과 황다현</a:t>
            </a:r>
            <a:endParaRPr kumimoji="1" lang="en-US" altLang="ko-KR" sz="4000" dirty="0" smtClean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solidFill>
                  <a:schemeClr val="bg1"/>
                </a:solidFill>
                <a:latin typeface="Typo_Crayon M" charset="-127"/>
                <a:ea typeface="Typo_Crayon M" charset="-127"/>
                <a:cs typeface="Typo_Crayon M" charset="-127"/>
              </a:rPr>
              <a:t>컴퓨터과학과 이재민</a:t>
            </a:r>
            <a:endParaRPr kumimoji="1" lang="en-US" altLang="ko-KR" sz="4000" dirty="0" smtClean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solidFill>
                  <a:schemeClr val="bg1"/>
                </a:solidFill>
                <a:latin typeface="Typo_Crayon M" charset="-127"/>
                <a:ea typeface="Typo_Crayon M" charset="-127"/>
                <a:cs typeface="Typo_Crayon M" charset="-127"/>
              </a:rPr>
              <a:t>컴퓨터과학과 조금비 </a:t>
            </a:r>
            <a:endParaRPr kumimoji="1" lang="en-US" altLang="ko-KR" sz="4000" dirty="0">
              <a:solidFill>
                <a:schemeClr val="bg1"/>
              </a:solidFill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kumimoji="1" lang="en-US" altLang="ko-KR" sz="3000" dirty="0" smtClean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771188" y="997565"/>
            <a:ext cx="474233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dirty="0" smtClean="0">
                <a:latin typeface="Typo_Crayon M" charset="-127"/>
                <a:ea typeface="Typo_Crayon M" charset="-127"/>
                <a:cs typeface="Typo_Crayon M" charset="-127"/>
              </a:rPr>
              <a:t>개발팀</a:t>
            </a:r>
            <a:endParaRPr kumimoji="1" lang="en-US" altLang="ko-KR" sz="6000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kumimoji="1" lang="en-US" altLang="ko-KR" sz="2000" dirty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en-US" altLang="ko-KR" sz="4000" dirty="0" smtClean="0">
                <a:latin typeface="Typo_Crayon M" charset="-127"/>
                <a:ea typeface="Typo_Crayon M" charset="-127"/>
                <a:cs typeface="Typo_Crayon M" charset="-127"/>
              </a:rPr>
              <a:t>TROLLEY</a:t>
            </a:r>
          </a:p>
          <a:p>
            <a:pPr algn="ctr"/>
            <a:endParaRPr kumimoji="1" lang="en-US" altLang="ko-KR" sz="2500" dirty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latin typeface="Typo_Crayon M" charset="-127"/>
                <a:ea typeface="Typo_Crayon M" charset="-127"/>
                <a:cs typeface="Typo_Crayon M" charset="-127"/>
              </a:rPr>
              <a:t>게임학과 이준호</a:t>
            </a:r>
            <a:endParaRPr kumimoji="1" lang="en-US" altLang="ko-KR" sz="4000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latin typeface="Typo_Crayon M" charset="-127"/>
                <a:ea typeface="Typo_Crayon M" charset="-127"/>
                <a:cs typeface="Typo_Crayon M" charset="-127"/>
              </a:rPr>
              <a:t>게임학과 권현우</a:t>
            </a:r>
            <a:endParaRPr kumimoji="1" lang="en-US" altLang="ko-KR" sz="4000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latin typeface="Typo_Crayon M" charset="-127"/>
                <a:ea typeface="Typo_Crayon M" charset="-127"/>
                <a:cs typeface="Typo_Crayon M" charset="-127"/>
              </a:rPr>
              <a:t>게임학과 이준형</a:t>
            </a:r>
            <a:endParaRPr kumimoji="1" lang="en-US" altLang="ko-KR" sz="4000" dirty="0" smtClean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r>
              <a:rPr kumimoji="1" lang="ko-KR" altLang="en-US" sz="4000" dirty="0" smtClean="0">
                <a:latin typeface="Typo_Crayon M" charset="-127"/>
                <a:ea typeface="Typo_Crayon M" charset="-127"/>
                <a:cs typeface="Typo_Crayon M" charset="-127"/>
              </a:rPr>
              <a:t>게임학과 문진주</a:t>
            </a:r>
            <a:endParaRPr kumimoji="1" lang="en-US" altLang="ko-KR" sz="4000" dirty="0">
              <a:latin typeface="Typo_Crayon M" charset="-127"/>
              <a:ea typeface="Typo_Crayon M" charset="-127"/>
              <a:cs typeface="Typo_Crayon M" charset="-127"/>
            </a:endParaRPr>
          </a:p>
          <a:p>
            <a:pPr algn="ctr"/>
            <a:endParaRPr kumimoji="1" lang="en-US" altLang="ko-KR" sz="4000" dirty="0" smtClean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6495845" y="2088776"/>
            <a:ext cx="5696155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0" y="2088776"/>
            <a:ext cx="5696155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794493" y="1264022"/>
            <a:ext cx="609600" cy="609600"/>
            <a:chOff x="5483107" y="-1345946"/>
            <a:chExt cx="609600" cy="609600"/>
          </a:xfrm>
        </p:grpSpPr>
        <p:cxnSp>
          <p:nvCxnSpPr>
            <p:cNvPr id="20" name="직선 연결선[R] 19"/>
            <p:cNvCxnSpPr/>
            <p:nvPr/>
          </p:nvCxnSpPr>
          <p:spPr>
            <a:xfrm>
              <a:off x="5483107" y="-1345946"/>
              <a:ext cx="304800" cy="30480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/>
            <p:nvPr/>
          </p:nvCxnSpPr>
          <p:spPr>
            <a:xfrm>
              <a:off x="5787907" y="-1041146"/>
              <a:ext cx="304800" cy="3048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/>
            <p:cNvCxnSpPr/>
            <p:nvPr/>
          </p:nvCxnSpPr>
          <p:spPr>
            <a:xfrm flipH="1">
              <a:off x="5483107" y="-1041146"/>
              <a:ext cx="304800" cy="30480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/>
            <p:cNvCxnSpPr/>
            <p:nvPr/>
          </p:nvCxnSpPr>
          <p:spPr>
            <a:xfrm flipH="1">
              <a:off x="5787907" y="-1345946"/>
              <a:ext cx="304800" cy="3048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4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연결선[R] 98"/>
          <p:cNvCxnSpPr/>
          <p:nvPr/>
        </p:nvCxnSpPr>
        <p:spPr>
          <a:xfrm>
            <a:off x="7227955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4824535" y="822621"/>
            <a:ext cx="7510901" cy="5116548"/>
            <a:chOff x="4806605" y="374385"/>
            <a:chExt cx="7510901" cy="5116548"/>
          </a:xfrm>
        </p:grpSpPr>
        <p:grpSp>
          <p:nvGrpSpPr>
            <p:cNvPr id="36" name="그룹 35"/>
            <p:cNvGrpSpPr/>
            <p:nvPr/>
          </p:nvGrpSpPr>
          <p:grpSpPr>
            <a:xfrm>
              <a:off x="7030025" y="1683391"/>
              <a:ext cx="360000" cy="360000"/>
              <a:chOff x="5924485" y="2200832"/>
              <a:chExt cx="360000" cy="36000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924485" y="220083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996485" y="227283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030025" y="582213"/>
              <a:ext cx="360000" cy="360000"/>
              <a:chOff x="5924485" y="2200832"/>
              <a:chExt cx="360000" cy="36000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5924485" y="220083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996485" y="227283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030025" y="2777510"/>
              <a:ext cx="360000" cy="360000"/>
              <a:chOff x="5924485" y="2200832"/>
              <a:chExt cx="360000" cy="360000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5924485" y="220083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996485" y="227283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032426" y="3799629"/>
              <a:ext cx="360000" cy="360000"/>
              <a:chOff x="5924485" y="2200832"/>
              <a:chExt cx="360000" cy="360000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5924485" y="220083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996485" y="227283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030025" y="4871451"/>
              <a:ext cx="360000" cy="360000"/>
              <a:chOff x="5924485" y="2200832"/>
              <a:chExt cx="360000" cy="360000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5924485" y="220083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5996485" y="227283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4806605" y="374385"/>
              <a:ext cx="2259420" cy="861774"/>
              <a:chOff x="4806605" y="374385"/>
              <a:chExt cx="2259420" cy="861774"/>
            </a:xfrm>
          </p:grpSpPr>
          <p:sp>
            <p:nvSpPr>
              <p:cNvPr id="64" name="텍스트 상자 63"/>
              <p:cNvSpPr txBox="1"/>
              <p:nvPr/>
            </p:nvSpPr>
            <p:spPr>
              <a:xfrm>
                <a:off x="6113718" y="374385"/>
                <a:ext cx="9523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5000" b="1" dirty="0" smtClean="0">
                    <a:solidFill>
                      <a:srgbClr val="FF8A04"/>
                    </a:solidFill>
                    <a:latin typeface="NanumSquare" charset="-127"/>
                    <a:ea typeface="NanumSquare" charset="-127"/>
                    <a:cs typeface="NanumSquare" charset="-127"/>
                  </a:rPr>
                  <a:t>01</a:t>
                </a:r>
                <a:endParaRPr kumimoji="1" lang="ko-KR" altLang="en-US" sz="5000" b="1" dirty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71" name="텍스트 상자 70"/>
              <p:cNvSpPr txBox="1"/>
              <p:nvPr/>
            </p:nvSpPr>
            <p:spPr>
              <a:xfrm>
                <a:off x="4806605" y="374385"/>
                <a:ext cx="151828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5000" b="1" dirty="0" smtClean="0">
                    <a:latin typeface="Typo_Crayon M" charset="-127"/>
                    <a:ea typeface="Typo_Crayon M" charset="-127"/>
                    <a:cs typeface="Typo_Crayon M" charset="-127"/>
                  </a:rPr>
                  <a:t>개요</a:t>
                </a:r>
                <a:endParaRPr kumimoji="1" lang="ko-KR" altLang="en-US" sz="5000" b="1" dirty="0">
                  <a:latin typeface="Typo_Crayon M" charset="-127"/>
                  <a:ea typeface="Typo_Crayon M" charset="-127"/>
                  <a:cs typeface="Typo_Crayon M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7462025" y="1432504"/>
              <a:ext cx="4855481" cy="861774"/>
              <a:chOff x="7462025" y="1432504"/>
              <a:chExt cx="4855481" cy="861774"/>
            </a:xfrm>
          </p:grpSpPr>
          <p:sp>
            <p:nvSpPr>
              <p:cNvPr id="66" name="텍스트 상자 65"/>
              <p:cNvSpPr txBox="1"/>
              <p:nvPr/>
            </p:nvSpPr>
            <p:spPr>
              <a:xfrm>
                <a:off x="7462025" y="1432504"/>
                <a:ext cx="9523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5000" b="1" dirty="0" smtClean="0">
                    <a:solidFill>
                      <a:srgbClr val="FF8A04"/>
                    </a:solidFill>
                    <a:latin typeface="NanumSquare" charset="-127"/>
                    <a:ea typeface="NanumSquare" charset="-127"/>
                    <a:cs typeface="NanumSquare" charset="-127"/>
                  </a:rPr>
                  <a:t>02</a:t>
                </a:r>
                <a:endParaRPr kumimoji="1" lang="ko-KR" altLang="en-US" sz="5000" b="1" dirty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73" name="텍스트 상자 72"/>
              <p:cNvSpPr txBox="1"/>
              <p:nvPr/>
            </p:nvSpPr>
            <p:spPr>
              <a:xfrm>
                <a:off x="8347165" y="1432504"/>
                <a:ext cx="39703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5000" b="1" dirty="0" smtClean="0">
                    <a:latin typeface="Typo_Crayon M" charset="-127"/>
                    <a:ea typeface="Typo_Crayon M" charset="-127"/>
                    <a:cs typeface="Typo_Crayon M" charset="-127"/>
                  </a:rPr>
                  <a:t>목표</a:t>
                </a:r>
                <a:endParaRPr kumimoji="1" lang="ko-KR" altLang="en-US" sz="5000" b="1" dirty="0">
                  <a:latin typeface="Typo_Crayon M" charset="-127"/>
                  <a:ea typeface="Typo_Crayon M" charset="-127"/>
                  <a:cs typeface="Typo_Crayon M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806605" y="2501772"/>
              <a:ext cx="2259419" cy="886625"/>
              <a:chOff x="4806605" y="2501772"/>
              <a:chExt cx="2259419" cy="886625"/>
            </a:xfrm>
          </p:grpSpPr>
          <p:sp>
            <p:nvSpPr>
              <p:cNvPr id="67" name="텍스트 상자 66"/>
              <p:cNvSpPr txBox="1"/>
              <p:nvPr/>
            </p:nvSpPr>
            <p:spPr>
              <a:xfrm>
                <a:off x="6113717" y="2501772"/>
                <a:ext cx="9523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5000" b="1" dirty="0" smtClean="0">
                    <a:solidFill>
                      <a:srgbClr val="FF8A04"/>
                    </a:solidFill>
                    <a:latin typeface="NanumSquare" charset="-127"/>
                    <a:ea typeface="NanumSquare" charset="-127"/>
                    <a:cs typeface="NanumSquare" charset="-127"/>
                  </a:rPr>
                  <a:t>03</a:t>
                </a:r>
                <a:endParaRPr kumimoji="1" lang="ko-KR" altLang="en-US" sz="5000" b="1" dirty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79" name="텍스트 상자 78"/>
              <p:cNvSpPr txBox="1"/>
              <p:nvPr/>
            </p:nvSpPr>
            <p:spPr>
              <a:xfrm>
                <a:off x="4806605" y="2526623"/>
                <a:ext cx="151828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5000" b="1" dirty="0" smtClean="0">
                    <a:latin typeface="Typo_Crayon M" charset="-127"/>
                    <a:ea typeface="Typo_Crayon M" charset="-127"/>
                    <a:cs typeface="Typo_Crayon M" charset="-127"/>
                  </a:rPr>
                  <a:t>요소</a:t>
                </a:r>
                <a:endParaRPr kumimoji="1" lang="ko-KR" altLang="en-US" sz="5000" b="1" dirty="0">
                  <a:latin typeface="Typo_Crayon M" charset="-127"/>
                  <a:ea typeface="Typo_Crayon M" charset="-127"/>
                  <a:cs typeface="Typo_Crayon M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806605" y="4629159"/>
              <a:ext cx="2264857" cy="861774"/>
              <a:chOff x="4806605" y="4629159"/>
              <a:chExt cx="2264857" cy="861774"/>
            </a:xfrm>
          </p:grpSpPr>
          <p:sp>
            <p:nvSpPr>
              <p:cNvPr id="69" name="텍스트 상자 68"/>
              <p:cNvSpPr txBox="1"/>
              <p:nvPr/>
            </p:nvSpPr>
            <p:spPr>
              <a:xfrm>
                <a:off x="6119155" y="4629159"/>
                <a:ext cx="9523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5000" b="1" dirty="0" smtClean="0">
                    <a:solidFill>
                      <a:srgbClr val="FF8A04"/>
                    </a:solidFill>
                    <a:latin typeface="NanumSquare" charset="-127"/>
                    <a:ea typeface="NanumSquare" charset="-127"/>
                    <a:cs typeface="NanumSquare" charset="-127"/>
                  </a:rPr>
                  <a:t>05</a:t>
                </a:r>
                <a:endParaRPr kumimoji="1" lang="ko-KR" altLang="en-US" sz="5000" b="1" dirty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80" name="텍스트 상자 79"/>
              <p:cNvSpPr txBox="1"/>
              <p:nvPr/>
            </p:nvSpPr>
            <p:spPr>
              <a:xfrm>
                <a:off x="4806605" y="4629159"/>
                <a:ext cx="14639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5000" b="1" dirty="0" smtClean="0">
                    <a:latin typeface="Typo_Crayon M" charset="-127"/>
                    <a:ea typeface="Typo_Crayon M" charset="-127"/>
                    <a:cs typeface="Typo_Crayon M" charset="-127"/>
                  </a:rPr>
                  <a:t>특징</a:t>
                </a:r>
                <a:endParaRPr kumimoji="1" lang="ko-KR" altLang="en-US" sz="5000" b="1" dirty="0">
                  <a:latin typeface="Typo_Crayon M" charset="-127"/>
                  <a:ea typeface="Typo_Crayon M" charset="-127"/>
                  <a:cs typeface="Typo_Crayon M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462025" y="3468569"/>
              <a:ext cx="4855481" cy="941947"/>
              <a:chOff x="7462025" y="3468569"/>
              <a:chExt cx="4855481" cy="941947"/>
            </a:xfrm>
          </p:grpSpPr>
          <p:sp>
            <p:nvSpPr>
              <p:cNvPr id="68" name="텍스트 상자 67"/>
              <p:cNvSpPr txBox="1"/>
              <p:nvPr/>
            </p:nvSpPr>
            <p:spPr>
              <a:xfrm>
                <a:off x="7462025" y="3548742"/>
                <a:ext cx="9523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5000" b="1" dirty="0" smtClean="0">
                    <a:solidFill>
                      <a:srgbClr val="FF8A04"/>
                    </a:solidFill>
                    <a:latin typeface="NanumSquare" charset="-127"/>
                    <a:ea typeface="NanumSquare" charset="-127"/>
                    <a:cs typeface="NanumSquare" charset="-127"/>
                  </a:rPr>
                  <a:t>04</a:t>
                </a:r>
                <a:endParaRPr kumimoji="1" lang="ko-KR" altLang="en-US" sz="5000" b="1" dirty="0">
                  <a:solidFill>
                    <a:srgbClr val="FF8A04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81" name="텍스트 상자 80"/>
              <p:cNvSpPr txBox="1"/>
              <p:nvPr/>
            </p:nvSpPr>
            <p:spPr>
              <a:xfrm>
                <a:off x="8347164" y="3468569"/>
                <a:ext cx="397034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5000" b="1" dirty="0" smtClean="0">
                    <a:latin typeface="Typo_Crayon M" charset="-127"/>
                    <a:ea typeface="Typo_Crayon M" charset="-127"/>
                    <a:cs typeface="Typo_Crayon M" charset="-127"/>
                  </a:rPr>
                  <a:t>시연</a:t>
                </a:r>
                <a:endParaRPr kumimoji="1" lang="ko-KR" altLang="en-US" sz="5000" b="1" dirty="0">
                  <a:latin typeface="Typo_Crayon M" charset="-127"/>
                  <a:ea typeface="Typo_Crayon M" charset="-127"/>
                  <a:cs typeface="Typo_Crayon M" charset="-127"/>
                </a:endParaRPr>
              </a:p>
            </p:txBody>
          </p:sp>
        </p:grpSp>
      </p:grpSp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목차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9418320" y="422030"/>
            <a:ext cx="2209505" cy="580293"/>
            <a:chOff x="9418320" y="422030"/>
            <a:chExt cx="2209505" cy="58029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418320" y="422030"/>
              <a:ext cx="1971530" cy="58029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우리말 어렵다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..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51874" y="641751"/>
              <a:ext cx="475951" cy="31549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7973" y="5318888"/>
            <a:ext cx="3674814" cy="495687"/>
            <a:chOff x="1007372" y="1637601"/>
            <a:chExt cx="2731834" cy="668215"/>
          </a:xfrm>
          <a:solidFill>
            <a:srgbClr val="FFFF00"/>
          </a:solidFill>
        </p:grpSpPr>
        <p:sp>
          <p:nvSpPr>
            <p:cNvPr id="12" name="이등변 삼각형 11"/>
            <p:cNvSpPr/>
            <p:nvPr/>
          </p:nvSpPr>
          <p:spPr>
            <a:xfrm flipH="1">
              <a:off x="1007372" y="1823412"/>
              <a:ext cx="600431" cy="4044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233399" y="1637601"/>
              <a:ext cx="2505807" cy="6682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당연히 우리나라 단어 아니야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??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7973" y="2162492"/>
            <a:ext cx="2749547" cy="495687"/>
            <a:chOff x="267973" y="2162492"/>
            <a:chExt cx="2749547" cy="495687"/>
          </a:xfrm>
        </p:grpSpPr>
        <p:sp>
          <p:nvSpPr>
            <p:cNvPr id="16" name="이등변 삼각형 15"/>
            <p:cNvSpPr/>
            <p:nvPr/>
          </p:nvSpPr>
          <p:spPr>
            <a:xfrm flipH="1">
              <a:off x="267973" y="2286204"/>
              <a:ext cx="719254" cy="3000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94390" y="2162492"/>
              <a:ext cx="2523130" cy="4956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뭐가 어렵다는 거야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?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124091" y="2940944"/>
            <a:ext cx="3503734" cy="580293"/>
            <a:chOff x="5591909" y="940777"/>
            <a:chExt cx="4207118" cy="905608"/>
          </a:xfrm>
          <a:solidFill>
            <a:srgbClr val="FFFF00"/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5591909" y="940777"/>
              <a:ext cx="3921369" cy="9056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 아니 나 오늘 시험을 봤는데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9227527" y="1283675"/>
              <a:ext cx="571500" cy="4923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124091" y="3647081"/>
            <a:ext cx="3503734" cy="804149"/>
            <a:chOff x="5591909" y="940777"/>
            <a:chExt cx="4207118" cy="905608"/>
          </a:xfrm>
          <a:solidFill>
            <a:srgbClr val="FFFF00"/>
          </a:solidFill>
        </p:grpSpPr>
        <p:sp>
          <p:nvSpPr>
            <p:cNvPr id="26" name="모서리가 둥근 직사각형 25"/>
            <p:cNvSpPr/>
            <p:nvPr/>
          </p:nvSpPr>
          <p:spPr>
            <a:xfrm>
              <a:off x="5591909" y="940777"/>
              <a:ext cx="3921369" cy="9056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아니 너는 빵이 어느 나라 단어    라고 생각해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??</a:t>
              </a:r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 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9227527" y="1283675"/>
              <a:ext cx="571500" cy="4923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7973" y="1479345"/>
            <a:ext cx="1249931" cy="495687"/>
            <a:chOff x="1069833" y="1617782"/>
            <a:chExt cx="3047765" cy="668215"/>
          </a:xfrm>
          <a:solidFill>
            <a:srgbClr val="FFFF00"/>
          </a:solidFill>
        </p:grpSpPr>
        <p:sp>
          <p:nvSpPr>
            <p:cNvPr id="38" name="이등변 삼각형 37"/>
            <p:cNvSpPr/>
            <p:nvPr/>
          </p:nvSpPr>
          <p:spPr>
            <a:xfrm flipH="1">
              <a:off x="1069833" y="1807528"/>
              <a:ext cx="1456808" cy="4044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611791" y="1617782"/>
              <a:ext cx="2505807" cy="6682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왜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??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124091" y="5870525"/>
            <a:ext cx="3503734" cy="715289"/>
            <a:chOff x="5591909" y="940777"/>
            <a:chExt cx="4207118" cy="905608"/>
          </a:xfrm>
          <a:solidFill>
            <a:srgbClr val="FFFF00"/>
          </a:solidFill>
        </p:grpSpPr>
        <p:sp>
          <p:nvSpPr>
            <p:cNvPr id="44" name="모서리가 둥근 직사각형 43"/>
            <p:cNvSpPr/>
            <p:nvPr/>
          </p:nvSpPr>
          <p:spPr>
            <a:xfrm>
              <a:off x="5591909" y="940777"/>
              <a:ext cx="3921369" cy="9056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나도 그렇게 생각했는데 말이야</a:t>
              </a:r>
              <a:r>
                <a:rPr lang="en-US" altLang="ko-KR" b="1" dirty="0" smtClean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rPr>
                <a:t>,,,,,,</a:t>
              </a:r>
              <a:endParaRPr lang="ko-KR" altLang="en-US" b="1" dirty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9227527" y="1283675"/>
              <a:ext cx="571500" cy="4923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7973" y="4734844"/>
            <a:ext cx="1552201" cy="495687"/>
            <a:chOff x="267973" y="4734844"/>
            <a:chExt cx="1552201" cy="495687"/>
          </a:xfrm>
        </p:grpSpPr>
        <p:grpSp>
          <p:nvGrpSpPr>
            <p:cNvPr id="40" name="그룹 39"/>
            <p:cNvGrpSpPr/>
            <p:nvPr/>
          </p:nvGrpSpPr>
          <p:grpSpPr>
            <a:xfrm>
              <a:off x="267973" y="4734844"/>
              <a:ext cx="1552201" cy="495687"/>
              <a:chOff x="1007372" y="1617785"/>
              <a:chExt cx="3116219" cy="668215"/>
            </a:xfrm>
            <a:solidFill>
              <a:srgbClr val="FFFF00"/>
            </a:solidFill>
          </p:grpSpPr>
          <p:sp>
            <p:nvSpPr>
              <p:cNvPr id="41" name="이등변 삼각형 40"/>
              <p:cNvSpPr/>
              <p:nvPr/>
            </p:nvSpPr>
            <p:spPr>
              <a:xfrm flipH="1">
                <a:off x="1007372" y="1788527"/>
                <a:ext cx="1220823" cy="4044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1617784" y="1617785"/>
                <a:ext cx="2505807" cy="66821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endParaRPr>
              </a:p>
            </p:txBody>
          </p:sp>
        </p:grpSp>
        <p:sp>
          <p:nvSpPr>
            <p:cNvPr id="2" name="텍스트 상자 1"/>
            <p:cNvSpPr txBox="1"/>
            <p:nvPr/>
          </p:nvSpPr>
          <p:spPr>
            <a:xfrm>
              <a:off x="718726" y="4826447"/>
              <a:ext cx="954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 smtClean="0">
                  <a:latin typeface="NanumSquare" charset="-127"/>
                  <a:ea typeface="NanumSquare" charset="-127"/>
                  <a:cs typeface="NanumSquare" charset="-127"/>
                </a:rPr>
                <a:t>빵</a:t>
              </a:r>
              <a:r>
                <a:rPr kumimoji="1" lang="en-US" altLang="ko-KR" b="1" dirty="0" smtClean="0">
                  <a:latin typeface="NanumSquare" charset="-127"/>
                  <a:ea typeface="NanumSquare" charset="-127"/>
                  <a:cs typeface="NanumSquare" charset="-127"/>
                </a:rPr>
                <a:t>????</a:t>
              </a:r>
              <a:endParaRPr kumimoji="1" lang="ko-KR" altLang="en-US" b="1" dirty="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3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4" y="5067300"/>
            <a:ext cx="2552700" cy="1790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5243" r="12935" b="14634"/>
          <a:stretch/>
        </p:blipFill>
        <p:spPr>
          <a:xfrm>
            <a:off x="2043040" y="0"/>
            <a:ext cx="9746624" cy="62475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72569" y="1207007"/>
            <a:ext cx="5876104" cy="3474721"/>
            <a:chOff x="5521683" y="1482970"/>
            <a:chExt cx="4225552" cy="24559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1683" y="1482970"/>
              <a:ext cx="4225552" cy="2455984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 flipV="1">
              <a:off x="7183315" y="1872760"/>
              <a:ext cx="1028701" cy="1028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1" t="18269" r="12548" b="17837"/>
            <a:stretch/>
          </p:blipFill>
          <p:spPr>
            <a:xfrm>
              <a:off x="7759211" y="2516683"/>
              <a:ext cx="92319" cy="80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1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9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4287" y="2971800"/>
            <a:ext cx="5078186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4915" y="3097910"/>
            <a:ext cx="4800601" cy="662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13101" y="2971800"/>
            <a:ext cx="137461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검색</a:t>
            </a:r>
            <a:endParaRPr lang="ko-KR" altLang="en-US" sz="2400"/>
          </a:p>
        </p:txBody>
      </p:sp>
      <p:cxnSp>
        <p:nvCxnSpPr>
          <p:cNvPr id="10" name="직선 연결선 9"/>
          <p:cNvCxnSpPr/>
          <p:nvPr/>
        </p:nvCxnSpPr>
        <p:spPr>
          <a:xfrm>
            <a:off x="3086100" y="3165483"/>
            <a:ext cx="0" cy="527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86100" y="3239878"/>
            <a:ext cx="4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6100" y="3239878"/>
            <a:ext cx="4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6100" y="3239878"/>
            <a:ext cx="4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6100" y="3239878"/>
            <a:ext cx="6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86100" y="3239878"/>
            <a:ext cx="6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6100" y="3239878"/>
            <a:ext cx="6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86100" y="3239878"/>
            <a:ext cx="8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한글ㅇ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6100" y="3239878"/>
            <a:ext cx="8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한글오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86100" y="3239878"/>
            <a:ext cx="8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한글와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86100" y="3239878"/>
            <a:ext cx="8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한글왕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4" t="24005" r="24348" b="25111"/>
          <a:stretch/>
        </p:blipFill>
        <p:spPr>
          <a:xfrm>
            <a:off x="8399807" y="4084191"/>
            <a:ext cx="601199" cy="7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1.66667E-6 -0.0534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  <p:bldP spid="3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3799977" y="1837766"/>
            <a:ext cx="4132113" cy="410583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77328" y="2635406"/>
            <a:ext cx="242047" cy="2420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07985" y="4866294"/>
            <a:ext cx="242047" cy="242047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40213" y="4943807"/>
            <a:ext cx="242047" cy="242047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34910" y="2776174"/>
            <a:ext cx="242047" cy="242047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2409" y="1685756"/>
            <a:ext cx="85164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장르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8778" y="3223529"/>
            <a:ext cx="2680447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한글왕</a:t>
            </a:r>
            <a:endParaRPr lang="ko-KR" altLang="en-US" sz="66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3921" y="1788100"/>
            <a:ext cx="2548819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기능성 </a:t>
            </a:r>
            <a:r>
              <a:rPr lang="en-US" altLang="ko-KR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2D</a:t>
            </a:r>
            <a:endParaRPr lang="en-US" altLang="ko-KR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r>
              <a:rPr lang="ko-KR" altLang="en-US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터치액션게임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7622437" y="2235964"/>
            <a:ext cx="516839" cy="51684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139276" y="2240453"/>
            <a:ext cx="1144645" cy="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50872" y="4881751"/>
            <a:ext cx="140297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플랫폼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90532" y="4061332"/>
            <a:ext cx="2131243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안드로이드</a:t>
            </a:r>
            <a:endParaRPr lang="en-US" altLang="ko-KR" sz="24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윈도우</a:t>
            </a:r>
            <a:endParaRPr lang="en-US" altLang="ko-KR" sz="24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 algn="ctr"/>
            <a:r>
              <a:rPr lang="en-US" altLang="ko-KR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Mac OS</a:t>
            </a:r>
            <a:r>
              <a:rPr lang="ko-KR" altLang="en-US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 </a:t>
            </a:r>
            <a:r>
              <a:rPr lang="en-US" altLang="ko-KR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X</a:t>
            </a:r>
          </a:p>
          <a:p>
            <a:pPr algn="ctr"/>
            <a:r>
              <a:rPr lang="en-US" altLang="ko-KR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IOS</a:t>
            </a:r>
          </a:p>
          <a:p>
            <a:pPr algn="ctr"/>
            <a:r>
              <a:rPr lang="en-US" altLang="ko-KR" sz="24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L</a:t>
            </a:r>
            <a:r>
              <a:rPr lang="en-US" altLang="ko-KR" sz="2400" dirty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I</a:t>
            </a:r>
            <a:r>
              <a:rPr lang="en-US" altLang="ko-KR" sz="24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NUX</a:t>
            </a:r>
            <a:endParaRPr lang="en-US" altLang="ko-KR" sz="24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719375" y="5050429"/>
            <a:ext cx="556461" cy="42467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275836" y="5467923"/>
            <a:ext cx="133778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2" idx="3"/>
          </p:cNvCxnSpPr>
          <p:nvPr/>
        </p:nvCxnSpPr>
        <p:spPr>
          <a:xfrm flipH="1">
            <a:off x="3494441" y="5150407"/>
            <a:ext cx="581219" cy="523307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178244" y="5673714"/>
            <a:ext cx="133952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38183" y="1788100"/>
            <a:ext cx="114973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엔진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cxnSp>
        <p:nvCxnSpPr>
          <p:cNvPr id="74" name="직선 연결선 73"/>
          <p:cNvCxnSpPr>
            <a:stCxn id="33" idx="1"/>
          </p:cNvCxnSpPr>
          <p:nvPr/>
        </p:nvCxnSpPr>
        <p:spPr>
          <a:xfrm flipH="1" flipV="1">
            <a:off x="3539955" y="2381219"/>
            <a:ext cx="430402" cy="430402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648093" y="2372251"/>
            <a:ext cx="901544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78244" y="5108341"/>
            <a:ext cx="19183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타겟층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7208" y="5369951"/>
            <a:ext cx="1695293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전연령층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3480" y="2110641"/>
            <a:ext cx="174468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UNREAL</a:t>
            </a:r>
            <a:endParaRPr lang="ko-KR" altLang="en-US" sz="28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27" name="직각 삼각형[R] 26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텍스트 상자 33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개요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40" grpId="0"/>
      <p:bldP spid="44" grpId="0"/>
      <p:bldP spid="47" grpId="0"/>
      <p:bldP spid="53" grpId="0"/>
      <p:bldP spid="54" grpId="0"/>
      <p:bldP spid="70" grpId="0"/>
      <p:bldP spid="78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각 삼각형[R] 85"/>
          <p:cNvSpPr/>
          <p:nvPr/>
        </p:nvSpPr>
        <p:spPr>
          <a:xfrm rot="5400000">
            <a:off x="253499" y="-266455"/>
            <a:ext cx="1954306" cy="2487218"/>
          </a:xfrm>
          <a:prstGeom prst="rtTriangle">
            <a:avLst/>
          </a:prstGeom>
          <a:solidFill>
            <a:srgbClr val="FF8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97223" y="179295"/>
            <a:ext cx="2349037" cy="17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82"/>
          <p:cNvSpPr txBox="1"/>
          <p:nvPr/>
        </p:nvSpPr>
        <p:spPr>
          <a:xfrm>
            <a:off x="286443" y="297440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 smtClean="0">
                <a:latin typeface="Typo_Crayon M" charset="-127"/>
                <a:ea typeface="Typo_Crayon M" charset="-127"/>
                <a:cs typeface="Typo_Crayon M" charset="-127"/>
              </a:rPr>
              <a:t>목표</a:t>
            </a:r>
            <a:endParaRPr kumimoji="1" lang="ko-KR" altLang="en-US" sz="6000" b="1" dirty="0">
              <a:latin typeface="Typo_Crayon M" charset="-127"/>
              <a:ea typeface="Typo_Crayon M" charset="-127"/>
              <a:cs typeface="Typo_Crayon 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484</Words>
  <Application>Microsoft Macintosh PowerPoint</Application>
  <PresentationFormat>와이드스크린</PresentationFormat>
  <Paragraphs>219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타이포_크레파스 M</vt:lpstr>
      <vt:lpstr>Arial</vt:lpstr>
      <vt:lpstr>NanumSquare</vt:lpstr>
      <vt:lpstr>Typo_Crayon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이재민</dc:creator>
  <cp:lastModifiedBy>이재민</cp:lastModifiedBy>
  <cp:revision>50</cp:revision>
  <dcterms:created xsi:type="dcterms:W3CDTF">2018-11-30T12:14:36Z</dcterms:created>
  <dcterms:modified xsi:type="dcterms:W3CDTF">2018-11-30T20:34:29Z</dcterms:modified>
</cp:coreProperties>
</file>