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6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d80590ae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d80590ae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d80590ae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d80590ae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d80590ae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d80590ae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d80590ae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d80590ae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d80590ae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d80590ae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d80590ae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d80590ae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d80590ae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d80590ae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d80590ae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d80590ae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d80590ae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d80590ae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d80590ae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d80590ae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8e7c2b5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8e7c2b5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d80590ae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d80590ae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d80590ae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d80590ae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d80590ae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d80590ae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8e7c2b5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8e7c2b57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8e7c2b57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8e7c2b57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8e7c2b5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8e7c2b5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d80590a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d80590a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8e7c2b57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8e7c2b57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d80590ae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d80590ae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d80590ae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d80590ae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d80590ae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d80590ae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477000" y="481250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914400" y="4812506"/>
            <a:ext cx="556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610600" y="48125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0" y="-1"/>
            <a:ext cx="365700" cy="514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309558" y="510358"/>
            <a:ext cx="45600" cy="27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269073" y="510358"/>
            <a:ext cx="27300" cy="27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250020" y="510358"/>
            <a:ext cx="9000" cy="27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221768" y="510358"/>
            <a:ext cx="9000" cy="27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914400" y="3257550"/>
            <a:ext cx="7772400" cy="14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9144" lvl="0" indent="0" algn="l" rtl="0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400"/>
              <a:buFont typeface="Consolas"/>
              <a:buNone/>
              <a:defRPr sz="4000" b="1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255291" y="3785546"/>
            <a:ext cx="73200" cy="126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255291" y="3597614"/>
            <a:ext cx="73200" cy="1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255291" y="3478264"/>
            <a:ext cx="73200" cy="10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255291" y="3406919"/>
            <a:ext cx="73200" cy="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400"/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body" idx="1"/>
          </p:nvPr>
        </p:nvSpPr>
        <p:spPr>
          <a:xfrm rot="5400000">
            <a:off x="3086100" y="-834030"/>
            <a:ext cx="3429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9575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19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Char char="▫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◾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dt" idx="10"/>
          </p:nvPr>
        </p:nvSpPr>
        <p:spPr>
          <a:xfrm>
            <a:off x="6477000" y="481250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ftr" idx="11"/>
          </p:nvPr>
        </p:nvSpPr>
        <p:spPr>
          <a:xfrm>
            <a:off x="914400" y="4812506"/>
            <a:ext cx="556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11"/>
          <p:cNvSpPr txBox="1">
            <a:spLocks noGrp="1"/>
          </p:cNvSpPr>
          <p:nvPr>
            <p:ph type="sldNum" idx="12"/>
          </p:nvPr>
        </p:nvSpPr>
        <p:spPr>
          <a:xfrm>
            <a:off x="8610600" y="48125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>
            <a:spLocks noGrp="1"/>
          </p:cNvSpPr>
          <p:nvPr>
            <p:ph type="title"/>
          </p:nvPr>
        </p:nvSpPr>
        <p:spPr>
          <a:xfrm rot="5400000">
            <a:off x="5425650" y="1409729"/>
            <a:ext cx="43887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400"/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body" idx="1"/>
          </p:nvPr>
        </p:nvSpPr>
        <p:spPr>
          <a:xfrm rot="5400000">
            <a:off x="1348950" y="-533371"/>
            <a:ext cx="43887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9575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19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Char char="▫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◾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dt" idx="10"/>
          </p:nvPr>
        </p:nvSpPr>
        <p:spPr>
          <a:xfrm>
            <a:off x="6477000" y="481250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ftr" idx="11"/>
          </p:nvPr>
        </p:nvSpPr>
        <p:spPr>
          <a:xfrm>
            <a:off x="914400" y="4812506"/>
            <a:ext cx="556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sldNum" idx="12"/>
          </p:nvPr>
        </p:nvSpPr>
        <p:spPr>
          <a:xfrm>
            <a:off x="8610600" y="48125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400"/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9575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19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Char char="▫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◾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dt" idx="10"/>
          </p:nvPr>
        </p:nvSpPr>
        <p:spPr>
          <a:xfrm>
            <a:off x="6477000" y="481250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ftr" idx="11"/>
          </p:nvPr>
        </p:nvSpPr>
        <p:spPr>
          <a:xfrm>
            <a:off x="914400" y="4812506"/>
            <a:ext cx="556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610600" y="48125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400"/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dt" idx="10"/>
          </p:nvPr>
        </p:nvSpPr>
        <p:spPr>
          <a:xfrm>
            <a:off x="6477000" y="481250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ftr" idx="11"/>
          </p:nvPr>
        </p:nvSpPr>
        <p:spPr>
          <a:xfrm>
            <a:off x="914400" y="4812506"/>
            <a:ext cx="556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8610600" y="48125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6477000" y="481250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914400" y="4812506"/>
            <a:ext cx="556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610600" y="48125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4828952" y="805416"/>
            <a:ext cx="4322100" cy="434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31578" y="66315"/>
                </a:lnTo>
                <a:lnTo>
                  <a:pt x="120000" y="22105"/>
                </a:lnTo>
                <a:lnTo>
                  <a:pt x="120000" y="23684"/>
                </a:lnTo>
                <a:lnTo>
                  <a:pt x="32631" y="67039"/>
                </a:lnTo>
                <a:lnTo>
                  <a:pt x="2105" y="119999"/>
                </a:lnTo>
                <a:lnTo>
                  <a:pt x="2105" y="119999"/>
                </a:lnTo>
                <a:close/>
              </a:path>
            </a:pathLst>
          </a:custGeom>
          <a:noFill/>
          <a:ln w="9525" cap="flat" cmpd="sng">
            <a:solidFill>
              <a:schemeClr val="accent2">
                <a:alpha val="5294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373966" y="0"/>
            <a:ext cx="5514600" cy="496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8604"/>
                </a:moveTo>
                <a:lnTo>
                  <a:pt x="0" y="120000"/>
                </a:lnTo>
                <a:lnTo>
                  <a:pt x="120000" y="76744"/>
                </a:lnTo>
                <a:lnTo>
                  <a:pt x="98630" y="0"/>
                </a:lnTo>
                <a:lnTo>
                  <a:pt x="96986" y="0"/>
                </a:lnTo>
                <a:lnTo>
                  <a:pt x="118664" y="76133"/>
                </a:lnTo>
                <a:lnTo>
                  <a:pt x="0" y="118604"/>
                </a:lnTo>
                <a:close/>
              </a:path>
            </a:pathLst>
          </a:custGeom>
          <a:noFill/>
          <a:ln w="9525" cap="flat" cmpd="sng">
            <a:solidFill>
              <a:schemeClr val="accent2">
                <a:alpha val="5294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 rot="5182150">
            <a:off x="4975100" y="964286"/>
            <a:ext cx="3088700" cy="118815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4285"/>
                </a:lnTo>
                <a:lnTo>
                  <a:pt x="0" y="0"/>
                </a:lnTo>
                <a:close/>
              </a:path>
            </a:pathLst>
          </a:custGeom>
          <a:solidFill>
            <a:srgbClr val="566885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5943600" y="0"/>
            <a:ext cx="2743200" cy="32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666" y="0"/>
                </a:moveTo>
                <a:lnTo>
                  <a:pt x="120000" y="0"/>
                </a:lnTo>
                <a:lnTo>
                  <a:pt x="0" y="120000"/>
                </a:lnTo>
                <a:lnTo>
                  <a:pt x="76666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5943600" y="3200400"/>
            <a:ext cx="3200400" cy="85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40000"/>
                </a:ln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5943600" y="0"/>
            <a:ext cx="1371600" cy="320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5948363" y="3184922"/>
            <a:ext cx="2090700" cy="195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7585" y="120000"/>
                </a:moveTo>
                <a:lnTo>
                  <a:pt x="120000" y="120000"/>
                </a:lnTo>
                <a:lnTo>
                  <a:pt x="0" y="0"/>
                </a:lnTo>
                <a:lnTo>
                  <a:pt x="97585" y="12000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5943600" y="3200400"/>
            <a:ext cx="1600200" cy="1943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20000"/>
                </a:moveTo>
                <a:lnTo>
                  <a:pt x="0" y="0"/>
                </a:lnTo>
                <a:lnTo>
                  <a:pt x="114285" y="12000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5943600" y="1028700"/>
            <a:ext cx="3200400" cy="217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20000" y="9473"/>
                </a:lnTo>
                <a:lnTo>
                  <a:pt x="0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5943600" y="1314450"/>
            <a:ext cx="3200400" cy="18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119999"/>
                </a:lnTo>
                <a:lnTo>
                  <a:pt x="120000" y="3636"/>
                </a:lnTo>
                <a:lnTo>
                  <a:pt x="12000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990600" y="3200400"/>
            <a:ext cx="4953000" cy="1943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20000" y="0"/>
                </a:lnTo>
                <a:lnTo>
                  <a:pt x="40615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533400" y="3200400"/>
            <a:ext cx="5334000" cy="1943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20000" y="0"/>
                </a:lnTo>
                <a:lnTo>
                  <a:pt x="5142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366824" y="1828800"/>
            <a:ext cx="5638800" cy="13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8378" y="120000"/>
                </a:lnTo>
                <a:lnTo>
                  <a:pt x="0" y="40000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366824" y="1600200"/>
            <a:ext cx="5638800" cy="16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4285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4572000" y="3200400"/>
            <a:ext cx="1371600" cy="1943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3333" y="120000"/>
                </a:lnTo>
                <a:lnTo>
                  <a:pt x="12000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566885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706902" y="1013754"/>
            <a:ext cx="57180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dt" idx="10"/>
          </p:nvPr>
        </p:nvSpPr>
        <p:spPr>
          <a:xfrm>
            <a:off x="6477000" y="481250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ftr" idx="11"/>
          </p:nvPr>
        </p:nvSpPr>
        <p:spPr>
          <a:xfrm>
            <a:off x="914400" y="4812506"/>
            <a:ext cx="556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610600" y="48125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363160" y="301698"/>
            <a:ext cx="8503800" cy="664800"/>
          </a:xfrm>
          <a:prstGeom prst="rect">
            <a:avLst/>
          </a:prstGeom>
          <a:solidFill>
            <a:srgbClr val="566885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706902" y="384048"/>
            <a:ext cx="81564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400"/>
              <a:buFont typeface="Consolas"/>
              <a:buNone/>
              <a:defRPr sz="38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6"/>
          <p:cNvSpPr/>
          <p:nvPr/>
        </p:nvSpPr>
        <p:spPr>
          <a:xfrm flipH="1">
            <a:off x="371670" y="510358"/>
            <a:ext cx="27300" cy="27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6"/>
          <p:cNvSpPr/>
          <p:nvPr/>
        </p:nvSpPr>
        <p:spPr>
          <a:xfrm flipH="1">
            <a:off x="411241" y="510358"/>
            <a:ext cx="27300" cy="27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6"/>
          <p:cNvSpPr/>
          <p:nvPr/>
        </p:nvSpPr>
        <p:spPr>
          <a:xfrm flipH="1">
            <a:off x="448594" y="510358"/>
            <a:ext cx="9000" cy="27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6"/>
          <p:cNvSpPr/>
          <p:nvPr/>
        </p:nvSpPr>
        <p:spPr>
          <a:xfrm flipH="1">
            <a:off x="476846" y="510358"/>
            <a:ext cx="9000" cy="27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500478" y="510358"/>
            <a:ext cx="36600" cy="27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400"/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464344" y="1327876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751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66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576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Noto Sans Symbols"/>
              <a:buChar char="▫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◾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2"/>
          </p:nvPr>
        </p:nvSpPr>
        <p:spPr>
          <a:xfrm>
            <a:off x="4655344" y="1327876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751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66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576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Noto Sans Symbols"/>
              <a:buChar char="▫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◾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dt" idx="10"/>
          </p:nvPr>
        </p:nvSpPr>
        <p:spPr>
          <a:xfrm>
            <a:off x="6477000" y="481250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ftr" idx="11"/>
          </p:nvPr>
        </p:nvSpPr>
        <p:spPr>
          <a:xfrm>
            <a:off x="914400" y="4812506"/>
            <a:ext cx="556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ldNum" idx="12"/>
          </p:nvPr>
        </p:nvSpPr>
        <p:spPr>
          <a:xfrm>
            <a:off x="8610600" y="48125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/>
          <p:nvPr/>
        </p:nvSpPr>
        <p:spPr>
          <a:xfrm>
            <a:off x="0" y="301699"/>
            <a:ext cx="8867100" cy="664800"/>
          </a:xfrm>
          <a:prstGeom prst="rect">
            <a:avLst/>
          </a:prstGeom>
          <a:solidFill>
            <a:srgbClr val="566885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400"/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body" idx="1"/>
          </p:nvPr>
        </p:nvSpPr>
        <p:spPr>
          <a:xfrm>
            <a:off x="457200" y="135731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body" idx="2"/>
          </p:nvPr>
        </p:nvSpPr>
        <p:spPr>
          <a:xfrm>
            <a:off x="4645025" y="135731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body" idx="3"/>
          </p:nvPr>
        </p:nvSpPr>
        <p:spPr>
          <a:xfrm>
            <a:off x="457200" y="1844278"/>
            <a:ext cx="4040100" cy="29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338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28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▫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4"/>
          </p:nvPr>
        </p:nvSpPr>
        <p:spPr>
          <a:xfrm>
            <a:off x="4645025" y="1844278"/>
            <a:ext cx="4041900" cy="29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338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28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▫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dt" idx="10"/>
          </p:nvPr>
        </p:nvSpPr>
        <p:spPr>
          <a:xfrm>
            <a:off x="6477000" y="481250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ftr" idx="11"/>
          </p:nvPr>
        </p:nvSpPr>
        <p:spPr>
          <a:xfrm>
            <a:off x="914400" y="4812506"/>
            <a:ext cx="556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610600" y="48125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87790" y="510358"/>
            <a:ext cx="45600" cy="27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47305" y="510358"/>
            <a:ext cx="27300" cy="27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28252" y="510358"/>
            <a:ext cx="9000" cy="27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0" y="510358"/>
            <a:ext cx="9000" cy="27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/>
          <p:nvPr/>
        </p:nvSpPr>
        <p:spPr>
          <a:xfrm flipH="1">
            <a:off x="149902" y="510358"/>
            <a:ext cx="27300" cy="27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 flipH="1">
            <a:off x="189473" y="510358"/>
            <a:ext cx="27300" cy="27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 flipH="1">
            <a:off x="226826" y="510358"/>
            <a:ext cx="9000" cy="27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 flipH="1">
            <a:off x="255078" y="510358"/>
            <a:ext cx="9000" cy="27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278710" y="510358"/>
            <a:ext cx="36600" cy="27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685800" y="204788"/>
            <a:ext cx="82296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400"/>
              <a:buFont typeface="Consolas"/>
              <a:buNone/>
              <a:defRPr sz="36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1"/>
          </p:nvPr>
        </p:nvSpPr>
        <p:spPr>
          <a:xfrm>
            <a:off x="685800" y="1076325"/>
            <a:ext cx="2514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2"/>
          </p:nvPr>
        </p:nvSpPr>
        <p:spPr>
          <a:xfrm>
            <a:off x="3429000" y="1076325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164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304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▫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◾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dt" idx="10"/>
          </p:nvPr>
        </p:nvSpPr>
        <p:spPr>
          <a:xfrm>
            <a:off x="6477000" y="481250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ftr" idx="11"/>
          </p:nvPr>
        </p:nvSpPr>
        <p:spPr>
          <a:xfrm>
            <a:off x="914400" y="4812506"/>
            <a:ext cx="556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ldNum" idx="12"/>
          </p:nvPr>
        </p:nvSpPr>
        <p:spPr>
          <a:xfrm>
            <a:off x="8610600" y="48125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/>
          <p:nvPr/>
        </p:nvSpPr>
        <p:spPr>
          <a:xfrm>
            <a:off x="368032" y="0"/>
            <a:ext cx="8778300" cy="1408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0"/>
          <p:cNvCxnSpPr/>
          <p:nvPr/>
        </p:nvCxnSpPr>
        <p:spPr>
          <a:xfrm>
            <a:off x="363195" y="1413771"/>
            <a:ext cx="8782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grpSp>
        <p:nvGrpSpPr>
          <p:cNvPr id="113" name="Google Shape;113;p10"/>
          <p:cNvGrpSpPr/>
          <p:nvPr/>
        </p:nvGrpSpPr>
        <p:grpSpPr>
          <a:xfrm rot="5400000">
            <a:off x="8531224" y="898003"/>
            <a:ext cx="99564" cy="128453"/>
            <a:chOff x="6668087" y="1297755"/>
            <a:chExt cx="161840" cy="156593"/>
          </a:xfrm>
        </p:grpSpPr>
        <p:cxnSp>
          <p:nvCxnSpPr>
            <p:cNvPr id="114" name="Google Shape;114;p10"/>
            <p:cNvCxnSpPr/>
            <p:nvPr/>
          </p:nvCxnSpPr>
          <p:spPr>
            <a:xfrm rot="-5400000">
              <a:off x="6664037" y="1301805"/>
              <a:ext cx="88500" cy="80400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115;p10"/>
            <p:cNvCxnSpPr/>
            <p:nvPr/>
          </p:nvCxnSpPr>
          <p:spPr>
            <a:xfrm rot="5400000" flipH="1">
              <a:off x="6685979" y="1391348"/>
              <a:ext cx="125700" cy="300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" name="Google Shape;116;p10"/>
            <p:cNvCxnSpPr/>
            <p:nvPr/>
          </p:nvCxnSpPr>
          <p:spPr>
            <a:xfrm rot="5400000" flipH="1">
              <a:off x="6744577" y="1300905"/>
              <a:ext cx="88500" cy="82200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914400" y="330938"/>
            <a:ext cx="68580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400"/>
              <a:buFont typeface="Consolas"/>
              <a:buNone/>
              <a:defRPr sz="21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10"/>
          <p:cNvSpPr>
            <a:spLocks noGrp="1"/>
          </p:cNvSpPr>
          <p:nvPr>
            <p:ph type="pic" idx="2"/>
          </p:nvPr>
        </p:nvSpPr>
        <p:spPr>
          <a:xfrm>
            <a:off x="368032" y="1420336"/>
            <a:ext cx="8778300" cy="3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0664" marR="0" lvl="1" indent="-296164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Char char="▫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6696" marR="0" lvl="2" indent="-234696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◾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1872" marR="0" lvl="3" indent="-233172" algn="l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1328" marR="0" lvl="4" indent="-211328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09928" marR="0" lvl="5" indent="-211328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01951" marR="0" lvl="6" indent="-187451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093976" marR="0" lvl="7" indent="-188976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905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914400" y="862608"/>
            <a:ext cx="68580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718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▫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21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◾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Char char="⚫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0" name="Google Shape;120;p10"/>
          <p:cNvGrpSpPr/>
          <p:nvPr/>
        </p:nvGrpSpPr>
        <p:grpSpPr>
          <a:xfrm rot="5400000">
            <a:off x="8683624" y="1012303"/>
            <a:ext cx="99564" cy="128453"/>
            <a:chOff x="6668087" y="1297755"/>
            <a:chExt cx="161840" cy="156593"/>
          </a:xfrm>
        </p:grpSpPr>
        <p:cxnSp>
          <p:nvCxnSpPr>
            <p:cNvPr id="121" name="Google Shape;121;p10"/>
            <p:cNvCxnSpPr/>
            <p:nvPr/>
          </p:nvCxnSpPr>
          <p:spPr>
            <a:xfrm rot="-5400000">
              <a:off x="6664037" y="1301805"/>
              <a:ext cx="88500" cy="80400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" name="Google Shape;122;p10"/>
            <p:cNvCxnSpPr/>
            <p:nvPr/>
          </p:nvCxnSpPr>
          <p:spPr>
            <a:xfrm rot="5400000" flipH="1">
              <a:off x="6685979" y="1391348"/>
              <a:ext cx="125700" cy="300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" name="Google Shape;123;p10"/>
            <p:cNvCxnSpPr/>
            <p:nvPr/>
          </p:nvCxnSpPr>
          <p:spPr>
            <a:xfrm rot="5400000" flipH="1">
              <a:off x="6744577" y="1300905"/>
              <a:ext cx="88500" cy="82200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4" name="Google Shape;124;p10"/>
          <p:cNvGrpSpPr/>
          <p:nvPr/>
        </p:nvGrpSpPr>
        <p:grpSpPr>
          <a:xfrm rot="5400000">
            <a:off x="8336731" y="1089675"/>
            <a:ext cx="99564" cy="128453"/>
            <a:chOff x="6668087" y="1297755"/>
            <a:chExt cx="161840" cy="156593"/>
          </a:xfrm>
        </p:grpSpPr>
        <p:cxnSp>
          <p:nvCxnSpPr>
            <p:cNvPr id="125" name="Google Shape;125;p10"/>
            <p:cNvCxnSpPr/>
            <p:nvPr/>
          </p:nvCxnSpPr>
          <p:spPr>
            <a:xfrm rot="-5400000">
              <a:off x="6664037" y="1301805"/>
              <a:ext cx="88500" cy="80400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" name="Google Shape;126;p10"/>
            <p:cNvCxnSpPr/>
            <p:nvPr/>
          </p:nvCxnSpPr>
          <p:spPr>
            <a:xfrm rot="5400000" flipH="1">
              <a:off x="6685979" y="1391348"/>
              <a:ext cx="125700" cy="300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" name="Google Shape;127;p10"/>
            <p:cNvCxnSpPr/>
            <p:nvPr/>
          </p:nvCxnSpPr>
          <p:spPr>
            <a:xfrm rot="5400000" flipH="1">
              <a:off x="6744577" y="1300905"/>
              <a:ext cx="88500" cy="82200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8" name="Google Shape;128;p10"/>
          <p:cNvSpPr txBox="1">
            <a:spLocks noGrp="1"/>
          </p:cNvSpPr>
          <p:nvPr>
            <p:ph type="dt" idx="10"/>
          </p:nvPr>
        </p:nvSpPr>
        <p:spPr>
          <a:xfrm>
            <a:off x="6477000" y="4162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ftr" idx="11"/>
          </p:nvPr>
        </p:nvSpPr>
        <p:spPr>
          <a:xfrm>
            <a:off x="914400" y="41624"/>
            <a:ext cx="556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10"/>
          <p:cNvSpPr txBox="1">
            <a:spLocks noGrp="1"/>
          </p:cNvSpPr>
          <p:nvPr>
            <p:ph type="sldNum" idx="12"/>
          </p:nvPr>
        </p:nvSpPr>
        <p:spPr>
          <a:xfrm>
            <a:off x="8610600" y="41624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65000">
              <a:schemeClr val="dk1"/>
            </a:gs>
            <a:gs pos="100000">
              <a:srgbClr val="5676AA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-1"/>
            <a:ext cx="365700" cy="514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255291" y="3785546"/>
            <a:ext cx="73200" cy="126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255291" y="3597614"/>
            <a:ext cx="73200" cy="1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255291" y="3478264"/>
            <a:ext cx="73200" cy="10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255291" y="3406919"/>
            <a:ext cx="73200" cy="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309558" y="510358"/>
            <a:ext cx="45600" cy="27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269073" y="510358"/>
            <a:ext cx="27300" cy="27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50020" y="510358"/>
            <a:ext cx="9000" cy="27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221768" y="510358"/>
            <a:ext cx="9000" cy="27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400"/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9575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19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Char char="▫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◾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dt" idx="10"/>
          </p:nvPr>
        </p:nvSpPr>
        <p:spPr>
          <a:xfrm>
            <a:off x="6477000" y="481250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914400" y="4812506"/>
            <a:ext cx="556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8610600" y="48125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ctrTitle"/>
          </p:nvPr>
        </p:nvSpPr>
        <p:spPr>
          <a:xfrm>
            <a:off x="914400" y="3257550"/>
            <a:ext cx="77724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</a:t>
            </a:r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 Type 1</a:t>
            </a:r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9575" algn="l" rtl="0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Products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Citrix XenServer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VMWare ESXi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Oracle VMServer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Microsoft Hyper-V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 Type 2</a:t>
            </a: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9575" algn="l" rtl="0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Requires a host OS installed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Slower VM experience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Non dedicated server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Can handle both VM and normal server roles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 Type 2</a:t>
            </a:r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9575" algn="l" rtl="0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Products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VMWare Workstation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Oracle VirtualBox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Apple Parallels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QEMU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 Benefits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9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Noto Sans Symbols"/>
              <a:buChar char="▪"/>
            </a:pPr>
            <a:r>
              <a:rPr lang="en"/>
              <a:t>Power saving</a:t>
            </a:r>
            <a:endParaRPr/>
          </a:p>
          <a:p>
            <a:pPr marL="457200" marR="0" lvl="0" indent="-409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Fewer actual servers</a:t>
            </a:r>
            <a:endParaRPr/>
          </a:p>
          <a:p>
            <a:pPr marL="457200" marR="0" lvl="0" indent="-409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Faster deployment</a:t>
            </a:r>
            <a:endParaRPr/>
          </a:p>
          <a:p>
            <a:pPr marL="457200" marR="0" lvl="0" indent="-409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Security</a:t>
            </a:r>
            <a:endParaRPr/>
          </a:p>
          <a:p>
            <a:pPr marL="457200" marR="0" lvl="0" indent="-409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Snapshotting</a:t>
            </a:r>
            <a:endParaRPr/>
          </a:p>
          <a:p>
            <a:pPr marL="457200" marR="0" lvl="0" indent="-409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Research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xfrm>
            <a:off x="330375" y="384050"/>
            <a:ext cx="8872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Virtualization Support</a:t>
            </a:r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body" idx="1"/>
          </p:nvPr>
        </p:nvSpPr>
        <p:spPr>
          <a:xfrm>
            <a:off x="914400" y="1337675"/>
            <a:ext cx="80055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9575" algn="l" rtl="0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Computers since 2005 support hypervisors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Both Intel and AMD have added support in CPU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Must enable in BIOS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Intel VT-X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AMD-V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a guest OS</a:t>
            </a:r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body" idx="1"/>
          </p:nvPr>
        </p:nvSpPr>
        <p:spPr>
          <a:xfrm>
            <a:off x="914400" y="1337675"/>
            <a:ext cx="80055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9575" algn="l" rtl="0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Turn on the BIOS virtualization support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Install a hypervisor product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Create a new guest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Allocate RAM for guest and host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Leave enough RAM for host to run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Allocate lots of disk space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Install the OS within the VM environment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914400" y="384050"/>
            <a:ext cx="8081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 Space Thin Provisioning</a:t>
            </a:r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1"/>
          </p:nvPr>
        </p:nvSpPr>
        <p:spPr>
          <a:xfrm>
            <a:off x="914400" y="1337675"/>
            <a:ext cx="80055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9575" algn="l" rtl="0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The disk storage needs grow as the OS grows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Only used storage is allocated to the VM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Ex - allocate 50GB to Win 10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Only 11 GB is needed for install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VMware allocates 11GB to VM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661000" y="384050"/>
            <a:ext cx="8334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 Space Thick Provisioning</a:t>
            </a:r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body" idx="1"/>
          </p:nvPr>
        </p:nvSpPr>
        <p:spPr>
          <a:xfrm>
            <a:off x="914400" y="1337675"/>
            <a:ext cx="80055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9575" algn="l" rtl="0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All requested storage is allocated to VM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Ex - allocate 50GB to Win 10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Only 11 GB is needed for install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VMWare allocates 50GB for the VM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Emulation in VM</a:t>
            </a:r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9575" algn="l" rtl="0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Certain hardware devices are emulated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NIC, sound, video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Simplifies the coding for hypervisor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Hypervisor converts the VM card to real card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Requires guest software installed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VM Tools….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Networking</a:t>
            </a: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9575" algn="l" rtl="0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Virtual computers can be part of networks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Often servers are virtualized to save space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Three main types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Internal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Bridged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Switches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9575" algn="l" rtl="0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" dirty="0"/>
              <a:t>Define virtualization</a:t>
            </a:r>
            <a:endParaRPr dirty="0"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 dirty="0"/>
              <a:t>List components </a:t>
            </a:r>
            <a:r>
              <a:rPr lang="en"/>
              <a:t>of virtualization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Networking</a:t>
            </a:r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9575" algn="l" rtl="0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Guest OS can only see other guest OS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Creates a </a:t>
            </a:r>
            <a:r>
              <a:rPr lang="en" b="1"/>
              <a:t>secure </a:t>
            </a:r>
            <a:r>
              <a:rPr lang="en"/>
              <a:t>network environment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Use for testing or paranoid network admins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Bridged Networking</a:t>
            </a:r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9575" algn="l" rtl="0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Virtual card connects to actual card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Allows VM to interact with real network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Bridges the divide from internal to real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Switched Networking</a:t>
            </a:r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9575" algn="l" rtl="0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A virtual switch is built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Allows both internal and bridged networking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Emulation</a:t>
            </a:r>
            <a:endParaRPr/>
          </a:p>
        </p:txBody>
      </p:sp>
      <p:sp>
        <p:nvSpPr>
          <p:cNvPr id="280" name="Google Shape;280;p35"/>
          <p:cNvSpPr txBox="1">
            <a:spLocks noGrp="1"/>
          </p:cNvSpPr>
          <p:nvPr>
            <p:ph type="body" idx="1"/>
          </p:nvPr>
        </p:nvSpPr>
        <p:spPr>
          <a:xfrm>
            <a:off x="914400" y="1337675"/>
            <a:ext cx="80055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9575" algn="l" rtl="0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Hardware pretends it is something else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Ex: Nintendo Emulator on a Intel computer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Software completely acts like the hardware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</a:t>
            </a:r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9575" algn="l" rtl="0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Environment that imitates real hardware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OS cannot distinguish from real thing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Imitates the actual host hardware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Special software virtualizes the environment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Host is the real hardware and OS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Guest is the virtual machine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</a:t>
            </a:r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1"/>
          </p:nvPr>
        </p:nvSpPr>
        <p:spPr>
          <a:xfrm>
            <a:off x="914400" y="1337675"/>
            <a:ext cx="80055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9575" algn="l" rtl="0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Controls interaction between hardware and OS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Allocation of RAM</a:t>
            </a:r>
            <a:endParaRPr/>
          </a:p>
          <a:p>
            <a:pPr marL="914400" lvl="1" indent="-377190" algn="l" rtl="0">
              <a:spcBef>
                <a:spcPts val="0"/>
              </a:spcBef>
              <a:spcAft>
                <a:spcPts val="0"/>
              </a:spcAft>
              <a:buSzPts val="2340"/>
              <a:buChar char="▫"/>
            </a:pPr>
            <a:r>
              <a:rPr lang="en"/>
              <a:t>CPU time…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Allows one OS to deal with hardware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</a:t>
            </a:r>
            <a:endParaRPr/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529" y="1175575"/>
            <a:ext cx="2499600" cy="37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</a:t>
            </a:r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body" idx="1"/>
          </p:nvPr>
        </p:nvSpPr>
        <p:spPr>
          <a:xfrm>
            <a:off x="914400" y="1337675"/>
            <a:ext cx="80055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9575" algn="l" rtl="0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Acts as supervisor to guest OS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Handles the numerous requests from guests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Talks directly to the hardware</a:t>
            </a:r>
            <a:endParaRPr/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914400" y="-66677"/>
            <a:ext cx="7772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</a:t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374" y="660999"/>
            <a:ext cx="5707750" cy="43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 types</a:t>
            </a:r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9575" algn="l" rtl="0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Two main types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Difference is the existence of host OS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 Type 1</a:t>
            </a:r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9575" algn="l" rtl="0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AKA Bare Metal Hypervisors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No host OS installed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Virtual Product installed on server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Faster VM experience</a:t>
            </a:r>
            <a:endParaRPr/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"/>
              <a:t>Requires dedicated VM servers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ttrellnotes2014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446</Words>
  <Application>Microsoft Office PowerPoint</Application>
  <PresentationFormat>On-screen Show (16:9)</PresentationFormat>
  <Paragraphs>109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Noto Sans Symbols</vt:lpstr>
      <vt:lpstr>cottrellnotes2014</vt:lpstr>
      <vt:lpstr>Virtualization</vt:lpstr>
      <vt:lpstr>Objectives</vt:lpstr>
      <vt:lpstr>Virtualization</vt:lpstr>
      <vt:lpstr>Supervisor</vt:lpstr>
      <vt:lpstr>Supervisor</vt:lpstr>
      <vt:lpstr>Hypervisor</vt:lpstr>
      <vt:lpstr>Hypervisor</vt:lpstr>
      <vt:lpstr>Hypervisor types</vt:lpstr>
      <vt:lpstr>Hypervisor Type 1</vt:lpstr>
      <vt:lpstr>Hypervisor Type 1</vt:lpstr>
      <vt:lpstr>Hypervisor Type 2</vt:lpstr>
      <vt:lpstr>Hypervisor Type 2</vt:lpstr>
      <vt:lpstr>Virtualization Benefits</vt:lpstr>
      <vt:lpstr>Hardware Virtualization Support</vt:lpstr>
      <vt:lpstr>Installing a guest OS</vt:lpstr>
      <vt:lpstr>Disk Space Thin Provisioning</vt:lpstr>
      <vt:lpstr>Disk Space Thick Provisioning</vt:lpstr>
      <vt:lpstr>Hardware Emulation in VM</vt:lpstr>
      <vt:lpstr>Virtual Networking</vt:lpstr>
      <vt:lpstr>Internal Networking</vt:lpstr>
      <vt:lpstr>Bridged Networking</vt:lpstr>
      <vt:lpstr>Switched Networking</vt:lpstr>
      <vt:lpstr>Emulation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Lee Cottrell</dc:creator>
  <cp:lastModifiedBy>Lee Cottrell</cp:lastModifiedBy>
  <cp:revision>5</cp:revision>
  <dcterms:modified xsi:type="dcterms:W3CDTF">2021-02-04T18:37:00Z</dcterms:modified>
</cp:coreProperties>
</file>