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Catamaran"/>
      <p:regular r:id="rId21"/>
      <p:bold r:id="rId22"/>
    </p:embeddedFont>
    <p:embeddedFont>
      <p:font typeface="Roboto"/>
      <p:regular r:id="rId23"/>
      <p:bold r:id="rId24"/>
      <p:italic r:id="rId25"/>
      <p:boldItalic r:id="rId26"/>
    </p:embeddedFont>
    <p:embeddedFont>
      <p:font typeface="Catamaran ExtraBold"/>
      <p:bold r:id="rId27"/>
    </p:embeddedFont>
    <p:embeddedFont>
      <p:font typeface="Catamaran SemiBold"/>
      <p:regular r:id="rId28"/>
      <p:bold r:id="rId29"/>
    </p:embeddedFont>
    <p:embeddedFont>
      <p:font typeface="Catamaran Black"/>
      <p:bold r:id="rId30"/>
    </p:embeddedFont>
    <p:embeddedFont>
      <p:font typeface="Catamaran ExtraLight"/>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atamaran-bold.fntdata"/><Relationship Id="rId21" Type="http://schemas.openxmlformats.org/officeDocument/2006/relationships/font" Target="fonts/Catamaran-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CatamaranSemiBold-regular.fntdata"/><Relationship Id="rId27" Type="http://schemas.openxmlformats.org/officeDocument/2006/relationships/font" Target="fonts/Catamaran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tamaran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tamaranExtraLight-regular.fntdata"/><Relationship Id="rId30" Type="http://schemas.openxmlformats.org/officeDocument/2006/relationships/font" Target="fonts/CatamaranBlack-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atamaranExtraLigh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11c6af89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11c6af89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2bb85f12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2bb85f12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93d3ed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293d3ed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11c6af89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11c6af89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2bb85f1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2bb85f1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2bb85f1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2bb85f1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11c6af89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11c6af89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11c6af89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11c6af89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93d3ed6f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93d3ed6f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23cf625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23cf625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23cf6250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23cf6250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23cf625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23cf625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23cf625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23cf625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23cf6250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23cf6250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23cf625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23cf625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0" name="Shape 10"/>
        <p:cNvGrpSpPr/>
        <p:nvPr/>
      </p:nvGrpSpPr>
      <p:grpSpPr>
        <a:xfrm>
          <a:off x="0" y="0"/>
          <a:ext cx="0" cy="0"/>
          <a:chOff x="0" y="0"/>
          <a:chExt cx="0" cy="0"/>
        </a:xfrm>
      </p:grpSpPr>
      <p:sp>
        <p:nvSpPr>
          <p:cNvPr id="11" name="Google Shape;11;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94700" y="20477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1pPr>
            <a:lvl2pPr lvl="1"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2pPr>
            <a:lvl3pPr lvl="2"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3pPr>
            <a:lvl4pPr lvl="3"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4pPr>
            <a:lvl5pPr lvl="4"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5pPr>
            <a:lvl6pPr lvl="5"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6pPr>
            <a:lvl7pPr lvl="6"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7pPr>
            <a:lvl8pPr lvl="7"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8pPr>
            <a:lvl9pPr lvl="8"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9pPr>
          </a:lstStyle>
          <a:p/>
        </p:txBody>
      </p:sp>
      <p:sp>
        <p:nvSpPr>
          <p:cNvPr id="14" name="Google Shape;14;p2"/>
          <p:cNvSpPr txBox="1"/>
          <p:nvPr>
            <p:ph idx="2" type="title"/>
          </p:nvPr>
        </p:nvSpPr>
        <p:spPr>
          <a:xfrm>
            <a:off x="101350" y="1044975"/>
            <a:ext cx="8222100" cy="767700"/>
          </a:xfrm>
          <a:prstGeom prst="rect">
            <a:avLst/>
          </a:prstGeom>
          <a:solidFill>
            <a:srgbClr val="0047BB"/>
          </a:solid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1pPr>
            <a:lvl2pPr lvl="1"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2pPr>
            <a:lvl3pPr lvl="2"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3pPr>
            <a:lvl4pPr lvl="3"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4pPr>
            <a:lvl5pPr lvl="4"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5pPr>
            <a:lvl6pPr lvl="5"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6pPr>
            <a:lvl7pPr lvl="6"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7pPr>
            <a:lvl8pPr lvl="7"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8pPr>
            <a:lvl9pPr lvl="8"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9pPr>
          </a:lstStyle>
          <a:p/>
        </p:txBody>
      </p:sp>
      <p:sp>
        <p:nvSpPr>
          <p:cNvPr id="15" name="Google Shape;1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56" name="Google Shape;56;p11"/>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7" name="Google Shape;57;p1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8" name="Google Shape;58;p11"/>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59" name="Google Shape;59;p11"/>
          <p:cNvSpPr txBox="1"/>
          <p:nvPr>
            <p:ph idx="3" type="sldNum"/>
          </p:nvPr>
        </p:nvSpPr>
        <p:spPr>
          <a:xfrm>
            <a:off x="8523541" y="4695623"/>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64" name="Google Shape;64;p12"/>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65" name="Google Shape;65;p12"/>
          <p:cNvSpPr txBox="1"/>
          <p:nvPr>
            <p:ph type="title"/>
          </p:nvPr>
        </p:nvSpPr>
        <p:spPr>
          <a:xfrm>
            <a:off x="94700" y="20477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1pPr>
            <a:lvl2pPr lvl="1"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2pPr>
            <a:lvl3pPr lvl="2"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3pPr>
            <a:lvl4pPr lvl="3"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4pPr>
            <a:lvl5pPr lvl="4"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5pPr>
            <a:lvl6pPr lvl="5"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6pPr>
            <a:lvl7pPr lvl="6"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7pPr>
            <a:lvl8pPr lvl="7"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8pPr>
            <a:lvl9pPr lvl="8"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9pPr>
          </a:lstStyle>
          <a:p/>
        </p:txBody>
      </p:sp>
      <p:sp>
        <p:nvSpPr>
          <p:cNvPr id="66" name="Google Shape;66;p12"/>
          <p:cNvSpPr txBox="1"/>
          <p:nvPr>
            <p:ph idx="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67" name="Shape 67"/>
        <p:cNvGrpSpPr/>
        <p:nvPr/>
      </p:nvGrpSpPr>
      <p:grpSpPr>
        <a:xfrm>
          <a:off x="0" y="0"/>
          <a:ext cx="0" cy="0"/>
          <a:chOff x="0" y="0"/>
          <a:chExt cx="0" cy="0"/>
        </a:xfrm>
      </p:grpSpPr>
      <p:sp>
        <p:nvSpPr>
          <p:cNvPr id="68" name="Google Shape;68;p1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9" name="Google Shape;69;p13"/>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70" name="Google Shape;70;p13"/>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1" name="Google Shape;71;p13"/>
          <p:cNvSpPr txBox="1"/>
          <p:nvPr>
            <p:ph idx="2" type="title"/>
          </p:nvPr>
        </p:nvSpPr>
        <p:spPr>
          <a:xfrm>
            <a:off x="94700" y="20477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1pPr>
            <a:lvl2pPr lvl="1"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2pPr>
            <a:lvl3pPr lvl="2"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3pPr>
            <a:lvl4pPr lvl="3"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4pPr>
            <a:lvl5pPr lvl="4"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5pPr>
            <a:lvl6pPr lvl="5"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6pPr>
            <a:lvl7pPr lvl="6"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7pPr>
            <a:lvl8pPr lvl="7"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8pPr>
            <a:lvl9pPr lvl="8"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qa" type="blank">
  <p:cSld name="BLANK">
    <p:bg>
      <p:bgPr>
        <a:solidFill>
          <a:schemeClr val="accent4"/>
        </a:solidFill>
      </p:bgPr>
    </p:bg>
    <p:spTree>
      <p:nvGrpSpPr>
        <p:cNvPr id="72" name="Shape 72"/>
        <p:cNvGrpSpPr/>
        <p:nvPr/>
      </p:nvGrpSpPr>
      <p:grpSpPr>
        <a:xfrm>
          <a:off x="0" y="0"/>
          <a:ext cx="0" cy="0"/>
          <a:chOff x="0" y="0"/>
          <a:chExt cx="0" cy="0"/>
        </a:xfrm>
      </p:grpSpPr>
      <p:sp>
        <p:nvSpPr>
          <p:cNvPr id="73" name="Google Shape;73;p14"/>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4" name="Google Shape;74;p14"/>
          <p:cNvSpPr txBox="1"/>
          <p:nvPr>
            <p:ph type="title"/>
          </p:nvPr>
        </p:nvSpPr>
        <p:spPr>
          <a:xfrm>
            <a:off x="94700" y="20477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1pPr>
            <a:lvl2pPr lvl="1"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2pPr>
            <a:lvl3pPr lvl="2"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3pPr>
            <a:lvl4pPr lvl="3"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4pPr>
            <a:lvl5pPr lvl="4"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5pPr>
            <a:lvl6pPr lvl="5"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6pPr>
            <a:lvl7pPr lvl="6"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7pPr>
            <a:lvl8pPr lvl="7"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8pPr>
            <a:lvl9pPr lvl="8"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9pPr>
          </a:lstStyle>
          <a:p/>
        </p:txBody>
      </p:sp>
      <p:sp>
        <p:nvSpPr>
          <p:cNvPr id="75" name="Google Shape;75;p14"/>
          <p:cNvSpPr txBox="1"/>
          <p:nvPr/>
        </p:nvSpPr>
        <p:spPr>
          <a:xfrm>
            <a:off x="2469550" y="1383225"/>
            <a:ext cx="4317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tamaran"/>
                <a:ea typeface="Catamaran"/>
                <a:cs typeface="Catamaran"/>
                <a:sym typeface="Catamaran"/>
              </a:rPr>
              <a:t>Thank you for your time !</a:t>
            </a:r>
            <a:endParaRPr sz="2400">
              <a:latin typeface="Catamaran"/>
              <a:ea typeface="Catamaran"/>
              <a:cs typeface="Catamaran"/>
              <a:sym typeface="Catamaran"/>
            </a:endParaRPr>
          </a:p>
        </p:txBody>
      </p:sp>
      <p:sp>
        <p:nvSpPr>
          <p:cNvPr id="76" name="Google Shape;76;p14"/>
          <p:cNvSpPr txBox="1"/>
          <p:nvPr/>
        </p:nvSpPr>
        <p:spPr>
          <a:xfrm>
            <a:off x="2469550" y="2730850"/>
            <a:ext cx="4317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300">
                <a:solidFill>
                  <a:srgbClr val="0047BB"/>
                </a:solidFill>
                <a:latin typeface="Catamaran"/>
                <a:ea typeface="Catamaran"/>
                <a:cs typeface="Catamaran"/>
                <a:sym typeface="Catamaran"/>
              </a:rPr>
              <a:t>Any questions?</a:t>
            </a:r>
            <a:endParaRPr sz="3300">
              <a:solidFill>
                <a:srgbClr val="0047BB"/>
              </a:solidFill>
              <a:latin typeface="Catamaran"/>
              <a:ea typeface="Catamaran"/>
              <a:cs typeface="Catamaran"/>
              <a:sym typeface="Catamar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p:cSld name="BLANK_1_1">
    <p:bg>
      <p:bgPr>
        <a:solidFill>
          <a:srgbClr val="0047BB"/>
        </a:solidFill>
      </p:bgPr>
    </p:bg>
    <p:spTree>
      <p:nvGrpSpPr>
        <p:cNvPr id="77" name="Shape 77"/>
        <p:cNvGrpSpPr/>
        <p:nvPr/>
      </p:nvGrpSpPr>
      <p:grpSpPr>
        <a:xfrm>
          <a:off x="0" y="0"/>
          <a:ext cx="0" cy="0"/>
          <a:chOff x="0" y="0"/>
          <a:chExt cx="0" cy="0"/>
        </a:xfrm>
      </p:grpSpPr>
      <p:sp>
        <p:nvSpPr>
          <p:cNvPr id="78" name="Google Shape;78;p15"/>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79" name="Google Shape;79;p15"/>
          <p:cNvSpPr txBox="1"/>
          <p:nvPr/>
        </p:nvSpPr>
        <p:spPr>
          <a:xfrm>
            <a:off x="6629400" y="3096800"/>
            <a:ext cx="2490600" cy="523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GB" sz="2200">
                <a:solidFill>
                  <a:schemeClr val="lt1"/>
                </a:solidFill>
                <a:latin typeface="Catamaran"/>
                <a:ea typeface="Catamaran"/>
                <a:cs typeface="Catamaran"/>
                <a:sym typeface="Catamaran"/>
              </a:rPr>
              <a:t>LEE COWDREY</a:t>
            </a:r>
            <a:endParaRPr>
              <a:solidFill>
                <a:schemeClr val="lt1"/>
              </a:solidFill>
              <a:latin typeface="Catamaran"/>
              <a:ea typeface="Catamaran"/>
              <a:cs typeface="Catamaran"/>
              <a:sym typeface="Catamaran"/>
            </a:endParaRPr>
          </a:p>
        </p:txBody>
      </p:sp>
      <p:sp>
        <p:nvSpPr>
          <p:cNvPr id="80" name="Google Shape;80;p15"/>
          <p:cNvSpPr/>
          <p:nvPr/>
        </p:nvSpPr>
        <p:spPr>
          <a:xfrm>
            <a:off x="8475850" y="0"/>
            <a:ext cx="644100" cy="960000"/>
          </a:xfrm>
          <a:prstGeom prst="rect">
            <a:avLst/>
          </a:prstGeom>
          <a:solidFill>
            <a:srgbClr val="0047BB"/>
          </a:solidFill>
          <a:ln cap="flat" cmpd="sng" w="9525">
            <a:solidFill>
              <a:srgbClr val="004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type="title"/>
          </p:nvPr>
        </p:nvSpPr>
        <p:spPr>
          <a:xfrm>
            <a:off x="0" y="204775"/>
            <a:ext cx="9144000" cy="767700"/>
          </a:xfrm>
          <a:prstGeom prst="rect">
            <a:avLst/>
          </a:prstGeom>
          <a:solidFill>
            <a:schemeClr val="accent4"/>
          </a:solid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1pPr>
            <a:lvl2pPr lvl="1"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2pPr>
            <a:lvl3pPr lvl="2"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3pPr>
            <a:lvl4pPr lvl="3"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4pPr>
            <a:lvl5pPr lvl="4"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5pPr>
            <a:lvl6pPr lvl="5"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6pPr>
            <a:lvl7pPr lvl="6"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7pPr>
            <a:lvl8pPr lvl="7"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8pPr>
            <a:lvl9pPr lvl="8"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9pPr>
          </a:lstStyle>
          <a:p/>
        </p:txBody>
      </p:sp>
      <p:sp>
        <p:nvSpPr>
          <p:cNvPr id="82" name="Google Shape;82;p15"/>
          <p:cNvSpPr txBox="1"/>
          <p:nvPr>
            <p:ph idx="2" type="title"/>
          </p:nvPr>
        </p:nvSpPr>
        <p:spPr>
          <a:xfrm>
            <a:off x="253750" y="1279150"/>
            <a:ext cx="8222100" cy="767700"/>
          </a:xfrm>
          <a:prstGeom prst="rect">
            <a:avLst/>
          </a:prstGeom>
          <a:solidFill>
            <a:srgbClr val="0047BB"/>
          </a:solid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1pPr>
            <a:lvl2pPr lvl="1"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2pPr>
            <a:lvl3pPr lvl="2"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3pPr>
            <a:lvl4pPr lvl="3"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4pPr>
            <a:lvl5pPr lvl="4"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5pPr>
            <a:lvl6pPr lvl="5"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6pPr>
            <a:lvl7pPr lvl="6"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7pPr>
            <a:lvl8pPr lvl="7"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8pPr>
            <a:lvl9pPr lvl="8" rtl="0">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9pPr>
          </a:lstStyle>
          <a:p/>
        </p:txBody>
      </p:sp>
      <p:sp>
        <p:nvSpPr>
          <p:cNvPr id="83" name="Google Shape;83;p15"/>
          <p:cNvSpPr txBox="1"/>
          <p:nvPr>
            <p:ph idx="3" type="title"/>
          </p:nvPr>
        </p:nvSpPr>
        <p:spPr>
          <a:xfrm>
            <a:off x="253750" y="2187975"/>
            <a:ext cx="8222100" cy="767700"/>
          </a:xfrm>
          <a:prstGeom prst="rect">
            <a:avLst/>
          </a:prstGeom>
          <a:solidFill>
            <a:srgbClr val="0047BB"/>
          </a:solid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1pPr>
            <a:lvl2pPr lvl="1"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2pPr>
            <a:lvl3pPr lvl="2"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3pPr>
            <a:lvl4pPr lvl="3"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4pPr>
            <a:lvl5pPr lvl="4"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5pPr>
            <a:lvl6pPr lvl="5"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6pPr>
            <a:lvl7pPr lvl="6"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7pPr>
            <a:lvl8pPr lvl="7"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8pPr>
            <a:lvl9pPr lvl="8"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mal">
  <p:cSld name="TITLE_1">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94700" y="20477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1pPr>
            <a:lvl2pPr lvl="1"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2pPr>
            <a:lvl3pPr lvl="2"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3pPr>
            <a:lvl4pPr lvl="3"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4pPr>
            <a:lvl5pPr lvl="4"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5pPr>
            <a:lvl6pPr lvl="5"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6pPr>
            <a:lvl7pPr lvl="6"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7pPr>
            <a:lvl8pPr lvl="7"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8pPr>
            <a:lvl9pPr lvl="8" rt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9pPr>
          </a:lstStyle>
          <a:p/>
        </p:txBody>
      </p:sp>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1" name="Shape 21"/>
        <p:cNvGrpSpPr/>
        <p:nvPr/>
      </p:nvGrpSpPr>
      <p:grpSpPr>
        <a:xfrm>
          <a:off x="0" y="0"/>
          <a:ext cx="0" cy="0"/>
          <a:chOff x="0" y="0"/>
          <a:chExt cx="0" cy="0"/>
        </a:xfrm>
      </p:grpSpPr>
      <p:sp>
        <p:nvSpPr>
          <p:cNvPr id="22" name="Google Shape;22;p4"/>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23" name="Google Shape;23;p4"/>
          <p:cNvSpPr txBox="1"/>
          <p:nvPr>
            <p:ph type="title"/>
          </p:nvPr>
        </p:nvSpPr>
        <p:spPr>
          <a:xfrm>
            <a:off x="94700" y="20477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1pPr>
            <a:lvl2pPr lvl="1"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2pPr>
            <a:lvl3pPr lvl="2"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3pPr>
            <a:lvl4pPr lvl="3"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4pPr>
            <a:lvl5pPr lvl="4"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5pPr>
            <a:lvl6pPr lvl="5"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6pPr>
            <a:lvl7pPr lvl="6"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7pPr>
            <a:lvl8pPr lvl="7"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8pPr>
            <a:lvl9pPr lvl="8"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bedded">
  <p:cSld name="SECTION_HEADER_1">
    <p:bg>
      <p:bgPr>
        <a:solidFill>
          <a:schemeClr val="lt1"/>
        </a:solidFill>
      </p:bgPr>
    </p:bg>
    <p:spTree>
      <p:nvGrpSpPr>
        <p:cNvPr id="24" name="Shape 24"/>
        <p:cNvGrpSpPr/>
        <p:nvPr/>
      </p:nvGrpSpPr>
      <p:grpSpPr>
        <a:xfrm>
          <a:off x="0" y="0"/>
          <a:ext cx="0" cy="0"/>
          <a:chOff x="0" y="0"/>
          <a:chExt cx="0" cy="0"/>
        </a:xfrm>
      </p:grpSpPr>
      <p:sp>
        <p:nvSpPr>
          <p:cNvPr id="25" name="Google Shape;25;p5"/>
          <p:cNvSpPr/>
          <p:nvPr/>
        </p:nvSpPr>
        <p:spPr>
          <a:xfrm>
            <a:off x="50800" y="889000"/>
            <a:ext cx="84075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
        <p:nvSpPr>
          <p:cNvPr id="27" name="Google Shape;27;p5"/>
          <p:cNvSpPr txBox="1"/>
          <p:nvPr>
            <p:ph type="title"/>
          </p:nvPr>
        </p:nvSpPr>
        <p:spPr>
          <a:xfrm>
            <a:off x="0" y="128575"/>
            <a:ext cx="8316900" cy="393600"/>
          </a:xfrm>
          <a:prstGeom prst="rect">
            <a:avLst/>
          </a:prstGeom>
          <a:solidFill>
            <a:srgbClr val="0047BB"/>
          </a:solidFill>
          <a:ln>
            <a:noFill/>
          </a:ln>
        </p:spPr>
        <p:txBody>
          <a:bodyPr anchorCtr="0" anchor="ctr" bIns="91425" lIns="91425" spcFirstLastPara="1" rIns="91425" wrap="square" tIns="91425">
            <a:normAutofit/>
          </a:bodyPr>
          <a:lstStyle>
            <a:lvl1pPr lvl="0"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1pPr>
            <a:lvl2pPr lvl="1"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2pPr>
            <a:lvl3pPr lvl="2"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3pPr>
            <a:lvl4pPr lvl="3"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4pPr>
            <a:lvl5pPr lvl="4"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5pPr>
            <a:lvl6pPr lvl="5"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6pPr>
            <a:lvl7pPr lvl="6"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7pPr>
            <a:lvl8pPr lvl="7"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8pPr>
            <a:lvl9pPr lvl="8" rtl="0">
              <a:spcBef>
                <a:spcPts val="0"/>
              </a:spcBef>
              <a:spcAft>
                <a:spcPts val="0"/>
              </a:spcAft>
              <a:buClr>
                <a:schemeClr val="lt1"/>
              </a:buClr>
              <a:buSzPts val="2200"/>
              <a:buFont typeface="Catamaran"/>
              <a:buNone/>
              <a:defRPr sz="2200">
                <a:solidFill>
                  <a:schemeClr val="lt1"/>
                </a:solidFill>
                <a:latin typeface="Catamaran"/>
                <a:ea typeface="Catamaran"/>
                <a:cs typeface="Catamaran"/>
                <a:sym typeface="Catamar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8" name="Shape 28"/>
        <p:cNvGrpSpPr/>
        <p:nvPr/>
      </p:nvGrpSpPr>
      <p:grpSpPr>
        <a:xfrm>
          <a:off x="0" y="0"/>
          <a:ext cx="0" cy="0"/>
          <a:chOff x="0" y="0"/>
          <a:chExt cx="0" cy="0"/>
        </a:xfrm>
      </p:grpSpPr>
      <p:sp>
        <p:nvSpPr>
          <p:cNvPr id="29" name="Google Shape;29;p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 name="Google Shape;31;p6"/>
          <p:cNvSpPr txBox="1"/>
          <p:nvPr>
            <p:ph type="title"/>
          </p:nvPr>
        </p:nvSpPr>
        <p:spPr>
          <a:xfrm>
            <a:off x="94700" y="20477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1pPr>
            <a:lvl2pPr lvl="1"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2pPr>
            <a:lvl3pPr lvl="2"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3pPr>
            <a:lvl4pPr lvl="3"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4pPr>
            <a:lvl5pPr lvl="4"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5pPr>
            <a:lvl6pPr lvl="5"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6pPr>
            <a:lvl7pPr lvl="6"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7pPr>
            <a:lvl8pPr lvl="7"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8pPr>
            <a:lvl9pPr lvl="8"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9pPr>
          </a:lstStyle>
          <a:p/>
        </p:txBody>
      </p:sp>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3" name="Shape 33"/>
        <p:cNvGrpSpPr/>
        <p:nvPr/>
      </p:nvGrpSpPr>
      <p:grpSpPr>
        <a:xfrm>
          <a:off x="0" y="0"/>
          <a:ext cx="0" cy="0"/>
          <a:chOff x="0" y="0"/>
          <a:chExt cx="0" cy="0"/>
        </a:xfrm>
      </p:grpSpPr>
      <p:sp>
        <p:nvSpPr>
          <p:cNvPr id="34" name="Google Shape;34;p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type="title"/>
          </p:nvPr>
        </p:nvSpPr>
        <p:spPr>
          <a:xfrm>
            <a:off x="94700" y="20477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1pPr>
            <a:lvl2pPr lvl="1"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2pPr>
            <a:lvl3pPr lvl="2"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3pPr>
            <a:lvl4pPr lvl="3"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4pPr>
            <a:lvl5pPr lvl="4"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5pPr>
            <a:lvl6pPr lvl="5"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6pPr>
            <a:lvl7pPr lvl="6"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7pPr>
            <a:lvl8pPr lvl="7"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8pPr>
            <a:lvl9pPr lvl="8" rtl="0">
              <a:spcBef>
                <a:spcPts val="0"/>
              </a:spcBef>
              <a:spcAft>
                <a:spcPts val="0"/>
              </a:spcAft>
              <a:buClr>
                <a:schemeClr val="dk2"/>
              </a:buClr>
              <a:buSzPts val="3200"/>
              <a:buFont typeface="Catamaran"/>
              <a:buNone/>
              <a:defRPr sz="3200">
                <a:solidFill>
                  <a:schemeClr val="dk2"/>
                </a:solidFill>
                <a:latin typeface="Catamaran"/>
                <a:ea typeface="Catamaran"/>
                <a:cs typeface="Catamaran"/>
                <a:sym typeface="Catamaran"/>
              </a:defRPr>
            </a:lvl9pPr>
          </a:lstStyle>
          <a:p/>
        </p:txBody>
      </p:sp>
      <p:sp>
        <p:nvSpPr>
          <p:cNvPr id="38" name="Google Shape;3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ONE_COLUMN_TEXT">
    <p:bg>
      <p:bgPr>
        <a:solidFill>
          <a:srgbClr val="0047BB"/>
        </a:solidFill>
      </p:bgPr>
    </p:bg>
    <p:spTree>
      <p:nvGrpSpPr>
        <p:cNvPr id="39" name="Shape 39"/>
        <p:cNvGrpSpPr/>
        <p:nvPr/>
      </p:nvGrpSpPr>
      <p:grpSpPr>
        <a:xfrm>
          <a:off x="0" y="0"/>
          <a:ext cx="0" cy="0"/>
          <a:chOff x="0" y="0"/>
          <a:chExt cx="0" cy="0"/>
        </a:xfrm>
      </p:grpSpPr>
      <p:sp>
        <p:nvSpPr>
          <p:cNvPr id="40" name="Google Shape;40;p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0" y="38750"/>
            <a:ext cx="3276600" cy="953400"/>
          </a:xfrm>
          <a:prstGeom prst="rect">
            <a:avLst/>
          </a:prstGeom>
          <a:noFill/>
        </p:spPr>
        <p:txBody>
          <a:bodyPr anchorCtr="0" anchor="b" bIns="91425" lIns="91425" spcFirstLastPara="1" rIns="91425" wrap="square" tIns="91425">
            <a:normAutofit/>
          </a:bodyPr>
          <a:lstStyle>
            <a:lvl1pPr lvl="0">
              <a:spcBef>
                <a:spcPts val="0"/>
              </a:spcBef>
              <a:spcAft>
                <a:spcPts val="0"/>
              </a:spcAft>
              <a:buClr>
                <a:schemeClr val="lt1"/>
              </a:buClr>
              <a:buSzPts val="2000"/>
              <a:buNone/>
              <a:defRPr sz="2000">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43" name="Google Shape;43;p8"/>
          <p:cNvSpPr txBox="1"/>
          <p:nvPr>
            <p:ph idx="2" type="title"/>
          </p:nvPr>
        </p:nvSpPr>
        <p:spPr>
          <a:xfrm>
            <a:off x="226075" y="2269750"/>
            <a:ext cx="8917800" cy="767700"/>
          </a:xfrm>
          <a:prstGeom prst="rect">
            <a:avLst/>
          </a:prstGeom>
          <a:solidFill>
            <a:srgbClr val="0047BB"/>
          </a:solidFill>
          <a:ln>
            <a:noFill/>
          </a:ln>
        </p:spPr>
        <p:txBody>
          <a:bodyPr anchorCtr="0" anchor="ctr" bIns="91425" lIns="91425" spcFirstLastPara="1" rIns="91425" wrap="square" tIns="91425">
            <a:normAutofit/>
          </a:bodyPr>
          <a:lstStyle>
            <a:lvl1pPr lvl="0"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1pPr>
            <a:lvl2pPr lvl="1"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2pPr>
            <a:lvl3pPr lvl="2"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3pPr>
            <a:lvl4pPr lvl="3"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4pPr>
            <a:lvl5pPr lvl="4"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5pPr>
            <a:lvl6pPr lvl="5"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6pPr>
            <a:lvl7pPr lvl="6"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7pPr>
            <a:lvl8pPr lvl="7"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8pPr>
            <a:lvl9pPr lvl="8" rtl="0" algn="r">
              <a:spcBef>
                <a:spcPts val="0"/>
              </a:spcBef>
              <a:spcAft>
                <a:spcPts val="0"/>
              </a:spcAft>
              <a:buClr>
                <a:schemeClr val="lt1"/>
              </a:buClr>
              <a:buSzPts val="3000"/>
              <a:buFont typeface="Catamaran"/>
              <a:buNone/>
              <a:defRPr sz="3000">
                <a:solidFill>
                  <a:schemeClr val="lt1"/>
                </a:solidFill>
                <a:latin typeface="Catamaran"/>
                <a:ea typeface="Catamaran"/>
                <a:cs typeface="Catamaran"/>
                <a:sym typeface="Catamaran"/>
              </a:defRPr>
            </a:lvl9pPr>
          </a:lstStyle>
          <a:p/>
        </p:txBody>
      </p:sp>
      <p:sp>
        <p:nvSpPr>
          <p:cNvPr id="44" name="Google Shape;4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9"/>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7" name="Google Shape;47;p9"/>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MAIN_POINT_1">
    <p:spTree>
      <p:nvGrpSpPr>
        <p:cNvPr id="48" name="Shape 48"/>
        <p:cNvGrpSpPr/>
        <p:nvPr/>
      </p:nvGrpSpPr>
      <p:grpSpPr>
        <a:xfrm>
          <a:off x="0" y="0"/>
          <a:ext cx="0" cy="0"/>
          <a:chOff x="0" y="0"/>
          <a:chExt cx="0" cy="0"/>
        </a:xfrm>
      </p:grpSpPr>
      <p:sp>
        <p:nvSpPr>
          <p:cNvPr id="49" name="Google Shape;49;p10"/>
          <p:cNvSpPr txBox="1"/>
          <p:nvPr>
            <p:ph type="title"/>
          </p:nvPr>
        </p:nvSpPr>
        <p:spPr>
          <a:xfrm>
            <a:off x="490250" y="488250"/>
            <a:ext cx="3167400" cy="845400"/>
          </a:xfrm>
          <a:prstGeom prst="rect">
            <a:avLst/>
          </a:prstGeom>
          <a:noFill/>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0" name="Google Shape;50;p10"/>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51" name="Google Shape;51;p10"/>
          <p:cNvSpPr/>
          <p:nvPr/>
        </p:nvSpPr>
        <p:spPr>
          <a:xfrm>
            <a:off x="8343900" y="0"/>
            <a:ext cx="800100" cy="99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700" y="204775"/>
            <a:ext cx="8222100" cy="767700"/>
          </a:xfrm>
          <a:prstGeom prst="rect">
            <a:avLst/>
          </a:prstGeom>
          <a:solidFill>
            <a:schemeClr val="accent4"/>
          </a:solid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1pPr>
            <a:lvl2pPr lvl="1">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2pPr>
            <a:lvl3pPr lvl="2">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3pPr>
            <a:lvl4pPr lvl="3">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4pPr>
            <a:lvl5pPr lvl="4">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5pPr>
            <a:lvl6pPr lvl="5">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6pPr>
            <a:lvl7pPr lvl="6">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7pPr>
            <a:lvl8pPr lvl="7">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8pPr>
            <a:lvl9pPr lvl="8">
              <a:spcBef>
                <a:spcPts val="0"/>
              </a:spcBef>
              <a:spcAft>
                <a:spcPts val="0"/>
              </a:spcAft>
              <a:buClr>
                <a:schemeClr val="dk2"/>
              </a:buClr>
              <a:buSzPts val="3000"/>
              <a:buFont typeface="Catamaran"/>
              <a:buNone/>
              <a:defRPr sz="3000">
                <a:solidFill>
                  <a:schemeClr val="dk2"/>
                </a:solidFill>
                <a:latin typeface="Catamaran"/>
                <a:ea typeface="Catamaran"/>
                <a:cs typeface="Catamaran"/>
                <a:sym typeface="Catamaran"/>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indent="-317500" lvl="1" marL="914400">
              <a:lnSpc>
                <a:spcPct val="115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indent="-317500" lvl="2" marL="1371600">
              <a:lnSpc>
                <a:spcPct val="115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indent="-317500" lvl="3" marL="1828800">
              <a:lnSpc>
                <a:spcPct val="115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indent="-317500" lvl="4" marL="2286000">
              <a:lnSpc>
                <a:spcPct val="115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indent="-317500" lvl="5" marL="2743200">
              <a:lnSpc>
                <a:spcPct val="115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indent="-317500" lvl="6" marL="3200400">
              <a:lnSpc>
                <a:spcPct val="115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indent="-317500" lvl="7" marL="3657600">
              <a:lnSpc>
                <a:spcPct val="115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indent="-317500" lvl="8" marL="4114800">
              <a:lnSpc>
                <a:spcPct val="115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9pPr>
          </a:lstStyle>
          <a:p/>
        </p:txBody>
      </p:sp>
      <p:cxnSp>
        <p:nvCxnSpPr>
          <p:cNvPr id="8" name="Google Shape;8;p1"/>
          <p:cNvCxnSpPr/>
          <p:nvPr/>
        </p:nvCxnSpPr>
        <p:spPr>
          <a:xfrm>
            <a:off x="88400" y="959875"/>
            <a:ext cx="8234700" cy="12600"/>
          </a:xfrm>
          <a:prstGeom prst="straightConnector1">
            <a:avLst/>
          </a:prstGeom>
          <a:noFill/>
          <a:ln cap="flat" cmpd="sng" w="9525">
            <a:solidFill>
              <a:schemeClr val="dk2"/>
            </a:solidFill>
            <a:prstDash val="solid"/>
            <a:round/>
            <a:headEnd len="med" w="med" type="none"/>
            <a:tailEnd len="med" w="med" type="none"/>
          </a:ln>
        </p:spPr>
      </p:cxnSp>
      <p:sp>
        <p:nvSpPr>
          <p:cNvPr id="9" name="Google Shape;9;p1"/>
          <p:cNvSpPr txBox="1"/>
          <p:nvPr>
            <p:ph idx="12" type="sldNum"/>
          </p:nvPr>
        </p:nvSpPr>
        <p:spPr>
          <a:xfrm>
            <a:off x="8556784" y="4749851"/>
            <a:ext cx="548700" cy="393600"/>
          </a:xfrm>
          <a:prstGeom prst="rect">
            <a:avLst/>
          </a:prstGeom>
          <a:noFill/>
          <a:ln>
            <a:noFill/>
          </a:ln>
        </p:spPr>
        <p:txBody>
          <a:bodyPr anchorCtr="0" anchor="b" bIns="91425" lIns="91425" spcFirstLastPara="1" rIns="91425" wrap="square" tIns="91425">
            <a:noAutofit/>
          </a:bodyPr>
          <a:lstStyle>
            <a:lvl1pPr lvl="0" algn="r">
              <a:buNone/>
              <a:defRPr sz="750">
                <a:solidFill>
                  <a:schemeClr val="dk2"/>
                </a:solidFill>
                <a:latin typeface="Catamaran SemiBold"/>
                <a:ea typeface="Catamaran SemiBold"/>
                <a:cs typeface="Catamaran SemiBold"/>
                <a:sym typeface="Catamaran SemiBold"/>
              </a:defRPr>
            </a:lvl1pPr>
            <a:lvl2pPr lvl="1" algn="r">
              <a:buNone/>
              <a:defRPr sz="750">
                <a:solidFill>
                  <a:schemeClr val="dk2"/>
                </a:solidFill>
                <a:latin typeface="Catamaran SemiBold"/>
                <a:ea typeface="Catamaran SemiBold"/>
                <a:cs typeface="Catamaran SemiBold"/>
                <a:sym typeface="Catamaran SemiBold"/>
              </a:defRPr>
            </a:lvl2pPr>
            <a:lvl3pPr lvl="2" algn="r">
              <a:buNone/>
              <a:defRPr sz="750">
                <a:solidFill>
                  <a:schemeClr val="dk2"/>
                </a:solidFill>
                <a:latin typeface="Catamaran SemiBold"/>
                <a:ea typeface="Catamaran SemiBold"/>
                <a:cs typeface="Catamaran SemiBold"/>
                <a:sym typeface="Catamaran SemiBold"/>
              </a:defRPr>
            </a:lvl3pPr>
            <a:lvl4pPr lvl="3" algn="r">
              <a:buNone/>
              <a:defRPr sz="750">
                <a:solidFill>
                  <a:schemeClr val="dk2"/>
                </a:solidFill>
                <a:latin typeface="Catamaran SemiBold"/>
                <a:ea typeface="Catamaran SemiBold"/>
                <a:cs typeface="Catamaran SemiBold"/>
                <a:sym typeface="Catamaran SemiBold"/>
              </a:defRPr>
            </a:lvl4pPr>
            <a:lvl5pPr lvl="4" algn="r">
              <a:buNone/>
              <a:defRPr sz="750">
                <a:solidFill>
                  <a:schemeClr val="dk2"/>
                </a:solidFill>
                <a:latin typeface="Catamaran SemiBold"/>
                <a:ea typeface="Catamaran SemiBold"/>
                <a:cs typeface="Catamaran SemiBold"/>
                <a:sym typeface="Catamaran SemiBold"/>
              </a:defRPr>
            </a:lvl5pPr>
            <a:lvl6pPr lvl="5" algn="r">
              <a:buNone/>
              <a:defRPr sz="750">
                <a:solidFill>
                  <a:schemeClr val="dk2"/>
                </a:solidFill>
                <a:latin typeface="Catamaran SemiBold"/>
                <a:ea typeface="Catamaran SemiBold"/>
                <a:cs typeface="Catamaran SemiBold"/>
                <a:sym typeface="Catamaran SemiBold"/>
              </a:defRPr>
            </a:lvl6pPr>
            <a:lvl7pPr lvl="6" algn="r">
              <a:buNone/>
              <a:defRPr sz="750">
                <a:solidFill>
                  <a:schemeClr val="dk2"/>
                </a:solidFill>
                <a:latin typeface="Catamaran SemiBold"/>
                <a:ea typeface="Catamaran SemiBold"/>
                <a:cs typeface="Catamaran SemiBold"/>
                <a:sym typeface="Catamaran SemiBold"/>
              </a:defRPr>
            </a:lvl7pPr>
            <a:lvl8pPr lvl="7" algn="r">
              <a:buNone/>
              <a:defRPr sz="750">
                <a:solidFill>
                  <a:schemeClr val="dk2"/>
                </a:solidFill>
                <a:latin typeface="Catamaran SemiBold"/>
                <a:ea typeface="Catamaran SemiBold"/>
                <a:cs typeface="Catamaran SemiBold"/>
                <a:sym typeface="Catamaran SemiBold"/>
              </a:defRPr>
            </a:lvl8pPr>
            <a:lvl9pPr lvl="8" algn="r">
              <a:buNone/>
              <a:defRPr sz="750">
                <a:solidFill>
                  <a:schemeClr val="dk2"/>
                </a:solidFill>
                <a:latin typeface="Catamaran SemiBold"/>
                <a:ea typeface="Catamaran SemiBold"/>
                <a:cs typeface="Catamaran SemiBold"/>
                <a:sym typeface="Catamaran SemiBold"/>
              </a:defRPr>
            </a:lvl9pPr>
          </a:lstStyle>
          <a:p>
            <a:pPr indent="0" lvl="0" marL="0" rtl="0" algn="r">
              <a:spcBef>
                <a:spcPts val="0"/>
              </a:spcBef>
              <a:spcAft>
                <a:spcPts val="0"/>
              </a:spcAft>
              <a:buNone/>
            </a:pPr>
            <a:fld id="{00000000-1234-1234-1234-123412341234}" type="slidenum">
              <a:rPr lang="en-GB"/>
              <a:t>‹#›</a:t>
            </a:fld>
            <a:endParaRPr sz="1300">
              <a:latin typeface="Catamaran"/>
              <a:ea typeface="Catamaran"/>
              <a:cs typeface="Catamaran"/>
              <a:sym typeface="Catamar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hyperlink" Target="https://app.diagrams.net/?page-id=Mqfi0-Lp1HD5TeWcojZB&amp;scale=auto#G137Mj_vmZWtDaUm38W4I5_Rd9VXv7E8yn" TargetMode="External"/><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pp.diagrams.net/?page-id=Ht1M8jgEwFfnCIfOTk4-&amp;scale=auto#G10lAkH4V_6O0LW7DzrHJugJIA29A5RbMX"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pp.diagrams.net/?page-id=Ht1M8jgEwFfnCIfOTk4-&amp;scale=auto#G10lIkv0-D5eEE-eoN7Rs2zbu32waPNw_d"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app.diagrams.net/?page-id=XgZ3PVpuWi-zQ5B3eBaa&amp;scale=auto#G1e59IPtystiD7i5_3Tffgz7bU25YZHqjK" TargetMode="External"/><Relationship Id="rId4" Type="http://schemas.openxmlformats.org/officeDocument/2006/relationships/image" Target="../media/image14.png"/><Relationship Id="rId9"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Disclaimer</a:t>
            </a:r>
            <a:endParaRPr/>
          </a:p>
        </p:txBody>
      </p:sp>
      <p:sp>
        <p:nvSpPr>
          <p:cNvPr id="89" name="Google Shape;89;p16"/>
          <p:cNvSpPr txBox="1"/>
          <p:nvPr/>
        </p:nvSpPr>
        <p:spPr>
          <a:xfrm>
            <a:off x="-11" y="724047"/>
            <a:ext cx="9144000" cy="3903000"/>
          </a:xfrm>
          <a:prstGeom prst="rect">
            <a:avLst/>
          </a:prstGeom>
          <a:noFill/>
          <a:ln>
            <a:noFill/>
          </a:ln>
        </p:spPr>
        <p:txBody>
          <a:bodyPr anchorCtr="0" anchor="t" bIns="91425" lIns="91425" spcFirstLastPara="1" rIns="91425" wrap="square" tIns="91425">
            <a:spAutoFit/>
          </a:bodyPr>
          <a:lstStyle/>
          <a:p>
            <a:pPr indent="0" lvl="0" marL="228600" marR="762000" rtl="0" algn="l">
              <a:lnSpc>
                <a:spcPct val="117500"/>
              </a:lnSpc>
              <a:spcBef>
                <a:spcPts val="1200"/>
              </a:spcBef>
              <a:spcAft>
                <a:spcPts val="0"/>
              </a:spcAft>
              <a:buNone/>
            </a:pPr>
            <a:r>
              <a:rPr lang="en-GB" sz="1300">
                <a:latin typeface="Catamaran ExtraLight"/>
                <a:ea typeface="Catamaran ExtraLight"/>
                <a:cs typeface="Catamaran ExtraLight"/>
                <a:sym typeface="Catamaran ExtraLight"/>
              </a:rPr>
              <a:t>All similarities between </a:t>
            </a: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300">
                <a:latin typeface="Catamaran ExtraLight"/>
                <a:ea typeface="Catamaran ExtraLight"/>
                <a:cs typeface="Catamaran ExtraLight"/>
                <a:sym typeface="Catamaran ExtraLight"/>
              </a:rPr>
              <a:t> and other legal entities, companies, ventures or individuals either based in the United Kingdom or other countries contained within this material is purely coincidental.</a:t>
            </a:r>
            <a:endParaRPr sz="1300">
              <a:latin typeface="Catamaran ExtraLight"/>
              <a:ea typeface="Catamaran ExtraLight"/>
              <a:cs typeface="Catamaran ExtraLight"/>
              <a:sym typeface="Catamaran ExtraLight"/>
            </a:endParaRPr>
          </a:p>
          <a:p>
            <a:pPr indent="0" lvl="0" marL="228600" marR="762000" rtl="0" algn="l">
              <a:lnSpc>
                <a:spcPct val="117500"/>
              </a:lnSpc>
              <a:spcBef>
                <a:spcPts val="1200"/>
              </a:spcBef>
              <a:spcAft>
                <a:spcPts val="0"/>
              </a:spcAft>
              <a:buNone/>
            </a:pPr>
            <a:r>
              <a:rPr lang="en-GB" sz="1300">
                <a:latin typeface="Catamaran ExtraLight"/>
                <a:ea typeface="Catamaran ExtraLight"/>
                <a:cs typeface="Catamaran ExtraLight"/>
                <a:sym typeface="Catamaran ExtraLight"/>
              </a:rPr>
              <a:t>This content and associated products or services (“materials”), are provided “as is” and without warranties of any kind, whether express or implied. To the fullest extent permissible pursuant to applicable law, Lee Cowdrey disclaims all warranties, express or implied, including, but not limited to, implied warranties of merchantability and fitness for a particular purpose, title, non- infringement, freedom from computer virus, and warranties arising from course of dealing or course of performance. Lee cowdrey represent or warrant that the functions described or contained in the materials will be uninterrupted or error-free, that defects will be corrected, or are free of viruses or other harmful components. No warranties or representations are made regarding the use of the materials in terms of their completeness, correctness, accuracy, adequacy, usefulness, timeliness, reliability, or otherwise. As a condition of your use of the materials, you warrant to not make use thereof for any purpose that is unlawful or prohibited by their associated terms of use.</a:t>
            </a:r>
            <a:endParaRPr sz="1300">
              <a:latin typeface="Catamaran ExtraLight"/>
              <a:ea typeface="Catamaran ExtraLight"/>
              <a:cs typeface="Catamaran ExtraLight"/>
              <a:sym typeface="Catamaran ExtraLight"/>
            </a:endParaRPr>
          </a:p>
          <a:p>
            <a:pPr indent="0" lvl="0" marL="228600" marR="762000" rtl="0" algn="l">
              <a:lnSpc>
                <a:spcPct val="117500"/>
              </a:lnSpc>
              <a:spcBef>
                <a:spcPts val="1200"/>
              </a:spcBef>
              <a:spcAft>
                <a:spcPts val="0"/>
              </a:spcAft>
              <a:buNone/>
            </a:pPr>
            <a:r>
              <a:rPr lang="en-GB" sz="1300">
                <a:latin typeface="Catamaran ExtraLight"/>
                <a:ea typeface="Catamaran ExtraLight"/>
                <a:cs typeface="Catamaran ExtraLight"/>
                <a:sym typeface="Catamaran ExtraLight"/>
              </a:rPr>
              <a:t>All trademarks identified by ™ or ®</a:t>
            </a:r>
            <a:r>
              <a:rPr lang="en-GB" sz="1300">
                <a:latin typeface="Catamaran ExtraLight"/>
                <a:ea typeface="Catamaran ExtraLight"/>
                <a:cs typeface="Catamaran ExtraLight"/>
                <a:sym typeface="Catamaran ExtraLight"/>
              </a:rPr>
              <a:t> are</a:t>
            </a:r>
            <a:r>
              <a:rPr lang="en-GB" sz="1300">
                <a:latin typeface="Catamaran ExtraLight"/>
                <a:ea typeface="Catamaran ExtraLight"/>
                <a:cs typeface="Catamaran ExtraLight"/>
                <a:sym typeface="Catamaran ExtraLight"/>
              </a:rPr>
              <a:t> trademarks or registered trademarks and </a:t>
            </a:r>
            <a:r>
              <a:rPr lang="en-GB" sz="1300">
                <a:latin typeface="Catamaran ExtraLight"/>
                <a:ea typeface="Catamaran ExtraLight"/>
                <a:cs typeface="Catamaran ExtraLight"/>
                <a:sym typeface="Catamaran ExtraLight"/>
              </a:rPr>
              <a:t>copyrights identified by © </a:t>
            </a:r>
            <a:r>
              <a:rPr lang="en-GB" sz="1300">
                <a:latin typeface="Catamaran ExtraLight"/>
                <a:ea typeface="Catamaran ExtraLight"/>
                <a:cs typeface="Catamaran ExtraLight"/>
                <a:sym typeface="Catamaran ExtraLight"/>
              </a:rPr>
              <a:t>in the United Kingdom may be registered in other countries.</a:t>
            </a:r>
            <a:endParaRPr sz="1300">
              <a:latin typeface="Catamaran ExtraLight"/>
              <a:ea typeface="Catamaran ExtraLight"/>
              <a:cs typeface="Catamaran ExtraLight"/>
              <a:sym typeface="Catamaran ExtraLight"/>
            </a:endParaRPr>
          </a:p>
          <a:p>
            <a:pPr indent="0" lvl="0" marL="228600" marR="762000" rtl="0" algn="l">
              <a:lnSpc>
                <a:spcPct val="117500"/>
              </a:lnSpc>
              <a:spcBef>
                <a:spcPts val="1200"/>
              </a:spcBef>
              <a:spcAft>
                <a:spcPts val="1200"/>
              </a:spcAft>
              <a:buNone/>
            </a:pPr>
            <a:r>
              <a:rPr lang="en-GB" sz="1300">
                <a:latin typeface="Catamaran ExtraLight"/>
                <a:ea typeface="Catamaran ExtraLight"/>
                <a:cs typeface="Catamaran ExtraLight"/>
                <a:sym typeface="Catamaran ExtraLight"/>
              </a:rPr>
              <a:t>All product names, trademarks, registered trademarks and </a:t>
            </a:r>
            <a:r>
              <a:rPr lang="en-GB" sz="1300">
                <a:latin typeface="Catamaran ExtraLight"/>
                <a:ea typeface="Catamaran ExtraLight"/>
                <a:cs typeface="Catamaran ExtraLight"/>
                <a:sym typeface="Catamaran ExtraLight"/>
              </a:rPr>
              <a:t>copyrights are the property</a:t>
            </a:r>
            <a:r>
              <a:rPr lang="en-GB" sz="1300">
                <a:latin typeface="Catamaran ExtraLight"/>
                <a:ea typeface="Catamaran ExtraLight"/>
                <a:cs typeface="Catamaran ExtraLight"/>
                <a:sym typeface="Catamaran ExtraLight"/>
              </a:rPr>
              <a:t> of their respective owners.</a:t>
            </a:r>
            <a:endParaRPr sz="1300">
              <a:latin typeface="Catamaran ExtraLight"/>
              <a:ea typeface="Catamaran ExtraLight"/>
              <a:cs typeface="Catamaran ExtraLight"/>
              <a:sym typeface="Catamaran ExtraLight"/>
            </a:endParaRPr>
          </a:p>
        </p:txBody>
      </p:sp>
      <p:sp>
        <p:nvSpPr>
          <p:cNvPr id="90" name="Google Shape;90;p16"/>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dk2"/>
                </a:solidFill>
              </a:rPr>
              <a:t>‹#›</a:t>
            </a:fld>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Expected Resourcing</a:t>
            </a:r>
            <a:endParaRPr/>
          </a:p>
        </p:txBody>
      </p:sp>
      <p:sp>
        <p:nvSpPr>
          <p:cNvPr id="269" name="Google Shape;269;p25"/>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0" name="Google Shape;270;p25"/>
          <p:cNvSpPr txBox="1"/>
          <p:nvPr/>
        </p:nvSpPr>
        <p:spPr>
          <a:xfrm>
            <a:off x="94800" y="951425"/>
            <a:ext cx="8222100" cy="38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0047BB"/>
                </a:solidFill>
                <a:latin typeface="Catamaran"/>
                <a:ea typeface="Catamaran"/>
                <a:cs typeface="Catamaran"/>
                <a:sym typeface="Catamaran"/>
              </a:rPr>
              <a:t>The team delivering for</a:t>
            </a:r>
            <a:r>
              <a:rPr lang="en-GB" sz="2400">
                <a:solidFill>
                  <a:srgbClr val="0047BB"/>
                </a:solidFill>
                <a:latin typeface="Catamaran"/>
                <a:ea typeface="Catamaran"/>
                <a:cs typeface="Catamaran"/>
                <a:sym typeface="Catamaran"/>
              </a:rPr>
              <a:t> </a:t>
            </a:r>
            <a:r>
              <a:rPr b="1" lang="en-GB" sz="2000">
                <a:solidFill>
                  <a:srgbClr val="FF9900"/>
                </a:solidFill>
                <a:latin typeface="Catamaran"/>
                <a:ea typeface="Catamaran"/>
                <a:cs typeface="Catamaran"/>
                <a:sym typeface="Catamaran"/>
              </a:rPr>
              <a:t>TRAVEL</a:t>
            </a:r>
            <a:r>
              <a:rPr i="1" lang="en-GB" sz="2000">
                <a:solidFill>
                  <a:srgbClr val="FF9900"/>
                </a:solidFill>
                <a:latin typeface="Catamaran"/>
                <a:ea typeface="Catamaran"/>
                <a:cs typeface="Catamaran"/>
                <a:sym typeface="Catamaran"/>
              </a:rPr>
              <a:t>clique</a:t>
            </a:r>
            <a:r>
              <a:rPr lang="en-GB" sz="2400">
                <a:solidFill>
                  <a:srgbClr val="0047BB"/>
                </a:solidFill>
                <a:latin typeface="Catamaran"/>
                <a:ea typeface="Catamaran"/>
                <a:cs typeface="Catamaran"/>
                <a:sym typeface="Catamaran"/>
              </a:rPr>
              <a:t> </a:t>
            </a:r>
            <a:r>
              <a:rPr b="1" lang="en-GB" sz="1000">
                <a:highlight>
                  <a:srgbClr val="FBFBFB"/>
                </a:highlight>
                <a:latin typeface="Catamaran"/>
                <a:ea typeface="Catamaran"/>
                <a:cs typeface="Catamaran"/>
                <a:sym typeface="Catamaran"/>
              </a:rPr>
              <a:t>(to be confirmed post Feasibility Phase)</a:t>
            </a:r>
            <a:endParaRPr sz="2400">
              <a:solidFill>
                <a:srgbClr val="0047BB"/>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317500" lvl="0" marL="457200" marR="0" rtl="0" algn="l">
              <a:lnSpc>
                <a:spcPct val="100000"/>
              </a:lnSpc>
              <a:spcBef>
                <a:spcPts val="0"/>
              </a:spcBef>
              <a:spcAft>
                <a:spcPts val="0"/>
              </a:spcAft>
              <a:buSzPts val="1400"/>
              <a:buFont typeface="Catamaran"/>
              <a:buChar char="●"/>
            </a:pPr>
            <a:r>
              <a:rPr lang="en-GB">
                <a:latin typeface="Catamaran"/>
                <a:ea typeface="Catamaran"/>
                <a:cs typeface="Catamaran"/>
                <a:sym typeface="Catamaran"/>
              </a:rPr>
              <a:t>1 x Project Manager			1 x Technical Architect</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rPr lang="en-GB" sz="2400">
                <a:solidFill>
                  <a:srgbClr val="0047BB"/>
                </a:solidFill>
                <a:latin typeface="Catamaran"/>
                <a:ea typeface="Catamaran"/>
                <a:cs typeface="Catamaran"/>
                <a:sym typeface="Catamaran"/>
              </a:rPr>
              <a:t>Feasibility Phase Only</a:t>
            </a:r>
            <a:endParaRPr sz="2400">
              <a:solidFill>
                <a:srgbClr val="0047BB"/>
              </a:solidFill>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1 x Commercial Specialist			1 x Legal Specialist				1 x Business Analyst</a:t>
            </a:r>
            <a:endParaRPr>
              <a:latin typeface="Catamaran"/>
              <a:ea typeface="Catamaran"/>
              <a:cs typeface="Catamaran"/>
              <a:sym typeface="Catamaran"/>
            </a:endParaRPr>
          </a:p>
          <a:p>
            <a:pPr indent="0" lvl="0" marL="45720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rPr lang="en-GB" sz="2400">
                <a:solidFill>
                  <a:srgbClr val="0047BB"/>
                </a:solidFill>
                <a:latin typeface="Catamaran"/>
                <a:ea typeface="Catamaran"/>
                <a:cs typeface="Catamaran"/>
                <a:sym typeface="Catamaran"/>
              </a:rPr>
              <a:t>DevOps/Acceptance Phases Only</a:t>
            </a:r>
            <a:endParaRPr sz="2400">
              <a:solidFill>
                <a:srgbClr val="0047BB"/>
              </a:solidFill>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1 x DevOps Lead				1 x Azure Engineer				2 x Node.js Engineer</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2 x Back-End Engineer			2 x QA Engineer				1 x Technical Writer/Trainer</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1 x UX Lead					1 x UI Designer				2 x UI Engineer</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rPr lang="en-GB" sz="2400">
                <a:solidFill>
                  <a:srgbClr val="0047BB"/>
                </a:solidFill>
                <a:latin typeface="Catamaran"/>
                <a:ea typeface="Catamaran"/>
                <a:cs typeface="Catamaran"/>
                <a:sym typeface="Catamaran"/>
              </a:rPr>
              <a:t>Launch Phase Only</a:t>
            </a:r>
            <a:endParaRPr sz="2400">
              <a:solidFill>
                <a:srgbClr val="0047BB"/>
              </a:solidFill>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1 x Marketing Specialist			1 x Advertising Coordinator</a:t>
            </a:r>
            <a:endParaRPr>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DevOps &amp; Acceptance</a:t>
            </a:r>
            <a:endParaRPr/>
          </a:p>
        </p:txBody>
      </p:sp>
      <p:sp>
        <p:nvSpPr>
          <p:cNvPr id="276" name="Google Shape;276;p26"/>
          <p:cNvSpPr txBox="1"/>
          <p:nvPr/>
        </p:nvSpPr>
        <p:spPr>
          <a:xfrm>
            <a:off x="332275" y="3991088"/>
            <a:ext cx="302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Azure repo triggers fast quality check and if no failures will merge the changes</a:t>
            </a:r>
            <a:endParaRPr sz="1200">
              <a:latin typeface="Catamaran"/>
              <a:ea typeface="Catamaran"/>
              <a:cs typeface="Catamaran"/>
              <a:sym typeface="Catamaran"/>
            </a:endParaRPr>
          </a:p>
        </p:txBody>
      </p:sp>
      <p:sp>
        <p:nvSpPr>
          <p:cNvPr id="277" name="Google Shape;277;p26"/>
          <p:cNvSpPr txBox="1"/>
          <p:nvPr/>
        </p:nvSpPr>
        <p:spPr>
          <a:xfrm>
            <a:off x="332275" y="3762488"/>
            <a:ext cx="273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Developers</a:t>
            </a:r>
            <a:r>
              <a:rPr lang="en-GB" sz="1200">
                <a:latin typeface="Catamaran"/>
                <a:ea typeface="Catamaran"/>
                <a:cs typeface="Catamaran"/>
                <a:sym typeface="Catamaran"/>
              </a:rPr>
              <a:t> pushes code changes</a:t>
            </a:r>
            <a:endParaRPr sz="1200">
              <a:latin typeface="Catamaran"/>
              <a:ea typeface="Catamaran"/>
              <a:cs typeface="Catamaran"/>
              <a:sym typeface="Catamaran"/>
            </a:endParaRPr>
          </a:p>
        </p:txBody>
      </p:sp>
      <p:sp>
        <p:nvSpPr>
          <p:cNvPr id="278" name="Google Shape;278;p26"/>
          <p:cNvSpPr txBox="1"/>
          <p:nvPr/>
        </p:nvSpPr>
        <p:spPr>
          <a:xfrm>
            <a:off x="332275" y="4370913"/>
            <a:ext cx="297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Run integration checks &amp; if no failures build</a:t>
            </a:r>
            <a:endParaRPr sz="1200">
              <a:latin typeface="Catamaran"/>
              <a:ea typeface="Catamaran"/>
              <a:cs typeface="Catamaran"/>
              <a:sym typeface="Catamaran"/>
            </a:endParaRPr>
          </a:p>
        </p:txBody>
      </p:sp>
      <p:sp>
        <p:nvSpPr>
          <p:cNvPr id="279" name="Google Shape;279;p26"/>
          <p:cNvSpPr txBox="1"/>
          <p:nvPr/>
        </p:nvSpPr>
        <p:spPr>
          <a:xfrm>
            <a:off x="3677375" y="4370325"/>
            <a:ext cx="344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Continuous Monitoring of Staging and Production</a:t>
            </a:r>
            <a:endParaRPr sz="1200">
              <a:latin typeface="Catamaran"/>
              <a:ea typeface="Catamaran"/>
              <a:cs typeface="Catamaran"/>
              <a:sym typeface="Catamaran"/>
            </a:endParaRPr>
          </a:p>
        </p:txBody>
      </p:sp>
      <p:sp>
        <p:nvSpPr>
          <p:cNvPr id="280" name="Google Shape;280;p26"/>
          <p:cNvSpPr txBox="1"/>
          <p:nvPr/>
        </p:nvSpPr>
        <p:spPr>
          <a:xfrm>
            <a:off x="7222800" y="4370325"/>
            <a:ext cx="165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New iteration now live</a:t>
            </a:r>
            <a:endParaRPr sz="1200">
              <a:latin typeface="Catamaran"/>
              <a:ea typeface="Catamaran"/>
              <a:cs typeface="Catamaran"/>
              <a:sym typeface="Catamaran"/>
            </a:endParaRPr>
          </a:p>
        </p:txBody>
      </p:sp>
      <p:pic>
        <p:nvPicPr>
          <p:cNvPr id="281" name="Google Shape;281;p26"/>
          <p:cNvPicPr preferRelativeResize="0"/>
          <p:nvPr/>
        </p:nvPicPr>
        <p:blipFill>
          <a:blip r:embed="rId3">
            <a:alphaModFix/>
          </a:blip>
          <a:stretch>
            <a:fillRect/>
          </a:stretch>
        </p:blipFill>
        <p:spPr>
          <a:xfrm>
            <a:off x="0" y="3774800"/>
            <a:ext cx="395289" cy="343500"/>
          </a:xfrm>
          <a:prstGeom prst="rect">
            <a:avLst/>
          </a:prstGeom>
          <a:noFill/>
          <a:ln>
            <a:noFill/>
          </a:ln>
        </p:spPr>
      </p:pic>
      <p:pic>
        <p:nvPicPr>
          <p:cNvPr id="282" name="Google Shape;282;p26"/>
          <p:cNvPicPr preferRelativeResize="0"/>
          <p:nvPr/>
        </p:nvPicPr>
        <p:blipFill>
          <a:blip r:embed="rId4">
            <a:alphaModFix/>
          </a:blip>
          <a:stretch>
            <a:fillRect/>
          </a:stretch>
        </p:blipFill>
        <p:spPr>
          <a:xfrm>
            <a:off x="-1" y="4096400"/>
            <a:ext cx="395289" cy="343500"/>
          </a:xfrm>
          <a:prstGeom prst="rect">
            <a:avLst/>
          </a:prstGeom>
          <a:noFill/>
          <a:ln>
            <a:noFill/>
          </a:ln>
        </p:spPr>
      </p:pic>
      <p:pic>
        <p:nvPicPr>
          <p:cNvPr id="283" name="Google Shape;283;p26"/>
          <p:cNvPicPr preferRelativeResize="0"/>
          <p:nvPr/>
        </p:nvPicPr>
        <p:blipFill>
          <a:blip r:embed="rId5">
            <a:alphaModFix/>
          </a:blip>
          <a:stretch>
            <a:fillRect/>
          </a:stretch>
        </p:blipFill>
        <p:spPr>
          <a:xfrm>
            <a:off x="3340705" y="3767077"/>
            <a:ext cx="414441" cy="360142"/>
          </a:xfrm>
          <a:prstGeom prst="rect">
            <a:avLst/>
          </a:prstGeom>
          <a:noFill/>
          <a:ln>
            <a:noFill/>
          </a:ln>
        </p:spPr>
      </p:pic>
      <p:pic>
        <p:nvPicPr>
          <p:cNvPr id="284" name="Google Shape;284;p26"/>
          <p:cNvPicPr preferRelativeResize="0"/>
          <p:nvPr/>
        </p:nvPicPr>
        <p:blipFill>
          <a:blip r:embed="rId6">
            <a:alphaModFix/>
          </a:blip>
          <a:stretch>
            <a:fillRect/>
          </a:stretch>
        </p:blipFill>
        <p:spPr>
          <a:xfrm>
            <a:off x="-1" y="4415875"/>
            <a:ext cx="395289" cy="343500"/>
          </a:xfrm>
          <a:prstGeom prst="rect">
            <a:avLst/>
          </a:prstGeom>
          <a:noFill/>
          <a:ln>
            <a:noFill/>
          </a:ln>
        </p:spPr>
      </p:pic>
      <p:pic>
        <p:nvPicPr>
          <p:cNvPr id="285" name="Google Shape;285;p26"/>
          <p:cNvPicPr preferRelativeResize="0"/>
          <p:nvPr/>
        </p:nvPicPr>
        <p:blipFill>
          <a:blip r:embed="rId7">
            <a:alphaModFix/>
          </a:blip>
          <a:stretch>
            <a:fillRect/>
          </a:stretch>
        </p:blipFill>
        <p:spPr>
          <a:xfrm>
            <a:off x="3351084" y="4096400"/>
            <a:ext cx="393678" cy="342103"/>
          </a:xfrm>
          <a:prstGeom prst="rect">
            <a:avLst/>
          </a:prstGeom>
          <a:noFill/>
          <a:ln>
            <a:noFill/>
          </a:ln>
        </p:spPr>
      </p:pic>
      <p:pic>
        <p:nvPicPr>
          <p:cNvPr id="286" name="Google Shape;286;p26"/>
          <p:cNvPicPr preferRelativeResize="0"/>
          <p:nvPr/>
        </p:nvPicPr>
        <p:blipFill>
          <a:blip r:embed="rId8">
            <a:alphaModFix/>
          </a:blip>
          <a:stretch>
            <a:fillRect/>
          </a:stretch>
        </p:blipFill>
        <p:spPr>
          <a:xfrm>
            <a:off x="3350285" y="4383815"/>
            <a:ext cx="395289" cy="343500"/>
          </a:xfrm>
          <a:prstGeom prst="rect">
            <a:avLst/>
          </a:prstGeom>
          <a:noFill/>
          <a:ln>
            <a:noFill/>
          </a:ln>
        </p:spPr>
      </p:pic>
      <p:pic>
        <p:nvPicPr>
          <p:cNvPr id="287" name="Google Shape;287;p26"/>
          <p:cNvPicPr preferRelativeResize="0"/>
          <p:nvPr/>
        </p:nvPicPr>
        <p:blipFill>
          <a:blip r:embed="rId9">
            <a:alphaModFix/>
          </a:blip>
          <a:stretch>
            <a:fillRect/>
          </a:stretch>
        </p:blipFill>
        <p:spPr>
          <a:xfrm>
            <a:off x="6896451" y="4383815"/>
            <a:ext cx="395289" cy="343500"/>
          </a:xfrm>
          <a:prstGeom prst="rect">
            <a:avLst/>
          </a:prstGeom>
          <a:noFill/>
          <a:ln>
            <a:noFill/>
          </a:ln>
        </p:spPr>
      </p:pic>
      <p:sp>
        <p:nvSpPr>
          <p:cNvPr id="288" name="Google Shape;288;p26"/>
          <p:cNvSpPr txBox="1"/>
          <p:nvPr/>
        </p:nvSpPr>
        <p:spPr>
          <a:xfrm>
            <a:off x="3677375" y="3609500"/>
            <a:ext cx="2314200" cy="5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tamaran"/>
                <a:ea typeface="Catamaran"/>
                <a:cs typeface="Catamaran"/>
                <a:sym typeface="Catamaran"/>
              </a:rPr>
              <a:t>Release to staging + manual  </a:t>
            </a:r>
            <a:r>
              <a:rPr lang="en-GB" sz="2250">
                <a:solidFill>
                  <a:srgbClr val="4B4F58"/>
                </a:solidFill>
                <a:highlight>
                  <a:srgbClr val="F6F6F6"/>
                </a:highlight>
                <a:latin typeface="Roboto"/>
                <a:ea typeface="Roboto"/>
                <a:cs typeface="Roboto"/>
                <a:sym typeface="Roboto"/>
              </a:rPr>
              <a:t>🗹</a:t>
            </a:r>
            <a:endParaRPr sz="1200">
              <a:latin typeface="Catamaran"/>
              <a:ea typeface="Catamaran"/>
              <a:cs typeface="Catamaran"/>
              <a:sym typeface="Catamaran"/>
            </a:endParaRPr>
          </a:p>
        </p:txBody>
      </p:sp>
      <p:sp>
        <p:nvSpPr>
          <p:cNvPr id="289" name="Google Shape;289;p26"/>
          <p:cNvSpPr txBox="1"/>
          <p:nvPr/>
        </p:nvSpPr>
        <p:spPr>
          <a:xfrm>
            <a:off x="3677375" y="4066700"/>
            <a:ext cx="32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Release to production (on failure, revert to prior)</a:t>
            </a:r>
            <a:endParaRPr sz="1200">
              <a:latin typeface="Catamaran"/>
              <a:ea typeface="Catamaran"/>
              <a:cs typeface="Catamaran"/>
              <a:sym typeface="Catamaran"/>
            </a:endParaRPr>
          </a:p>
        </p:txBody>
      </p:sp>
      <p:sp>
        <p:nvSpPr>
          <p:cNvPr id="290" name="Google Shape;290;p26"/>
          <p:cNvSpPr txBox="1"/>
          <p:nvPr/>
        </p:nvSpPr>
        <p:spPr>
          <a:xfrm>
            <a:off x="7091100" y="2706975"/>
            <a:ext cx="205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000" u="sng">
                <a:solidFill>
                  <a:srgbClr val="434343"/>
                </a:solidFill>
                <a:latin typeface="Catamaran"/>
                <a:ea typeface="Catamaran"/>
                <a:cs typeface="Catamaran"/>
                <a:sym typeface="Catamaran"/>
              </a:rPr>
              <a:t>Note</a:t>
            </a:r>
            <a:r>
              <a:rPr i="1" lang="en-GB" sz="1000">
                <a:solidFill>
                  <a:srgbClr val="434343"/>
                </a:solidFill>
                <a:latin typeface="Catamaran"/>
                <a:ea typeface="Catamaran"/>
                <a:cs typeface="Catamaran"/>
                <a:sym typeface="Catamaran"/>
              </a:rPr>
              <a:t>:</a:t>
            </a:r>
            <a:endParaRPr i="1" sz="1000">
              <a:solidFill>
                <a:srgbClr val="434343"/>
              </a:solidFill>
              <a:latin typeface="Catamaran"/>
              <a:ea typeface="Catamaran"/>
              <a:cs typeface="Catamaran"/>
              <a:sym typeface="Catamaran"/>
            </a:endParaRPr>
          </a:p>
          <a:p>
            <a:pPr indent="0" lvl="0" marL="0" rtl="0" algn="l">
              <a:spcBef>
                <a:spcPts val="0"/>
              </a:spcBef>
              <a:spcAft>
                <a:spcPts val="0"/>
              </a:spcAft>
              <a:buNone/>
            </a:pPr>
            <a:r>
              <a:rPr i="1" lang="en-GB" sz="1000">
                <a:solidFill>
                  <a:srgbClr val="434343"/>
                </a:solidFill>
                <a:latin typeface="Catamaran"/>
                <a:ea typeface="Catamaran"/>
                <a:cs typeface="Catamaran"/>
                <a:sym typeface="Catamaran"/>
              </a:rPr>
              <a:t>Azure shown for example only; AWS or GCP available based on </a:t>
            </a:r>
            <a:r>
              <a:rPr b="1" lang="en-GB" sz="1000">
                <a:solidFill>
                  <a:srgbClr val="434343"/>
                </a:solidFill>
                <a:latin typeface="Catamaran"/>
                <a:ea typeface="Catamaran"/>
                <a:cs typeface="Catamaran"/>
                <a:sym typeface="Catamaran"/>
              </a:rPr>
              <a:t>TRAVEL</a:t>
            </a:r>
            <a:r>
              <a:rPr i="1" lang="en-GB" sz="1000">
                <a:solidFill>
                  <a:srgbClr val="434343"/>
                </a:solidFill>
                <a:latin typeface="Catamaran"/>
                <a:ea typeface="Catamaran"/>
                <a:cs typeface="Catamaran"/>
                <a:sym typeface="Catamaran"/>
              </a:rPr>
              <a:t>clique requirements</a:t>
            </a:r>
            <a:endParaRPr i="1" sz="1000">
              <a:solidFill>
                <a:srgbClr val="434343"/>
              </a:solidFill>
              <a:latin typeface="Catamaran"/>
              <a:ea typeface="Catamaran"/>
              <a:cs typeface="Catamaran"/>
              <a:sym typeface="Catamaran"/>
            </a:endParaRPr>
          </a:p>
        </p:txBody>
      </p:sp>
      <p:sp>
        <p:nvSpPr>
          <p:cNvPr id="291" name="Google Shape;291;p26"/>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92" name="Google Shape;292;p26">
            <a:hlinkClick r:id="rId10"/>
          </p:cNvPr>
          <p:cNvPicPr preferRelativeResize="0"/>
          <p:nvPr/>
        </p:nvPicPr>
        <p:blipFill>
          <a:blip r:embed="rId11">
            <a:alphaModFix/>
          </a:blip>
          <a:stretch>
            <a:fillRect/>
          </a:stretch>
        </p:blipFill>
        <p:spPr>
          <a:xfrm>
            <a:off x="71300" y="635000"/>
            <a:ext cx="8635998" cy="28786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3100">
                <a:solidFill>
                  <a:srgbClr val="E69138"/>
                </a:solidFill>
                <a:latin typeface="Catamaran ExtraBold"/>
                <a:ea typeface="Catamaran ExtraBold"/>
                <a:cs typeface="Catamaran ExtraBold"/>
                <a:sym typeface="Catamaran ExtraBold"/>
              </a:rPr>
              <a:t>TRAVEL</a:t>
            </a:r>
            <a:r>
              <a:rPr i="1" lang="en-GB" sz="3100">
                <a:solidFill>
                  <a:srgbClr val="E69138"/>
                </a:solidFill>
              </a:rPr>
              <a:t>clique</a:t>
            </a:r>
            <a:endParaRPr/>
          </a:p>
        </p:txBody>
      </p:sp>
      <p:sp>
        <p:nvSpPr>
          <p:cNvPr id="298" name="Google Shape;298;p27"/>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9" name="Google Shape;299;p27"/>
          <p:cNvSpPr txBox="1"/>
          <p:nvPr/>
        </p:nvSpPr>
        <p:spPr>
          <a:xfrm>
            <a:off x="2469550" y="1383225"/>
            <a:ext cx="4317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tamaran"/>
                <a:ea typeface="Catamaran"/>
                <a:cs typeface="Catamaran"/>
                <a:sym typeface="Catamaran"/>
              </a:rPr>
              <a:t>Thank you for your time !</a:t>
            </a:r>
            <a:endParaRPr sz="2400">
              <a:latin typeface="Catamaran"/>
              <a:ea typeface="Catamaran"/>
              <a:cs typeface="Catamaran"/>
              <a:sym typeface="Catamaran"/>
            </a:endParaRPr>
          </a:p>
        </p:txBody>
      </p:sp>
      <p:sp>
        <p:nvSpPr>
          <p:cNvPr id="300" name="Google Shape;300;p27"/>
          <p:cNvSpPr txBox="1"/>
          <p:nvPr/>
        </p:nvSpPr>
        <p:spPr>
          <a:xfrm>
            <a:off x="2469550" y="2730850"/>
            <a:ext cx="4317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300">
                <a:solidFill>
                  <a:srgbClr val="0047BB"/>
                </a:solidFill>
                <a:latin typeface="Catamaran"/>
                <a:ea typeface="Catamaran"/>
                <a:cs typeface="Catamaran"/>
                <a:sym typeface="Catamaran"/>
              </a:rPr>
              <a:t>Any questions?</a:t>
            </a:r>
            <a:endParaRPr sz="3300">
              <a:solidFill>
                <a:srgbClr val="0047BB"/>
              </a:solidFill>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dk2"/>
                </a:solidFill>
              </a:rPr>
              <a:t>‹#›</a:t>
            </a:fld>
            <a:endParaRPr>
              <a:solidFill>
                <a:schemeClr val="dk2"/>
              </a:solidFill>
            </a:endParaRPr>
          </a:p>
        </p:txBody>
      </p:sp>
      <p:sp>
        <p:nvSpPr>
          <p:cNvPr id="306" name="Google Shape;306;p28"/>
          <p:cNvSpPr txBox="1"/>
          <p:nvPr>
            <p:ph type="title"/>
          </p:nvPr>
        </p:nvSpPr>
        <p:spPr>
          <a:xfrm>
            <a:off x="0" y="38750"/>
            <a:ext cx="32766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Not for </a:t>
            </a:r>
            <a:r>
              <a:rPr b="1" lang="en-GB">
                <a:solidFill>
                  <a:srgbClr val="FF9900"/>
                </a:solidFill>
              </a:rPr>
              <a:t>TRAVEL</a:t>
            </a:r>
            <a:r>
              <a:rPr i="1" lang="en-GB">
                <a:solidFill>
                  <a:srgbClr val="FF9900"/>
                </a:solidFill>
              </a:rPr>
              <a:t>clique</a:t>
            </a:r>
            <a:endParaRPr/>
          </a:p>
        </p:txBody>
      </p:sp>
      <p:sp>
        <p:nvSpPr>
          <p:cNvPr id="307" name="Google Shape;307;p28"/>
          <p:cNvSpPr txBox="1"/>
          <p:nvPr>
            <p:ph idx="2" type="title"/>
          </p:nvPr>
        </p:nvSpPr>
        <p:spPr>
          <a:xfrm>
            <a:off x="226075" y="2269750"/>
            <a:ext cx="8917800" cy="767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Architecture Slides (draft &amp; incomplete)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Application &amp; Integration</a:t>
            </a:r>
            <a:endParaRPr/>
          </a:p>
        </p:txBody>
      </p:sp>
      <p:sp>
        <p:nvSpPr>
          <p:cNvPr id="313" name="Google Shape;313;p29"/>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14" name="Google Shape;314;p29">
            <a:hlinkClick r:id="rId3"/>
          </p:cNvPr>
          <p:cNvPicPr preferRelativeResize="0"/>
          <p:nvPr/>
        </p:nvPicPr>
        <p:blipFill>
          <a:blip r:embed="rId4">
            <a:alphaModFix/>
          </a:blip>
          <a:stretch>
            <a:fillRect/>
          </a:stretch>
        </p:blipFill>
        <p:spPr>
          <a:xfrm>
            <a:off x="0" y="522175"/>
            <a:ext cx="9143993" cy="4635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Deployment</a:t>
            </a:r>
            <a:endParaRPr/>
          </a:p>
        </p:txBody>
      </p:sp>
      <p:sp>
        <p:nvSpPr>
          <p:cNvPr id="320" name="Google Shape;320;p30"/>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21" name="Google Shape;321;p30">
            <a:hlinkClick r:id="rId3"/>
          </p:cNvPr>
          <p:cNvPicPr preferRelativeResize="0"/>
          <p:nvPr/>
        </p:nvPicPr>
        <p:blipFill>
          <a:blip r:embed="rId4">
            <a:alphaModFix/>
          </a:blip>
          <a:stretch>
            <a:fillRect/>
          </a:stretch>
        </p:blipFill>
        <p:spPr>
          <a:xfrm>
            <a:off x="13250" y="522175"/>
            <a:ext cx="8316899" cy="4318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0" y="204775"/>
            <a:ext cx="9144000" cy="76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E69138"/>
                </a:solidFill>
                <a:latin typeface="Catamaran ExtraBold"/>
                <a:ea typeface="Catamaran ExtraBold"/>
                <a:cs typeface="Catamaran ExtraBold"/>
                <a:sym typeface="Catamaran ExtraBold"/>
              </a:rPr>
              <a:t>TRAVEL</a:t>
            </a:r>
            <a:r>
              <a:rPr i="1" lang="en-GB">
                <a:solidFill>
                  <a:srgbClr val="E69138"/>
                </a:solidFill>
              </a:rPr>
              <a:t>c</a:t>
            </a:r>
            <a:r>
              <a:rPr i="1" lang="en-GB">
                <a:solidFill>
                  <a:srgbClr val="E69138"/>
                </a:solidFill>
              </a:rPr>
              <a:t>l</a:t>
            </a:r>
            <a:r>
              <a:rPr i="1" lang="en-GB">
                <a:solidFill>
                  <a:srgbClr val="E69138"/>
                </a:solidFill>
              </a:rPr>
              <a:t>ique</a:t>
            </a:r>
            <a:endParaRPr i="1">
              <a:solidFill>
                <a:srgbClr val="E69138"/>
              </a:solidFill>
            </a:endParaRPr>
          </a:p>
        </p:txBody>
      </p:sp>
      <p:sp>
        <p:nvSpPr>
          <p:cNvPr id="96" name="Google Shape;96;p17"/>
          <p:cNvSpPr txBox="1"/>
          <p:nvPr>
            <p:ph idx="2" type="title"/>
          </p:nvPr>
        </p:nvSpPr>
        <p:spPr>
          <a:xfrm>
            <a:off x="253750" y="127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Optimisation and Enhancement</a:t>
            </a:r>
            <a:endParaRPr/>
          </a:p>
        </p:txBody>
      </p:sp>
      <p:sp>
        <p:nvSpPr>
          <p:cNvPr id="97" name="Google Shape;97;p17"/>
          <p:cNvSpPr txBox="1"/>
          <p:nvPr>
            <p:ph idx="3" type="title"/>
          </p:nvPr>
        </p:nvSpPr>
        <p:spPr>
          <a:xfrm>
            <a:off x="253750" y="21879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8" name="Google Shape;98;p17"/>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6416050" y="743875"/>
            <a:ext cx="2632200" cy="415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000">
                <a:highlight>
                  <a:srgbClr val="FBFBFB"/>
                </a:highlight>
                <a:latin typeface="Catamaran"/>
                <a:ea typeface="Catamaran"/>
                <a:cs typeface="Catamaran"/>
                <a:sym typeface="Catamaran"/>
              </a:rPr>
              <a:t>Issues seen include:</a:t>
            </a:r>
            <a:endParaRPr sz="1000">
              <a:highlight>
                <a:srgbClr val="FBFBFB"/>
              </a:highlight>
              <a:latin typeface="Catamaran"/>
              <a:ea typeface="Catamaran"/>
              <a:cs typeface="Catamaran"/>
              <a:sym typeface="Catamaran"/>
            </a:endParaRPr>
          </a:p>
          <a:p>
            <a:pPr indent="-292100" lvl="0" marL="457200" rtl="0" algn="l">
              <a:lnSpc>
                <a:spcPct val="115000"/>
              </a:lnSpc>
              <a:spcBef>
                <a:spcPts val="1200"/>
              </a:spcBef>
              <a:spcAft>
                <a:spcPts val="0"/>
              </a:spcAft>
              <a:buSzPts val="1000"/>
              <a:buFont typeface="Catamaran"/>
              <a:buChar char="●"/>
            </a:pPr>
            <a:r>
              <a:rPr lang="en-GB" sz="1000">
                <a:highlight>
                  <a:srgbClr val="FBFBFB"/>
                </a:highlight>
                <a:latin typeface="Catamaran"/>
                <a:ea typeface="Catamaran"/>
                <a:cs typeface="Catamaran"/>
                <a:sym typeface="Catamaran"/>
              </a:rPr>
              <a:t>Delays with client accepting each package item including cause reservation expiration</a:t>
            </a:r>
            <a:endParaRPr sz="1000">
              <a:highlight>
                <a:srgbClr val="FBFBFB"/>
              </a:highlight>
              <a:latin typeface="Catamaran"/>
              <a:ea typeface="Catamaran"/>
              <a:cs typeface="Catamaran"/>
              <a:sym typeface="Catamaran"/>
            </a:endParaRPr>
          </a:p>
          <a:p>
            <a:pPr indent="-292100" lvl="0" marL="457200" rtl="0" algn="l">
              <a:lnSpc>
                <a:spcPct val="115000"/>
              </a:lnSpc>
              <a:spcBef>
                <a:spcPts val="0"/>
              </a:spcBef>
              <a:spcAft>
                <a:spcPts val="0"/>
              </a:spcAft>
              <a:buSzPts val="1000"/>
              <a:buFont typeface="Catamaran"/>
              <a:buChar char="●"/>
            </a:pPr>
            <a:r>
              <a:rPr lang="en-GB" sz="1000">
                <a:highlight>
                  <a:srgbClr val="FBFBFB"/>
                </a:highlight>
                <a:latin typeface="Catamaran"/>
                <a:ea typeface="Catamaran"/>
                <a:cs typeface="Catamaran"/>
                <a:sym typeface="Catamaran"/>
              </a:rPr>
              <a:t>Availability Change</a:t>
            </a:r>
            <a:endParaRPr sz="1000">
              <a:highlight>
                <a:srgbClr val="FBFBFB"/>
              </a:highlight>
              <a:latin typeface="Catamaran"/>
              <a:ea typeface="Catamaran"/>
              <a:cs typeface="Catamaran"/>
              <a:sym typeface="Catamaran"/>
            </a:endParaRPr>
          </a:p>
          <a:p>
            <a:pPr indent="-292100" lvl="0" marL="457200" rtl="0" algn="l">
              <a:lnSpc>
                <a:spcPct val="115000"/>
              </a:lnSpc>
              <a:spcBef>
                <a:spcPts val="0"/>
              </a:spcBef>
              <a:spcAft>
                <a:spcPts val="0"/>
              </a:spcAft>
              <a:buSzPts val="1000"/>
              <a:buFont typeface="Catamaran"/>
              <a:buChar char="●"/>
            </a:pPr>
            <a:r>
              <a:rPr lang="en-GB" sz="1000">
                <a:highlight>
                  <a:srgbClr val="FBFBFB"/>
                </a:highlight>
                <a:latin typeface="Catamaran"/>
                <a:ea typeface="Catamaran"/>
                <a:cs typeface="Catamaran"/>
                <a:sym typeface="Catamaran"/>
              </a:rPr>
              <a:t>Price Change</a:t>
            </a:r>
            <a:endParaRPr sz="1000">
              <a:highlight>
                <a:srgbClr val="FBFBFB"/>
              </a:highlight>
              <a:latin typeface="Catamaran"/>
              <a:ea typeface="Catamaran"/>
              <a:cs typeface="Catamaran"/>
              <a:sym typeface="Catamaran"/>
            </a:endParaRPr>
          </a:p>
          <a:p>
            <a:pPr indent="-292100" lvl="0" marL="457200" rtl="0" algn="l">
              <a:lnSpc>
                <a:spcPct val="115000"/>
              </a:lnSpc>
              <a:spcBef>
                <a:spcPts val="0"/>
              </a:spcBef>
              <a:spcAft>
                <a:spcPts val="0"/>
              </a:spcAft>
              <a:buSzPts val="1000"/>
              <a:buFont typeface="Catamaran"/>
              <a:buChar char="●"/>
            </a:pPr>
            <a:r>
              <a:rPr lang="en-GB" sz="1000">
                <a:highlight>
                  <a:srgbClr val="FBFBFB"/>
                </a:highlight>
                <a:latin typeface="Catamaran"/>
                <a:ea typeface="Catamaran"/>
                <a:cs typeface="Catamaran"/>
                <a:sym typeface="Catamaran"/>
              </a:rPr>
              <a:t>Withdrawn</a:t>
            </a:r>
            <a:endParaRPr sz="1000">
              <a:highlight>
                <a:srgbClr val="FBFBFB"/>
              </a:highlight>
              <a:latin typeface="Catamaran"/>
              <a:ea typeface="Catamaran"/>
              <a:cs typeface="Catamaran"/>
              <a:sym typeface="Catamaran"/>
            </a:endParaRPr>
          </a:p>
          <a:p>
            <a:pPr indent="-292100" lvl="0" marL="457200" rtl="0" algn="l">
              <a:lnSpc>
                <a:spcPct val="115000"/>
              </a:lnSpc>
              <a:spcBef>
                <a:spcPts val="0"/>
              </a:spcBef>
              <a:spcAft>
                <a:spcPts val="0"/>
              </a:spcAft>
              <a:buSzPts val="1000"/>
              <a:buFont typeface="Catamaran"/>
              <a:buChar char="●"/>
            </a:pPr>
            <a:r>
              <a:rPr lang="en-GB" sz="1000">
                <a:highlight>
                  <a:srgbClr val="FBFBFB"/>
                </a:highlight>
                <a:latin typeface="Catamaran"/>
                <a:ea typeface="Catamaran"/>
                <a:cs typeface="Catamaran"/>
                <a:sym typeface="Catamaran"/>
              </a:rPr>
              <a:t>Overbooked</a:t>
            </a:r>
            <a:endParaRPr sz="1000">
              <a:highlight>
                <a:srgbClr val="FBFBFB"/>
              </a:highlight>
              <a:latin typeface="Catamaran"/>
              <a:ea typeface="Catamaran"/>
              <a:cs typeface="Catamaran"/>
              <a:sym typeface="Catamaran"/>
            </a:endParaRPr>
          </a:p>
          <a:p>
            <a:pPr indent="-292100" lvl="0" marL="457200" rtl="0" algn="l">
              <a:lnSpc>
                <a:spcPct val="115000"/>
              </a:lnSpc>
              <a:spcBef>
                <a:spcPts val="0"/>
              </a:spcBef>
              <a:spcAft>
                <a:spcPts val="0"/>
              </a:spcAft>
              <a:buSzPts val="1000"/>
              <a:buFont typeface="Catamaran"/>
              <a:buChar char="●"/>
            </a:pPr>
            <a:r>
              <a:rPr lang="en-GB" sz="1000">
                <a:highlight>
                  <a:srgbClr val="FBFBFB"/>
                </a:highlight>
                <a:latin typeface="Catamaran"/>
                <a:ea typeface="Catamaran"/>
                <a:cs typeface="Catamaran"/>
                <a:sym typeface="Catamaran"/>
              </a:rPr>
              <a:t>Terms &amp; Conditions not met</a:t>
            </a:r>
            <a:endParaRPr sz="1000">
              <a:highlight>
                <a:srgbClr val="FBFBFB"/>
              </a:highlight>
              <a:latin typeface="Catamaran"/>
              <a:ea typeface="Catamaran"/>
              <a:cs typeface="Catamaran"/>
              <a:sym typeface="Catamaran"/>
            </a:endParaRPr>
          </a:p>
          <a:p>
            <a:pPr indent="-292100" lvl="0" marL="457200" rtl="0" algn="l">
              <a:lnSpc>
                <a:spcPct val="115000"/>
              </a:lnSpc>
              <a:spcBef>
                <a:spcPts val="0"/>
              </a:spcBef>
              <a:spcAft>
                <a:spcPts val="0"/>
              </a:spcAft>
              <a:buSzPts val="1000"/>
              <a:buFont typeface="Catamaran"/>
              <a:buChar char="●"/>
            </a:pPr>
            <a:r>
              <a:rPr lang="en-GB" sz="1000">
                <a:highlight>
                  <a:srgbClr val="FBFBFB"/>
                </a:highlight>
                <a:latin typeface="Catamaran"/>
                <a:ea typeface="Catamaran"/>
                <a:cs typeface="Catamaran"/>
                <a:sym typeface="Catamaran"/>
              </a:rPr>
              <a:t>Balance not paid in time (deposit)</a:t>
            </a:r>
            <a:endParaRPr sz="1000">
              <a:highlight>
                <a:srgbClr val="FBFBFB"/>
              </a:highlight>
              <a:latin typeface="Catamaran"/>
              <a:ea typeface="Catamaran"/>
              <a:cs typeface="Catamaran"/>
              <a:sym typeface="Catamaran"/>
            </a:endParaRPr>
          </a:p>
          <a:p>
            <a:pPr indent="-292100" lvl="0" marL="457200" rtl="0" algn="l">
              <a:lnSpc>
                <a:spcPct val="115000"/>
              </a:lnSpc>
              <a:spcBef>
                <a:spcPts val="0"/>
              </a:spcBef>
              <a:spcAft>
                <a:spcPts val="0"/>
              </a:spcAft>
              <a:buSzPts val="1000"/>
              <a:buFont typeface="Catamaran"/>
              <a:buChar char="●"/>
            </a:pPr>
            <a:r>
              <a:rPr lang="en-GB" sz="1000">
                <a:highlight>
                  <a:srgbClr val="FBFBFB"/>
                </a:highlight>
                <a:latin typeface="Catamaran"/>
                <a:ea typeface="Catamaran"/>
                <a:cs typeface="Catamaran"/>
                <a:sym typeface="Catamaran"/>
              </a:rPr>
              <a:t>Payment Issues (processor failure)</a:t>
            </a:r>
            <a:endParaRPr sz="1000">
              <a:highlight>
                <a:srgbClr val="FBFBFB"/>
              </a:highlight>
              <a:latin typeface="Catamaran"/>
              <a:ea typeface="Catamaran"/>
              <a:cs typeface="Catamaran"/>
              <a:sym typeface="Catamaran"/>
            </a:endParaRPr>
          </a:p>
          <a:p>
            <a:pPr indent="-292100" lvl="0" marL="457200" rtl="0" algn="l">
              <a:lnSpc>
                <a:spcPct val="115000"/>
              </a:lnSpc>
              <a:spcBef>
                <a:spcPts val="0"/>
              </a:spcBef>
              <a:spcAft>
                <a:spcPts val="0"/>
              </a:spcAft>
              <a:buSzPts val="1000"/>
              <a:buFont typeface="Catamaran"/>
              <a:buChar char="●"/>
            </a:pPr>
            <a:r>
              <a:rPr lang="en-GB" sz="1000">
                <a:highlight>
                  <a:srgbClr val="FBFBFB"/>
                </a:highlight>
                <a:latin typeface="Catamaran"/>
                <a:ea typeface="Catamaran"/>
                <a:cs typeface="Catamaran"/>
                <a:sym typeface="Catamaran"/>
              </a:rPr>
              <a:t>Payment Not Authorised</a:t>
            </a:r>
            <a:endParaRPr sz="1000">
              <a:highlight>
                <a:srgbClr val="FBFBFB"/>
              </a:highlight>
              <a:latin typeface="Catamaran"/>
              <a:ea typeface="Catamaran"/>
              <a:cs typeface="Catamaran"/>
              <a:sym typeface="Catamaran"/>
            </a:endParaRPr>
          </a:p>
          <a:p>
            <a:pPr indent="-279400" lvl="0" marL="457200" rtl="0" algn="l">
              <a:spcBef>
                <a:spcPts val="0"/>
              </a:spcBef>
              <a:spcAft>
                <a:spcPts val="0"/>
              </a:spcAft>
              <a:buSzPts val="800"/>
              <a:buFont typeface="Catamaran"/>
              <a:buChar char="●"/>
            </a:pPr>
            <a:r>
              <a:rPr b="1" lang="en-GB" sz="1000">
                <a:solidFill>
                  <a:srgbClr val="FF9900"/>
                </a:solidFill>
                <a:latin typeface="Catamaran"/>
                <a:ea typeface="Catamaran"/>
                <a:cs typeface="Catamaran"/>
                <a:sym typeface="Catamaran"/>
              </a:rPr>
              <a:t>TRAVEL</a:t>
            </a:r>
            <a:r>
              <a:rPr i="1" lang="en-GB" sz="1000">
                <a:solidFill>
                  <a:srgbClr val="FF9900"/>
                </a:solidFill>
                <a:latin typeface="Catamaran"/>
                <a:ea typeface="Catamaran"/>
                <a:cs typeface="Catamaran"/>
                <a:sym typeface="Catamaran"/>
              </a:rPr>
              <a:t>clique</a:t>
            </a:r>
            <a:r>
              <a:rPr lang="en-GB" sz="1000">
                <a:latin typeface="Catamaran"/>
                <a:ea typeface="Catamaran"/>
                <a:cs typeface="Catamaran"/>
                <a:sym typeface="Catamaran"/>
              </a:rPr>
              <a:t> losing 10% time per package booking just by swivel-chair operation</a:t>
            </a:r>
            <a:endParaRPr sz="1000">
              <a:latin typeface="Catamaran"/>
              <a:ea typeface="Catamaran"/>
              <a:cs typeface="Catamaran"/>
              <a:sym typeface="Catamaran"/>
            </a:endParaRPr>
          </a:p>
          <a:p>
            <a:pPr indent="-292100" lvl="0" marL="457200" rtl="0" algn="l">
              <a:spcBef>
                <a:spcPts val="0"/>
              </a:spcBef>
              <a:spcAft>
                <a:spcPts val="0"/>
              </a:spcAft>
              <a:buSzPts val="1000"/>
              <a:buFont typeface="Catamaran"/>
              <a:buChar char="●"/>
            </a:pPr>
            <a:r>
              <a:rPr lang="en-GB" sz="1000">
                <a:latin typeface="Catamaran"/>
                <a:ea typeface="Catamaran"/>
                <a:cs typeface="Catamaran"/>
                <a:sym typeface="Catamaran"/>
              </a:rPr>
              <a:t>Limited ability to upsell additional package items (insurance, upgrades, airport lounges etc.)</a:t>
            </a:r>
            <a:endParaRPr sz="1000">
              <a:latin typeface="Catamaran"/>
              <a:ea typeface="Catamaran"/>
              <a:cs typeface="Catamaran"/>
              <a:sym typeface="Catamaran"/>
            </a:endParaRPr>
          </a:p>
          <a:p>
            <a:pPr indent="0" lvl="0" marL="0" rtl="0" algn="l">
              <a:spcBef>
                <a:spcPts val="0"/>
              </a:spcBef>
              <a:spcAft>
                <a:spcPts val="0"/>
              </a:spcAft>
              <a:buNone/>
            </a:pPr>
            <a:r>
              <a:t/>
            </a:r>
            <a:endParaRPr sz="1000">
              <a:latin typeface="Catamaran"/>
              <a:ea typeface="Catamaran"/>
              <a:cs typeface="Catamaran"/>
              <a:sym typeface="Catamaran"/>
            </a:endParaRPr>
          </a:p>
          <a:p>
            <a:pPr indent="0" lvl="0" marL="0" rtl="0" algn="l">
              <a:spcBef>
                <a:spcPts val="0"/>
              </a:spcBef>
              <a:spcAft>
                <a:spcPts val="0"/>
              </a:spcAft>
              <a:buNone/>
            </a:pPr>
            <a:r>
              <a:rPr b="1" lang="en-GB" sz="1000">
                <a:highlight>
                  <a:srgbClr val="FBFBFB"/>
                </a:highlight>
                <a:latin typeface="Catamaran"/>
                <a:ea typeface="Catamaran"/>
                <a:cs typeface="Catamaran"/>
                <a:sym typeface="Catamaran"/>
              </a:rPr>
              <a:t>Issues cause entire process to be restarted, with potentially all existing </a:t>
            </a:r>
            <a:r>
              <a:rPr b="1" lang="en-GB" sz="1000">
                <a:highlight>
                  <a:srgbClr val="FBFBFB"/>
                </a:highlight>
                <a:latin typeface="Catamaran"/>
                <a:ea typeface="Catamaran"/>
                <a:cs typeface="Catamaran"/>
                <a:sym typeface="Catamaran"/>
              </a:rPr>
              <a:t>remaining</a:t>
            </a:r>
            <a:r>
              <a:rPr b="1" lang="en-GB" sz="1000">
                <a:highlight>
                  <a:srgbClr val="FBFBFB"/>
                </a:highlight>
                <a:latin typeface="Catamaran"/>
                <a:ea typeface="Catamaran"/>
                <a:cs typeface="Catamaran"/>
                <a:sym typeface="Catamaran"/>
              </a:rPr>
              <a:t> valid reservations cancelled or client just withdrawing without purchasing anything !</a:t>
            </a:r>
            <a:endParaRPr b="1" sz="1000">
              <a:highlight>
                <a:srgbClr val="FBFBFB"/>
              </a:highlight>
              <a:latin typeface="Catamaran"/>
              <a:ea typeface="Catamaran"/>
              <a:cs typeface="Catamaran"/>
              <a:sym typeface="Catamaran"/>
            </a:endParaRPr>
          </a:p>
        </p:txBody>
      </p:sp>
      <p:sp>
        <p:nvSpPr>
          <p:cNvPr id="104" name="Google Shape;104;p18"/>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05" name="Google Shape;105;p18"/>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Today</a:t>
            </a:r>
            <a:endParaRPr/>
          </a:p>
        </p:txBody>
      </p:sp>
      <p:pic>
        <p:nvPicPr>
          <p:cNvPr id="106" name="Google Shape;106;p18"/>
          <p:cNvPicPr preferRelativeResize="0"/>
          <p:nvPr/>
        </p:nvPicPr>
        <p:blipFill>
          <a:blip r:embed="rId3">
            <a:alphaModFix/>
          </a:blip>
          <a:stretch>
            <a:fillRect/>
          </a:stretch>
        </p:blipFill>
        <p:spPr>
          <a:xfrm>
            <a:off x="266313" y="814854"/>
            <a:ext cx="395289" cy="343500"/>
          </a:xfrm>
          <a:prstGeom prst="rect">
            <a:avLst/>
          </a:prstGeom>
          <a:noFill/>
          <a:ln>
            <a:noFill/>
          </a:ln>
        </p:spPr>
      </p:pic>
      <p:pic>
        <p:nvPicPr>
          <p:cNvPr id="107" name="Google Shape;107;p18"/>
          <p:cNvPicPr preferRelativeResize="0"/>
          <p:nvPr/>
        </p:nvPicPr>
        <p:blipFill>
          <a:blip r:embed="rId4">
            <a:alphaModFix/>
          </a:blip>
          <a:stretch>
            <a:fillRect/>
          </a:stretch>
        </p:blipFill>
        <p:spPr>
          <a:xfrm>
            <a:off x="1356062" y="814854"/>
            <a:ext cx="395289" cy="343500"/>
          </a:xfrm>
          <a:prstGeom prst="rect">
            <a:avLst/>
          </a:prstGeom>
          <a:noFill/>
          <a:ln>
            <a:noFill/>
          </a:ln>
        </p:spPr>
      </p:pic>
      <p:pic>
        <p:nvPicPr>
          <p:cNvPr id="108" name="Google Shape;108;p18"/>
          <p:cNvPicPr preferRelativeResize="0"/>
          <p:nvPr/>
        </p:nvPicPr>
        <p:blipFill>
          <a:blip r:embed="rId5">
            <a:alphaModFix/>
          </a:blip>
          <a:stretch>
            <a:fillRect/>
          </a:stretch>
        </p:blipFill>
        <p:spPr>
          <a:xfrm>
            <a:off x="3249192" y="814854"/>
            <a:ext cx="414441" cy="360142"/>
          </a:xfrm>
          <a:prstGeom prst="rect">
            <a:avLst/>
          </a:prstGeom>
          <a:noFill/>
          <a:ln>
            <a:noFill/>
          </a:ln>
        </p:spPr>
      </p:pic>
      <p:pic>
        <p:nvPicPr>
          <p:cNvPr id="109" name="Google Shape;109;p18"/>
          <p:cNvPicPr preferRelativeResize="0"/>
          <p:nvPr/>
        </p:nvPicPr>
        <p:blipFill>
          <a:blip r:embed="rId6">
            <a:alphaModFix/>
          </a:blip>
          <a:stretch>
            <a:fillRect/>
          </a:stretch>
        </p:blipFill>
        <p:spPr>
          <a:xfrm>
            <a:off x="2302636" y="814854"/>
            <a:ext cx="395289" cy="343500"/>
          </a:xfrm>
          <a:prstGeom prst="rect">
            <a:avLst/>
          </a:prstGeom>
          <a:noFill/>
          <a:ln>
            <a:noFill/>
          </a:ln>
        </p:spPr>
      </p:pic>
      <p:pic>
        <p:nvPicPr>
          <p:cNvPr id="110" name="Google Shape;110;p18"/>
          <p:cNvPicPr preferRelativeResize="0"/>
          <p:nvPr/>
        </p:nvPicPr>
        <p:blipFill>
          <a:blip r:embed="rId7">
            <a:alphaModFix/>
          </a:blip>
          <a:stretch>
            <a:fillRect/>
          </a:stretch>
        </p:blipFill>
        <p:spPr>
          <a:xfrm>
            <a:off x="4214896" y="814854"/>
            <a:ext cx="393678" cy="342103"/>
          </a:xfrm>
          <a:prstGeom prst="rect">
            <a:avLst/>
          </a:prstGeom>
          <a:noFill/>
          <a:ln>
            <a:noFill/>
          </a:ln>
        </p:spPr>
      </p:pic>
      <p:pic>
        <p:nvPicPr>
          <p:cNvPr id="111" name="Google Shape;111;p18"/>
          <p:cNvPicPr preferRelativeResize="0"/>
          <p:nvPr/>
        </p:nvPicPr>
        <p:blipFill>
          <a:blip r:embed="rId8">
            <a:alphaModFix/>
          </a:blip>
          <a:stretch>
            <a:fillRect/>
          </a:stretch>
        </p:blipFill>
        <p:spPr>
          <a:xfrm>
            <a:off x="5074548" y="814854"/>
            <a:ext cx="395289" cy="343500"/>
          </a:xfrm>
          <a:prstGeom prst="rect">
            <a:avLst/>
          </a:prstGeom>
          <a:noFill/>
          <a:ln>
            <a:noFill/>
          </a:ln>
        </p:spPr>
      </p:pic>
      <p:pic>
        <p:nvPicPr>
          <p:cNvPr id="112" name="Google Shape;112;p18"/>
          <p:cNvPicPr preferRelativeResize="0"/>
          <p:nvPr/>
        </p:nvPicPr>
        <p:blipFill>
          <a:blip r:embed="rId9">
            <a:alphaModFix/>
          </a:blip>
          <a:stretch>
            <a:fillRect/>
          </a:stretch>
        </p:blipFill>
        <p:spPr>
          <a:xfrm>
            <a:off x="5786801" y="814854"/>
            <a:ext cx="395289" cy="343500"/>
          </a:xfrm>
          <a:prstGeom prst="rect">
            <a:avLst/>
          </a:prstGeom>
          <a:noFill/>
          <a:ln>
            <a:noFill/>
          </a:ln>
        </p:spPr>
      </p:pic>
      <p:sp>
        <p:nvSpPr>
          <p:cNvPr id="113" name="Google Shape;113;p18"/>
          <p:cNvSpPr txBox="1"/>
          <p:nvPr/>
        </p:nvSpPr>
        <p:spPr>
          <a:xfrm>
            <a:off x="332275" y="3838688"/>
            <a:ext cx="30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identifies flight and reserves</a:t>
            </a:r>
            <a:endParaRPr sz="1200">
              <a:latin typeface="Catamaran"/>
              <a:ea typeface="Catamaran"/>
              <a:cs typeface="Catamaran"/>
              <a:sym typeface="Catamaran"/>
            </a:endParaRPr>
          </a:p>
        </p:txBody>
      </p:sp>
      <p:sp>
        <p:nvSpPr>
          <p:cNvPr id="114" name="Google Shape;114;p18"/>
          <p:cNvSpPr txBox="1"/>
          <p:nvPr/>
        </p:nvSpPr>
        <p:spPr>
          <a:xfrm>
            <a:off x="332275" y="3533888"/>
            <a:ext cx="273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Client</a:t>
            </a:r>
            <a:r>
              <a:rPr lang="en-GB" sz="1200">
                <a:latin typeface="Catamaran"/>
                <a:ea typeface="Catamaran"/>
                <a:cs typeface="Catamaran"/>
                <a:sym typeface="Catamaran"/>
              </a:rPr>
              <a:t> presents holiday package wishes</a:t>
            </a:r>
            <a:endParaRPr sz="1200">
              <a:latin typeface="Catamaran"/>
              <a:ea typeface="Catamaran"/>
              <a:cs typeface="Catamaran"/>
              <a:sym typeface="Catamaran"/>
            </a:endParaRPr>
          </a:p>
        </p:txBody>
      </p:sp>
      <p:sp>
        <p:nvSpPr>
          <p:cNvPr id="115" name="Google Shape;115;p18"/>
          <p:cNvSpPr txBox="1"/>
          <p:nvPr/>
        </p:nvSpPr>
        <p:spPr>
          <a:xfrm>
            <a:off x="332275" y="4142313"/>
            <a:ext cx="297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identifies vehicle hire and reserves</a:t>
            </a:r>
            <a:endParaRPr sz="1200">
              <a:latin typeface="Catamaran"/>
              <a:ea typeface="Catamaran"/>
              <a:cs typeface="Catamaran"/>
              <a:sym typeface="Catamaran"/>
            </a:endParaRPr>
          </a:p>
        </p:txBody>
      </p:sp>
      <p:sp>
        <p:nvSpPr>
          <p:cNvPr id="116" name="Google Shape;116;p18"/>
          <p:cNvSpPr txBox="1"/>
          <p:nvPr/>
        </p:nvSpPr>
        <p:spPr>
          <a:xfrm>
            <a:off x="3677375" y="4141725"/>
            <a:ext cx="344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Client pays outstanding balance</a:t>
            </a:r>
            <a:endParaRPr sz="1200">
              <a:latin typeface="Catamaran"/>
              <a:ea typeface="Catamaran"/>
              <a:cs typeface="Catamaran"/>
              <a:sym typeface="Catamaran"/>
            </a:endParaRPr>
          </a:p>
        </p:txBody>
      </p:sp>
      <p:sp>
        <p:nvSpPr>
          <p:cNvPr id="117" name="Google Shape;117;p18"/>
          <p:cNvSpPr txBox="1"/>
          <p:nvPr/>
        </p:nvSpPr>
        <p:spPr>
          <a:xfrm>
            <a:off x="3677375" y="4416850"/>
            <a:ext cx="263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confirms all reservations and proceeds to ticketing</a:t>
            </a:r>
            <a:endParaRPr sz="1200">
              <a:latin typeface="Catamaran"/>
              <a:ea typeface="Catamaran"/>
              <a:cs typeface="Catamaran"/>
              <a:sym typeface="Catamaran"/>
            </a:endParaRPr>
          </a:p>
        </p:txBody>
      </p:sp>
      <p:pic>
        <p:nvPicPr>
          <p:cNvPr id="118" name="Google Shape;118;p18"/>
          <p:cNvPicPr preferRelativeResize="0"/>
          <p:nvPr/>
        </p:nvPicPr>
        <p:blipFill>
          <a:blip r:embed="rId3">
            <a:alphaModFix/>
          </a:blip>
          <a:stretch>
            <a:fillRect/>
          </a:stretch>
        </p:blipFill>
        <p:spPr>
          <a:xfrm>
            <a:off x="0" y="3546200"/>
            <a:ext cx="395289" cy="343500"/>
          </a:xfrm>
          <a:prstGeom prst="rect">
            <a:avLst/>
          </a:prstGeom>
          <a:noFill/>
          <a:ln>
            <a:noFill/>
          </a:ln>
        </p:spPr>
      </p:pic>
      <p:pic>
        <p:nvPicPr>
          <p:cNvPr id="119" name="Google Shape;119;p18"/>
          <p:cNvPicPr preferRelativeResize="0"/>
          <p:nvPr/>
        </p:nvPicPr>
        <p:blipFill>
          <a:blip r:embed="rId4">
            <a:alphaModFix/>
          </a:blip>
          <a:stretch>
            <a:fillRect/>
          </a:stretch>
        </p:blipFill>
        <p:spPr>
          <a:xfrm>
            <a:off x="-1" y="3867800"/>
            <a:ext cx="395289" cy="343500"/>
          </a:xfrm>
          <a:prstGeom prst="rect">
            <a:avLst/>
          </a:prstGeom>
          <a:noFill/>
          <a:ln>
            <a:noFill/>
          </a:ln>
        </p:spPr>
      </p:pic>
      <p:pic>
        <p:nvPicPr>
          <p:cNvPr id="120" name="Google Shape;120;p18"/>
          <p:cNvPicPr preferRelativeResize="0"/>
          <p:nvPr/>
        </p:nvPicPr>
        <p:blipFill>
          <a:blip r:embed="rId5">
            <a:alphaModFix/>
          </a:blip>
          <a:stretch>
            <a:fillRect/>
          </a:stretch>
        </p:blipFill>
        <p:spPr>
          <a:xfrm>
            <a:off x="3340705" y="3538477"/>
            <a:ext cx="414441" cy="360142"/>
          </a:xfrm>
          <a:prstGeom prst="rect">
            <a:avLst/>
          </a:prstGeom>
          <a:noFill/>
          <a:ln>
            <a:noFill/>
          </a:ln>
        </p:spPr>
      </p:pic>
      <p:pic>
        <p:nvPicPr>
          <p:cNvPr id="121" name="Google Shape;121;p18"/>
          <p:cNvPicPr preferRelativeResize="0"/>
          <p:nvPr/>
        </p:nvPicPr>
        <p:blipFill>
          <a:blip r:embed="rId6">
            <a:alphaModFix/>
          </a:blip>
          <a:stretch>
            <a:fillRect/>
          </a:stretch>
        </p:blipFill>
        <p:spPr>
          <a:xfrm>
            <a:off x="-1" y="4187275"/>
            <a:ext cx="395289" cy="343500"/>
          </a:xfrm>
          <a:prstGeom prst="rect">
            <a:avLst/>
          </a:prstGeom>
          <a:noFill/>
          <a:ln>
            <a:noFill/>
          </a:ln>
        </p:spPr>
      </p:pic>
      <p:pic>
        <p:nvPicPr>
          <p:cNvPr id="122" name="Google Shape;122;p18"/>
          <p:cNvPicPr preferRelativeResize="0"/>
          <p:nvPr/>
        </p:nvPicPr>
        <p:blipFill>
          <a:blip r:embed="rId7">
            <a:alphaModFix/>
          </a:blip>
          <a:stretch>
            <a:fillRect/>
          </a:stretch>
        </p:blipFill>
        <p:spPr>
          <a:xfrm>
            <a:off x="3351084" y="3867800"/>
            <a:ext cx="393678" cy="342103"/>
          </a:xfrm>
          <a:prstGeom prst="rect">
            <a:avLst/>
          </a:prstGeom>
          <a:noFill/>
          <a:ln>
            <a:noFill/>
          </a:ln>
        </p:spPr>
      </p:pic>
      <p:pic>
        <p:nvPicPr>
          <p:cNvPr id="123" name="Google Shape;123;p18"/>
          <p:cNvPicPr preferRelativeResize="0"/>
          <p:nvPr/>
        </p:nvPicPr>
        <p:blipFill>
          <a:blip r:embed="rId8">
            <a:alphaModFix/>
          </a:blip>
          <a:stretch>
            <a:fillRect/>
          </a:stretch>
        </p:blipFill>
        <p:spPr>
          <a:xfrm>
            <a:off x="3350285" y="4155215"/>
            <a:ext cx="395289" cy="343500"/>
          </a:xfrm>
          <a:prstGeom prst="rect">
            <a:avLst/>
          </a:prstGeom>
          <a:noFill/>
          <a:ln>
            <a:noFill/>
          </a:ln>
        </p:spPr>
      </p:pic>
      <p:pic>
        <p:nvPicPr>
          <p:cNvPr id="124" name="Google Shape;124;p18"/>
          <p:cNvPicPr preferRelativeResize="0"/>
          <p:nvPr/>
        </p:nvPicPr>
        <p:blipFill>
          <a:blip r:embed="rId9">
            <a:alphaModFix/>
          </a:blip>
          <a:stretch>
            <a:fillRect/>
          </a:stretch>
        </p:blipFill>
        <p:spPr>
          <a:xfrm>
            <a:off x="3350263" y="4522140"/>
            <a:ext cx="395289" cy="343500"/>
          </a:xfrm>
          <a:prstGeom prst="rect">
            <a:avLst/>
          </a:prstGeom>
          <a:noFill/>
          <a:ln>
            <a:noFill/>
          </a:ln>
        </p:spPr>
      </p:pic>
      <p:sp>
        <p:nvSpPr>
          <p:cNvPr id="125" name="Google Shape;125;p18"/>
          <p:cNvSpPr txBox="1"/>
          <p:nvPr/>
        </p:nvSpPr>
        <p:spPr>
          <a:xfrm>
            <a:off x="3677375" y="3380900"/>
            <a:ext cx="2779500" cy="5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identifies accommodation and reserves</a:t>
            </a:r>
            <a:endParaRPr sz="1200">
              <a:latin typeface="Catamaran"/>
              <a:ea typeface="Catamaran"/>
              <a:cs typeface="Catamaran"/>
              <a:sym typeface="Catamaran"/>
            </a:endParaRPr>
          </a:p>
        </p:txBody>
      </p:sp>
      <p:sp>
        <p:nvSpPr>
          <p:cNvPr id="126" name="Google Shape;126;p18"/>
          <p:cNvSpPr txBox="1"/>
          <p:nvPr/>
        </p:nvSpPr>
        <p:spPr>
          <a:xfrm>
            <a:off x="3677375" y="3838100"/>
            <a:ext cx="32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optional, Client pays deposit</a:t>
            </a:r>
            <a:endParaRPr sz="1200">
              <a:latin typeface="Catamaran"/>
              <a:ea typeface="Catamaran"/>
              <a:cs typeface="Catamaran"/>
              <a:sym typeface="Catamaran"/>
            </a:endParaRPr>
          </a:p>
        </p:txBody>
      </p:sp>
      <p:sp>
        <p:nvSpPr>
          <p:cNvPr id="127" name="Google Shape;127;p18"/>
          <p:cNvSpPr txBox="1"/>
          <p:nvPr/>
        </p:nvSpPr>
        <p:spPr>
          <a:xfrm>
            <a:off x="-3" y="1175000"/>
            <a:ext cx="114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E69138"/>
                </a:solidFill>
                <a:latin typeface="Catamaran ExtraBold"/>
                <a:ea typeface="Catamaran ExtraBold"/>
                <a:cs typeface="Catamaran ExtraBold"/>
                <a:sym typeface="Catamaran ExtraBold"/>
              </a:rPr>
              <a:t>TRAVEL</a:t>
            </a:r>
            <a:r>
              <a:rPr i="1" lang="en-GB" sz="1200">
                <a:solidFill>
                  <a:srgbClr val="E69138"/>
                </a:solidFill>
                <a:latin typeface="Catamaran"/>
                <a:ea typeface="Catamaran"/>
                <a:cs typeface="Catamaran"/>
                <a:sym typeface="Catamaran"/>
              </a:rPr>
              <a:t>clique</a:t>
            </a:r>
            <a:endParaRPr sz="100"/>
          </a:p>
        </p:txBody>
      </p:sp>
      <p:sp>
        <p:nvSpPr>
          <p:cNvPr id="128" name="Google Shape;128;p18"/>
          <p:cNvSpPr txBox="1"/>
          <p:nvPr/>
        </p:nvSpPr>
        <p:spPr>
          <a:xfrm>
            <a:off x="395299" y="2085275"/>
            <a:ext cx="58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Client</a:t>
            </a:r>
            <a:endParaRPr sz="100"/>
          </a:p>
        </p:txBody>
      </p:sp>
      <p:pic>
        <p:nvPicPr>
          <p:cNvPr id="129" name="Google Shape;129;p18"/>
          <p:cNvPicPr preferRelativeResize="0"/>
          <p:nvPr/>
        </p:nvPicPr>
        <p:blipFill>
          <a:blip r:embed="rId10">
            <a:alphaModFix/>
          </a:blip>
          <a:stretch>
            <a:fillRect/>
          </a:stretch>
        </p:blipFill>
        <p:spPr>
          <a:xfrm>
            <a:off x="126625" y="1158338"/>
            <a:ext cx="6182980" cy="1977417"/>
          </a:xfrm>
          <a:prstGeom prst="rect">
            <a:avLst/>
          </a:prstGeom>
          <a:noFill/>
          <a:ln>
            <a:noFill/>
          </a:ln>
        </p:spPr>
      </p:pic>
      <p:cxnSp>
        <p:nvCxnSpPr>
          <p:cNvPr id="130" name="Google Shape;130;p18"/>
          <p:cNvCxnSpPr/>
          <p:nvPr/>
        </p:nvCxnSpPr>
        <p:spPr>
          <a:xfrm>
            <a:off x="6400800" y="762000"/>
            <a:ext cx="9600" cy="4029000"/>
          </a:xfrm>
          <a:prstGeom prst="straightConnector1">
            <a:avLst/>
          </a:prstGeom>
          <a:noFill/>
          <a:ln cap="flat" cmpd="sng" w="9525">
            <a:solidFill>
              <a:srgbClr val="0047BB"/>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9">
            <a:hlinkClick r:id="rId3"/>
          </p:cNvPr>
          <p:cNvPicPr preferRelativeResize="0"/>
          <p:nvPr/>
        </p:nvPicPr>
        <p:blipFill>
          <a:blip r:embed="rId4">
            <a:alphaModFix/>
          </a:blip>
          <a:stretch>
            <a:fillRect/>
          </a:stretch>
        </p:blipFill>
        <p:spPr>
          <a:xfrm>
            <a:off x="101600" y="686100"/>
            <a:ext cx="6144248" cy="3974802"/>
          </a:xfrm>
          <a:prstGeom prst="rect">
            <a:avLst/>
          </a:prstGeom>
          <a:noFill/>
          <a:ln>
            <a:noFill/>
          </a:ln>
        </p:spPr>
      </p:pic>
      <p:sp>
        <p:nvSpPr>
          <p:cNvPr id="136" name="Google Shape;136;p19"/>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Tomorrow</a:t>
            </a:r>
            <a:endParaRPr/>
          </a:p>
        </p:txBody>
      </p:sp>
      <p:sp>
        <p:nvSpPr>
          <p:cNvPr id="137" name="Google Shape;137;p19"/>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38" name="Google Shape;138;p19"/>
          <p:cNvSpPr txBox="1"/>
          <p:nvPr/>
        </p:nvSpPr>
        <p:spPr>
          <a:xfrm>
            <a:off x="479825" y="1262725"/>
            <a:ext cx="4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39" name="Google Shape;139;p19"/>
          <p:cNvPicPr preferRelativeResize="0"/>
          <p:nvPr/>
        </p:nvPicPr>
        <p:blipFill>
          <a:blip r:embed="rId5">
            <a:alphaModFix/>
          </a:blip>
          <a:stretch>
            <a:fillRect/>
          </a:stretch>
        </p:blipFill>
        <p:spPr>
          <a:xfrm>
            <a:off x="2867538" y="3839179"/>
            <a:ext cx="395289" cy="343500"/>
          </a:xfrm>
          <a:prstGeom prst="rect">
            <a:avLst/>
          </a:prstGeom>
          <a:noFill/>
          <a:ln>
            <a:noFill/>
          </a:ln>
        </p:spPr>
      </p:pic>
      <p:pic>
        <p:nvPicPr>
          <p:cNvPr id="140" name="Google Shape;140;p19"/>
          <p:cNvPicPr preferRelativeResize="0"/>
          <p:nvPr/>
        </p:nvPicPr>
        <p:blipFill>
          <a:blip r:embed="rId6">
            <a:alphaModFix/>
          </a:blip>
          <a:stretch>
            <a:fillRect/>
          </a:stretch>
        </p:blipFill>
        <p:spPr>
          <a:xfrm>
            <a:off x="4058262" y="2314604"/>
            <a:ext cx="395289" cy="343500"/>
          </a:xfrm>
          <a:prstGeom prst="rect">
            <a:avLst/>
          </a:prstGeom>
          <a:noFill/>
          <a:ln>
            <a:noFill/>
          </a:ln>
        </p:spPr>
      </p:pic>
      <p:pic>
        <p:nvPicPr>
          <p:cNvPr id="141" name="Google Shape;141;p19"/>
          <p:cNvPicPr preferRelativeResize="0"/>
          <p:nvPr/>
        </p:nvPicPr>
        <p:blipFill>
          <a:blip r:embed="rId7">
            <a:alphaModFix/>
          </a:blip>
          <a:stretch>
            <a:fillRect/>
          </a:stretch>
        </p:blipFill>
        <p:spPr>
          <a:xfrm>
            <a:off x="1439917" y="3235629"/>
            <a:ext cx="414441" cy="360142"/>
          </a:xfrm>
          <a:prstGeom prst="rect">
            <a:avLst/>
          </a:prstGeom>
          <a:noFill/>
          <a:ln>
            <a:noFill/>
          </a:ln>
        </p:spPr>
      </p:pic>
      <p:pic>
        <p:nvPicPr>
          <p:cNvPr id="142" name="Google Shape;142;p19"/>
          <p:cNvPicPr preferRelativeResize="0"/>
          <p:nvPr/>
        </p:nvPicPr>
        <p:blipFill>
          <a:blip r:embed="rId8">
            <a:alphaModFix/>
          </a:blip>
          <a:stretch>
            <a:fillRect/>
          </a:stretch>
        </p:blipFill>
        <p:spPr>
          <a:xfrm>
            <a:off x="3435549" y="3420504"/>
            <a:ext cx="395289" cy="343500"/>
          </a:xfrm>
          <a:prstGeom prst="rect">
            <a:avLst/>
          </a:prstGeom>
          <a:noFill/>
          <a:ln>
            <a:noFill/>
          </a:ln>
        </p:spPr>
      </p:pic>
      <p:pic>
        <p:nvPicPr>
          <p:cNvPr id="143" name="Google Shape;143;p19"/>
          <p:cNvPicPr preferRelativeResize="0"/>
          <p:nvPr/>
        </p:nvPicPr>
        <p:blipFill>
          <a:blip r:embed="rId9">
            <a:alphaModFix/>
          </a:blip>
          <a:stretch>
            <a:fillRect/>
          </a:stretch>
        </p:blipFill>
        <p:spPr>
          <a:xfrm>
            <a:off x="3213496" y="2132829"/>
            <a:ext cx="393678" cy="342103"/>
          </a:xfrm>
          <a:prstGeom prst="rect">
            <a:avLst/>
          </a:prstGeom>
          <a:noFill/>
          <a:ln>
            <a:noFill/>
          </a:ln>
        </p:spPr>
      </p:pic>
      <p:pic>
        <p:nvPicPr>
          <p:cNvPr id="144" name="Google Shape;144;p19"/>
          <p:cNvPicPr preferRelativeResize="0"/>
          <p:nvPr/>
        </p:nvPicPr>
        <p:blipFill>
          <a:blip r:embed="rId10">
            <a:alphaModFix/>
          </a:blip>
          <a:stretch>
            <a:fillRect/>
          </a:stretch>
        </p:blipFill>
        <p:spPr>
          <a:xfrm>
            <a:off x="4975623" y="4055404"/>
            <a:ext cx="395289" cy="343500"/>
          </a:xfrm>
          <a:prstGeom prst="rect">
            <a:avLst/>
          </a:prstGeom>
          <a:noFill/>
          <a:ln>
            <a:noFill/>
          </a:ln>
        </p:spPr>
      </p:pic>
      <p:sp>
        <p:nvSpPr>
          <p:cNvPr id="145" name="Google Shape;145;p19"/>
          <p:cNvSpPr txBox="1"/>
          <p:nvPr/>
        </p:nvSpPr>
        <p:spPr>
          <a:xfrm>
            <a:off x="6661625" y="1396125"/>
            <a:ext cx="240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App mixes flight, vehicle, </a:t>
            </a:r>
            <a:r>
              <a:rPr lang="en-GB" sz="1200">
                <a:latin typeface="Catamaran"/>
                <a:ea typeface="Catamaran"/>
                <a:cs typeface="Catamaran"/>
                <a:sym typeface="Catamaran"/>
              </a:rPr>
              <a:t>accommodation, connects back to on-site systems for availability etc.</a:t>
            </a:r>
            <a:endParaRPr sz="1200">
              <a:latin typeface="Catamaran"/>
              <a:ea typeface="Catamaran"/>
              <a:cs typeface="Catamaran"/>
              <a:sym typeface="Catamaran"/>
            </a:endParaRPr>
          </a:p>
        </p:txBody>
      </p:sp>
      <p:sp>
        <p:nvSpPr>
          <p:cNvPr id="146" name="Google Shape;146;p19"/>
          <p:cNvSpPr txBox="1"/>
          <p:nvPr/>
        </p:nvSpPr>
        <p:spPr>
          <a:xfrm>
            <a:off x="6661625" y="710325"/>
            <a:ext cx="239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Client searches for holiday package wishes via </a:t>
            </a: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App hosted in public cloud</a:t>
            </a:r>
            <a:endParaRPr sz="1200">
              <a:latin typeface="Catamaran"/>
              <a:ea typeface="Catamaran"/>
              <a:cs typeface="Catamaran"/>
              <a:sym typeface="Catamaran"/>
            </a:endParaRPr>
          </a:p>
        </p:txBody>
      </p:sp>
      <p:sp>
        <p:nvSpPr>
          <p:cNvPr id="147" name="Google Shape;147;p19"/>
          <p:cNvSpPr txBox="1"/>
          <p:nvPr/>
        </p:nvSpPr>
        <p:spPr>
          <a:xfrm>
            <a:off x="6661625" y="2276250"/>
            <a:ext cx="240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tamaran"/>
                <a:ea typeface="Catamaran"/>
                <a:cs typeface="Catamaran"/>
                <a:sym typeface="Catamaran"/>
              </a:rPr>
              <a:t>Client makes final selection and confirms on</a:t>
            </a:r>
            <a:r>
              <a:rPr lang="en-GB" sz="1200">
                <a:latin typeface="Catamaran"/>
                <a:ea typeface="Catamaran"/>
                <a:cs typeface="Catamaran"/>
                <a:sym typeface="Catamaran"/>
              </a:rPr>
              <a:t> </a:t>
            </a: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App</a:t>
            </a:r>
            <a:endParaRPr sz="1200">
              <a:latin typeface="Catamaran"/>
              <a:ea typeface="Catamaran"/>
              <a:cs typeface="Catamaran"/>
              <a:sym typeface="Catamaran"/>
            </a:endParaRPr>
          </a:p>
        </p:txBody>
      </p:sp>
      <p:sp>
        <p:nvSpPr>
          <p:cNvPr id="148" name="Google Shape;148;p19"/>
          <p:cNvSpPr txBox="1"/>
          <p:nvPr/>
        </p:nvSpPr>
        <p:spPr>
          <a:xfrm>
            <a:off x="6652825" y="4113075"/>
            <a:ext cx="240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confirms all reservations and proceeds to ticketing</a:t>
            </a:r>
            <a:endParaRPr sz="1200">
              <a:latin typeface="Catamaran"/>
              <a:ea typeface="Catamaran"/>
              <a:cs typeface="Catamaran"/>
              <a:sym typeface="Catamaran"/>
            </a:endParaRPr>
          </a:p>
        </p:txBody>
      </p:sp>
      <p:pic>
        <p:nvPicPr>
          <p:cNvPr id="149" name="Google Shape;149;p19"/>
          <p:cNvPicPr preferRelativeResize="0"/>
          <p:nvPr/>
        </p:nvPicPr>
        <p:blipFill>
          <a:blip r:embed="rId5">
            <a:alphaModFix/>
          </a:blip>
          <a:stretch>
            <a:fillRect/>
          </a:stretch>
        </p:blipFill>
        <p:spPr>
          <a:xfrm>
            <a:off x="6329349" y="710325"/>
            <a:ext cx="395289" cy="343500"/>
          </a:xfrm>
          <a:prstGeom prst="rect">
            <a:avLst/>
          </a:prstGeom>
          <a:noFill/>
          <a:ln>
            <a:noFill/>
          </a:ln>
        </p:spPr>
      </p:pic>
      <p:pic>
        <p:nvPicPr>
          <p:cNvPr id="150" name="Google Shape;150;p19"/>
          <p:cNvPicPr preferRelativeResize="0"/>
          <p:nvPr/>
        </p:nvPicPr>
        <p:blipFill>
          <a:blip r:embed="rId6">
            <a:alphaModFix/>
          </a:blip>
          <a:stretch>
            <a:fillRect/>
          </a:stretch>
        </p:blipFill>
        <p:spPr>
          <a:xfrm>
            <a:off x="6329349" y="1396125"/>
            <a:ext cx="395289" cy="343500"/>
          </a:xfrm>
          <a:prstGeom prst="rect">
            <a:avLst/>
          </a:prstGeom>
          <a:noFill/>
          <a:ln>
            <a:noFill/>
          </a:ln>
        </p:spPr>
      </p:pic>
      <p:pic>
        <p:nvPicPr>
          <p:cNvPr id="151" name="Google Shape;151;p19"/>
          <p:cNvPicPr preferRelativeResize="0"/>
          <p:nvPr/>
        </p:nvPicPr>
        <p:blipFill>
          <a:blip r:embed="rId7">
            <a:alphaModFix/>
          </a:blip>
          <a:stretch>
            <a:fillRect/>
          </a:stretch>
        </p:blipFill>
        <p:spPr>
          <a:xfrm>
            <a:off x="6329349" y="2906539"/>
            <a:ext cx="414441" cy="360142"/>
          </a:xfrm>
          <a:prstGeom prst="rect">
            <a:avLst/>
          </a:prstGeom>
          <a:noFill/>
          <a:ln>
            <a:noFill/>
          </a:ln>
        </p:spPr>
      </p:pic>
      <p:pic>
        <p:nvPicPr>
          <p:cNvPr id="152" name="Google Shape;152;p19"/>
          <p:cNvPicPr preferRelativeResize="0"/>
          <p:nvPr/>
        </p:nvPicPr>
        <p:blipFill>
          <a:blip r:embed="rId8">
            <a:alphaModFix/>
          </a:blip>
          <a:stretch>
            <a:fillRect/>
          </a:stretch>
        </p:blipFill>
        <p:spPr>
          <a:xfrm>
            <a:off x="6329349" y="2276250"/>
            <a:ext cx="395289" cy="343500"/>
          </a:xfrm>
          <a:prstGeom prst="rect">
            <a:avLst/>
          </a:prstGeom>
          <a:noFill/>
          <a:ln>
            <a:noFill/>
          </a:ln>
        </p:spPr>
      </p:pic>
      <p:pic>
        <p:nvPicPr>
          <p:cNvPr id="153" name="Google Shape;153;p19"/>
          <p:cNvPicPr preferRelativeResize="0"/>
          <p:nvPr/>
        </p:nvPicPr>
        <p:blipFill>
          <a:blip r:embed="rId9">
            <a:alphaModFix/>
          </a:blip>
          <a:stretch>
            <a:fillRect/>
          </a:stretch>
        </p:blipFill>
        <p:spPr>
          <a:xfrm>
            <a:off x="6329349" y="3420075"/>
            <a:ext cx="393678" cy="342103"/>
          </a:xfrm>
          <a:prstGeom prst="rect">
            <a:avLst/>
          </a:prstGeom>
          <a:noFill/>
          <a:ln>
            <a:noFill/>
          </a:ln>
        </p:spPr>
      </p:pic>
      <p:pic>
        <p:nvPicPr>
          <p:cNvPr id="154" name="Google Shape;154;p19"/>
          <p:cNvPicPr preferRelativeResize="0"/>
          <p:nvPr/>
        </p:nvPicPr>
        <p:blipFill>
          <a:blip r:embed="rId10">
            <a:alphaModFix/>
          </a:blip>
          <a:stretch>
            <a:fillRect/>
          </a:stretch>
        </p:blipFill>
        <p:spPr>
          <a:xfrm>
            <a:off x="6329349" y="4106465"/>
            <a:ext cx="395289" cy="343500"/>
          </a:xfrm>
          <a:prstGeom prst="rect">
            <a:avLst/>
          </a:prstGeom>
          <a:noFill/>
          <a:ln>
            <a:noFill/>
          </a:ln>
        </p:spPr>
      </p:pic>
      <p:sp>
        <p:nvSpPr>
          <p:cNvPr id="155" name="Google Shape;155;p19"/>
          <p:cNvSpPr txBox="1"/>
          <p:nvPr/>
        </p:nvSpPr>
        <p:spPr>
          <a:xfrm>
            <a:off x="6661625" y="2906550"/>
            <a:ext cx="2394600" cy="5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App changes reservations to confirmations and retrieves booking details</a:t>
            </a:r>
            <a:endParaRPr sz="1200">
              <a:latin typeface="Catamaran"/>
              <a:ea typeface="Catamaran"/>
              <a:cs typeface="Catamaran"/>
              <a:sym typeface="Catamaran"/>
            </a:endParaRPr>
          </a:p>
        </p:txBody>
      </p:sp>
      <p:sp>
        <p:nvSpPr>
          <p:cNvPr id="156" name="Google Shape;156;p19"/>
          <p:cNvSpPr txBox="1"/>
          <p:nvPr/>
        </p:nvSpPr>
        <p:spPr>
          <a:xfrm>
            <a:off x="6650050" y="3420075"/>
            <a:ext cx="240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App allows Client to checkout and takes payment (deposit, full, payment plan etc.)</a:t>
            </a:r>
            <a:endParaRPr sz="1200">
              <a:latin typeface="Catamaran"/>
              <a:ea typeface="Catamaran"/>
              <a:cs typeface="Catamaran"/>
              <a:sym typeface="Catamaran"/>
            </a:endParaRPr>
          </a:p>
        </p:txBody>
      </p:sp>
      <p:cxnSp>
        <p:nvCxnSpPr>
          <p:cNvPr id="157" name="Google Shape;157;p19"/>
          <p:cNvCxnSpPr/>
          <p:nvPr/>
        </p:nvCxnSpPr>
        <p:spPr>
          <a:xfrm>
            <a:off x="6324600" y="685800"/>
            <a:ext cx="9600" cy="4029000"/>
          </a:xfrm>
          <a:prstGeom prst="straightConnector1">
            <a:avLst/>
          </a:prstGeom>
          <a:noFill/>
          <a:ln cap="flat" cmpd="sng" w="9525">
            <a:solidFill>
              <a:srgbClr val="0047BB"/>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solidFill>
                  <a:srgbClr val="E69138"/>
                </a:solidFill>
                <a:latin typeface="Catamaran ExtraBold"/>
                <a:ea typeface="Catamaran ExtraBold"/>
                <a:cs typeface="Catamaran ExtraBold"/>
                <a:sym typeface="Catamaran ExtraBold"/>
              </a:rPr>
              <a:t>TRAVEL</a:t>
            </a:r>
            <a:r>
              <a:rPr i="1" lang="en-GB">
                <a:solidFill>
                  <a:srgbClr val="E69138"/>
                </a:solidFill>
              </a:rPr>
              <a:t>clique</a:t>
            </a:r>
            <a:r>
              <a:rPr lang="en-GB"/>
              <a:t> App - Infrastructure</a:t>
            </a:r>
            <a:endParaRPr/>
          </a:p>
        </p:txBody>
      </p:sp>
      <p:sp>
        <p:nvSpPr>
          <p:cNvPr id="163" name="Google Shape;163;p20"/>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64" name="Google Shape;164;p20"/>
          <p:cNvSpPr txBox="1"/>
          <p:nvPr/>
        </p:nvSpPr>
        <p:spPr>
          <a:xfrm>
            <a:off x="479825" y="1110325"/>
            <a:ext cx="4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sp>
        <p:nvSpPr>
          <p:cNvPr id="165" name="Google Shape;165;p20"/>
          <p:cNvSpPr txBox="1"/>
          <p:nvPr/>
        </p:nvSpPr>
        <p:spPr>
          <a:xfrm>
            <a:off x="94700" y="809625"/>
            <a:ext cx="4347000" cy="40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0047BB"/>
                </a:solidFill>
                <a:latin typeface="Catamaran"/>
                <a:ea typeface="Catamaran"/>
                <a:cs typeface="Catamaran"/>
                <a:sym typeface="Catamaran"/>
              </a:rPr>
              <a:t>Benefits</a:t>
            </a:r>
            <a:endParaRPr sz="2400">
              <a:solidFill>
                <a:srgbClr val="0047BB"/>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Deployed to public cloud avoiding need for dedicated IT facilities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Uses existing systems for Flight, Vehicle and Accomodation</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Able to automatically scale to meet demand (on-demand computing)</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Up - when demand is high</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Down - when no demand/idle</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OPEX friendly Pay-Per-Use model, not CAPEX investment</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No need to scale in advance</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Isolates and protects existing systems from Internet and malicious third-parties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Isolated from outages due to highly available public cloud services</a:t>
            </a:r>
            <a:endParaRPr>
              <a:latin typeface="Catamaran"/>
              <a:ea typeface="Catamaran"/>
              <a:cs typeface="Catamaran"/>
              <a:sym typeface="Catamaran"/>
            </a:endParaRPr>
          </a:p>
        </p:txBody>
      </p:sp>
      <p:sp>
        <p:nvSpPr>
          <p:cNvPr id="166" name="Google Shape;166;p20"/>
          <p:cNvSpPr txBox="1"/>
          <p:nvPr/>
        </p:nvSpPr>
        <p:spPr>
          <a:xfrm>
            <a:off x="4475750" y="832525"/>
            <a:ext cx="43470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0047BB"/>
                </a:solidFill>
                <a:latin typeface="Catamaran"/>
                <a:ea typeface="Catamaran"/>
                <a:cs typeface="Catamaran"/>
                <a:sym typeface="Catamaran"/>
              </a:rPr>
              <a:t>Recommendations</a:t>
            </a:r>
            <a:endParaRPr sz="2400">
              <a:solidFill>
                <a:srgbClr val="0047BB"/>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Dedicated Internet connection to public cloud of choice (to ensure availability and response times)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Additional gateway (on-premise)</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Public Cloud - Microsoft Azure</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Data Centre - Cardiff (UK West)</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Data Residency - 100% UK</a:t>
            </a:r>
            <a:endParaRPr>
              <a:latin typeface="Catamaran"/>
              <a:ea typeface="Catamaran"/>
              <a:cs typeface="Catamaran"/>
              <a:sym typeface="Catamaran"/>
            </a:endParaRPr>
          </a:p>
          <a:p>
            <a:pPr indent="-317500" lvl="2" marL="1371600" rtl="0" algn="l">
              <a:spcBef>
                <a:spcPts val="0"/>
              </a:spcBef>
              <a:spcAft>
                <a:spcPts val="0"/>
              </a:spcAft>
              <a:buSzPts val="1400"/>
              <a:buFont typeface="Catamaran"/>
              <a:buChar char="■"/>
            </a:pPr>
            <a:r>
              <a:rPr lang="en-GB">
                <a:latin typeface="Catamaran"/>
                <a:ea typeface="Catamaran"/>
                <a:cs typeface="Catamaran"/>
                <a:sym typeface="Catamaran"/>
              </a:rPr>
              <a:t>UK GDPR compliant</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Disaster Recovery - London (UK South)</a:t>
            </a:r>
            <a:endParaRPr>
              <a:latin typeface="Catamaran"/>
              <a:ea typeface="Catamaran"/>
              <a:cs typeface="Catamaran"/>
              <a:sym typeface="Catamaran"/>
            </a:endParaRPr>
          </a:p>
          <a:p>
            <a:pPr indent="-317500" lvl="2" marL="1371600" rtl="0" algn="l">
              <a:spcBef>
                <a:spcPts val="0"/>
              </a:spcBef>
              <a:spcAft>
                <a:spcPts val="0"/>
              </a:spcAft>
              <a:buSzPts val="1400"/>
              <a:buFont typeface="Catamaran"/>
              <a:buChar char="■"/>
            </a:pPr>
            <a:r>
              <a:rPr lang="en-GB">
                <a:latin typeface="Catamaran"/>
                <a:ea typeface="Catamaran"/>
                <a:cs typeface="Catamaran"/>
                <a:sym typeface="Catamaran"/>
              </a:rPr>
              <a:t>Cross region replication</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No restriction on available Azure services</a:t>
            </a:r>
            <a:endParaRPr>
              <a:latin typeface="Catamaran"/>
              <a:ea typeface="Catamaran"/>
              <a:cs typeface="Catamaran"/>
              <a:sym typeface="Catamaran"/>
            </a:endParaRPr>
          </a:p>
        </p:txBody>
      </p:sp>
      <p:cxnSp>
        <p:nvCxnSpPr>
          <p:cNvPr id="167" name="Google Shape;167;p20"/>
          <p:cNvCxnSpPr/>
          <p:nvPr/>
        </p:nvCxnSpPr>
        <p:spPr>
          <a:xfrm>
            <a:off x="4419600" y="838200"/>
            <a:ext cx="9600" cy="4029000"/>
          </a:xfrm>
          <a:prstGeom prst="straightConnector1">
            <a:avLst/>
          </a:prstGeom>
          <a:noFill/>
          <a:ln cap="flat" cmpd="sng" w="9525">
            <a:solidFill>
              <a:srgbClr val="0047BB"/>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solidFill>
                  <a:srgbClr val="E69138"/>
                </a:solidFill>
                <a:latin typeface="Catamaran ExtraBold"/>
                <a:ea typeface="Catamaran ExtraBold"/>
                <a:cs typeface="Catamaran ExtraBold"/>
                <a:sym typeface="Catamaran ExtraBold"/>
              </a:rPr>
              <a:t>TRAVEL</a:t>
            </a:r>
            <a:r>
              <a:rPr i="1" lang="en-GB">
                <a:solidFill>
                  <a:srgbClr val="E69138"/>
                </a:solidFill>
              </a:rPr>
              <a:t>clique</a:t>
            </a:r>
            <a:r>
              <a:rPr lang="en-GB"/>
              <a:t> App - Usability</a:t>
            </a:r>
            <a:endParaRPr/>
          </a:p>
        </p:txBody>
      </p:sp>
      <p:sp>
        <p:nvSpPr>
          <p:cNvPr id="173" name="Google Shape;173;p21"/>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74" name="Google Shape;174;p21"/>
          <p:cNvSpPr txBox="1"/>
          <p:nvPr/>
        </p:nvSpPr>
        <p:spPr>
          <a:xfrm>
            <a:off x="479825" y="1262725"/>
            <a:ext cx="4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sp>
        <p:nvSpPr>
          <p:cNvPr id="175" name="Google Shape;175;p21"/>
          <p:cNvSpPr txBox="1"/>
          <p:nvPr/>
        </p:nvSpPr>
        <p:spPr>
          <a:xfrm>
            <a:off x="94700" y="733425"/>
            <a:ext cx="43470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0047BB"/>
                </a:solidFill>
                <a:latin typeface="Catamaran"/>
                <a:ea typeface="Catamaran"/>
                <a:cs typeface="Catamaran"/>
                <a:sym typeface="Catamaran"/>
              </a:rPr>
              <a:t>Search - Tailored</a:t>
            </a:r>
            <a:endParaRPr sz="2400">
              <a:solidFill>
                <a:srgbClr val="0047BB"/>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solidFill>
                  <a:srgbClr val="0047BB"/>
                </a:solidFill>
                <a:latin typeface="Catamaran"/>
                <a:ea typeface="Catamaran"/>
                <a:cs typeface="Catamaran"/>
                <a:sym typeface="Catamaran"/>
              </a:rPr>
              <a:t>Partial</a:t>
            </a:r>
            <a:r>
              <a:rPr lang="en-GB">
                <a:latin typeface="Catamaran"/>
                <a:ea typeface="Catamaran"/>
                <a:cs typeface="Catamaran"/>
                <a:sym typeface="Catamaran"/>
              </a:rPr>
              <a:t>, </a:t>
            </a:r>
            <a:r>
              <a:rPr lang="en-GB">
                <a:solidFill>
                  <a:srgbClr val="0047BB"/>
                </a:solidFill>
                <a:latin typeface="Catamaran"/>
                <a:ea typeface="Catamaran"/>
                <a:cs typeface="Catamaran"/>
                <a:sym typeface="Catamaran"/>
              </a:rPr>
              <a:t>Wildcard</a:t>
            </a:r>
            <a:r>
              <a:rPr lang="en-GB">
                <a:latin typeface="Catamaran"/>
                <a:ea typeface="Catamaran"/>
                <a:cs typeface="Catamaran"/>
                <a:sym typeface="Catamaran"/>
              </a:rPr>
              <a:t>, drop down </a:t>
            </a:r>
            <a:r>
              <a:rPr lang="en-GB">
                <a:solidFill>
                  <a:srgbClr val="0047BB"/>
                </a:solidFill>
                <a:latin typeface="Catamaran"/>
                <a:ea typeface="Catamaran"/>
                <a:cs typeface="Catamaran"/>
                <a:sym typeface="Catamaran"/>
              </a:rPr>
              <a:t>List</a:t>
            </a:r>
            <a:r>
              <a:rPr lang="en-GB">
                <a:latin typeface="Catamaran"/>
                <a:ea typeface="Catamaran"/>
                <a:cs typeface="Catamaran"/>
                <a:sym typeface="Catamaran"/>
              </a:rPr>
              <a:t> for all items</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Participating airlines, vehicle hire and </a:t>
            </a:r>
            <a:r>
              <a:rPr lang="en-GB">
                <a:latin typeface="Catamaran"/>
                <a:ea typeface="Catamaran"/>
                <a:cs typeface="Catamaran"/>
                <a:sym typeface="Catamaran"/>
              </a:rPr>
              <a:t>accommodation</a:t>
            </a:r>
            <a:r>
              <a:rPr lang="en-GB">
                <a:latin typeface="Catamaran"/>
                <a:ea typeface="Catamaran"/>
                <a:cs typeface="Catamaran"/>
                <a:sym typeface="Catamaran"/>
              </a:rPr>
              <a:t> suppliers</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Geographic locations including airports, popular/available destinations</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Accomodation aspects (single, double etc.)</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Vehicle aspects (4x4, SUV etc.)</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Minimum/maximum price</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Dates ranges</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Peak/Off-peak periods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solidFill>
                  <a:srgbClr val="0047BB"/>
                </a:solidFill>
                <a:latin typeface="Catamaran"/>
                <a:ea typeface="Catamaran"/>
                <a:cs typeface="Catamaran"/>
                <a:sym typeface="Catamaran"/>
              </a:rPr>
              <a:t>Lists</a:t>
            </a:r>
            <a:r>
              <a:rPr lang="en-GB">
                <a:latin typeface="Catamaran"/>
                <a:ea typeface="Catamaran"/>
                <a:cs typeface="Catamaran"/>
                <a:sym typeface="Catamaran"/>
              </a:rPr>
              <a:t> automatically populated from connected systems and used to produce indexes for </a:t>
            </a:r>
            <a:r>
              <a:rPr lang="en-GB">
                <a:solidFill>
                  <a:srgbClr val="0047BB"/>
                </a:solidFill>
                <a:latin typeface="Catamaran"/>
                <a:ea typeface="Catamaran"/>
                <a:cs typeface="Catamaran"/>
                <a:sym typeface="Catamaran"/>
              </a:rPr>
              <a:t>Partial</a:t>
            </a:r>
            <a:r>
              <a:rPr lang="en-GB">
                <a:latin typeface="Catamaran"/>
                <a:ea typeface="Catamaran"/>
                <a:cs typeface="Catamaran"/>
                <a:sym typeface="Catamaran"/>
              </a:rPr>
              <a:t> and </a:t>
            </a:r>
            <a:r>
              <a:rPr lang="en-GB">
                <a:solidFill>
                  <a:srgbClr val="0047BB"/>
                </a:solidFill>
                <a:latin typeface="Catamaran"/>
                <a:ea typeface="Catamaran"/>
                <a:cs typeface="Catamaran"/>
                <a:sym typeface="Catamaran"/>
              </a:rPr>
              <a:t>Wildcard</a:t>
            </a:r>
            <a:r>
              <a:rPr lang="en-GB">
                <a:latin typeface="Catamaran"/>
                <a:ea typeface="Catamaran"/>
                <a:cs typeface="Catamaran"/>
                <a:sym typeface="Catamaran"/>
              </a:rPr>
              <a:t> matching</a:t>
            </a:r>
            <a:endParaRPr>
              <a:latin typeface="Catamaran"/>
              <a:ea typeface="Catamaran"/>
              <a:cs typeface="Catamaran"/>
              <a:sym typeface="Catamaran"/>
            </a:endParaRPr>
          </a:p>
        </p:txBody>
      </p:sp>
      <p:sp>
        <p:nvSpPr>
          <p:cNvPr id="176" name="Google Shape;176;p21"/>
          <p:cNvSpPr txBox="1"/>
          <p:nvPr/>
        </p:nvSpPr>
        <p:spPr>
          <a:xfrm>
            <a:off x="4475750" y="756325"/>
            <a:ext cx="4347000" cy="421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0047BB"/>
                </a:solidFill>
                <a:latin typeface="Catamaran"/>
                <a:ea typeface="Catamaran"/>
                <a:cs typeface="Catamaran"/>
                <a:sym typeface="Catamaran"/>
              </a:rPr>
              <a:t>Payment - Made Easy</a:t>
            </a:r>
            <a:endParaRPr sz="2400">
              <a:solidFill>
                <a:srgbClr val="0047BB"/>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Supported number of payment processors can be increased to reduce fees and provide </a:t>
            </a:r>
            <a:r>
              <a:rPr lang="en-GB">
                <a:latin typeface="Catamaran"/>
                <a:ea typeface="Catamaran"/>
                <a:cs typeface="Catamaran"/>
                <a:sym typeface="Catamaran"/>
              </a:rPr>
              <a:t>negotiating</a:t>
            </a:r>
            <a:r>
              <a:rPr lang="en-GB">
                <a:latin typeface="Catamaran"/>
                <a:ea typeface="Catamaran"/>
                <a:cs typeface="Catamaran"/>
                <a:sym typeface="Catamaran"/>
              </a:rPr>
              <a:t> advantage</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Payment processor can be selected based on payment need</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Credit supplier specific (AMEX)</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Debit supplier specific (</a:t>
            </a:r>
            <a:r>
              <a:rPr lang="en-GB">
                <a:latin typeface="Catamaran"/>
                <a:ea typeface="Catamaran"/>
                <a:cs typeface="Catamaran"/>
                <a:sym typeface="Catamaran"/>
              </a:rPr>
              <a:t>Lloyds Merchant</a:t>
            </a:r>
            <a:r>
              <a:rPr lang="en-GB">
                <a:latin typeface="Catamaran"/>
                <a:ea typeface="Catamaran"/>
                <a:cs typeface="Catamaran"/>
                <a:sym typeface="Catamaran"/>
              </a:rPr>
              <a:t>)</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Loyalty Card reward programmes (Nectar)</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Allow Clients to pay through installments using payment plans offered by select payment processors (Payl8r) - </a:t>
            </a: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a:latin typeface="Catamaran"/>
                <a:ea typeface="Catamaran"/>
                <a:cs typeface="Catamaran"/>
                <a:sym typeface="Catamaran"/>
              </a:rPr>
              <a:t> receives full immediate payment (if Client approved)</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Allows Clients to form a Savings Plan and purchase the package when the Savings Plan has reached its goal; </a:t>
            </a: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App </a:t>
            </a:r>
            <a:r>
              <a:rPr lang="en-GB">
                <a:latin typeface="Catamaran"/>
                <a:ea typeface="Catamaran"/>
                <a:cs typeface="Catamaran"/>
                <a:sym typeface="Catamaran"/>
              </a:rPr>
              <a:t>can maintain reserved state (where permitted by suppliers)</a:t>
            </a:r>
            <a:endParaRPr>
              <a:latin typeface="Catamaran"/>
              <a:ea typeface="Catamaran"/>
              <a:cs typeface="Catamaran"/>
              <a:sym typeface="Catamaran"/>
            </a:endParaRPr>
          </a:p>
        </p:txBody>
      </p:sp>
      <p:cxnSp>
        <p:nvCxnSpPr>
          <p:cNvPr id="177" name="Google Shape;177;p21"/>
          <p:cNvCxnSpPr/>
          <p:nvPr/>
        </p:nvCxnSpPr>
        <p:spPr>
          <a:xfrm>
            <a:off x="4419600" y="838200"/>
            <a:ext cx="9600" cy="4029000"/>
          </a:xfrm>
          <a:prstGeom prst="straightConnector1">
            <a:avLst/>
          </a:prstGeom>
          <a:noFill/>
          <a:ln cap="flat" cmpd="sng" w="9525">
            <a:solidFill>
              <a:srgbClr val="0047BB"/>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solidFill>
                  <a:srgbClr val="E69138"/>
                </a:solidFill>
                <a:latin typeface="Catamaran ExtraBold"/>
                <a:ea typeface="Catamaran ExtraBold"/>
                <a:cs typeface="Catamaran ExtraBold"/>
                <a:sym typeface="Catamaran ExtraBold"/>
              </a:rPr>
              <a:t>TRAVEL</a:t>
            </a:r>
            <a:r>
              <a:rPr i="1" lang="en-GB">
                <a:solidFill>
                  <a:srgbClr val="E69138"/>
                </a:solidFill>
              </a:rPr>
              <a:t>clique</a:t>
            </a:r>
            <a:r>
              <a:rPr lang="en-GB"/>
              <a:t> App - Business Benefits</a:t>
            </a:r>
            <a:endParaRPr/>
          </a:p>
        </p:txBody>
      </p:sp>
      <p:sp>
        <p:nvSpPr>
          <p:cNvPr id="183" name="Google Shape;183;p22"/>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84" name="Google Shape;184;p22"/>
          <p:cNvSpPr txBox="1"/>
          <p:nvPr/>
        </p:nvSpPr>
        <p:spPr>
          <a:xfrm>
            <a:off x="479825" y="1262725"/>
            <a:ext cx="4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sp>
        <p:nvSpPr>
          <p:cNvPr id="185" name="Google Shape;185;p22"/>
          <p:cNvSpPr txBox="1"/>
          <p:nvPr/>
        </p:nvSpPr>
        <p:spPr>
          <a:xfrm>
            <a:off x="94700" y="962025"/>
            <a:ext cx="43470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rgbClr val="0047BB"/>
              </a:solidFill>
              <a:latin typeface="Catamaran"/>
              <a:ea typeface="Catamaran"/>
              <a:cs typeface="Catamaran"/>
              <a:sym typeface="Catamaran"/>
            </a:endParaRPr>
          </a:p>
          <a:p>
            <a:pPr indent="0" lvl="0" marL="457200" rtl="0" algn="l">
              <a:spcBef>
                <a:spcPts val="0"/>
              </a:spcBef>
              <a:spcAft>
                <a:spcPts val="0"/>
              </a:spcAft>
              <a:buNone/>
            </a:pPr>
            <a:r>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Increased brand recognition</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Possibility to extend existing services with impacting current business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Possibility to extend offered services (thus increase revenue)</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Insurance</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Upgrades (airport lounges)</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Foreign currency</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App</a:t>
            </a:r>
            <a:r>
              <a:rPr lang="en-GB">
                <a:latin typeface="Catamaran"/>
                <a:ea typeface="Catamaran"/>
                <a:cs typeface="Catamaran"/>
                <a:sym typeface="Catamaran"/>
              </a:rPr>
              <a:t> not just for Client’s using desktop computers but also portable devices (mobile/tablet) to attract and capture the “sofa shoppers”</a:t>
            </a:r>
            <a:endParaRPr>
              <a:latin typeface="Catamaran"/>
              <a:ea typeface="Catamaran"/>
              <a:cs typeface="Catamaran"/>
              <a:sym typeface="Catamaran"/>
            </a:endParaRPr>
          </a:p>
          <a:p>
            <a:pPr indent="0" lvl="0" marL="0" rtl="0" algn="l">
              <a:spcBef>
                <a:spcPts val="0"/>
              </a:spcBef>
              <a:spcAft>
                <a:spcPts val="0"/>
              </a:spcAft>
              <a:buNone/>
            </a:pPr>
            <a:r>
              <a:t/>
            </a:r>
            <a:endParaRPr sz="1200">
              <a:latin typeface="Catamaran"/>
              <a:ea typeface="Catamaran"/>
              <a:cs typeface="Catamaran"/>
              <a:sym typeface="Catamaran"/>
            </a:endParaRPr>
          </a:p>
        </p:txBody>
      </p:sp>
      <p:sp>
        <p:nvSpPr>
          <p:cNvPr id="186" name="Google Shape;186;p22"/>
          <p:cNvSpPr txBox="1"/>
          <p:nvPr/>
        </p:nvSpPr>
        <p:spPr>
          <a:xfrm>
            <a:off x="4475750" y="984925"/>
            <a:ext cx="4347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rgbClr val="0047BB"/>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Through automation and modernisation, </a:t>
            </a: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a:latin typeface="Catamaran"/>
                <a:ea typeface="Catamaran"/>
                <a:cs typeface="Catamaran"/>
                <a:sym typeface="Catamaran"/>
              </a:rPr>
              <a:t> no longer loses 10% time per package booking through swivel-chair operation by adopting a Client Self-Service approach</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In-branch staff can also use </a:t>
            </a:r>
            <a:r>
              <a:rPr b="1" lang="en-GB" sz="1200">
                <a:solidFill>
                  <a:srgbClr val="FF9900"/>
                </a:solidFill>
                <a:latin typeface="Catamaran"/>
                <a:ea typeface="Catamaran"/>
                <a:cs typeface="Catamaran"/>
                <a:sym typeface="Catamaran"/>
              </a:rPr>
              <a:t>TRAVEL</a:t>
            </a:r>
            <a:r>
              <a:rPr i="1" lang="en-GB" sz="1200">
                <a:solidFill>
                  <a:srgbClr val="FF9900"/>
                </a:solidFill>
                <a:latin typeface="Catamaran"/>
                <a:ea typeface="Catamaran"/>
                <a:cs typeface="Catamaran"/>
                <a:sym typeface="Catamaran"/>
              </a:rPr>
              <a:t>clique</a:t>
            </a:r>
            <a:r>
              <a:rPr lang="en-GB" sz="1200">
                <a:latin typeface="Catamaran"/>
                <a:ea typeface="Catamaran"/>
                <a:cs typeface="Catamaran"/>
                <a:sym typeface="Catamaran"/>
              </a:rPr>
              <a:t> App</a:t>
            </a:r>
            <a:r>
              <a:rPr lang="en-GB">
                <a:latin typeface="Catamaran"/>
                <a:ea typeface="Catamaran"/>
                <a:cs typeface="Catamaran"/>
                <a:sym typeface="Catamaran"/>
              </a:rPr>
              <a:t> and move to remote-work structure, or consider extended high-street presence by opening new branches without incurring high infrastructure costs</a:t>
            </a:r>
            <a:r>
              <a:rPr lang="en-GB">
                <a:latin typeface="Catamaran"/>
                <a:ea typeface="Catamaran"/>
                <a:cs typeface="Catamaran"/>
                <a:sym typeface="Catamaran"/>
              </a:rPr>
              <a:t>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Possibility to expand in to markets outside the United Kingdom</a:t>
            </a:r>
            <a:endParaRPr>
              <a:latin typeface="Catamaran"/>
              <a:ea typeface="Catamaran"/>
              <a:cs typeface="Catamaran"/>
              <a:sym typeface="Catamaran"/>
            </a:endParaRPr>
          </a:p>
        </p:txBody>
      </p:sp>
      <p:cxnSp>
        <p:nvCxnSpPr>
          <p:cNvPr id="187" name="Google Shape;187;p22"/>
          <p:cNvCxnSpPr/>
          <p:nvPr/>
        </p:nvCxnSpPr>
        <p:spPr>
          <a:xfrm>
            <a:off x="4419600" y="838200"/>
            <a:ext cx="9600" cy="4029000"/>
          </a:xfrm>
          <a:prstGeom prst="straightConnector1">
            <a:avLst/>
          </a:prstGeom>
          <a:noFill/>
          <a:ln cap="flat" cmpd="sng" w="9525">
            <a:solidFill>
              <a:srgbClr val="0047BB"/>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3"/>
          <p:cNvPicPr preferRelativeResize="0"/>
          <p:nvPr/>
        </p:nvPicPr>
        <p:blipFill>
          <a:blip r:embed="rId3">
            <a:alphaModFix/>
          </a:blip>
          <a:stretch>
            <a:fillRect/>
          </a:stretch>
        </p:blipFill>
        <p:spPr>
          <a:xfrm>
            <a:off x="1209825" y="2810174"/>
            <a:ext cx="856851" cy="856829"/>
          </a:xfrm>
          <a:prstGeom prst="rect">
            <a:avLst/>
          </a:prstGeom>
          <a:noFill/>
          <a:ln>
            <a:noFill/>
          </a:ln>
        </p:spPr>
      </p:pic>
      <p:sp>
        <p:nvSpPr>
          <p:cNvPr id="193" name="Google Shape;193;p23"/>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Next Steps</a:t>
            </a:r>
            <a:endParaRPr/>
          </a:p>
        </p:txBody>
      </p:sp>
      <p:sp>
        <p:nvSpPr>
          <p:cNvPr id="194" name="Google Shape;194;p23"/>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195" name="Google Shape;195;p23"/>
          <p:cNvGrpSpPr/>
          <p:nvPr/>
        </p:nvGrpSpPr>
        <p:grpSpPr>
          <a:xfrm>
            <a:off x="6405171" y="1486849"/>
            <a:ext cx="1726748" cy="1866959"/>
            <a:chOff x="8540226" y="1753865"/>
            <a:chExt cx="2302331" cy="2489278"/>
          </a:xfrm>
        </p:grpSpPr>
        <p:sp>
          <p:nvSpPr>
            <p:cNvPr id="196" name="Google Shape;196;p23"/>
            <p:cNvSpPr/>
            <p:nvPr/>
          </p:nvSpPr>
          <p:spPr>
            <a:xfrm>
              <a:off x="9666557" y="3067143"/>
              <a:ext cx="1176000" cy="1176000"/>
            </a:xfrm>
            <a:prstGeom prst="arc">
              <a:avLst>
                <a:gd fmla="val 15956854" name="adj1"/>
                <a:gd fmla="val 10795556" name="adj2"/>
              </a:avLst>
            </a:prstGeom>
            <a:noFill/>
            <a:ln cap="flat" cmpd="sng" w="38100">
              <a:solidFill>
                <a:srgbClr val="A2B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cxnSp>
          <p:nvCxnSpPr>
            <p:cNvPr id="197" name="Google Shape;197;p23"/>
            <p:cNvCxnSpPr/>
            <p:nvPr/>
          </p:nvCxnSpPr>
          <p:spPr>
            <a:xfrm rot="10800000">
              <a:off x="8540226" y="3655937"/>
              <a:ext cx="1143000" cy="0"/>
            </a:xfrm>
            <a:prstGeom prst="straightConnector1">
              <a:avLst/>
            </a:prstGeom>
            <a:noFill/>
            <a:ln cap="flat" cmpd="sng" w="38100">
              <a:solidFill>
                <a:srgbClr val="A2B969"/>
              </a:solidFill>
              <a:prstDash val="solid"/>
              <a:miter lim="800000"/>
              <a:headEnd len="sm" w="sm" type="none"/>
              <a:tailEnd len="sm" w="sm" type="none"/>
            </a:ln>
          </p:spPr>
        </p:cxnSp>
        <p:cxnSp>
          <p:nvCxnSpPr>
            <p:cNvPr id="198" name="Google Shape;198;p23"/>
            <p:cNvCxnSpPr/>
            <p:nvPr/>
          </p:nvCxnSpPr>
          <p:spPr>
            <a:xfrm rot="10800000">
              <a:off x="10208272" y="1753865"/>
              <a:ext cx="0" cy="1333800"/>
            </a:xfrm>
            <a:prstGeom prst="straightConnector1">
              <a:avLst/>
            </a:prstGeom>
            <a:noFill/>
            <a:ln cap="flat" cmpd="sng" w="38100">
              <a:solidFill>
                <a:srgbClr val="A2B969"/>
              </a:solidFill>
              <a:prstDash val="solid"/>
              <a:miter lim="800000"/>
              <a:headEnd len="sm" w="sm" type="none"/>
              <a:tailEnd len="med" w="med" type="oval"/>
            </a:ln>
          </p:spPr>
        </p:cxnSp>
        <p:sp>
          <p:nvSpPr>
            <p:cNvPr id="199" name="Google Shape;199;p23"/>
            <p:cNvSpPr/>
            <p:nvPr/>
          </p:nvSpPr>
          <p:spPr>
            <a:xfrm>
              <a:off x="9814281" y="3214866"/>
              <a:ext cx="880500" cy="880500"/>
            </a:xfrm>
            <a:prstGeom prst="ellipse">
              <a:avLst/>
            </a:prstGeom>
            <a:gradFill>
              <a:gsLst>
                <a:gs pos="0">
                  <a:srgbClr val="ABC07A"/>
                </a:gs>
                <a:gs pos="50000">
                  <a:srgbClr val="A3BC64"/>
                </a:gs>
                <a:gs pos="100000">
                  <a:srgbClr val="91AB53"/>
                </a:gs>
              </a:gsLst>
              <a:lin ang="5400012" scaled="0"/>
            </a:gradFill>
            <a:ln cap="flat" cmpd="sng" w="9525">
              <a:solidFill>
                <a:srgbClr val="A2B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rgbClr val="262626"/>
                </a:solidFill>
                <a:latin typeface="Calibri"/>
                <a:ea typeface="Calibri"/>
                <a:cs typeface="Calibri"/>
                <a:sym typeface="Calibri"/>
              </a:endParaRPr>
            </a:p>
          </p:txBody>
        </p:sp>
      </p:grpSp>
      <p:grpSp>
        <p:nvGrpSpPr>
          <p:cNvPr id="200" name="Google Shape;200;p23"/>
          <p:cNvGrpSpPr/>
          <p:nvPr/>
        </p:nvGrpSpPr>
        <p:grpSpPr>
          <a:xfrm>
            <a:off x="4666958" y="2487447"/>
            <a:ext cx="1738214" cy="1866959"/>
            <a:chOff x="6222608" y="3087995"/>
            <a:chExt cx="2317619" cy="2489278"/>
          </a:xfrm>
        </p:grpSpPr>
        <p:sp>
          <p:nvSpPr>
            <p:cNvPr id="201" name="Google Shape;201;p23"/>
            <p:cNvSpPr/>
            <p:nvPr/>
          </p:nvSpPr>
          <p:spPr>
            <a:xfrm rot="10800000">
              <a:off x="7364227" y="3087995"/>
              <a:ext cx="1176000" cy="1176000"/>
            </a:xfrm>
            <a:prstGeom prst="arc">
              <a:avLst>
                <a:gd fmla="val 10895" name="adj1"/>
                <a:gd fmla="val 15969831" name="adj2"/>
              </a:avLst>
            </a:prstGeom>
            <a:noFill/>
            <a:ln cap="flat" cmpd="sng" w="38100">
              <a:solidFill>
                <a:srgbClr val="C130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cxnSp>
          <p:nvCxnSpPr>
            <p:cNvPr id="202" name="Google Shape;202;p23"/>
            <p:cNvCxnSpPr/>
            <p:nvPr/>
          </p:nvCxnSpPr>
          <p:spPr>
            <a:xfrm>
              <a:off x="6222608" y="3656199"/>
              <a:ext cx="1141500" cy="0"/>
            </a:xfrm>
            <a:prstGeom prst="straightConnector1">
              <a:avLst/>
            </a:prstGeom>
            <a:noFill/>
            <a:ln cap="flat" cmpd="sng" w="38100">
              <a:solidFill>
                <a:srgbClr val="C13018"/>
              </a:solidFill>
              <a:prstDash val="solid"/>
              <a:miter lim="800000"/>
              <a:headEnd len="sm" w="sm" type="none"/>
              <a:tailEnd len="sm" w="sm" type="none"/>
            </a:ln>
          </p:spPr>
        </p:cxnSp>
        <p:cxnSp>
          <p:nvCxnSpPr>
            <p:cNvPr id="203" name="Google Shape;203;p23"/>
            <p:cNvCxnSpPr/>
            <p:nvPr/>
          </p:nvCxnSpPr>
          <p:spPr>
            <a:xfrm>
              <a:off x="7998512" y="4243473"/>
              <a:ext cx="0" cy="1333800"/>
            </a:xfrm>
            <a:prstGeom prst="straightConnector1">
              <a:avLst/>
            </a:prstGeom>
            <a:noFill/>
            <a:ln cap="flat" cmpd="sng" w="38100">
              <a:solidFill>
                <a:srgbClr val="C13018"/>
              </a:solidFill>
              <a:prstDash val="solid"/>
              <a:miter lim="800000"/>
              <a:headEnd len="sm" w="sm" type="none"/>
              <a:tailEnd len="med" w="med" type="oval"/>
            </a:ln>
          </p:spPr>
        </p:cxnSp>
        <p:sp>
          <p:nvSpPr>
            <p:cNvPr id="204" name="Google Shape;204;p23"/>
            <p:cNvSpPr/>
            <p:nvPr/>
          </p:nvSpPr>
          <p:spPr>
            <a:xfrm>
              <a:off x="7511883" y="3235650"/>
              <a:ext cx="880500" cy="880500"/>
            </a:xfrm>
            <a:prstGeom prst="ellipse">
              <a:avLst/>
            </a:prstGeom>
            <a:gradFill>
              <a:gsLst>
                <a:gs pos="0">
                  <a:srgbClr val="CA5249"/>
                </a:gs>
                <a:gs pos="50000">
                  <a:srgbClr val="C9290E"/>
                </a:gs>
                <a:gs pos="100000">
                  <a:srgbClr val="B81E05"/>
                </a:gs>
              </a:gsLst>
              <a:lin ang="5400012" scaled="0"/>
            </a:gradFill>
            <a:ln cap="flat" cmpd="sng" w="9525">
              <a:solidFill>
                <a:srgbClr val="C1301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100">
                <a:solidFill>
                  <a:srgbClr val="FFFFFF"/>
                </a:solidFill>
                <a:latin typeface="Calibri"/>
                <a:ea typeface="Calibri"/>
                <a:cs typeface="Calibri"/>
                <a:sym typeface="Calibri"/>
              </a:endParaRPr>
            </a:p>
          </p:txBody>
        </p:sp>
      </p:grpSp>
      <p:grpSp>
        <p:nvGrpSpPr>
          <p:cNvPr id="205" name="Google Shape;205;p23"/>
          <p:cNvGrpSpPr/>
          <p:nvPr/>
        </p:nvGrpSpPr>
        <p:grpSpPr>
          <a:xfrm>
            <a:off x="2929441" y="1486849"/>
            <a:ext cx="1726748" cy="1866959"/>
            <a:chOff x="3905920" y="1753865"/>
            <a:chExt cx="2302331" cy="2489278"/>
          </a:xfrm>
        </p:grpSpPr>
        <p:sp>
          <p:nvSpPr>
            <p:cNvPr id="206" name="Google Shape;206;p23"/>
            <p:cNvSpPr/>
            <p:nvPr/>
          </p:nvSpPr>
          <p:spPr>
            <a:xfrm>
              <a:off x="5032251" y="3067143"/>
              <a:ext cx="1176000" cy="1176000"/>
            </a:xfrm>
            <a:prstGeom prst="arc">
              <a:avLst>
                <a:gd fmla="val 15956854" name="adj1"/>
                <a:gd fmla="val 10795556" name="adj2"/>
              </a:avLst>
            </a:prstGeom>
            <a:noFill/>
            <a:ln cap="flat" cmpd="sng" w="38100">
              <a:solidFill>
                <a:srgbClr val="F7931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cxnSp>
          <p:nvCxnSpPr>
            <p:cNvPr id="207" name="Google Shape;207;p23"/>
            <p:cNvCxnSpPr/>
            <p:nvPr/>
          </p:nvCxnSpPr>
          <p:spPr>
            <a:xfrm rot="10800000">
              <a:off x="3905920" y="3655937"/>
              <a:ext cx="1143000" cy="0"/>
            </a:xfrm>
            <a:prstGeom prst="straightConnector1">
              <a:avLst/>
            </a:prstGeom>
            <a:noFill/>
            <a:ln cap="flat" cmpd="sng" w="38100">
              <a:solidFill>
                <a:srgbClr val="F7931F"/>
              </a:solidFill>
              <a:prstDash val="solid"/>
              <a:miter lim="800000"/>
              <a:headEnd len="sm" w="sm" type="none"/>
              <a:tailEnd len="sm" w="sm" type="none"/>
            </a:ln>
          </p:spPr>
        </p:cxnSp>
        <p:cxnSp>
          <p:nvCxnSpPr>
            <p:cNvPr id="208" name="Google Shape;208;p23"/>
            <p:cNvCxnSpPr/>
            <p:nvPr/>
          </p:nvCxnSpPr>
          <p:spPr>
            <a:xfrm rot="10800000">
              <a:off x="5573966" y="1753865"/>
              <a:ext cx="0" cy="1333800"/>
            </a:xfrm>
            <a:prstGeom prst="straightConnector1">
              <a:avLst/>
            </a:prstGeom>
            <a:noFill/>
            <a:ln cap="flat" cmpd="sng" w="38100">
              <a:solidFill>
                <a:srgbClr val="F7931F"/>
              </a:solidFill>
              <a:prstDash val="solid"/>
              <a:miter lim="800000"/>
              <a:headEnd len="sm" w="sm" type="none"/>
              <a:tailEnd len="med" w="med" type="oval"/>
            </a:ln>
          </p:spPr>
        </p:cxnSp>
        <p:sp>
          <p:nvSpPr>
            <p:cNvPr id="209" name="Google Shape;209;p23"/>
            <p:cNvSpPr/>
            <p:nvPr/>
          </p:nvSpPr>
          <p:spPr>
            <a:xfrm>
              <a:off x="5179975" y="3214866"/>
              <a:ext cx="880500" cy="880500"/>
            </a:xfrm>
            <a:prstGeom prst="ellipse">
              <a:avLst/>
            </a:prstGeom>
            <a:gradFill>
              <a:gsLst>
                <a:gs pos="0">
                  <a:srgbClr val="FA9E4C"/>
                </a:gs>
                <a:gs pos="50000">
                  <a:srgbClr val="FF9313"/>
                </a:gs>
                <a:gs pos="100000">
                  <a:srgbClr val="E38205"/>
                </a:gs>
              </a:gsLst>
              <a:lin ang="5400012" scaled="0"/>
            </a:gradFill>
            <a:ln cap="flat" cmpd="sng" w="9525">
              <a:solidFill>
                <a:srgbClr val="F7931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rgbClr val="262626"/>
                </a:solidFill>
                <a:latin typeface="Calibri"/>
                <a:ea typeface="Calibri"/>
                <a:cs typeface="Calibri"/>
                <a:sym typeface="Calibri"/>
              </a:endParaRPr>
            </a:p>
          </p:txBody>
        </p:sp>
      </p:grpSp>
      <p:grpSp>
        <p:nvGrpSpPr>
          <p:cNvPr id="210" name="Google Shape;210;p23"/>
          <p:cNvGrpSpPr/>
          <p:nvPr/>
        </p:nvGrpSpPr>
        <p:grpSpPr>
          <a:xfrm>
            <a:off x="1200869" y="2487447"/>
            <a:ext cx="1738214" cy="1866959"/>
            <a:chOff x="1601158" y="3087995"/>
            <a:chExt cx="2317619" cy="2489278"/>
          </a:xfrm>
        </p:grpSpPr>
        <p:sp>
          <p:nvSpPr>
            <p:cNvPr id="211" name="Google Shape;211;p23"/>
            <p:cNvSpPr/>
            <p:nvPr/>
          </p:nvSpPr>
          <p:spPr>
            <a:xfrm rot="10800000">
              <a:off x="2742777" y="3087995"/>
              <a:ext cx="1176000" cy="1176000"/>
            </a:xfrm>
            <a:prstGeom prst="arc">
              <a:avLst>
                <a:gd fmla="val 10895" name="adj1"/>
                <a:gd fmla="val 15969831" name="adj2"/>
              </a:avLst>
            </a:prstGeom>
            <a:noFill/>
            <a:ln cap="flat" cmpd="sng" w="38100">
              <a:solidFill>
                <a:srgbClr val="4CC1E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cxnSp>
          <p:nvCxnSpPr>
            <p:cNvPr id="212" name="Google Shape;212;p23"/>
            <p:cNvCxnSpPr/>
            <p:nvPr/>
          </p:nvCxnSpPr>
          <p:spPr>
            <a:xfrm>
              <a:off x="1601158" y="3656199"/>
              <a:ext cx="1141500" cy="0"/>
            </a:xfrm>
            <a:prstGeom prst="straightConnector1">
              <a:avLst/>
            </a:prstGeom>
            <a:noFill/>
            <a:ln cap="flat" cmpd="sng" w="38100">
              <a:solidFill>
                <a:srgbClr val="4CC1EF"/>
              </a:solidFill>
              <a:prstDash val="solid"/>
              <a:miter lim="800000"/>
              <a:headEnd len="sm" w="sm" type="none"/>
              <a:tailEnd len="sm" w="sm" type="none"/>
            </a:ln>
          </p:spPr>
        </p:cxnSp>
        <p:cxnSp>
          <p:nvCxnSpPr>
            <p:cNvPr id="213" name="Google Shape;213;p23"/>
            <p:cNvCxnSpPr/>
            <p:nvPr/>
          </p:nvCxnSpPr>
          <p:spPr>
            <a:xfrm>
              <a:off x="3377062" y="4243473"/>
              <a:ext cx="0" cy="1333800"/>
            </a:xfrm>
            <a:prstGeom prst="straightConnector1">
              <a:avLst/>
            </a:prstGeom>
            <a:noFill/>
            <a:ln cap="flat" cmpd="sng" w="38100">
              <a:solidFill>
                <a:srgbClr val="4CC1EF"/>
              </a:solidFill>
              <a:prstDash val="solid"/>
              <a:miter lim="800000"/>
              <a:headEnd len="sm" w="sm" type="none"/>
              <a:tailEnd len="med" w="med" type="oval"/>
            </a:ln>
          </p:spPr>
        </p:cxnSp>
        <p:sp>
          <p:nvSpPr>
            <p:cNvPr id="214" name="Google Shape;214;p23"/>
            <p:cNvSpPr/>
            <p:nvPr/>
          </p:nvSpPr>
          <p:spPr>
            <a:xfrm>
              <a:off x="2890432" y="3235650"/>
              <a:ext cx="880500" cy="880500"/>
            </a:xfrm>
            <a:prstGeom prst="ellipse">
              <a:avLst/>
            </a:prstGeom>
            <a:gradFill>
              <a:gsLst>
                <a:gs pos="0">
                  <a:srgbClr val="65C7F2"/>
                </a:gs>
                <a:gs pos="50000">
                  <a:srgbClr val="43C4F6"/>
                </a:gs>
                <a:gs pos="100000">
                  <a:srgbClr val="32B0E2"/>
                </a:gs>
              </a:gsLst>
              <a:lin ang="5400012" scaled="0"/>
            </a:gradFill>
            <a:ln cap="flat" cmpd="sng" w="9525">
              <a:solidFill>
                <a:srgbClr val="4CC1E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100">
                <a:solidFill>
                  <a:srgbClr val="1C2E42"/>
                </a:solidFill>
                <a:latin typeface="Calibri"/>
                <a:ea typeface="Calibri"/>
                <a:cs typeface="Calibri"/>
                <a:sym typeface="Calibri"/>
              </a:endParaRPr>
            </a:p>
          </p:txBody>
        </p:sp>
      </p:grpSp>
      <p:grpSp>
        <p:nvGrpSpPr>
          <p:cNvPr id="215" name="Google Shape;215;p23"/>
          <p:cNvGrpSpPr/>
          <p:nvPr/>
        </p:nvGrpSpPr>
        <p:grpSpPr>
          <a:xfrm>
            <a:off x="23" y="1486849"/>
            <a:ext cx="1200233" cy="1866959"/>
            <a:chOff x="31" y="1753865"/>
            <a:chExt cx="1600311" cy="2489278"/>
          </a:xfrm>
        </p:grpSpPr>
        <p:sp>
          <p:nvSpPr>
            <p:cNvPr id="216" name="Google Shape;216;p23"/>
            <p:cNvSpPr/>
            <p:nvPr/>
          </p:nvSpPr>
          <p:spPr>
            <a:xfrm>
              <a:off x="424342" y="3067143"/>
              <a:ext cx="1176000" cy="1176000"/>
            </a:xfrm>
            <a:prstGeom prst="arc">
              <a:avLst>
                <a:gd fmla="val 15956854" name="adj1"/>
                <a:gd fmla="val 10891041" name="adj2"/>
              </a:avLst>
            </a:prstGeom>
            <a:noFill/>
            <a:ln cap="flat" cmpd="sng" w="38100">
              <a:solidFill>
                <a:srgbClr val="3A5C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cxnSp>
          <p:nvCxnSpPr>
            <p:cNvPr id="217" name="Google Shape;217;p23"/>
            <p:cNvCxnSpPr/>
            <p:nvPr/>
          </p:nvCxnSpPr>
          <p:spPr>
            <a:xfrm rot="10800000">
              <a:off x="31" y="3655937"/>
              <a:ext cx="438600" cy="0"/>
            </a:xfrm>
            <a:prstGeom prst="straightConnector1">
              <a:avLst/>
            </a:prstGeom>
            <a:noFill/>
            <a:ln cap="flat" cmpd="sng" w="38100">
              <a:solidFill>
                <a:srgbClr val="3A5C84"/>
              </a:solidFill>
              <a:prstDash val="solid"/>
              <a:miter lim="800000"/>
              <a:headEnd len="sm" w="sm" type="none"/>
              <a:tailEnd len="sm" w="sm" type="none"/>
            </a:ln>
          </p:spPr>
        </p:cxnSp>
        <p:cxnSp>
          <p:nvCxnSpPr>
            <p:cNvPr id="218" name="Google Shape;218;p23"/>
            <p:cNvCxnSpPr/>
            <p:nvPr/>
          </p:nvCxnSpPr>
          <p:spPr>
            <a:xfrm rot="10800000">
              <a:off x="966057" y="1753865"/>
              <a:ext cx="0" cy="1333800"/>
            </a:xfrm>
            <a:prstGeom prst="straightConnector1">
              <a:avLst/>
            </a:prstGeom>
            <a:noFill/>
            <a:ln cap="flat" cmpd="sng" w="38100">
              <a:solidFill>
                <a:srgbClr val="3A5C84"/>
              </a:solidFill>
              <a:prstDash val="solid"/>
              <a:miter lim="800000"/>
              <a:headEnd len="sm" w="sm" type="none"/>
              <a:tailEnd len="med" w="med" type="oval"/>
            </a:ln>
          </p:spPr>
        </p:cxnSp>
        <p:sp>
          <p:nvSpPr>
            <p:cNvPr id="219" name="Google Shape;219;p23"/>
            <p:cNvSpPr/>
            <p:nvPr/>
          </p:nvSpPr>
          <p:spPr>
            <a:xfrm>
              <a:off x="572066" y="3214866"/>
              <a:ext cx="880500" cy="880500"/>
            </a:xfrm>
            <a:prstGeom prst="ellipse">
              <a:avLst/>
            </a:prstGeom>
            <a:gradFill>
              <a:gsLst>
                <a:gs pos="0">
                  <a:srgbClr val="576F92"/>
                </a:gs>
                <a:gs pos="50000">
                  <a:srgbClr val="355B87"/>
                </a:gs>
                <a:gs pos="100000">
                  <a:srgbClr val="2B507A"/>
                </a:gs>
              </a:gsLst>
              <a:lin ang="5400012" scaled="0"/>
            </a:gradFill>
            <a:ln cap="flat" cmpd="sng" w="9525">
              <a:solidFill>
                <a:srgbClr val="3A5C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rgbClr val="FFFFFF"/>
                </a:solidFill>
                <a:latin typeface="Calibri"/>
                <a:ea typeface="Calibri"/>
                <a:cs typeface="Calibri"/>
                <a:sym typeface="Calibri"/>
              </a:endParaRPr>
            </a:p>
          </p:txBody>
        </p:sp>
      </p:grpSp>
      <p:sp>
        <p:nvSpPr>
          <p:cNvPr id="220" name="Google Shape;220;p23"/>
          <p:cNvSpPr txBox="1"/>
          <p:nvPr/>
        </p:nvSpPr>
        <p:spPr>
          <a:xfrm>
            <a:off x="360260" y="1050741"/>
            <a:ext cx="7296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GB" sz="1800">
                <a:latin typeface="Catamaran Black"/>
                <a:ea typeface="Catamaran Black"/>
                <a:cs typeface="Catamaran Black"/>
                <a:sym typeface="Catamaran Black"/>
              </a:rPr>
              <a:t>July</a:t>
            </a:r>
            <a:endParaRPr sz="1100">
              <a:latin typeface="Catamaran Black"/>
              <a:ea typeface="Catamaran Black"/>
              <a:cs typeface="Catamaran Black"/>
              <a:sym typeface="Catamaran Black"/>
            </a:endParaRPr>
          </a:p>
        </p:txBody>
      </p:sp>
      <p:sp>
        <p:nvSpPr>
          <p:cNvPr id="221" name="Google Shape;221;p23"/>
          <p:cNvSpPr txBox="1"/>
          <p:nvPr/>
        </p:nvSpPr>
        <p:spPr>
          <a:xfrm>
            <a:off x="1390650" y="4401050"/>
            <a:ext cx="22671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GB" sz="1800">
                <a:latin typeface="Catamaran Black"/>
                <a:ea typeface="Catamaran Black"/>
                <a:cs typeface="Catamaran Black"/>
                <a:sym typeface="Catamaran Black"/>
              </a:rPr>
              <a:t>August/September</a:t>
            </a:r>
            <a:endParaRPr sz="1800">
              <a:latin typeface="Catamaran Black"/>
              <a:ea typeface="Catamaran Black"/>
              <a:cs typeface="Catamaran Black"/>
              <a:sym typeface="Catamaran Black"/>
            </a:endParaRPr>
          </a:p>
        </p:txBody>
      </p:sp>
      <p:sp>
        <p:nvSpPr>
          <p:cNvPr id="222" name="Google Shape;222;p23"/>
          <p:cNvSpPr txBox="1"/>
          <p:nvPr/>
        </p:nvSpPr>
        <p:spPr>
          <a:xfrm>
            <a:off x="3200400" y="1050750"/>
            <a:ext cx="22671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GB" sz="1800">
                <a:latin typeface="Catamaran Black"/>
                <a:ea typeface="Catamaran Black"/>
                <a:cs typeface="Catamaran Black"/>
                <a:sym typeface="Catamaran Black"/>
              </a:rPr>
              <a:t>August/September</a:t>
            </a:r>
            <a:endParaRPr b="1" sz="2100">
              <a:latin typeface="Catamaran"/>
              <a:ea typeface="Catamaran"/>
              <a:cs typeface="Catamaran"/>
              <a:sym typeface="Catamaran"/>
            </a:endParaRPr>
          </a:p>
        </p:txBody>
      </p:sp>
      <p:sp>
        <p:nvSpPr>
          <p:cNvPr id="223" name="Google Shape;223;p23"/>
          <p:cNvSpPr txBox="1"/>
          <p:nvPr/>
        </p:nvSpPr>
        <p:spPr>
          <a:xfrm>
            <a:off x="4857525" y="4400275"/>
            <a:ext cx="22671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GB" sz="1800">
                <a:latin typeface="Catamaran Black"/>
                <a:ea typeface="Catamaran Black"/>
                <a:cs typeface="Catamaran Black"/>
                <a:sym typeface="Catamaran Black"/>
              </a:rPr>
              <a:t>October</a:t>
            </a:r>
            <a:endParaRPr b="1" sz="1800">
              <a:latin typeface="Catamaran"/>
              <a:ea typeface="Catamaran"/>
              <a:cs typeface="Catamaran"/>
              <a:sym typeface="Catamaran"/>
            </a:endParaRPr>
          </a:p>
        </p:txBody>
      </p:sp>
      <p:sp>
        <p:nvSpPr>
          <p:cNvPr id="224" name="Google Shape;224;p23"/>
          <p:cNvSpPr txBox="1"/>
          <p:nvPr/>
        </p:nvSpPr>
        <p:spPr>
          <a:xfrm>
            <a:off x="6915152" y="1050750"/>
            <a:ext cx="14526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GB" sz="1800">
                <a:latin typeface="Catamaran Black"/>
                <a:ea typeface="Catamaran Black"/>
                <a:cs typeface="Catamaran Black"/>
                <a:sym typeface="Catamaran Black"/>
              </a:rPr>
              <a:t>November</a:t>
            </a:r>
            <a:endParaRPr>
              <a:latin typeface="Catamaran"/>
              <a:ea typeface="Catamaran"/>
              <a:cs typeface="Catamaran"/>
              <a:sym typeface="Catamaran"/>
            </a:endParaRPr>
          </a:p>
        </p:txBody>
      </p:sp>
      <p:grpSp>
        <p:nvGrpSpPr>
          <p:cNvPr id="225" name="Google Shape;225;p23"/>
          <p:cNvGrpSpPr/>
          <p:nvPr/>
        </p:nvGrpSpPr>
        <p:grpSpPr>
          <a:xfrm>
            <a:off x="806542" y="1452681"/>
            <a:ext cx="1250550" cy="910454"/>
            <a:chOff x="1075389" y="1776888"/>
            <a:chExt cx="1667400" cy="1213939"/>
          </a:xfrm>
        </p:grpSpPr>
        <p:sp>
          <p:nvSpPr>
            <p:cNvPr id="226" name="Google Shape;226;p23"/>
            <p:cNvSpPr txBox="1"/>
            <p:nvPr/>
          </p:nvSpPr>
          <p:spPr>
            <a:xfrm>
              <a:off x="1075389" y="1776888"/>
              <a:ext cx="1509000" cy="41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GB">
                  <a:latin typeface="Catamaran SemiBold"/>
                  <a:ea typeface="Catamaran SemiBold"/>
                  <a:cs typeface="Catamaran SemiBold"/>
                  <a:sym typeface="Catamaran SemiBold"/>
                </a:rPr>
                <a:t>Feasibility</a:t>
              </a:r>
              <a:endParaRPr>
                <a:latin typeface="Catamaran SemiBold"/>
                <a:ea typeface="Catamaran SemiBold"/>
                <a:cs typeface="Catamaran SemiBold"/>
                <a:sym typeface="Catamaran SemiBold"/>
              </a:endParaRPr>
            </a:p>
          </p:txBody>
        </p:sp>
        <p:cxnSp>
          <p:nvCxnSpPr>
            <p:cNvPr id="227" name="Google Shape;227;p23"/>
            <p:cNvCxnSpPr/>
            <p:nvPr/>
          </p:nvCxnSpPr>
          <p:spPr>
            <a:xfrm>
              <a:off x="1136650" y="2158920"/>
              <a:ext cx="1403400" cy="0"/>
            </a:xfrm>
            <a:prstGeom prst="straightConnector1">
              <a:avLst/>
            </a:prstGeom>
            <a:noFill/>
            <a:ln cap="flat" cmpd="sng" w="38100">
              <a:solidFill>
                <a:srgbClr val="3A5C84"/>
              </a:solidFill>
              <a:prstDash val="solid"/>
              <a:miter lim="800000"/>
              <a:headEnd len="sm" w="sm" type="none"/>
              <a:tailEnd len="sm" w="sm" type="none"/>
            </a:ln>
          </p:spPr>
        </p:cxnSp>
        <p:sp>
          <p:nvSpPr>
            <p:cNvPr id="228" name="Google Shape;228;p23"/>
            <p:cNvSpPr/>
            <p:nvPr/>
          </p:nvSpPr>
          <p:spPr>
            <a:xfrm>
              <a:off x="1075389" y="2190727"/>
              <a:ext cx="1667400" cy="800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sz="825">
                  <a:latin typeface="Calibri"/>
                  <a:ea typeface="Calibri"/>
                  <a:cs typeface="Calibri"/>
                  <a:sym typeface="Calibri"/>
                </a:rPr>
                <a:t>Scope of Works</a:t>
              </a:r>
              <a:endParaRPr sz="825">
                <a:latin typeface="Calibri"/>
                <a:ea typeface="Calibri"/>
                <a:cs typeface="Calibri"/>
                <a:sym typeface="Calibri"/>
              </a:endParaRPr>
            </a:p>
            <a:p>
              <a:pPr indent="0" lvl="0" marL="0" rtl="0" algn="l">
                <a:spcBef>
                  <a:spcPts val="0"/>
                </a:spcBef>
                <a:spcAft>
                  <a:spcPts val="0"/>
                </a:spcAft>
                <a:buClr>
                  <a:srgbClr val="000000"/>
                </a:buClr>
                <a:buFont typeface="Arial"/>
                <a:buNone/>
              </a:pPr>
              <a:r>
                <a:rPr lang="en-GB" sz="825">
                  <a:latin typeface="Calibri"/>
                  <a:ea typeface="Calibri"/>
                  <a:cs typeface="Calibri"/>
                  <a:sym typeface="Calibri"/>
                </a:rPr>
                <a:t>High Level Design</a:t>
              </a:r>
              <a:endParaRPr sz="825">
                <a:latin typeface="Calibri"/>
                <a:ea typeface="Calibri"/>
                <a:cs typeface="Calibri"/>
                <a:sym typeface="Calibri"/>
              </a:endParaRPr>
            </a:p>
            <a:p>
              <a:pPr indent="0" lvl="0" marL="0" rtl="0" algn="l">
                <a:spcBef>
                  <a:spcPts val="0"/>
                </a:spcBef>
                <a:spcAft>
                  <a:spcPts val="0"/>
                </a:spcAft>
                <a:buNone/>
              </a:pPr>
              <a:r>
                <a:rPr lang="en-GB" sz="825">
                  <a:latin typeface="Calibri"/>
                  <a:ea typeface="Calibri"/>
                  <a:cs typeface="Calibri"/>
                  <a:sym typeface="Calibri"/>
                </a:rPr>
                <a:t>Formal cost quotation</a:t>
              </a:r>
              <a:endParaRPr sz="825">
                <a:latin typeface="Calibri"/>
                <a:ea typeface="Calibri"/>
                <a:cs typeface="Calibri"/>
                <a:sym typeface="Calibri"/>
              </a:endParaRPr>
            </a:p>
          </p:txBody>
        </p:sp>
      </p:grpSp>
      <p:grpSp>
        <p:nvGrpSpPr>
          <p:cNvPr id="229" name="Google Shape;229;p23"/>
          <p:cNvGrpSpPr/>
          <p:nvPr/>
        </p:nvGrpSpPr>
        <p:grpSpPr>
          <a:xfrm>
            <a:off x="2609957" y="3467051"/>
            <a:ext cx="1250550" cy="910454"/>
            <a:chOff x="1075389" y="1776888"/>
            <a:chExt cx="1667400" cy="1213939"/>
          </a:xfrm>
        </p:grpSpPr>
        <p:sp>
          <p:nvSpPr>
            <p:cNvPr id="230" name="Google Shape;230;p23"/>
            <p:cNvSpPr txBox="1"/>
            <p:nvPr/>
          </p:nvSpPr>
          <p:spPr>
            <a:xfrm>
              <a:off x="1075389" y="1776888"/>
              <a:ext cx="1509000" cy="41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GB">
                  <a:latin typeface="Catamaran SemiBold"/>
                  <a:ea typeface="Catamaran SemiBold"/>
                  <a:cs typeface="Catamaran SemiBold"/>
                  <a:sym typeface="Catamaran SemiBold"/>
                </a:rPr>
                <a:t>DevOps</a:t>
              </a:r>
              <a:endParaRPr>
                <a:latin typeface="Catamaran SemiBold"/>
                <a:ea typeface="Catamaran SemiBold"/>
                <a:cs typeface="Catamaran SemiBold"/>
                <a:sym typeface="Catamaran SemiBold"/>
              </a:endParaRPr>
            </a:p>
          </p:txBody>
        </p:sp>
        <p:cxnSp>
          <p:nvCxnSpPr>
            <p:cNvPr id="231" name="Google Shape;231;p23"/>
            <p:cNvCxnSpPr/>
            <p:nvPr/>
          </p:nvCxnSpPr>
          <p:spPr>
            <a:xfrm>
              <a:off x="1136650" y="2158920"/>
              <a:ext cx="1403400" cy="0"/>
            </a:xfrm>
            <a:prstGeom prst="straightConnector1">
              <a:avLst/>
            </a:prstGeom>
            <a:noFill/>
            <a:ln cap="flat" cmpd="sng" w="38100">
              <a:solidFill>
                <a:srgbClr val="13A1D8"/>
              </a:solidFill>
              <a:prstDash val="solid"/>
              <a:miter lim="800000"/>
              <a:headEnd len="sm" w="sm" type="none"/>
              <a:tailEnd len="sm" w="sm" type="none"/>
            </a:ln>
          </p:spPr>
        </p:cxnSp>
        <p:sp>
          <p:nvSpPr>
            <p:cNvPr id="232" name="Google Shape;232;p23"/>
            <p:cNvSpPr/>
            <p:nvPr/>
          </p:nvSpPr>
          <p:spPr>
            <a:xfrm>
              <a:off x="1075389" y="2190727"/>
              <a:ext cx="1667400" cy="800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825">
                  <a:latin typeface="Calibri"/>
                  <a:ea typeface="Calibri"/>
                  <a:cs typeface="Calibri"/>
                  <a:sym typeface="Calibri"/>
                </a:rPr>
                <a:t>Enterprise Agile approach commences development with short deliveries.</a:t>
              </a:r>
              <a:endParaRPr sz="825">
                <a:latin typeface="Calibri"/>
                <a:ea typeface="Calibri"/>
                <a:cs typeface="Calibri"/>
                <a:sym typeface="Calibri"/>
              </a:endParaRPr>
            </a:p>
            <a:p>
              <a:pPr indent="0" lvl="0" marL="0" rtl="0" algn="l">
                <a:spcBef>
                  <a:spcPts val="0"/>
                </a:spcBef>
                <a:spcAft>
                  <a:spcPts val="0"/>
                </a:spcAft>
                <a:buNone/>
              </a:pPr>
              <a:r>
                <a:rPr lang="en-GB" sz="825">
                  <a:latin typeface="Calibri"/>
                  <a:ea typeface="Calibri"/>
                  <a:cs typeface="Calibri"/>
                  <a:sym typeface="Calibri"/>
                </a:rPr>
                <a:t>Setup Public Cloud</a:t>
              </a:r>
              <a:endParaRPr sz="825">
                <a:latin typeface="Calibri"/>
                <a:ea typeface="Calibri"/>
                <a:cs typeface="Calibri"/>
                <a:sym typeface="Calibri"/>
              </a:endParaRPr>
            </a:p>
          </p:txBody>
        </p:sp>
      </p:grpSp>
      <p:grpSp>
        <p:nvGrpSpPr>
          <p:cNvPr id="233" name="Google Shape;233;p23"/>
          <p:cNvGrpSpPr/>
          <p:nvPr/>
        </p:nvGrpSpPr>
        <p:grpSpPr>
          <a:xfrm>
            <a:off x="4279199" y="1452675"/>
            <a:ext cx="1378575" cy="910450"/>
            <a:chOff x="1075376" y="1776880"/>
            <a:chExt cx="1838100" cy="1213933"/>
          </a:xfrm>
        </p:grpSpPr>
        <p:sp>
          <p:nvSpPr>
            <p:cNvPr id="234" name="Google Shape;234;p23"/>
            <p:cNvSpPr txBox="1"/>
            <p:nvPr/>
          </p:nvSpPr>
          <p:spPr>
            <a:xfrm>
              <a:off x="1075376" y="1776880"/>
              <a:ext cx="1648200" cy="41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GB">
                  <a:latin typeface="Catamaran SemiBold"/>
                  <a:ea typeface="Catamaran SemiBold"/>
                  <a:cs typeface="Catamaran SemiBold"/>
                  <a:sym typeface="Catamaran SemiBold"/>
                </a:rPr>
                <a:t>Acceptance</a:t>
              </a:r>
              <a:endParaRPr>
                <a:latin typeface="Catamaran SemiBold"/>
                <a:ea typeface="Catamaran SemiBold"/>
                <a:cs typeface="Catamaran SemiBold"/>
                <a:sym typeface="Catamaran SemiBold"/>
              </a:endParaRPr>
            </a:p>
          </p:txBody>
        </p:sp>
        <p:cxnSp>
          <p:nvCxnSpPr>
            <p:cNvPr id="235" name="Google Shape;235;p23"/>
            <p:cNvCxnSpPr/>
            <p:nvPr/>
          </p:nvCxnSpPr>
          <p:spPr>
            <a:xfrm>
              <a:off x="1136650" y="2158920"/>
              <a:ext cx="1403400" cy="0"/>
            </a:xfrm>
            <a:prstGeom prst="straightConnector1">
              <a:avLst/>
            </a:prstGeom>
            <a:noFill/>
            <a:ln cap="flat" cmpd="sng" w="38100">
              <a:solidFill>
                <a:srgbClr val="C96F07"/>
              </a:solidFill>
              <a:prstDash val="solid"/>
              <a:miter lim="800000"/>
              <a:headEnd len="sm" w="sm" type="none"/>
              <a:tailEnd len="sm" w="sm" type="none"/>
            </a:ln>
          </p:spPr>
        </p:cxnSp>
        <p:sp>
          <p:nvSpPr>
            <p:cNvPr id="236" name="Google Shape;236;p23"/>
            <p:cNvSpPr/>
            <p:nvPr/>
          </p:nvSpPr>
          <p:spPr>
            <a:xfrm>
              <a:off x="1075376" y="2190713"/>
              <a:ext cx="1838100" cy="800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825">
                  <a:latin typeface="Calibri"/>
                  <a:ea typeface="Calibri"/>
                  <a:cs typeface="Calibri"/>
                  <a:sym typeface="Calibri"/>
                </a:rPr>
                <a:t>Work with </a:t>
              </a:r>
              <a:r>
                <a:rPr b="1" lang="en-GB" sz="800">
                  <a:solidFill>
                    <a:srgbClr val="FF9900"/>
                  </a:solidFill>
                  <a:latin typeface="Catamaran"/>
                  <a:ea typeface="Catamaran"/>
                  <a:cs typeface="Catamaran"/>
                  <a:sym typeface="Catamaran"/>
                </a:rPr>
                <a:t>TRAVEL</a:t>
              </a:r>
              <a:r>
                <a:rPr i="1" lang="en-GB" sz="800">
                  <a:solidFill>
                    <a:srgbClr val="FF9900"/>
                  </a:solidFill>
                  <a:latin typeface="Catamaran"/>
                  <a:ea typeface="Catamaran"/>
                  <a:cs typeface="Catamaran"/>
                  <a:sym typeface="Catamaran"/>
                </a:rPr>
                <a:t>clique</a:t>
              </a:r>
              <a:r>
                <a:rPr i="1" lang="en-GB" sz="1200">
                  <a:solidFill>
                    <a:srgbClr val="FF9900"/>
                  </a:solidFill>
                  <a:latin typeface="Catamaran"/>
                  <a:ea typeface="Catamaran"/>
                  <a:cs typeface="Catamaran"/>
                  <a:sym typeface="Catamaran"/>
                </a:rPr>
                <a:t> </a:t>
              </a:r>
              <a:r>
                <a:rPr lang="en-GB" sz="825">
                  <a:latin typeface="Calibri"/>
                  <a:ea typeface="Calibri"/>
                  <a:cs typeface="Calibri"/>
                  <a:sym typeface="Calibri"/>
                </a:rPr>
                <a:t>to ensure expectations and deliverables match on-going business needs</a:t>
              </a:r>
              <a:endParaRPr sz="825">
                <a:latin typeface="Calibri"/>
                <a:ea typeface="Calibri"/>
                <a:cs typeface="Calibri"/>
                <a:sym typeface="Calibri"/>
              </a:endParaRPr>
            </a:p>
          </p:txBody>
        </p:sp>
      </p:grpSp>
      <p:grpSp>
        <p:nvGrpSpPr>
          <p:cNvPr id="237" name="Google Shape;237;p23"/>
          <p:cNvGrpSpPr/>
          <p:nvPr/>
        </p:nvGrpSpPr>
        <p:grpSpPr>
          <a:xfrm>
            <a:off x="6142971" y="3482441"/>
            <a:ext cx="1250550" cy="910454"/>
            <a:chOff x="1075389" y="1776888"/>
            <a:chExt cx="1667400" cy="1213939"/>
          </a:xfrm>
        </p:grpSpPr>
        <p:sp>
          <p:nvSpPr>
            <p:cNvPr id="238" name="Google Shape;238;p23"/>
            <p:cNvSpPr txBox="1"/>
            <p:nvPr/>
          </p:nvSpPr>
          <p:spPr>
            <a:xfrm>
              <a:off x="1075389" y="1776888"/>
              <a:ext cx="1509000" cy="41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a:latin typeface="Catamaran SemiBold"/>
                  <a:ea typeface="Catamaran SemiBold"/>
                  <a:cs typeface="Catamaran SemiBold"/>
                  <a:sym typeface="Catamaran SemiBold"/>
                </a:rPr>
                <a:t>Training</a:t>
              </a:r>
              <a:endParaRPr>
                <a:latin typeface="Catamaran SemiBold"/>
                <a:ea typeface="Catamaran SemiBold"/>
                <a:cs typeface="Catamaran SemiBold"/>
                <a:sym typeface="Catamaran SemiBold"/>
              </a:endParaRPr>
            </a:p>
          </p:txBody>
        </p:sp>
        <p:cxnSp>
          <p:nvCxnSpPr>
            <p:cNvPr id="239" name="Google Shape;239;p23"/>
            <p:cNvCxnSpPr/>
            <p:nvPr/>
          </p:nvCxnSpPr>
          <p:spPr>
            <a:xfrm>
              <a:off x="1136650" y="2158920"/>
              <a:ext cx="1403400" cy="0"/>
            </a:xfrm>
            <a:prstGeom prst="straightConnector1">
              <a:avLst/>
            </a:prstGeom>
            <a:noFill/>
            <a:ln cap="flat" cmpd="sng" w="38100">
              <a:solidFill>
                <a:srgbClr val="C13018"/>
              </a:solidFill>
              <a:prstDash val="solid"/>
              <a:miter lim="800000"/>
              <a:headEnd len="sm" w="sm" type="none"/>
              <a:tailEnd len="sm" w="sm" type="none"/>
            </a:ln>
          </p:spPr>
        </p:cxnSp>
        <p:sp>
          <p:nvSpPr>
            <p:cNvPr id="240" name="Google Shape;240;p23"/>
            <p:cNvSpPr/>
            <p:nvPr/>
          </p:nvSpPr>
          <p:spPr>
            <a:xfrm>
              <a:off x="1075389" y="2190727"/>
              <a:ext cx="1667400" cy="800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825">
                  <a:latin typeface="Calibri"/>
                  <a:ea typeface="Calibri"/>
                  <a:cs typeface="Calibri"/>
                  <a:sym typeface="Calibri"/>
                </a:rPr>
                <a:t>Where needed, train </a:t>
              </a:r>
              <a:r>
                <a:rPr b="1" lang="en-GB" sz="800">
                  <a:solidFill>
                    <a:srgbClr val="FF9900"/>
                  </a:solidFill>
                  <a:latin typeface="Catamaran"/>
                  <a:ea typeface="Catamaran"/>
                  <a:cs typeface="Catamaran"/>
                  <a:sym typeface="Catamaran"/>
                </a:rPr>
                <a:t>TRAVEL</a:t>
              </a:r>
              <a:r>
                <a:rPr i="1" lang="en-GB" sz="800">
                  <a:solidFill>
                    <a:srgbClr val="FF9900"/>
                  </a:solidFill>
                  <a:latin typeface="Catamaran"/>
                  <a:ea typeface="Catamaran"/>
                  <a:cs typeface="Catamaran"/>
                  <a:sym typeface="Catamaran"/>
                </a:rPr>
                <a:t>clique</a:t>
              </a:r>
              <a:r>
                <a:rPr lang="en-GB" sz="825">
                  <a:latin typeface="Calibri"/>
                  <a:ea typeface="Calibri"/>
                  <a:cs typeface="Calibri"/>
                  <a:sym typeface="Calibri"/>
                </a:rPr>
                <a:t> customer facing and IT staff on use, operation and administration</a:t>
              </a:r>
              <a:endParaRPr/>
            </a:p>
          </p:txBody>
        </p:sp>
      </p:grpSp>
      <p:grpSp>
        <p:nvGrpSpPr>
          <p:cNvPr id="241" name="Google Shape;241;p23"/>
          <p:cNvGrpSpPr/>
          <p:nvPr/>
        </p:nvGrpSpPr>
        <p:grpSpPr>
          <a:xfrm>
            <a:off x="7751875" y="1484493"/>
            <a:ext cx="1320300" cy="910457"/>
            <a:chOff x="1075389" y="1776888"/>
            <a:chExt cx="1760400" cy="1213942"/>
          </a:xfrm>
        </p:grpSpPr>
        <p:sp>
          <p:nvSpPr>
            <p:cNvPr id="242" name="Google Shape;242;p23"/>
            <p:cNvSpPr txBox="1"/>
            <p:nvPr/>
          </p:nvSpPr>
          <p:spPr>
            <a:xfrm>
              <a:off x="1075389" y="1776888"/>
              <a:ext cx="1509000" cy="41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a:latin typeface="Catamaran SemiBold"/>
                  <a:ea typeface="Catamaran SemiBold"/>
                  <a:cs typeface="Catamaran SemiBold"/>
                  <a:sym typeface="Catamaran SemiBold"/>
                </a:rPr>
                <a:t>Launch</a:t>
              </a:r>
              <a:endParaRPr>
                <a:latin typeface="Catamaran SemiBold"/>
                <a:ea typeface="Catamaran SemiBold"/>
                <a:cs typeface="Catamaran SemiBold"/>
                <a:sym typeface="Catamaran SemiBold"/>
              </a:endParaRPr>
            </a:p>
          </p:txBody>
        </p:sp>
        <p:cxnSp>
          <p:nvCxnSpPr>
            <p:cNvPr id="243" name="Google Shape;243;p23"/>
            <p:cNvCxnSpPr/>
            <p:nvPr/>
          </p:nvCxnSpPr>
          <p:spPr>
            <a:xfrm>
              <a:off x="1136650" y="2158920"/>
              <a:ext cx="1403400" cy="0"/>
            </a:xfrm>
            <a:prstGeom prst="straightConnector1">
              <a:avLst/>
            </a:prstGeom>
            <a:noFill/>
            <a:ln cap="flat" cmpd="sng" w="38100">
              <a:solidFill>
                <a:srgbClr val="7D9445"/>
              </a:solidFill>
              <a:prstDash val="solid"/>
              <a:miter lim="800000"/>
              <a:headEnd len="sm" w="sm" type="none"/>
              <a:tailEnd len="sm" w="sm" type="none"/>
            </a:ln>
          </p:spPr>
        </p:cxnSp>
        <p:sp>
          <p:nvSpPr>
            <p:cNvPr id="244" name="Google Shape;244;p23"/>
            <p:cNvSpPr/>
            <p:nvPr/>
          </p:nvSpPr>
          <p:spPr>
            <a:xfrm>
              <a:off x="1075389" y="2190730"/>
              <a:ext cx="1760400" cy="800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825">
                  <a:latin typeface="Calibri"/>
                  <a:ea typeface="Calibri"/>
                  <a:cs typeface="Calibri"/>
                  <a:sym typeface="Calibri"/>
                </a:rPr>
                <a:t>Launch and promote to UK market before </a:t>
              </a:r>
              <a:r>
                <a:rPr lang="en-GB" sz="825">
                  <a:latin typeface="Calibri"/>
                  <a:ea typeface="Calibri"/>
                  <a:cs typeface="Calibri"/>
                  <a:sym typeface="Calibri"/>
                </a:rPr>
                <a:t>festive</a:t>
              </a:r>
              <a:r>
                <a:rPr lang="en-GB" sz="825">
                  <a:latin typeface="Calibri"/>
                  <a:ea typeface="Calibri"/>
                  <a:cs typeface="Calibri"/>
                  <a:sym typeface="Calibri"/>
                </a:rPr>
                <a:t> session (the traditional period of highly promoted holiday offers)</a:t>
              </a:r>
              <a:endParaRPr/>
            </a:p>
          </p:txBody>
        </p:sp>
      </p:grpSp>
      <p:pic>
        <p:nvPicPr>
          <p:cNvPr descr="Rocket" id="245" name="Google Shape;245;p23"/>
          <p:cNvPicPr preferRelativeResize="0"/>
          <p:nvPr/>
        </p:nvPicPr>
        <p:blipFill rotWithShape="1">
          <a:blip r:embed="rId4">
            <a:alphaModFix/>
          </a:blip>
          <a:srcRect b="0" l="0" r="0" t="0"/>
          <a:stretch/>
        </p:blipFill>
        <p:spPr>
          <a:xfrm>
            <a:off x="7447150" y="2669050"/>
            <a:ext cx="487565" cy="487565"/>
          </a:xfrm>
          <a:prstGeom prst="rect">
            <a:avLst/>
          </a:prstGeom>
          <a:noFill/>
          <a:ln>
            <a:noFill/>
          </a:ln>
          <a:effectLst>
            <a:outerShdw blurRad="50800" rotWithShape="0" algn="tl" dir="2700000" dist="38100">
              <a:srgbClr val="000000">
                <a:alpha val="40000"/>
              </a:srgbClr>
            </a:outerShdw>
          </a:effectLst>
        </p:spPr>
      </p:pic>
      <p:pic>
        <p:nvPicPr>
          <p:cNvPr descr="Head with gears" id="246" name="Google Shape;246;p23"/>
          <p:cNvPicPr preferRelativeResize="0"/>
          <p:nvPr/>
        </p:nvPicPr>
        <p:blipFill rotWithShape="1">
          <a:blip r:embed="rId5">
            <a:alphaModFix/>
          </a:blip>
          <a:srcRect b="0" l="0" r="0" t="0"/>
          <a:stretch/>
        </p:blipFill>
        <p:spPr>
          <a:xfrm>
            <a:off x="525499" y="2684638"/>
            <a:ext cx="487565" cy="487565"/>
          </a:xfrm>
          <a:prstGeom prst="rect">
            <a:avLst/>
          </a:prstGeom>
          <a:noFill/>
          <a:ln>
            <a:noFill/>
          </a:ln>
        </p:spPr>
      </p:pic>
      <p:pic>
        <p:nvPicPr>
          <p:cNvPr descr="Gears" id="247" name="Google Shape;247;p23"/>
          <p:cNvPicPr preferRelativeResize="0"/>
          <p:nvPr/>
        </p:nvPicPr>
        <p:blipFill rotWithShape="1">
          <a:blip r:embed="rId6">
            <a:alphaModFix/>
          </a:blip>
          <a:srcRect b="0" l="0" r="0" t="0"/>
          <a:stretch/>
        </p:blipFill>
        <p:spPr>
          <a:xfrm>
            <a:off x="2254281" y="2705075"/>
            <a:ext cx="487565" cy="487565"/>
          </a:xfrm>
          <a:prstGeom prst="rect">
            <a:avLst/>
          </a:prstGeom>
          <a:noFill/>
          <a:ln>
            <a:noFill/>
          </a:ln>
        </p:spPr>
      </p:pic>
      <p:grpSp>
        <p:nvGrpSpPr>
          <p:cNvPr descr="Bullseye" id="248" name="Google Shape;248;p23"/>
          <p:cNvGrpSpPr/>
          <p:nvPr/>
        </p:nvGrpSpPr>
        <p:grpSpPr>
          <a:xfrm>
            <a:off x="5742178" y="2684637"/>
            <a:ext cx="463040" cy="487580"/>
            <a:chOff x="5502316" y="7169643"/>
            <a:chExt cx="697455" cy="698339"/>
          </a:xfrm>
        </p:grpSpPr>
        <p:sp>
          <p:nvSpPr>
            <p:cNvPr id="249" name="Google Shape;249;p23"/>
            <p:cNvSpPr/>
            <p:nvPr/>
          </p:nvSpPr>
          <p:spPr>
            <a:xfrm>
              <a:off x="5748945" y="7169643"/>
              <a:ext cx="450826" cy="450826"/>
            </a:xfrm>
            <a:custGeom>
              <a:rect b="b" l="l" r="r" t="t"/>
              <a:pathLst>
                <a:path extrusionOk="0" h="450826" w="450826">
                  <a:moveTo>
                    <a:pt x="372153" y="79558"/>
                  </a:moveTo>
                  <a:lnTo>
                    <a:pt x="363313" y="0"/>
                  </a:lnTo>
                  <a:lnTo>
                    <a:pt x="266076" y="97237"/>
                  </a:lnTo>
                  <a:lnTo>
                    <a:pt x="271380" y="143204"/>
                  </a:lnTo>
                  <a:lnTo>
                    <a:pt x="129944" y="284640"/>
                  </a:lnTo>
                  <a:cubicBezTo>
                    <a:pt x="117569" y="278452"/>
                    <a:pt x="103425" y="274032"/>
                    <a:pt x="88397" y="274032"/>
                  </a:cubicBezTo>
                  <a:cubicBezTo>
                    <a:pt x="39779" y="274032"/>
                    <a:pt x="0" y="313811"/>
                    <a:pt x="0" y="362429"/>
                  </a:cubicBezTo>
                  <a:cubicBezTo>
                    <a:pt x="0" y="411048"/>
                    <a:pt x="39779" y="450827"/>
                    <a:pt x="88397" y="450827"/>
                  </a:cubicBezTo>
                  <a:cubicBezTo>
                    <a:pt x="137016" y="450827"/>
                    <a:pt x="176795" y="411048"/>
                    <a:pt x="176795" y="362429"/>
                  </a:cubicBezTo>
                  <a:cubicBezTo>
                    <a:pt x="176795" y="347402"/>
                    <a:pt x="173259" y="334142"/>
                    <a:pt x="167071" y="321767"/>
                  </a:cubicBezTo>
                  <a:lnTo>
                    <a:pt x="308507" y="180331"/>
                  </a:lnTo>
                  <a:lnTo>
                    <a:pt x="354474" y="185635"/>
                  </a:lnTo>
                  <a:lnTo>
                    <a:pt x="451711" y="88397"/>
                  </a:lnTo>
                  <a:lnTo>
                    <a:pt x="372153" y="7955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3"/>
            <p:cNvSpPr/>
            <p:nvPr/>
          </p:nvSpPr>
          <p:spPr>
            <a:xfrm>
              <a:off x="5502316" y="7196162"/>
              <a:ext cx="671820" cy="671820"/>
            </a:xfrm>
            <a:custGeom>
              <a:rect b="b" l="l" r="r" t="t"/>
              <a:pathLst>
                <a:path extrusionOk="0" h="671820" w="671820">
                  <a:moveTo>
                    <a:pt x="625854" y="183867"/>
                  </a:moveTo>
                  <a:lnTo>
                    <a:pt x="614362" y="196242"/>
                  </a:lnTo>
                  <a:lnTo>
                    <a:pt x="597566" y="194474"/>
                  </a:lnTo>
                  <a:lnTo>
                    <a:pt x="579003" y="191822"/>
                  </a:lnTo>
                  <a:cubicBezTo>
                    <a:pt x="603754" y="234253"/>
                    <a:pt x="618782" y="282872"/>
                    <a:pt x="618782" y="335910"/>
                  </a:cubicBezTo>
                  <a:cubicBezTo>
                    <a:pt x="618782" y="491490"/>
                    <a:pt x="491490" y="618782"/>
                    <a:pt x="335910" y="618782"/>
                  </a:cubicBezTo>
                  <a:cubicBezTo>
                    <a:pt x="180331" y="618782"/>
                    <a:pt x="53038" y="491490"/>
                    <a:pt x="53038" y="335910"/>
                  </a:cubicBezTo>
                  <a:cubicBezTo>
                    <a:pt x="53038" y="180331"/>
                    <a:pt x="180331" y="53038"/>
                    <a:pt x="335910" y="53038"/>
                  </a:cubicBezTo>
                  <a:cubicBezTo>
                    <a:pt x="388065" y="53038"/>
                    <a:pt x="437567" y="67182"/>
                    <a:pt x="479998" y="92817"/>
                  </a:cubicBezTo>
                  <a:lnTo>
                    <a:pt x="478230" y="75138"/>
                  </a:lnTo>
                  <a:lnTo>
                    <a:pt x="475578" y="57458"/>
                  </a:lnTo>
                  <a:lnTo>
                    <a:pt x="487954" y="45083"/>
                  </a:lnTo>
                  <a:lnTo>
                    <a:pt x="494141" y="38895"/>
                  </a:lnTo>
                  <a:cubicBezTo>
                    <a:pt x="446407" y="14144"/>
                    <a:pt x="393368" y="0"/>
                    <a:pt x="335910" y="0"/>
                  </a:cubicBezTo>
                  <a:cubicBezTo>
                    <a:pt x="150276" y="0"/>
                    <a:pt x="0" y="150276"/>
                    <a:pt x="0" y="335910"/>
                  </a:cubicBezTo>
                  <a:cubicBezTo>
                    <a:pt x="0" y="521545"/>
                    <a:pt x="150276" y="671820"/>
                    <a:pt x="335910" y="671820"/>
                  </a:cubicBezTo>
                  <a:cubicBezTo>
                    <a:pt x="521545" y="671820"/>
                    <a:pt x="671820" y="521545"/>
                    <a:pt x="671820" y="335910"/>
                  </a:cubicBezTo>
                  <a:cubicBezTo>
                    <a:pt x="671820" y="278452"/>
                    <a:pt x="657677" y="225413"/>
                    <a:pt x="632041" y="178563"/>
                  </a:cubicBezTo>
                  <a:lnTo>
                    <a:pt x="625854" y="1838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3"/>
            <p:cNvSpPr/>
            <p:nvPr/>
          </p:nvSpPr>
          <p:spPr>
            <a:xfrm>
              <a:off x="5626072" y="7319918"/>
              <a:ext cx="424307" cy="424307"/>
            </a:xfrm>
            <a:custGeom>
              <a:rect b="b" l="l" r="r" t="t"/>
              <a:pathLst>
                <a:path extrusionOk="0" h="424307" w="424307">
                  <a:moveTo>
                    <a:pt x="359777" y="152044"/>
                  </a:moveTo>
                  <a:cubicBezTo>
                    <a:pt x="367733" y="170607"/>
                    <a:pt x="371269" y="190938"/>
                    <a:pt x="371269" y="212154"/>
                  </a:cubicBezTo>
                  <a:cubicBezTo>
                    <a:pt x="371269" y="299667"/>
                    <a:pt x="299667" y="371269"/>
                    <a:pt x="212154" y="371269"/>
                  </a:cubicBezTo>
                  <a:cubicBezTo>
                    <a:pt x="124640" y="371269"/>
                    <a:pt x="53038" y="299667"/>
                    <a:pt x="53038" y="212154"/>
                  </a:cubicBezTo>
                  <a:cubicBezTo>
                    <a:pt x="53038" y="124640"/>
                    <a:pt x="124640" y="53038"/>
                    <a:pt x="212154" y="53038"/>
                  </a:cubicBezTo>
                  <a:cubicBezTo>
                    <a:pt x="233369" y="53038"/>
                    <a:pt x="253701" y="57458"/>
                    <a:pt x="272264" y="64530"/>
                  </a:cubicBezTo>
                  <a:lnTo>
                    <a:pt x="312043" y="24751"/>
                  </a:lnTo>
                  <a:cubicBezTo>
                    <a:pt x="281988" y="8840"/>
                    <a:pt x="248397" y="0"/>
                    <a:pt x="212154" y="0"/>
                  </a:cubicBezTo>
                  <a:cubicBezTo>
                    <a:pt x="95469" y="0"/>
                    <a:pt x="0" y="95469"/>
                    <a:pt x="0" y="212154"/>
                  </a:cubicBezTo>
                  <a:cubicBezTo>
                    <a:pt x="0" y="328838"/>
                    <a:pt x="95469" y="424308"/>
                    <a:pt x="212154" y="424308"/>
                  </a:cubicBezTo>
                  <a:cubicBezTo>
                    <a:pt x="328838" y="424308"/>
                    <a:pt x="424308" y="328838"/>
                    <a:pt x="424308" y="212154"/>
                  </a:cubicBezTo>
                  <a:cubicBezTo>
                    <a:pt x="424308" y="175911"/>
                    <a:pt x="415468" y="142320"/>
                    <a:pt x="399556" y="112265"/>
                  </a:cubicBezTo>
                  <a:lnTo>
                    <a:pt x="359777" y="1520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descr="Research" id="252" name="Google Shape;252;p23"/>
          <p:cNvGrpSpPr/>
          <p:nvPr/>
        </p:nvGrpSpPr>
        <p:grpSpPr>
          <a:xfrm>
            <a:off x="4035381" y="2705081"/>
            <a:ext cx="413277" cy="415512"/>
            <a:chOff x="7358327" y="7272345"/>
            <a:chExt cx="698339" cy="698339"/>
          </a:xfrm>
        </p:grpSpPr>
        <p:sp>
          <p:nvSpPr>
            <p:cNvPr id="253" name="Google Shape;253;p23"/>
            <p:cNvSpPr/>
            <p:nvPr/>
          </p:nvSpPr>
          <p:spPr>
            <a:xfrm>
              <a:off x="7358327" y="7272345"/>
              <a:ext cx="698339" cy="698339"/>
            </a:xfrm>
            <a:custGeom>
              <a:rect b="b" l="l" r="r" t="t"/>
              <a:pathLst>
                <a:path extrusionOk="0" h="698339" w="698339">
                  <a:moveTo>
                    <a:pt x="571936" y="484423"/>
                  </a:moveTo>
                  <a:cubicBezTo>
                    <a:pt x="557792" y="470279"/>
                    <a:pt x="536577" y="463207"/>
                    <a:pt x="517130" y="467627"/>
                  </a:cubicBezTo>
                  <a:lnTo>
                    <a:pt x="477351" y="428732"/>
                  </a:lnTo>
                  <a:cubicBezTo>
                    <a:pt x="512710" y="382766"/>
                    <a:pt x="532157" y="326191"/>
                    <a:pt x="532157" y="267849"/>
                  </a:cubicBezTo>
                  <a:cubicBezTo>
                    <a:pt x="533041" y="120225"/>
                    <a:pt x="413705" y="889"/>
                    <a:pt x="266965" y="5"/>
                  </a:cubicBezTo>
                  <a:cubicBezTo>
                    <a:pt x="120225" y="-879"/>
                    <a:pt x="889" y="118457"/>
                    <a:pt x="5" y="265197"/>
                  </a:cubicBezTo>
                  <a:cubicBezTo>
                    <a:pt x="-879" y="411937"/>
                    <a:pt x="118457" y="531273"/>
                    <a:pt x="265197" y="532157"/>
                  </a:cubicBezTo>
                  <a:cubicBezTo>
                    <a:pt x="323539" y="532157"/>
                    <a:pt x="380998" y="512710"/>
                    <a:pt x="427848" y="477351"/>
                  </a:cubicBezTo>
                  <a:lnTo>
                    <a:pt x="466743" y="516246"/>
                  </a:lnTo>
                  <a:cubicBezTo>
                    <a:pt x="463207" y="536577"/>
                    <a:pt x="469395" y="556909"/>
                    <a:pt x="483539" y="571936"/>
                  </a:cubicBezTo>
                  <a:lnTo>
                    <a:pt x="594035" y="682433"/>
                  </a:lnTo>
                  <a:cubicBezTo>
                    <a:pt x="617903" y="706300"/>
                    <a:pt x="657682" y="706300"/>
                    <a:pt x="681549" y="682433"/>
                  </a:cubicBezTo>
                  <a:cubicBezTo>
                    <a:pt x="705416" y="658566"/>
                    <a:pt x="705416" y="618787"/>
                    <a:pt x="681549" y="594919"/>
                  </a:cubicBezTo>
                  <a:lnTo>
                    <a:pt x="571936" y="484423"/>
                  </a:lnTo>
                  <a:close/>
                  <a:moveTo>
                    <a:pt x="266965" y="479119"/>
                  </a:moveTo>
                  <a:cubicBezTo>
                    <a:pt x="149396" y="479119"/>
                    <a:pt x="54811" y="384534"/>
                    <a:pt x="54811" y="266965"/>
                  </a:cubicBezTo>
                  <a:cubicBezTo>
                    <a:pt x="54811" y="149396"/>
                    <a:pt x="149396" y="54811"/>
                    <a:pt x="266965" y="54811"/>
                  </a:cubicBezTo>
                  <a:cubicBezTo>
                    <a:pt x="384534" y="54811"/>
                    <a:pt x="479119" y="149396"/>
                    <a:pt x="479119" y="266965"/>
                  </a:cubicBezTo>
                  <a:cubicBezTo>
                    <a:pt x="479119" y="383650"/>
                    <a:pt x="383650" y="479119"/>
                    <a:pt x="266965" y="47911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3"/>
            <p:cNvSpPr/>
            <p:nvPr/>
          </p:nvSpPr>
          <p:spPr>
            <a:xfrm>
              <a:off x="7430253" y="7403281"/>
              <a:ext cx="380108" cy="274031"/>
            </a:xfrm>
            <a:custGeom>
              <a:rect b="b" l="l" r="r" t="t"/>
              <a:pathLst>
                <a:path extrusionOk="0" h="274031" w="380108">
                  <a:moveTo>
                    <a:pt x="380109" y="122327"/>
                  </a:moveTo>
                  <a:lnTo>
                    <a:pt x="329722" y="122327"/>
                  </a:lnTo>
                  <a:cubicBezTo>
                    <a:pt x="325302" y="123211"/>
                    <a:pt x="320883" y="125863"/>
                    <a:pt x="318231" y="129399"/>
                  </a:cubicBezTo>
                  <a:lnTo>
                    <a:pt x="284640" y="165642"/>
                  </a:lnTo>
                  <a:lnTo>
                    <a:pt x="256352" y="67521"/>
                  </a:lnTo>
                  <a:cubicBezTo>
                    <a:pt x="253701" y="59565"/>
                    <a:pt x="244861" y="54261"/>
                    <a:pt x="236905" y="56913"/>
                  </a:cubicBezTo>
                  <a:cubicBezTo>
                    <a:pt x="232485" y="58681"/>
                    <a:pt x="228065" y="61333"/>
                    <a:pt x="226297" y="66637"/>
                  </a:cubicBezTo>
                  <a:lnTo>
                    <a:pt x="173259" y="207189"/>
                  </a:lnTo>
                  <a:lnTo>
                    <a:pt x="137016" y="12714"/>
                  </a:lnTo>
                  <a:cubicBezTo>
                    <a:pt x="135248" y="3875"/>
                    <a:pt x="127292" y="-1429"/>
                    <a:pt x="119336" y="339"/>
                  </a:cubicBezTo>
                  <a:cubicBezTo>
                    <a:pt x="114033" y="1223"/>
                    <a:pt x="109613" y="5643"/>
                    <a:pt x="106961" y="10946"/>
                  </a:cubicBezTo>
                  <a:lnTo>
                    <a:pt x="68950" y="122327"/>
                  </a:lnTo>
                  <a:lnTo>
                    <a:pt x="0" y="122327"/>
                  </a:lnTo>
                  <a:lnTo>
                    <a:pt x="0" y="157686"/>
                  </a:lnTo>
                  <a:lnTo>
                    <a:pt x="80442" y="157686"/>
                  </a:lnTo>
                  <a:cubicBezTo>
                    <a:pt x="87513" y="156802"/>
                    <a:pt x="93701" y="151498"/>
                    <a:pt x="95469" y="144427"/>
                  </a:cubicBezTo>
                  <a:lnTo>
                    <a:pt x="117569" y="77244"/>
                  </a:lnTo>
                  <a:lnTo>
                    <a:pt x="152927" y="267299"/>
                  </a:lnTo>
                  <a:cubicBezTo>
                    <a:pt x="153811" y="274371"/>
                    <a:pt x="159999" y="279675"/>
                    <a:pt x="167071" y="279675"/>
                  </a:cubicBezTo>
                  <a:lnTo>
                    <a:pt x="168839" y="279675"/>
                  </a:lnTo>
                  <a:cubicBezTo>
                    <a:pt x="175027" y="279675"/>
                    <a:pt x="181215" y="276139"/>
                    <a:pt x="183867" y="269951"/>
                  </a:cubicBezTo>
                  <a:lnTo>
                    <a:pt x="240441" y="121443"/>
                  </a:lnTo>
                  <a:lnTo>
                    <a:pt x="263424" y="201001"/>
                  </a:lnTo>
                  <a:cubicBezTo>
                    <a:pt x="266076" y="208957"/>
                    <a:pt x="274032" y="214260"/>
                    <a:pt x="282872" y="211609"/>
                  </a:cubicBezTo>
                  <a:cubicBezTo>
                    <a:pt x="285524" y="210725"/>
                    <a:pt x="288176" y="208957"/>
                    <a:pt x="289943" y="207189"/>
                  </a:cubicBezTo>
                  <a:lnTo>
                    <a:pt x="337678" y="157686"/>
                  </a:lnTo>
                  <a:lnTo>
                    <a:pt x="380993" y="157686"/>
                  </a:lnTo>
                  <a:lnTo>
                    <a:pt x="380993" y="1223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5" name="Google Shape;255;p23"/>
          <p:cNvSpPr/>
          <p:nvPr/>
        </p:nvSpPr>
        <p:spPr>
          <a:xfrm>
            <a:off x="1521125" y="2810388"/>
            <a:ext cx="195300" cy="204900"/>
          </a:xfrm>
          <a:prstGeom prst="ellipse">
            <a:avLst/>
          </a:prstGeom>
          <a:solidFill>
            <a:srgbClr val="4CC1EF"/>
          </a:solidFill>
          <a:ln cap="flat" cmpd="sng" w="9525">
            <a:solidFill>
              <a:srgbClr val="4CC1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0" y="128575"/>
            <a:ext cx="8316900" cy="3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Feasibility Study</a:t>
            </a:r>
            <a:endParaRPr/>
          </a:p>
        </p:txBody>
      </p:sp>
      <p:sp>
        <p:nvSpPr>
          <p:cNvPr id="261" name="Google Shape;261;p24"/>
          <p:cNvSpPr txBox="1"/>
          <p:nvPr>
            <p:ph idx="12" type="sldNum"/>
          </p:nvPr>
        </p:nvSpPr>
        <p:spPr>
          <a:xfrm>
            <a:off x="8523541" y="4695623"/>
            <a:ext cx="548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62" name="Google Shape;262;p24"/>
          <p:cNvSpPr txBox="1"/>
          <p:nvPr/>
        </p:nvSpPr>
        <p:spPr>
          <a:xfrm>
            <a:off x="94700" y="962025"/>
            <a:ext cx="82221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0047BB"/>
                </a:solidFill>
                <a:latin typeface="Catamaran"/>
                <a:ea typeface="Catamaran"/>
                <a:cs typeface="Catamaran"/>
                <a:sym typeface="Catamaran"/>
              </a:rPr>
              <a:t>Workshop with </a:t>
            </a:r>
            <a:r>
              <a:rPr b="1" lang="en-GB" sz="2000">
                <a:solidFill>
                  <a:srgbClr val="FF9900"/>
                </a:solidFill>
                <a:latin typeface="Catamaran"/>
                <a:ea typeface="Catamaran"/>
                <a:cs typeface="Catamaran"/>
                <a:sym typeface="Catamaran"/>
              </a:rPr>
              <a:t>TRAVEL</a:t>
            </a:r>
            <a:r>
              <a:rPr i="1" lang="en-GB" sz="2000">
                <a:solidFill>
                  <a:srgbClr val="FF9900"/>
                </a:solidFill>
                <a:latin typeface="Catamaran"/>
                <a:ea typeface="Catamaran"/>
                <a:cs typeface="Catamaran"/>
                <a:sym typeface="Catamaran"/>
              </a:rPr>
              <a:t>clique</a:t>
            </a:r>
            <a:r>
              <a:rPr lang="en-GB" sz="2400">
                <a:solidFill>
                  <a:srgbClr val="0047BB"/>
                </a:solidFill>
                <a:latin typeface="Catamaran"/>
                <a:ea typeface="Catamaran"/>
                <a:cs typeface="Catamaran"/>
                <a:sym typeface="Catamaran"/>
              </a:rPr>
              <a:t> team</a:t>
            </a:r>
            <a:endParaRPr sz="2400">
              <a:solidFill>
                <a:srgbClr val="0047BB"/>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Determine stakeholders for project </a:t>
            </a:r>
            <a:r>
              <a:rPr lang="en-GB">
                <a:latin typeface="Catamaran"/>
                <a:ea typeface="Catamaran"/>
                <a:cs typeface="Catamaran"/>
                <a:sym typeface="Catamaran"/>
              </a:rPr>
              <a:t>feasibility, delivery and acceptance</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Determine IT Infrastructure availability, capacity and any restrictions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Gather license and API details of existing systems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Gather sample data from existing systems (to be used for data modelling)</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Public Cloud</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Determine preference (if any)</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Determine budgetary details (if any)</a:t>
            </a:r>
            <a:endParaRPr>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GB">
                <a:latin typeface="Catamaran"/>
                <a:ea typeface="Catamaran"/>
                <a:cs typeface="Catamaran"/>
                <a:sym typeface="Catamaran"/>
              </a:rPr>
              <a:t>Determine type/size of appliance for on-premise gateway</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rPr lang="en-GB" sz="2400">
                <a:solidFill>
                  <a:srgbClr val="0047BB"/>
                </a:solidFill>
                <a:latin typeface="Catamaran"/>
                <a:ea typeface="Catamaran"/>
                <a:cs typeface="Catamaran"/>
                <a:sym typeface="Catamaran"/>
              </a:rPr>
              <a:t>Outcome</a:t>
            </a:r>
            <a:endParaRPr sz="2400">
              <a:solidFill>
                <a:srgbClr val="0047BB"/>
              </a:solidFill>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Scope of Works for commercial engagement</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High Level Design for technical engagement activities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GB">
                <a:latin typeface="Catamaran"/>
                <a:ea typeface="Catamaran"/>
                <a:cs typeface="Catamaran"/>
                <a:sym typeface="Catamaran"/>
              </a:rPr>
              <a:t>Formal cost quotation with terms and conditions</a:t>
            </a:r>
            <a:endParaRPr>
              <a:latin typeface="Catamaran"/>
              <a:ea typeface="Catamaran"/>
              <a:cs typeface="Catamaran"/>
              <a:sym typeface="Catamaran"/>
            </a:endParaRPr>
          </a:p>
        </p:txBody>
      </p:sp>
      <p:sp>
        <p:nvSpPr>
          <p:cNvPr id="263" name="Google Shape;263;p24"/>
          <p:cNvSpPr txBox="1"/>
          <p:nvPr/>
        </p:nvSpPr>
        <p:spPr>
          <a:xfrm>
            <a:off x="479825" y="1262725"/>
            <a:ext cx="4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