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23.png" ContentType="image/png"/>
  <Override PartName="/ppt/media/image22.png" ContentType="image/png"/>
  <Override PartName="/ppt/media/image21.png" ContentType="image/png"/>
  <Override PartName="/ppt/media/image4.png" ContentType="image/png"/>
  <Override PartName="/ppt/media/image27.png" ContentType="image/png"/>
  <Override PartName="/ppt/media/image28.png" ContentType="image/png"/>
  <Override PartName="/ppt/media/image5.png" ContentType="image/png"/>
  <Override PartName="/ppt/media/image30.png" ContentType="image/png"/>
  <Override PartName="/ppt/media/image10.png" ContentType="image/png"/>
  <Override PartName="/ppt/media/image29.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3.png" ContentType="image/png"/>
  <Override PartName="/ppt/media/image26.png" ContentType="image/png"/>
  <Override PartName="/ppt/media/image32.png" ContentType="image/png"/>
  <Override PartName="/ppt/media/image2.png" ContentType="image/png"/>
  <Override PartName="/ppt/media/image25.png" ContentType="image/png"/>
  <Override PartName="/ppt/media/image31.png" ContentType="image/png"/>
  <Override PartName="/ppt/media/image1.png" ContentType="image/png"/>
  <Override PartName="/ppt/media/image24.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20.png" ContentType="image/png"/>
  <Override PartName="/ppt/media/image19.png" ContentType="image/png"/>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6"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3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4"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7"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3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3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8"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5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5"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7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78"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7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8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88560" y="959760"/>
            <a:ext cx="8233920" cy="11880"/>
          </a:xfrm>
          <a:custGeom>
            <a:avLst/>
            <a:gdLst/>
            <a:ahLst/>
            <a:rect l="l" t="t" r="r" b="b"/>
            <a:pathLst>
              <a:path w="21600" h="21600">
                <a:moveTo>
                  <a:pt x="0" y="0"/>
                </a:moveTo>
                <a:lnTo>
                  <a:pt x="21600" y="21600"/>
                </a:lnTo>
              </a:path>
            </a:pathLst>
          </a:custGeom>
          <a:noFill/>
          <a:ln w="9525">
            <a:solidFill>
              <a:schemeClr val="dk2"/>
            </a:solidFill>
            <a:round/>
          </a:ln>
        </p:spPr>
        <p:style>
          <a:lnRef idx="0"/>
          <a:fillRef idx="0"/>
          <a:effectRef idx="0"/>
          <a:fontRef idx="minor"/>
        </p:style>
      </p:sp>
      <p:sp>
        <p:nvSpPr>
          <p:cNvPr id="1" name="CustomShape 2"/>
          <p:cNvSpPr/>
          <p:nvPr/>
        </p:nvSpPr>
        <p:spPr>
          <a:xfrm>
            <a:off x="50760" y="888840"/>
            <a:ext cx="8406720" cy="151560"/>
          </a:xfrm>
          <a:prstGeom prst="rect">
            <a:avLst/>
          </a:prstGeom>
          <a:solidFill>
            <a:schemeClr val="lt1"/>
          </a:solidFill>
          <a:ln w="9525">
            <a:solidFill>
              <a:schemeClr val="lt1"/>
            </a:solidFill>
            <a:round/>
          </a:ln>
        </p:spPr>
        <p:style>
          <a:lnRef idx="0"/>
          <a:fillRef idx="0"/>
          <a:effectRef idx="0"/>
          <a:fontRef idx="minor"/>
        </p:style>
      </p:sp>
      <p:sp>
        <p:nvSpPr>
          <p:cNvPr id="2" name="PlaceHolder 3"/>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a:t>
            </a:r>
            <a:r>
              <a:rPr b="0" lang="en-US" sz="4400" spc="-1" strike="noStrike">
                <a:latin typeface="Arial"/>
              </a:rPr>
              <a:t>edit the </a:t>
            </a:r>
            <a:r>
              <a:rPr b="0" lang="en-US" sz="4400" spc="-1" strike="noStrike">
                <a:latin typeface="Arial"/>
              </a:rPr>
              <a:t>title text </a:t>
            </a:r>
            <a:r>
              <a:rPr b="0" lang="en-US" sz="4400" spc="-1" strike="noStrike">
                <a:latin typeface="Arial"/>
              </a:rPr>
              <a:t>format</a:t>
            </a:r>
            <a:endParaRPr b="0" lang="en-US" sz="4400" spc="-1" strike="noStrike">
              <a:latin typeface="Arial"/>
            </a:endParaRPr>
          </a:p>
        </p:txBody>
      </p:sp>
      <p:sp>
        <p:nvSpPr>
          <p:cNvPr id="3"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47bb"/>
        </a:solidFill>
      </p:bgPr>
    </p:bg>
    <p:spTree>
      <p:nvGrpSpPr>
        <p:cNvPr id="1" name=""/>
        <p:cNvGrpSpPr/>
        <p:nvPr/>
      </p:nvGrpSpPr>
      <p:grpSpPr>
        <a:xfrm>
          <a:off x="0" y="0"/>
          <a:ext cx="0" cy="0"/>
          <a:chOff x="0" y="0"/>
          <a:chExt cx="0" cy="0"/>
        </a:xfrm>
      </p:grpSpPr>
      <p:sp>
        <p:nvSpPr>
          <p:cNvPr id="40" name="CustomShape 1"/>
          <p:cNvSpPr/>
          <p:nvPr/>
        </p:nvSpPr>
        <p:spPr>
          <a:xfrm>
            <a:off x="88560" y="959760"/>
            <a:ext cx="8233920" cy="11880"/>
          </a:xfrm>
          <a:custGeom>
            <a:avLst/>
            <a:gdLst/>
            <a:ahLst/>
            <a:rect l="l" t="t" r="r" b="b"/>
            <a:pathLst>
              <a:path w="21600" h="21600">
                <a:moveTo>
                  <a:pt x="0" y="0"/>
                </a:moveTo>
                <a:lnTo>
                  <a:pt x="21600" y="21600"/>
                </a:lnTo>
              </a:path>
            </a:pathLst>
          </a:custGeom>
          <a:noFill/>
          <a:ln w="9525">
            <a:solidFill>
              <a:schemeClr val="dk2"/>
            </a:solidFill>
            <a:round/>
          </a:ln>
        </p:spPr>
        <p:style>
          <a:lnRef idx="0"/>
          <a:fillRef idx="0"/>
          <a:effectRef idx="0"/>
          <a:fontRef idx="minor"/>
        </p:style>
      </p:sp>
      <p:sp>
        <p:nvSpPr>
          <p:cNvPr id="41" name="CustomShape 2"/>
          <p:cNvSpPr/>
          <p:nvPr/>
        </p:nvSpPr>
        <p:spPr>
          <a:xfrm>
            <a:off x="6629400" y="3096720"/>
            <a:ext cx="2489760" cy="567720"/>
          </a:xfrm>
          <a:prstGeom prst="rect">
            <a:avLst/>
          </a:prstGeom>
          <a:noFill/>
          <a:ln w="0">
            <a:noFill/>
          </a:ln>
        </p:spPr>
        <p:style>
          <a:lnRef idx="0"/>
          <a:fillRef idx="0"/>
          <a:effectRef idx="0"/>
          <a:fontRef idx="minor"/>
        </p:style>
        <p:txBody>
          <a:bodyPr lIns="90000" rIns="90000" tIns="91440" bIns="91440">
            <a:spAutoFit/>
          </a:bodyPr>
          <a:p>
            <a:pPr algn="r">
              <a:lnSpc>
                <a:spcPct val="115000"/>
              </a:lnSpc>
              <a:tabLst>
                <a:tab algn="l" pos="0"/>
              </a:tabLst>
            </a:pPr>
            <a:r>
              <a:rPr b="1" lang="en-GB" sz="2200" spc="-1" strike="noStrike">
                <a:solidFill>
                  <a:srgbClr val="ffffff"/>
                </a:solidFill>
                <a:latin typeface="Catamaran"/>
                <a:ea typeface="Catamaran"/>
              </a:rPr>
              <a:t>LEE COWDREY</a:t>
            </a:r>
            <a:endParaRPr b="0" lang="en-US" sz="2200" spc="-1" strike="noStrike">
              <a:latin typeface="Arial"/>
            </a:endParaRPr>
          </a:p>
        </p:txBody>
      </p:sp>
      <p:sp>
        <p:nvSpPr>
          <p:cNvPr id="42" name="CustomShape 3"/>
          <p:cNvSpPr/>
          <p:nvPr/>
        </p:nvSpPr>
        <p:spPr>
          <a:xfrm>
            <a:off x="8475840" y="0"/>
            <a:ext cx="643320" cy="959400"/>
          </a:xfrm>
          <a:prstGeom prst="rect">
            <a:avLst/>
          </a:prstGeom>
          <a:solidFill>
            <a:srgbClr val="0047bb"/>
          </a:solidFill>
          <a:ln w="9525">
            <a:solidFill>
              <a:srgbClr val="0047bb"/>
            </a:solidFill>
            <a:round/>
          </a:ln>
        </p:spPr>
        <p:style>
          <a:lnRef idx="0"/>
          <a:fillRef idx="0"/>
          <a:effectRef idx="0"/>
          <a:fontRef idx="minor"/>
        </p:style>
      </p:sp>
      <p:sp>
        <p:nvSpPr>
          <p:cNvPr id="43" name="PlaceHolder 4"/>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4"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6"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9" Type="http://schemas.openxmlformats.org/officeDocument/2006/relationships/image" Target="../media/image24.png"/><Relationship Id="rId10" Type="http://schemas.openxmlformats.org/officeDocument/2006/relationships/image" Target="../media/image25.png"/><Relationship Id="rId11" Type="http://schemas.openxmlformats.org/officeDocument/2006/relationships/image" Target="../media/image26.png"/><Relationship Id="rId12" Type="http://schemas.openxmlformats.org/officeDocument/2006/relationships/image" Target="../media/image27.png"/><Relationship Id="rId13" Type="http://schemas.openxmlformats.org/officeDocument/2006/relationships/image" Target="../media/image28.png"/><Relationship Id="rId14"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0" y="128520"/>
            <a:ext cx="8316360" cy="392760"/>
          </a:xfrm>
          <a:prstGeom prst="rect">
            <a:avLst/>
          </a:prstGeom>
          <a:solidFill>
            <a:srgbClr val="0047bb"/>
          </a:solidFill>
          <a:ln w="0">
            <a:noFill/>
          </a:ln>
        </p:spPr>
        <p:style>
          <a:lnRef idx="0"/>
          <a:fillRef idx="0"/>
          <a:effectRef idx="0"/>
          <a:fontRef idx="minor"/>
        </p:style>
        <p:txBody>
          <a:bodyPr lIns="90000" rIns="90000" tIns="91440" bIns="91440" anchor="ctr">
            <a:normAutofit fontScale="51000"/>
          </a:bodyPr>
          <a:p>
            <a:pPr>
              <a:lnSpc>
                <a:spcPct val="100000"/>
              </a:lnSpc>
              <a:tabLst>
                <a:tab algn="l" pos="0"/>
              </a:tabLst>
            </a:pPr>
            <a:r>
              <a:rPr b="0" lang="en-GB" sz="2200" spc="-1" strike="noStrike">
                <a:solidFill>
                  <a:srgbClr val="ffffff"/>
                </a:solidFill>
                <a:latin typeface="Catamaran"/>
                <a:ea typeface="Catamaran"/>
              </a:rPr>
              <a:t>Disclaimer</a:t>
            </a:r>
            <a:endParaRPr b="0" lang="en-US" sz="2200" spc="-1" strike="noStrike">
              <a:latin typeface="Arial"/>
            </a:endParaRPr>
          </a:p>
        </p:txBody>
      </p:sp>
      <p:sp>
        <p:nvSpPr>
          <p:cNvPr id="82" name="CustomShape 2"/>
          <p:cNvSpPr/>
          <p:nvPr/>
        </p:nvSpPr>
        <p:spPr>
          <a:xfrm>
            <a:off x="0" y="723960"/>
            <a:ext cx="9143280" cy="4575240"/>
          </a:xfrm>
          <a:prstGeom prst="rect">
            <a:avLst/>
          </a:prstGeom>
          <a:noFill/>
          <a:ln w="0">
            <a:noFill/>
          </a:ln>
        </p:spPr>
        <p:style>
          <a:lnRef idx="0"/>
          <a:fillRef idx="0"/>
          <a:effectRef idx="0"/>
          <a:fontRef idx="minor"/>
        </p:style>
        <p:txBody>
          <a:bodyPr lIns="90000" rIns="90000" tIns="91440" bIns="91440">
            <a:spAutoFit/>
          </a:bodyPr>
          <a:p>
            <a:pPr marL="228600">
              <a:lnSpc>
                <a:spcPct val="117000"/>
              </a:lnSpc>
              <a:spcBef>
                <a:spcPts val="1199"/>
              </a:spcBef>
              <a:tabLst>
                <a:tab algn="l" pos="0"/>
              </a:tabLst>
            </a:pPr>
            <a:r>
              <a:rPr b="0" lang="en-GB" sz="1300" spc="-1" strike="noStrike">
                <a:solidFill>
                  <a:srgbClr val="000000"/>
                </a:solidFill>
                <a:latin typeface="Catamaran ExtraLight"/>
                <a:ea typeface="Catamaran ExtraLight"/>
              </a:rPr>
              <a:t>All similarities between </a:t>
            </a:r>
            <a:r>
              <a:rPr b="1" lang="en-GB" sz="1200" spc="-1" strike="noStrike">
                <a:solidFill>
                  <a:srgbClr val="ff9900"/>
                </a:solidFill>
                <a:latin typeface="Catamaran"/>
                <a:ea typeface="Catamaran"/>
              </a:rPr>
              <a:t>TRAVEL</a:t>
            </a:r>
            <a:r>
              <a:rPr b="0" i="1" lang="en-GB" sz="1200" spc="-1" strike="noStrike">
                <a:solidFill>
                  <a:srgbClr val="ff9900"/>
                </a:solidFill>
                <a:latin typeface="Catamaran"/>
                <a:ea typeface="Catamaran"/>
              </a:rPr>
              <a:t>clique</a:t>
            </a:r>
            <a:r>
              <a:rPr b="0" lang="en-GB" sz="1300" spc="-1" strike="noStrike">
                <a:solidFill>
                  <a:srgbClr val="000000"/>
                </a:solidFill>
                <a:latin typeface="Catamaran ExtraLight"/>
                <a:ea typeface="Catamaran ExtraLight"/>
              </a:rPr>
              <a:t> and other legal entities, companies, ventures or individuals either based in the United Kingdom or other countries contained within this material is purely coincidental.</a:t>
            </a:r>
            <a:endParaRPr b="0" lang="en-US" sz="1300" spc="-1" strike="noStrike">
              <a:latin typeface="Arial"/>
            </a:endParaRPr>
          </a:p>
          <a:p>
            <a:pPr marL="228600">
              <a:lnSpc>
                <a:spcPct val="117000"/>
              </a:lnSpc>
              <a:spcBef>
                <a:spcPts val="1199"/>
              </a:spcBef>
              <a:tabLst>
                <a:tab algn="l" pos="0"/>
              </a:tabLst>
            </a:pPr>
            <a:r>
              <a:rPr b="0" lang="en-GB" sz="1300" spc="-1" strike="noStrike">
                <a:solidFill>
                  <a:srgbClr val="000000"/>
                </a:solidFill>
                <a:latin typeface="Catamaran ExtraLight"/>
                <a:ea typeface="Catamaran ExtraLight"/>
              </a:rPr>
              <a:t>This content and associated products or services (“materials”), are provided “as is” and without warranties of any kind, whether express or implied. To the fullest extent permissible pursuant to applicable law, Lee Cowdrey disclaims all warranties, express or implied, including, but not limited to, implied warranties of merchantability and fitness for a particular purpose, title, non- infringement, freedom from computer virus, and warranties arising from course of dealing or course of performance. Lee cowdrey represent or warrant that the functions described or contained in the materials will be uninterrupted or error-free, that defects will be corrected, or are free of viruses or other harmful components. No warranties or representations are made regarding the use of the materials in terms of their completeness, correctness, accuracy, adequacy, usefulness, timeliness, reliability, or otherwise. As a condition of your use of the materials, you warrant to not make use thereof for any purpose that is unlawful or prohibited by their associated terms of use.</a:t>
            </a:r>
            <a:endParaRPr b="0" lang="en-US" sz="1300" spc="-1" strike="noStrike">
              <a:latin typeface="Arial"/>
            </a:endParaRPr>
          </a:p>
          <a:p>
            <a:pPr marL="228600">
              <a:lnSpc>
                <a:spcPct val="117000"/>
              </a:lnSpc>
              <a:spcBef>
                <a:spcPts val="1199"/>
              </a:spcBef>
              <a:tabLst>
                <a:tab algn="l" pos="0"/>
              </a:tabLst>
            </a:pPr>
            <a:r>
              <a:rPr b="0" lang="en-GB" sz="1300" spc="-1" strike="noStrike">
                <a:solidFill>
                  <a:srgbClr val="000000"/>
                </a:solidFill>
                <a:latin typeface="Catamaran ExtraLight"/>
                <a:ea typeface="Catamaran ExtraLight"/>
              </a:rPr>
              <a:t>All trademarks identified by ™ or ® are trademarks or registered trademarks and copyrights identified by © in the United Kingdom may be registered in other countries.</a:t>
            </a:r>
            <a:endParaRPr b="0" lang="en-US" sz="1300" spc="-1" strike="noStrike">
              <a:latin typeface="Arial"/>
            </a:endParaRPr>
          </a:p>
          <a:p>
            <a:pPr marL="228600">
              <a:lnSpc>
                <a:spcPct val="117000"/>
              </a:lnSpc>
              <a:spcBef>
                <a:spcPts val="1199"/>
              </a:spcBef>
              <a:spcAft>
                <a:spcPts val="1199"/>
              </a:spcAft>
              <a:tabLst>
                <a:tab algn="l" pos="0"/>
              </a:tabLst>
            </a:pPr>
            <a:r>
              <a:rPr b="0" lang="en-GB" sz="1300" spc="-1" strike="noStrike">
                <a:solidFill>
                  <a:srgbClr val="000000"/>
                </a:solidFill>
                <a:latin typeface="Catamaran ExtraLight"/>
                <a:ea typeface="Catamaran ExtraLight"/>
              </a:rPr>
              <a:t>All product names, trademarks, registered trademarks and copyrights are the property of their respective owners.</a:t>
            </a:r>
            <a:endParaRPr b="0" lang="en-US" sz="1300" spc="-1" strike="noStrike">
              <a:latin typeface="Arial"/>
            </a:endParaRPr>
          </a:p>
        </p:txBody>
      </p:sp>
      <p:sp>
        <p:nvSpPr>
          <p:cNvPr id="83" name="CustomShape 3"/>
          <p:cNvSpPr/>
          <p:nvPr/>
        </p:nvSpPr>
        <p:spPr>
          <a:xfrm>
            <a:off x="8523720" y="4695480"/>
            <a:ext cx="547920" cy="392760"/>
          </a:xfrm>
          <a:prstGeom prst="rect">
            <a:avLst/>
          </a:prstGeom>
          <a:noFill/>
          <a:ln w="0">
            <a:noFill/>
          </a:ln>
        </p:spPr>
        <p:style>
          <a:lnRef idx="0"/>
          <a:fillRef idx="0"/>
          <a:effectRef idx="0"/>
          <a:fontRef idx="minor"/>
        </p:style>
        <p:txBody>
          <a:bodyPr lIns="90000" rIns="90000" tIns="91440" bIns="91440" anchor="b">
            <a:noAutofit/>
          </a:bodyPr>
          <a:p>
            <a:pPr algn="r">
              <a:lnSpc>
                <a:spcPct val="100000"/>
              </a:lnSpc>
              <a:tabLst>
                <a:tab algn="l" pos="0"/>
              </a:tabLst>
            </a:pPr>
            <a:fld id="{4BC6140D-2328-4576-94DE-7BE2297448C4}" type="slidenum">
              <a:rPr b="0" lang="en-GB" sz="750" spc="-1" strike="noStrike">
                <a:solidFill>
                  <a:srgbClr val="424242"/>
                </a:solidFill>
                <a:latin typeface="Catamaran SemiBold"/>
                <a:ea typeface="Catamaran SemiBold"/>
              </a:rPr>
              <a:t>1</a:t>
            </a:fld>
            <a:endParaRPr b="0" lang="en-US" sz="75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0" y="128520"/>
            <a:ext cx="8316360" cy="392760"/>
          </a:xfrm>
          <a:prstGeom prst="rect">
            <a:avLst/>
          </a:prstGeom>
          <a:solidFill>
            <a:srgbClr val="0047bb"/>
          </a:solidFill>
          <a:ln w="0">
            <a:noFill/>
          </a:ln>
        </p:spPr>
        <p:style>
          <a:lnRef idx="0"/>
          <a:fillRef idx="0"/>
          <a:effectRef idx="0"/>
          <a:fontRef idx="minor"/>
        </p:style>
        <p:txBody>
          <a:bodyPr lIns="90000" rIns="90000" tIns="91440" bIns="91440" anchor="ctr">
            <a:normAutofit fontScale="51000"/>
          </a:bodyPr>
          <a:p>
            <a:pPr>
              <a:lnSpc>
                <a:spcPct val="100000"/>
              </a:lnSpc>
              <a:tabLst>
                <a:tab algn="l" pos="0"/>
              </a:tabLst>
            </a:pPr>
            <a:r>
              <a:rPr b="0" lang="en-GB" sz="2200" spc="-1" strike="noStrike">
                <a:solidFill>
                  <a:srgbClr val="ffffff"/>
                </a:solidFill>
                <a:latin typeface="Catamaran"/>
                <a:ea typeface="Catamaran"/>
              </a:rPr>
              <a:t>Expected Resourcing</a:t>
            </a:r>
            <a:endParaRPr b="0" lang="en-US" sz="2200" spc="-1" strike="noStrike">
              <a:latin typeface="Arial"/>
            </a:endParaRPr>
          </a:p>
        </p:txBody>
      </p:sp>
      <p:sp>
        <p:nvSpPr>
          <p:cNvPr id="226" name="CustomShape 2"/>
          <p:cNvSpPr/>
          <p:nvPr/>
        </p:nvSpPr>
        <p:spPr>
          <a:xfrm>
            <a:off x="8523720" y="4695480"/>
            <a:ext cx="547920" cy="392760"/>
          </a:xfrm>
          <a:prstGeom prst="rect">
            <a:avLst/>
          </a:prstGeom>
          <a:noFill/>
          <a:ln w="0">
            <a:noFill/>
          </a:ln>
        </p:spPr>
        <p:style>
          <a:lnRef idx="0"/>
          <a:fillRef idx="0"/>
          <a:effectRef idx="0"/>
          <a:fontRef idx="minor"/>
        </p:style>
        <p:txBody>
          <a:bodyPr lIns="90000" rIns="90000" tIns="91440" bIns="91440" anchor="b">
            <a:noAutofit/>
          </a:bodyPr>
          <a:p>
            <a:pPr algn="r">
              <a:lnSpc>
                <a:spcPct val="100000"/>
              </a:lnSpc>
              <a:tabLst>
                <a:tab algn="l" pos="0"/>
              </a:tabLst>
            </a:pPr>
            <a:fld id="{C3274596-ED40-4EA0-A23C-F735FF1CCE83}" type="slidenum">
              <a:rPr b="0" lang="en-GB" sz="750" spc="-1" strike="noStrike">
                <a:solidFill>
                  <a:srgbClr val="424242"/>
                </a:solidFill>
                <a:latin typeface="Catamaran SemiBold"/>
                <a:ea typeface="Catamaran SemiBold"/>
              </a:rPr>
              <a:t>10</a:t>
            </a:fld>
            <a:endParaRPr b="0" lang="en-US" sz="750" spc="-1" strike="noStrike">
              <a:latin typeface="Arial"/>
            </a:endParaRPr>
          </a:p>
        </p:txBody>
      </p:sp>
      <p:sp>
        <p:nvSpPr>
          <p:cNvPr id="227" name="CustomShape 3"/>
          <p:cNvSpPr/>
          <p:nvPr/>
        </p:nvSpPr>
        <p:spPr>
          <a:xfrm>
            <a:off x="94680" y="951480"/>
            <a:ext cx="8221320" cy="4508280"/>
          </a:xfrm>
          <a:prstGeom prst="rect">
            <a:avLst/>
          </a:prstGeom>
          <a:noFill/>
          <a:ln w="0">
            <a:noFill/>
          </a:ln>
        </p:spPr>
        <p:style>
          <a:lnRef idx="0"/>
          <a:fillRef idx="0"/>
          <a:effectRef idx="0"/>
          <a:fontRef idx="minor"/>
        </p:style>
        <p:txBody>
          <a:bodyPr lIns="90000" rIns="90000" tIns="91440" bIns="91440">
            <a:spAutoFit/>
          </a:bodyPr>
          <a:p>
            <a:pPr>
              <a:lnSpc>
                <a:spcPct val="100000"/>
              </a:lnSpc>
              <a:tabLst>
                <a:tab algn="l" pos="0"/>
              </a:tabLst>
            </a:pPr>
            <a:r>
              <a:rPr b="0" lang="en-GB" sz="2400" spc="-1" strike="noStrike">
                <a:solidFill>
                  <a:srgbClr val="0047bb"/>
                </a:solidFill>
                <a:latin typeface="Catamaran"/>
                <a:ea typeface="Catamaran"/>
              </a:rPr>
              <a:t>The team delivering for </a:t>
            </a:r>
            <a:r>
              <a:rPr b="1" lang="en-GB" sz="2000" spc="-1" strike="noStrike">
                <a:solidFill>
                  <a:srgbClr val="ff9900"/>
                </a:solidFill>
                <a:latin typeface="Catamaran"/>
                <a:ea typeface="Catamaran"/>
              </a:rPr>
              <a:t>TRAVEL</a:t>
            </a:r>
            <a:r>
              <a:rPr b="0" i="1" lang="en-GB" sz="2000" spc="-1" strike="noStrike">
                <a:solidFill>
                  <a:srgbClr val="ff9900"/>
                </a:solidFill>
                <a:latin typeface="Catamaran"/>
                <a:ea typeface="Catamaran"/>
              </a:rPr>
              <a:t>clique</a:t>
            </a:r>
            <a:r>
              <a:rPr b="0" lang="en-GB" sz="2400" spc="-1" strike="noStrike">
                <a:solidFill>
                  <a:srgbClr val="0047bb"/>
                </a:solidFill>
                <a:latin typeface="Catamaran"/>
                <a:ea typeface="Catamaran"/>
              </a:rPr>
              <a:t> </a:t>
            </a:r>
            <a:r>
              <a:rPr b="1" lang="en-GB" sz="1000" spc="-1" strike="noStrike">
                <a:solidFill>
                  <a:srgbClr val="000000"/>
                </a:solidFill>
                <a:highlight>
                  <a:srgbClr val="fbfbfb"/>
                </a:highlight>
                <a:latin typeface="Catamaran"/>
                <a:ea typeface="Catamaran"/>
              </a:rPr>
              <a:t>(to be confirmed post Feasibility Phase)</a:t>
            </a:r>
            <a:endParaRPr b="0" lang="en-US" sz="1000" spc="-1" strike="noStrike">
              <a:latin typeface="Arial"/>
            </a:endParaRPr>
          </a:p>
          <a:p>
            <a:pPr>
              <a:lnSpc>
                <a:spcPct val="100000"/>
              </a:lnSpc>
              <a:tabLst>
                <a:tab algn="l" pos="0"/>
              </a:tabLst>
            </a:pPr>
            <a:endParaRPr b="0" lang="en-US" sz="1000" spc="-1" strike="noStrike">
              <a:latin typeface="Arial"/>
            </a:endParaRPr>
          </a:p>
          <a:p>
            <a:pPr marL="457200" indent="-316800">
              <a:lnSpc>
                <a:spcPct val="100000"/>
              </a:lnSpc>
              <a:buClr>
                <a:srgbClr val="000000"/>
              </a:buClr>
              <a:buFont typeface="Catamaran"/>
              <a:buChar char="●"/>
              <a:tabLst>
                <a:tab algn="l" pos="0"/>
              </a:tabLst>
            </a:pPr>
            <a:r>
              <a:rPr b="0" lang="en-GB" sz="1400" spc="-1" strike="noStrike">
                <a:solidFill>
                  <a:srgbClr val="000000"/>
                </a:solidFill>
                <a:highlight>
                  <a:srgbClr val="fbfbfb"/>
                </a:highlight>
                <a:latin typeface="Catamaran"/>
                <a:ea typeface="Catamaran"/>
              </a:rPr>
              <a:t>1 x Project Manager</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1 x Technical Architect</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0" lang="en-GB" sz="2400" spc="-1" strike="noStrike">
                <a:solidFill>
                  <a:srgbClr val="0047bb"/>
                </a:solidFill>
                <a:highlight>
                  <a:srgbClr val="fbfbfb"/>
                </a:highlight>
                <a:latin typeface="Catamaran"/>
                <a:ea typeface="Catamaran"/>
              </a:rPr>
              <a:t>Feasibility Phase Only</a:t>
            </a:r>
            <a:endParaRPr b="0" lang="en-US" sz="2400" spc="-1" strike="noStrike">
              <a:latin typeface="Arial"/>
            </a:endParaRPr>
          </a:p>
          <a:p>
            <a:pPr marL="457200" indent="-316800">
              <a:lnSpc>
                <a:spcPct val="100000"/>
              </a:lnSpc>
              <a:buClr>
                <a:srgbClr val="000000"/>
              </a:buClr>
              <a:buFont typeface="Catamaran"/>
              <a:buChar char="●"/>
              <a:tabLst>
                <a:tab algn="l" pos="0"/>
              </a:tabLst>
            </a:pPr>
            <a:r>
              <a:rPr b="0" lang="en-GB" sz="1400" spc="-1" strike="noStrike">
                <a:solidFill>
                  <a:srgbClr val="000000"/>
                </a:solidFill>
                <a:highlight>
                  <a:srgbClr val="fbfbfb"/>
                </a:highlight>
                <a:latin typeface="Catamaran"/>
                <a:ea typeface="Catamaran"/>
              </a:rPr>
              <a:t>1 x Commercial Specialist</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1 x Legal Specialist</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1 x Business Analyst</a:t>
            </a:r>
            <a:endParaRPr b="0" lang="en-US" sz="1400" spc="-1" strike="noStrike">
              <a:latin typeface="Arial"/>
            </a:endParaRPr>
          </a:p>
          <a:p>
            <a:pPr marL="457200">
              <a:lnSpc>
                <a:spcPct val="100000"/>
              </a:lnSpc>
              <a:tabLst>
                <a:tab algn="l" pos="0"/>
              </a:tabLst>
            </a:pPr>
            <a:endParaRPr b="0" lang="en-US" sz="1400" spc="-1" strike="noStrike">
              <a:latin typeface="Arial"/>
            </a:endParaRPr>
          </a:p>
          <a:p>
            <a:pPr marL="457200">
              <a:lnSpc>
                <a:spcPct val="100000"/>
              </a:lnSpc>
              <a:tabLst>
                <a:tab algn="l" pos="0"/>
              </a:tabLst>
            </a:pPr>
            <a:r>
              <a:rPr b="0" lang="en-GB" sz="2400" spc="-1" strike="noStrike">
                <a:solidFill>
                  <a:srgbClr val="0047bb"/>
                </a:solidFill>
                <a:highlight>
                  <a:srgbClr val="fbfbfb"/>
                </a:highlight>
                <a:latin typeface="Catamaran"/>
                <a:ea typeface="Catamaran"/>
              </a:rPr>
              <a:t>DevOps/Acceptance Phases Only</a:t>
            </a:r>
            <a:endParaRPr b="0" lang="en-US" sz="2400" spc="-1" strike="noStrike">
              <a:latin typeface="Arial"/>
            </a:endParaRPr>
          </a:p>
          <a:p>
            <a:pPr marL="457200" indent="-316800">
              <a:lnSpc>
                <a:spcPct val="100000"/>
              </a:lnSpc>
              <a:buClr>
                <a:srgbClr val="000000"/>
              </a:buClr>
              <a:buFont typeface="Catamaran"/>
              <a:buChar char="●"/>
              <a:tabLst>
                <a:tab algn="l" pos="0"/>
              </a:tabLst>
            </a:pPr>
            <a:r>
              <a:rPr b="0" lang="en-GB" sz="1400" spc="-1" strike="noStrike">
                <a:solidFill>
                  <a:srgbClr val="000000"/>
                </a:solidFill>
                <a:highlight>
                  <a:srgbClr val="fbfbfb"/>
                </a:highlight>
                <a:latin typeface="Catamaran"/>
                <a:ea typeface="Catamaran"/>
              </a:rPr>
              <a:t>1 x DevOps Lead</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1 x Azure Engineer</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2 x Node.js Engineer</a:t>
            </a:r>
            <a:endParaRPr b="0" lang="en-US" sz="1400" spc="-1" strike="noStrike">
              <a:latin typeface="Arial"/>
            </a:endParaRPr>
          </a:p>
          <a:p>
            <a:pPr marL="457200" indent="-316800">
              <a:lnSpc>
                <a:spcPct val="100000"/>
              </a:lnSpc>
              <a:buClr>
                <a:srgbClr val="000000"/>
              </a:buClr>
              <a:buFont typeface="Catamaran"/>
              <a:buChar char="●"/>
              <a:tabLst>
                <a:tab algn="l" pos="0"/>
              </a:tabLst>
            </a:pPr>
            <a:r>
              <a:rPr b="0" lang="en-GB" sz="1400" spc="-1" strike="noStrike">
                <a:solidFill>
                  <a:srgbClr val="000000"/>
                </a:solidFill>
                <a:highlight>
                  <a:srgbClr val="fbfbfb"/>
                </a:highlight>
                <a:latin typeface="Catamaran"/>
                <a:ea typeface="Catamaran"/>
              </a:rPr>
              <a:t>2 x Back-End Engineer</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2 x QA Engineer</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1 x Technical Writer/Trainer</a:t>
            </a:r>
            <a:endParaRPr b="0" lang="en-US" sz="1400" spc="-1" strike="noStrike">
              <a:latin typeface="Arial"/>
            </a:endParaRPr>
          </a:p>
          <a:p>
            <a:pPr marL="457200" indent="-316800">
              <a:lnSpc>
                <a:spcPct val="100000"/>
              </a:lnSpc>
              <a:buClr>
                <a:srgbClr val="000000"/>
              </a:buClr>
              <a:buFont typeface="Catamaran"/>
              <a:buChar char="●"/>
              <a:tabLst>
                <a:tab algn="l" pos="0"/>
              </a:tabLst>
            </a:pPr>
            <a:r>
              <a:rPr b="0" lang="en-GB" sz="1400" spc="-1" strike="noStrike">
                <a:solidFill>
                  <a:srgbClr val="000000"/>
                </a:solidFill>
                <a:highlight>
                  <a:srgbClr val="fbfbfb"/>
                </a:highlight>
                <a:latin typeface="Catamaran"/>
                <a:ea typeface="Catamaran"/>
              </a:rPr>
              <a:t>1 x UX Lead</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1 x UI Designer</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2 x UI Engineer</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0" lang="en-GB" sz="2400" spc="-1" strike="noStrike">
                <a:solidFill>
                  <a:srgbClr val="0047bb"/>
                </a:solidFill>
                <a:highlight>
                  <a:srgbClr val="fbfbfb"/>
                </a:highlight>
                <a:latin typeface="Catamaran"/>
                <a:ea typeface="Catamaran"/>
              </a:rPr>
              <a:t>Launch Phase Only</a:t>
            </a:r>
            <a:endParaRPr b="0" lang="en-US" sz="2400" spc="-1" strike="noStrike">
              <a:latin typeface="Arial"/>
            </a:endParaRPr>
          </a:p>
          <a:p>
            <a:pPr marL="457200" indent="-316800">
              <a:lnSpc>
                <a:spcPct val="100000"/>
              </a:lnSpc>
              <a:buClr>
                <a:srgbClr val="000000"/>
              </a:buClr>
              <a:buFont typeface="Catamaran"/>
              <a:buChar char="●"/>
              <a:tabLst>
                <a:tab algn="l" pos="0"/>
              </a:tabLst>
            </a:pPr>
            <a:r>
              <a:rPr b="0" lang="en-GB" sz="1400" spc="-1" strike="noStrike">
                <a:solidFill>
                  <a:srgbClr val="000000"/>
                </a:solidFill>
                <a:highlight>
                  <a:srgbClr val="fbfbfb"/>
                </a:highlight>
                <a:latin typeface="Catamaran"/>
                <a:ea typeface="Catamaran"/>
              </a:rPr>
              <a:t>1 x Marketing Specialist</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1 x Advertising Coordinator</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0" y="128520"/>
            <a:ext cx="8316360" cy="392760"/>
          </a:xfrm>
          <a:prstGeom prst="rect">
            <a:avLst/>
          </a:prstGeom>
          <a:solidFill>
            <a:srgbClr val="0047bb"/>
          </a:solidFill>
          <a:ln w="0">
            <a:noFill/>
          </a:ln>
        </p:spPr>
        <p:style>
          <a:lnRef idx="0"/>
          <a:fillRef idx="0"/>
          <a:effectRef idx="0"/>
          <a:fontRef idx="minor"/>
        </p:style>
        <p:txBody>
          <a:bodyPr lIns="90000" rIns="90000" tIns="91440" bIns="91440" anchor="ctr">
            <a:normAutofit fontScale="30000"/>
          </a:bodyPr>
          <a:p>
            <a:pPr>
              <a:lnSpc>
                <a:spcPct val="100000"/>
              </a:lnSpc>
              <a:tabLst>
                <a:tab algn="l" pos="0"/>
              </a:tabLst>
            </a:pPr>
            <a:r>
              <a:rPr b="0" lang="en-GB" sz="3100" spc="-1" strike="noStrike">
                <a:solidFill>
                  <a:srgbClr val="e69138"/>
                </a:solidFill>
                <a:latin typeface="Catamaran ExtraBold"/>
                <a:ea typeface="Catamaran ExtraBold"/>
              </a:rPr>
              <a:t>TRAVEL</a:t>
            </a:r>
            <a:r>
              <a:rPr b="0" i="1" lang="en-GB" sz="3100" spc="-1" strike="noStrike">
                <a:solidFill>
                  <a:srgbClr val="e69138"/>
                </a:solidFill>
                <a:latin typeface="Catamaran"/>
                <a:ea typeface="Catamaran"/>
              </a:rPr>
              <a:t>clique</a:t>
            </a:r>
            <a:endParaRPr b="0" lang="en-US" sz="3100" spc="-1" strike="noStrike">
              <a:latin typeface="Arial"/>
            </a:endParaRPr>
          </a:p>
        </p:txBody>
      </p:sp>
      <p:sp>
        <p:nvSpPr>
          <p:cNvPr id="229" name="CustomShape 2"/>
          <p:cNvSpPr/>
          <p:nvPr/>
        </p:nvSpPr>
        <p:spPr>
          <a:xfrm>
            <a:off x="8523720" y="4695480"/>
            <a:ext cx="547920" cy="392760"/>
          </a:xfrm>
          <a:prstGeom prst="rect">
            <a:avLst/>
          </a:prstGeom>
          <a:noFill/>
          <a:ln w="0">
            <a:noFill/>
          </a:ln>
        </p:spPr>
        <p:style>
          <a:lnRef idx="0"/>
          <a:fillRef idx="0"/>
          <a:effectRef idx="0"/>
          <a:fontRef idx="minor"/>
        </p:style>
        <p:txBody>
          <a:bodyPr lIns="90000" rIns="90000" tIns="91440" bIns="91440" anchor="b">
            <a:noAutofit/>
          </a:bodyPr>
          <a:p>
            <a:pPr algn="r">
              <a:lnSpc>
                <a:spcPct val="100000"/>
              </a:lnSpc>
              <a:tabLst>
                <a:tab algn="l" pos="0"/>
              </a:tabLst>
            </a:pPr>
            <a:fld id="{17E9CB45-32C8-4BED-842F-D7FC52F8EC10}" type="slidenum">
              <a:rPr b="0" lang="en-GB" sz="750" spc="-1" strike="noStrike">
                <a:solidFill>
                  <a:srgbClr val="424242"/>
                </a:solidFill>
                <a:latin typeface="Catamaran SemiBold"/>
                <a:ea typeface="Catamaran SemiBold"/>
              </a:rPr>
              <a:t>11</a:t>
            </a:fld>
            <a:endParaRPr b="0" lang="en-US" sz="750" spc="-1" strike="noStrike">
              <a:latin typeface="Arial"/>
            </a:endParaRPr>
          </a:p>
        </p:txBody>
      </p:sp>
      <p:sp>
        <p:nvSpPr>
          <p:cNvPr id="230" name="CustomShape 3"/>
          <p:cNvSpPr/>
          <p:nvPr/>
        </p:nvSpPr>
        <p:spPr>
          <a:xfrm>
            <a:off x="2469600" y="1383120"/>
            <a:ext cx="4316400" cy="548640"/>
          </a:xfrm>
          <a:prstGeom prst="rect">
            <a:avLst/>
          </a:prstGeom>
          <a:noFill/>
          <a:ln w="0">
            <a:noFill/>
          </a:ln>
        </p:spPr>
        <p:style>
          <a:lnRef idx="0"/>
          <a:fillRef idx="0"/>
          <a:effectRef idx="0"/>
          <a:fontRef idx="minor"/>
        </p:style>
        <p:txBody>
          <a:bodyPr lIns="90000" rIns="90000" tIns="91440" bIns="91440">
            <a:spAutoFit/>
          </a:bodyPr>
          <a:p>
            <a:pPr algn="ctr">
              <a:lnSpc>
                <a:spcPct val="100000"/>
              </a:lnSpc>
              <a:tabLst>
                <a:tab algn="l" pos="0"/>
              </a:tabLst>
            </a:pPr>
            <a:r>
              <a:rPr b="0" lang="en-GB" sz="2400" spc="-1" strike="noStrike">
                <a:solidFill>
                  <a:srgbClr val="000000"/>
                </a:solidFill>
                <a:latin typeface="Catamaran"/>
                <a:ea typeface="Catamaran"/>
              </a:rPr>
              <a:t>Thank you for your time !</a:t>
            </a:r>
            <a:endParaRPr b="0" lang="en-US" sz="2400" spc="-1" strike="noStrike">
              <a:latin typeface="Arial"/>
            </a:endParaRPr>
          </a:p>
        </p:txBody>
      </p:sp>
      <p:sp>
        <p:nvSpPr>
          <p:cNvPr id="231" name="CustomShape 4"/>
          <p:cNvSpPr/>
          <p:nvPr/>
        </p:nvSpPr>
        <p:spPr>
          <a:xfrm>
            <a:off x="2469600" y="2730960"/>
            <a:ext cx="4316400" cy="685440"/>
          </a:xfrm>
          <a:prstGeom prst="rect">
            <a:avLst/>
          </a:prstGeom>
          <a:noFill/>
          <a:ln w="0">
            <a:noFill/>
          </a:ln>
        </p:spPr>
        <p:style>
          <a:lnRef idx="0"/>
          <a:fillRef idx="0"/>
          <a:effectRef idx="0"/>
          <a:fontRef idx="minor"/>
        </p:style>
        <p:txBody>
          <a:bodyPr lIns="90000" rIns="90000" tIns="91440" bIns="91440">
            <a:spAutoFit/>
          </a:bodyPr>
          <a:p>
            <a:pPr algn="ctr">
              <a:lnSpc>
                <a:spcPct val="100000"/>
              </a:lnSpc>
              <a:tabLst>
                <a:tab algn="l" pos="0"/>
              </a:tabLst>
            </a:pPr>
            <a:r>
              <a:rPr b="0" lang="en-GB" sz="3300" spc="-1" strike="noStrike">
                <a:solidFill>
                  <a:srgbClr val="0047bb"/>
                </a:solidFill>
                <a:latin typeface="Catamaran"/>
                <a:ea typeface="Catamaran"/>
              </a:rPr>
              <a:t>Any questions?</a:t>
            </a:r>
            <a:endParaRPr b="0" lang="en-US" sz="33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0" y="204840"/>
            <a:ext cx="9143280" cy="767160"/>
          </a:xfrm>
          <a:prstGeom prst="rect">
            <a:avLst/>
          </a:prstGeom>
          <a:solidFill>
            <a:srgbClr val="fafafa"/>
          </a:solidFill>
          <a:ln w="0">
            <a:noFill/>
          </a:ln>
        </p:spPr>
        <p:style>
          <a:lnRef idx="0"/>
          <a:fillRef idx="0"/>
          <a:effectRef idx="0"/>
          <a:fontRef idx="minor"/>
        </p:style>
        <p:txBody>
          <a:bodyPr lIns="90000" rIns="90000" tIns="91440" bIns="91440" anchor="ctr">
            <a:normAutofit/>
          </a:bodyPr>
          <a:p>
            <a:pPr>
              <a:lnSpc>
                <a:spcPct val="100000"/>
              </a:lnSpc>
              <a:tabLst>
                <a:tab algn="l" pos="0"/>
              </a:tabLst>
            </a:pPr>
            <a:r>
              <a:rPr b="0" lang="en-GB" sz="3000" spc="-1" strike="noStrike">
                <a:solidFill>
                  <a:srgbClr val="e69138"/>
                </a:solidFill>
                <a:latin typeface="Catamaran ExtraBold"/>
                <a:ea typeface="Catamaran ExtraBold"/>
              </a:rPr>
              <a:t>TRAVEL</a:t>
            </a:r>
            <a:r>
              <a:rPr b="0" i="1" lang="en-GB" sz="3000" spc="-1" strike="noStrike">
                <a:solidFill>
                  <a:srgbClr val="e69138"/>
                </a:solidFill>
                <a:latin typeface="Catamaran"/>
                <a:ea typeface="Catamaran"/>
              </a:rPr>
              <a:t>clique</a:t>
            </a:r>
            <a:endParaRPr b="0" lang="en-US" sz="3000" spc="-1" strike="noStrike">
              <a:latin typeface="Arial"/>
            </a:endParaRPr>
          </a:p>
        </p:txBody>
      </p:sp>
      <p:sp>
        <p:nvSpPr>
          <p:cNvPr id="85" name="CustomShape 2"/>
          <p:cNvSpPr/>
          <p:nvPr/>
        </p:nvSpPr>
        <p:spPr>
          <a:xfrm>
            <a:off x="253800" y="1279080"/>
            <a:ext cx="8221320" cy="767160"/>
          </a:xfrm>
          <a:prstGeom prst="rect">
            <a:avLst/>
          </a:prstGeom>
          <a:solidFill>
            <a:srgbClr val="0047bb"/>
          </a:solidFill>
          <a:ln w="0">
            <a:noFill/>
          </a:ln>
        </p:spPr>
        <p:style>
          <a:lnRef idx="0"/>
          <a:fillRef idx="0"/>
          <a:effectRef idx="0"/>
          <a:fontRef idx="minor"/>
        </p:style>
        <p:txBody>
          <a:bodyPr lIns="90000" rIns="90000" tIns="91440" bIns="91440" anchor="b">
            <a:normAutofit/>
          </a:bodyPr>
          <a:p>
            <a:pPr>
              <a:lnSpc>
                <a:spcPct val="100000"/>
              </a:lnSpc>
              <a:tabLst>
                <a:tab algn="l" pos="0"/>
              </a:tabLst>
            </a:pPr>
            <a:r>
              <a:rPr b="0" lang="en-GB" sz="3000" spc="-1" strike="noStrike">
                <a:solidFill>
                  <a:srgbClr val="ffffff"/>
                </a:solidFill>
                <a:latin typeface="Catamaran"/>
                <a:ea typeface="Catamaran"/>
              </a:rPr>
              <a:t>Optimisation and Enhancement</a:t>
            </a:r>
            <a:endParaRPr b="0" lang="en-US" sz="3000" spc="-1" strike="noStrike">
              <a:latin typeface="Arial"/>
            </a:endParaRPr>
          </a:p>
        </p:txBody>
      </p:sp>
      <p:sp>
        <p:nvSpPr>
          <p:cNvPr id="86" name="CustomShape 3"/>
          <p:cNvSpPr/>
          <p:nvPr/>
        </p:nvSpPr>
        <p:spPr>
          <a:xfrm>
            <a:off x="253800" y="2188080"/>
            <a:ext cx="8221320" cy="767160"/>
          </a:xfrm>
          <a:prstGeom prst="rect">
            <a:avLst/>
          </a:prstGeom>
          <a:solidFill>
            <a:srgbClr val="0047bb"/>
          </a:solidFill>
          <a:ln w="0">
            <a:noFill/>
          </a:ln>
        </p:spPr>
        <p:style>
          <a:lnRef idx="0"/>
          <a:fillRef idx="0"/>
          <a:effectRef idx="0"/>
          <a:fontRef idx="minor"/>
        </p:style>
      </p:sp>
      <p:sp>
        <p:nvSpPr>
          <p:cNvPr id="87" name="CustomShape 4"/>
          <p:cNvSpPr/>
          <p:nvPr/>
        </p:nvSpPr>
        <p:spPr>
          <a:xfrm>
            <a:off x="8523720" y="4695480"/>
            <a:ext cx="547920" cy="392760"/>
          </a:xfrm>
          <a:prstGeom prst="rect">
            <a:avLst/>
          </a:prstGeom>
          <a:noFill/>
          <a:ln w="0">
            <a:noFill/>
          </a:ln>
        </p:spPr>
        <p:style>
          <a:lnRef idx="0"/>
          <a:fillRef idx="0"/>
          <a:effectRef idx="0"/>
          <a:fontRef idx="minor"/>
        </p:style>
        <p:txBody>
          <a:bodyPr lIns="90000" rIns="90000" tIns="91440" bIns="91440" anchor="b">
            <a:noAutofit/>
          </a:bodyPr>
          <a:p>
            <a:pPr algn="r">
              <a:lnSpc>
                <a:spcPct val="100000"/>
              </a:lnSpc>
              <a:tabLst>
                <a:tab algn="l" pos="0"/>
              </a:tabLst>
            </a:pPr>
            <a:fld id="{483A1C7C-5734-40F7-9D49-5C6FBF9F50E5}" type="slidenum">
              <a:rPr b="0" lang="en-GB" sz="750" spc="-1" strike="noStrike">
                <a:solidFill>
                  <a:srgbClr val="ffffff"/>
                </a:solidFill>
                <a:latin typeface="Catamaran SemiBold"/>
                <a:ea typeface="Catamaran SemiBold"/>
              </a:rPr>
              <a:t>2</a:t>
            </a:fld>
            <a:endParaRPr b="0" lang="en-US" sz="75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6415920" y="743760"/>
            <a:ext cx="2631600" cy="4916160"/>
          </a:xfrm>
          <a:prstGeom prst="rect">
            <a:avLst/>
          </a:prstGeom>
          <a:noFill/>
          <a:ln w="0">
            <a:noFill/>
          </a:ln>
        </p:spPr>
        <p:style>
          <a:lnRef idx="0"/>
          <a:fillRef idx="0"/>
          <a:effectRef idx="0"/>
          <a:fontRef idx="minor"/>
        </p:style>
        <p:txBody>
          <a:bodyPr lIns="90000" rIns="90000" tIns="91440" bIns="91440">
            <a:spAutoFit/>
          </a:bodyPr>
          <a:p>
            <a:pPr>
              <a:lnSpc>
                <a:spcPct val="115000"/>
              </a:lnSpc>
              <a:spcBef>
                <a:spcPts val="1199"/>
              </a:spcBef>
              <a:tabLst>
                <a:tab algn="l" pos="0"/>
              </a:tabLst>
            </a:pPr>
            <a:r>
              <a:rPr b="0" lang="en-GB" sz="1000" spc="-1" strike="noStrike">
                <a:solidFill>
                  <a:srgbClr val="000000"/>
                </a:solidFill>
                <a:highlight>
                  <a:srgbClr val="fbfbfb"/>
                </a:highlight>
                <a:latin typeface="Catamaran"/>
                <a:ea typeface="Catamaran"/>
              </a:rPr>
              <a:t>Issues seen include:</a:t>
            </a:r>
            <a:endParaRPr b="0" lang="en-US" sz="1000" spc="-1" strike="noStrike">
              <a:latin typeface="Arial"/>
            </a:endParaRPr>
          </a:p>
          <a:p>
            <a:pPr marL="457200" indent="-291240">
              <a:lnSpc>
                <a:spcPct val="115000"/>
              </a:lnSpc>
              <a:spcBef>
                <a:spcPts val="1199"/>
              </a:spcBef>
              <a:buClr>
                <a:srgbClr val="000000"/>
              </a:buClr>
              <a:buFont typeface="Catamaran"/>
              <a:buChar char="●"/>
              <a:tabLst>
                <a:tab algn="l" pos="0"/>
              </a:tabLst>
            </a:pPr>
            <a:r>
              <a:rPr b="0" lang="en-GB" sz="1000" spc="-1" strike="noStrike">
                <a:solidFill>
                  <a:srgbClr val="000000"/>
                </a:solidFill>
                <a:highlight>
                  <a:srgbClr val="fbfbfb"/>
                </a:highlight>
                <a:latin typeface="Catamaran"/>
                <a:ea typeface="Catamaran"/>
              </a:rPr>
              <a:t>Delays with client accepting each package item including cause reservation expiration</a:t>
            </a:r>
            <a:endParaRPr b="0" lang="en-US" sz="1000" spc="-1" strike="noStrike">
              <a:latin typeface="Arial"/>
            </a:endParaRPr>
          </a:p>
          <a:p>
            <a:pPr marL="457200" indent="-291240">
              <a:lnSpc>
                <a:spcPct val="115000"/>
              </a:lnSpc>
              <a:buClr>
                <a:srgbClr val="000000"/>
              </a:buClr>
              <a:buFont typeface="Catamaran"/>
              <a:buChar char="●"/>
              <a:tabLst>
                <a:tab algn="l" pos="0"/>
              </a:tabLst>
            </a:pPr>
            <a:r>
              <a:rPr b="0" lang="en-GB" sz="1000" spc="-1" strike="noStrike">
                <a:solidFill>
                  <a:srgbClr val="000000"/>
                </a:solidFill>
                <a:highlight>
                  <a:srgbClr val="fbfbfb"/>
                </a:highlight>
                <a:latin typeface="Catamaran"/>
                <a:ea typeface="Catamaran"/>
              </a:rPr>
              <a:t>Availability Change</a:t>
            </a:r>
            <a:endParaRPr b="0" lang="en-US" sz="1000" spc="-1" strike="noStrike">
              <a:latin typeface="Arial"/>
            </a:endParaRPr>
          </a:p>
          <a:p>
            <a:pPr marL="457200" indent="-291240">
              <a:lnSpc>
                <a:spcPct val="115000"/>
              </a:lnSpc>
              <a:buClr>
                <a:srgbClr val="000000"/>
              </a:buClr>
              <a:buFont typeface="Catamaran"/>
              <a:buChar char="●"/>
              <a:tabLst>
                <a:tab algn="l" pos="0"/>
              </a:tabLst>
            </a:pPr>
            <a:r>
              <a:rPr b="0" lang="en-GB" sz="1000" spc="-1" strike="noStrike">
                <a:solidFill>
                  <a:srgbClr val="000000"/>
                </a:solidFill>
                <a:highlight>
                  <a:srgbClr val="fbfbfb"/>
                </a:highlight>
                <a:latin typeface="Catamaran"/>
                <a:ea typeface="Catamaran"/>
              </a:rPr>
              <a:t>Price Change</a:t>
            </a:r>
            <a:endParaRPr b="0" lang="en-US" sz="1000" spc="-1" strike="noStrike">
              <a:latin typeface="Arial"/>
            </a:endParaRPr>
          </a:p>
          <a:p>
            <a:pPr marL="457200" indent="-291240">
              <a:lnSpc>
                <a:spcPct val="115000"/>
              </a:lnSpc>
              <a:buClr>
                <a:srgbClr val="000000"/>
              </a:buClr>
              <a:buFont typeface="Catamaran"/>
              <a:buChar char="●"/>
              <a:tabLst>
                <a:tab algn="l" pos="0"/>
              </a:tabLst>
            </a:pPr>
            <a:r>
              <a:rPr b="0" lang="en-GB" sz="1000" spc="-1" strike="noStrike">
                <a:solidFill>
                  <a:srgbClr val="000000"/>
                </a:solidFill>
                <a:highlight>
                  <a:srgbClr val="fbfbfb"/>
                </a:highlight>
                <a:latin typeface="Catamaran"/>
                <a:ea typeface="Catamaran"/>
              </a:rPr>
              <a:t>Withdrawn</a:t>
            </a:r>
            <a:endParaRPr b="0" lang="en-US" sz="1000" spc="-1" strike="noStrike">
              <a:latin typeface="Arial"/>
            </a:endParaRPr>
          </a:p>
          <a:p>
            <a:pPr marL="457200" indent="-291240">
              <a:lnSpc>
                <a:spcPct val="115000"/>
              </a:lnSpc>
              <a:buClr>
                <a:srgbClr val="000000"/>
              </a:buClr>
              <a:buFont typeface="Catamaran"/>
              <a:buChar char="●"/>
              <a:tabLst>
                <a:tab algn="l" pos="0"/>
              </a:tabLst>
            </a:pPr>
            <a:r>
              <a:rPr b="0" lang="en-GB" sz="1000" spc="-1" strike="noStrike">
                <a:solidFill>
                  <a:srgbClr val="000000"/>
                </a:solidFill>
                <a:highlight>
                  <a:srgbClr val="fbfbfb"/>
                </a:highlight>
                <a:latin typeface="Catamaran"/>
                <a:ea typeface="Catamaran"/>
              </a:rPr>
              <a:t>Overbooked</a:t>
            </a:r>
            <a:endParaRPr b="0" lang="en-US" sz="1000" spc="-1" strike="noStrike">
              <a:latin typeface="Arial"/>
            </a:endParaRPr>
          </a:p>
          <a:p>
            <a:pPr marL="457200" indent="-291240">
              <a:lnSpc>
                <a:spcPct val="115000"/>
              </a:lnSpc>
              <a:buClr>
                <a:srgbClr val="000000"/>
              </a:buClr>
              <a:buFont typeface="Catamaran"/>
              <a:buChar char="●"/>
              <a:tabLst>
                <a:tab algn="l" pos="0"/>
              </a:tabLst>
            </a:pPr>
            <a:r>
              <a:rPr b="0" lang="en-GB" sz="1000" spc="-1" strike="noStrike">
                <a:solidFill>
                  <a:srgbClr val="000000"/>
                </a:solidFill>
                <a:highlight>
                  <a:srgbClr val="fbfbfb"/>
                </a:highlight>
                <a:latin typeface="Catamaran"/>
                <a:ea typeface="Catamaran"/>
              </a:rPr>
              <a:t>Terms &amp; Conditions not met</a:t>
            </a:r>
            <a:endParaRPr b="0" lang="en-US" sz="1000" spc="-1" strike="noStrike">
              <a:latin typeface="Arial"/>
            </a:endParaRPr>
          </a:p>
          <a:p>
            <a:pPr marL="457200" indent="-291240">
              <a:lnSpc>
                <a:spcPct val="115000"/>
              </a:lnSpc>
              <a:buClr>
                <a:srgbClr val="000000"/>
              </a:buClr>
              <a:buFont typeface="Catamaran"/>
              <a:buChar char="●"/>
              <a:tabLst>
                <a:tab algn="l" pos="0"/>
              </a:tabLst>
            </a:pPr>
            <a:r>
              <a:rPr b="0" lang="en-GB" sz="1000" spc="-1" strike="noStrike">
                <a:solidFill>
                  <a:srgbClr val="000000"/>
                </a:solidFill>
                <a:highlight>
                  <a:srgbClr val="fbfbfb"/>
                </a:highlight>
                <a:latin typeface="Catamaran"/>
                <a:ea typeface="Catamaran"/>
              </a:rPr>
              <a:t>Balance not paid in time (deposit)</a:t>
            </a:r>
            <a:endParaRPr b="0" lang="en-US" sz="1000" spc="-1" strike="noStrike">
              <a:latin typeface="Arial"/>
            </a:endParaRPr>
          </a:p>
          <a:p>
            <a:pPr marL="457200" indent="-291240">
              <a:lnSpc>
                <a:spcPct val="115000"/>
              </a:lnSpc>
              <a:buClr>
                <a:srgbClr val="000000"/>
              </a:buClr>
              <a:buFont typeface="Catamaran"/>
              <a:buChar char="●"/>
              <a:tabLst>
                <a:tab algn="l" pos="0"/>
              </a:tabLst>
            </a:pPr>
            <a:r>
              <a:rPr b="0" lang="en-GB" sz="1000" spc="-1" strike="noStrike">
                <a:solidFill>
                  <a:srgbClr val="000000"/>
                </a:solidFill>
                <a:highlight>
                  <a:srgbClr val="fbfbfb"/>
                </a:highlight>
                <a:latin typeface="Catamaran"/>
                <a:ea typeface="Catamaran"/>
              </a:rPr>
              <a:t>Payment Issues (processor failure)</a:t>
            </a:r>
            <a:endParaRPr b="0" lang="en-US" sz="1000" spc="-1" strike="noStrike">
              <a:latin typeface="Arial"/>
            </a:endParaRPr>
          </a:p>
          <a:p>
            <a:pPr marL="457200" indent="-291240">
              <a:lnSpc>
                <a:spcPct val="115000"/>
              </a:lnSpc>
              <a:buClr>
                <a:srgbClr val="000000"/>
              </a:buClr>
              <a:buFont typeface="Catamaran"/>
              <a:buChar char="●"/>
              <a:tabLst>
                <a:tab algn="l" pos="0"/>
              </a:tabLst>
            </a:pPr>
            <a:r>
              <a:rPr b="0" lang="en-GB" sz="1000" spc="-1" strike="noStrike">
                <a:solidFill>
                  <a:srgbClr val="000000"/>
                </a:solidFill>
                <a:highlight>
                  <a:srgbClr val="fbfbfb"/>
                </a:highlight>
                <a:latin typeface="Catamaran"/>
                <a:ea typeface="Catamaran"/>
              </a:rPr>
              <a:t>Payment Not Authorised</a:t>
            </a:r>
            <a:endParaRPr b="0" lang="en-US" sz="1000" spc="-1" strike="noStrike">
              <a:latin typeface="Arial"/>
            </a:endParaRPr>
          </a:p>
          <a:p>
            <a:pPr marL="457200" indent="-278640">
              <a:lnSpc>
                <a:spcPct val="100000"/>
              </a:lnSpc>
              <a:buClr>
                <a:srgbClr val="000000"/>
              </a:buClr>
              <a:buFont typeface="Catamaran"/>
              <a:buChar char="●"/>
              <a:tabLst>
                <a:tab algn="l" pos="0"/>
              </a:tabLst>
            </a:pPr>
            <a:r>
              <a:rPr b="1" lang="en-GB" sz="1000" spc="-1" strike="noStrike">
                <a:solidFill>
                  <a:srgbClr val="ff9900"/>
                </a:solidFill>
                <a:highlight>
                  <a:srgbClr val="fbfbfb"/>
                </a:highlight>
                <a:latin typeface="Catamaran"/>
                <a:ea typeface="Catamaran"/>
              </a:rPr>
              <a:t>TRAVEL</a:t>
            </a:r>
            <a:r>
              <a:rPr b="0" i="1" lang="en-GB" sz="1000" spc="-1" strike="noStrike">
                <a:solidFill>
                  <a:srgbClr val="ff9900"/>
                </a:solidFill>
                <a:highlight>
                  <a:srgbClr val="fbfbfb"/>
                </a:highlight>
                <a:latin typeface="Catamaran"/>
                <a:ea typeface="Catamaran"/>
              </a:rPr>
              <a:t>clique</a:t>
            </a:r>
            <a:r>
              <a:rPr b="0" lang="en-GB" sz="1000" spc="-1" strike="noStrike">
                <a:solidFill>
                  <a:srgbClr val="000000"/>
                </a:solidFill>
                <a:highlight>
                  <a:srgbClr val="fbfbfb"/>
                </a:highlight>
                <a:latin typeface="Catamaran"/>
                <a:ea typeface="Catamaran"/>
              </a:rPr>
              <a:t> losing 10% time per package booking just by swivel-chair operation</a:t>
            </a:r>
            <a:endParaRPr b="0" lang="en-US" sz="1000" spc="-1" strike="noStrike">
              <a:latin typeface="Arial"/>
            </a:endParaRPr>
          </a:p>
          <a:p>
            <a:pPr marL="457200" indent="-291240">
              <a:lnSpc>
                <a:spcPct val="100000"/>
              </a:lnSpc>
              <a:buClr>
                <a:srgbClr val="000000"/>
              </a:buClr>
              <a:buFont typeface="Catamaran"/>
              <a:buChar char="●"/>
              <a:tabLst>
                <a:tab algn="l" pos="0"/>
              </a:tabLst>
            </a:pPr>
            <a:r>
              <a:rPr b="0" lang="en-GB" sz="1000" spc="-1" strike="noStrike">
                <a:solidFill>
                  <a:srgbClr val="000000"/>
                </a:solidFill>
                <a:highlight>
                  <a:srgbClr val="fbfbfb"/>
                </a:highlight>
                <a:latin typeface="Catamaran"/>
                <a:ea typeface="Catamaran"/>
              </a:rPr>
              <a:t>Limited ability to upsell additional package items (insurance, upgrades, airport lounges etc.)</a:t>
            </a:r>
            <a:endParaRPr b="0" lang="en-US" sz="1000" spc="-1" strike="noStrike">
              <a:latin typeface="Arial"/>
            </a:endParaRPr>
          </a:p>
          <a:p>
            <a:pPr>
              <a:lnSpc>
                <a:spcPct val="100000"/>
              </a:lnSpc>
              <a:tabLst>
                <a:tab algn="l" pos="0"/>
              </a:tabLst>
            </a:pPr>
            <a:endParaRPr b="0" lang="en-US" sz="1000" spc="-1" strike="noStrike">
              <a:latin typeface="Arial"/>
            </a:endParaRPr>
          </a:p>
          <a:p>
            <a:pPr>
              <a:lnSpc>
                <a:spcPct val="100000"/>
              </a:lnSpc>
              <a:tabLst>
                <a:tab algn="l" pos="0"/>
              </a:tabLst>
            </a:pPr>
            <a:r>
              <a:rPr b="1" lang="en-GB" sz="1000" spc="-1" strike="noStrike">
                <a:solidFill>
                  <a:srgbClr val="000000"/>
                </a:solidFill>
                <a:highlight>
                  <a:srgbClr val="fbfbfb"/>
                </a:highlight>
                <a:latin typeface="Catamaran"/>
                <a:ea typeface="Catamaran"/>
              </a:rPr>
              <a:t>Issues cause entire process to be restarted, with potentially all existing remaining valid reservations cancelled or client just withdrawing without purchasing anything !</a:t>
            </a:r>
            <a:endParaRPr b="0" lang="en-US" sz="1000" spc="-1" strike="noStrike">
              <a:latin typeface="Arial"/>
            </a:endParaRPr>
          </a:p>
        </p:txBody>
      </p:sp>
      <p:sp>
        <p:nvSpPr>
          <p:cNvPr id="89" name="CustomShape 2"/>
          <p:cNvSpPr/>
          <p:nvPr/>
        </p:nvSpPr>
        <p:spPr>
          <a:xfrm>
            <a:off x="8523720" y="4695480"/>
            <a:ext cx="547920" cy="392760"/>
          </a:xfrm>
          <a:prstGeom prst="rect">
            <a:avLst/>
          </a:prstGeom>
          <a:noFill/>
          <a:ln w="0">
            <a:noFill/>
          </a:ln>
        </p:spPr>
        <p:style>
          <a:lnRef idx="0"/>
          <a:fillRef idx="0"/>
          <a:effectRef idx="0"/>
          <a:fontRef idx="minor"/>
        </p:style>
        <p:txBody>
          <a:bodyPr lIns="90000" rIns="90000" tIns="91440" bIns="91440" anchor="b">
            <a:noAutofit/>
          </a:bodyPr>
          <a:p>
            <a:pPr algn="r">
              <a:lnSpc>
                <a:spcPct val="100000"/>
              </a:lnSpc>
              <a:tabLst>
                <a:tab algn="l" pos="0"/>
              </a:tabLst>
            </a:pPr>
            <a:fld id="{747A2DD3-9012-4FCB-A155-A86D8B554C74}" type="slidenum">
              <a:rPr b="0" lang="en-GB" sz="750" spc="-1" strike="noStrike">
                <a:solidFill>
                  <a:srgbClr val="424242"/>
                </a:solidFill>
                <a:latin typeface="Catamaran SemiBold"/>
                <a:ea typeface="Catamaran SemiBold"/>
              </a:rPr>
              <a:t>2</a:t>
            </a:fld>
            <a:endParaRPr b="0" lang="en-US" sz="750" spc="-1" strike="noStrike">
              <a:latin typeface="Arial"/>
            </a:endParaRPr>
          </a:p>
        </p:txBody>
      </p:sp>
      <p:sp>
        <p:nvSpPr>
          <p:cNvPr id="90" name="CustomShape 3"/>
          <p:cNvSpPr/>
          <p:nvPr/>
        </p:nvSpPr>
        <p:spPr>
          <a:xfrm>
            <a:off x="0" y="128520"/>
            <a:ext cx="8316360" cy="392760"/>
          </a:xfrm>
          <a:prstGeom prst="rect">
            <a:avLst/>
          </a:prstGeom>
          <a:solidFill>
            <a:srgbClr val="0047bb"/>
          </a:solidFill>
          <a:ln w="0">
            <a:noFill/>
          </a:ln>
        </p:spPr>
        <p:style>
          <a:lnRef idx="0"/>
          <a:fillRef idx="0"/>
          <a:effectRef idx="0"/>
          <a:fontRef idx="minor"/>
        </p:style>
        <p:txBody>
          <a:bodyPr lIns="90000" rIns="90000" tIns="91440" bIns="91440" anchor="ctr">
            <a:normAutofit fontScale="51000"/>
          </a:bodyPr>
          <a:p>
            <a:pPr>
              <a:lnSpc>
                <a:spcPct val="100000"/>
              </a:lnSpc>
              <a:tabLst>
                <a:tab algn="l" pos="0"/>
              </a:tabLst>
            </a:pPr>
            <a:r>
              <a:rPr b="0" lang="en-GB" sz="2200" spc="-1" strike="noStrike">
                <a:solidFill>
                  <a:srgbClr val="ffffff"/>
                </a:solidFill>
                <a:latin typeface="Catamaran"/>
                <a:ea typeface="Catamaran"/>
              </a:rPr>
              <a:t>Today</a:t>
            </a:r>
            <a:endParaRPr b="0" lang="en-US" sz="2200" spc="-1" strike="noStrike">
              <a:latin typeface="Arial"/>
            </a:endParaRPr>
          </a:p>
        </p:txBody>
      </p:sp>
      <p:pic>
        <p:nvPicPr>
          <p:cNvPr id="91" name="Google Shape;106;p18" descr=""/>
          <p:cNvPicPr/>
          <p:nvPr/>
        </p:nvPicPr>
        <p:blipFill>
          <a:blip r:embed="rId1"/>
          <a:stretch/>
        </p:blipFill>
        <p:spPr>
          <a:xfrm>
            <a:off x="266400" y="814680"/>
            <a:ext cx="394560" cy="342720"/>
          </a:xfrm>
          <a:prstGeom prst="rect">
            <a:avLst/>
          </a:prstGeom>
          <a:ln w="0">
            <a:noFill/>
          </a:ln>
        </p:spPr>
      </p:pic>
      <p:pic>
        <p:nvPicPr>
          <p:cNvPr id="92" name="Google Shape;107;p18" descr=""/>
          <p:cNvPicPr/>
          <p:nvPr/>
        </p:nvPicPr>
        <p:blipFill>
          <a:blip r:embed="rId2"/>
          <a:stretch/>
        </p:blipFill>
        <p:spPr>
          <a:xfrm>
            <a:off x="1356120" y="814680"/>
            <a:ext cx="394560" cy="342720"/>
          </a:xfrm>
          <a:prstGeom prst="rect">
            <a:avLst/>
          </a:prstGeom>
          <a:ln w="0">
            <a:noFill/>
          </a:ln>
        </p:spPr>
      </p:pic>
      <p:pic>
        <p:nvPicPr>
          <p:cNvPr id="93" name="Google Shape;108;p18" descr=""/>
          <p:cNvPicPr/>
          <p:nvPr/>
        </p:nvPicPr>
        <p:blipFill>
          <a:blip r:embed="rId3"/>
          <a:stretch/>
        </p:blipFill>
        <p:spPr>
          <a:xfrm>
            <a:off x="3249360" y="814680"/>
            <a:ext cx="413640" cy="359280"/>
          </a:xfrm>
          <a:prstGeom prst="rect">
            <a:avLst/>
          </a:prstGeom>
          <a:ln w="0">
            <a:noFill/>
          </a:ln>
        </p:spPr>
      </p:pic>
      <p:pic>
        <p:nvPicPr>
          <p:cNvPr id="94" name="Google Shape;109;p18" descr=""/>
          <p:cNvPicPr/>
          <p:nvPr/>
        </p:nvPicPr>
        <p:blipFill>
          <a:blip r:embed="rId4"/>
          <a:stretch/>
        </p:blipFill>
        <p:spPr>
          <a:xfrm>
            <a:off x="2302560" y="814680"/>
            <a:ext cx="394560" cy="342720"/>
          </a:xfrm>
          <a:prstGeom prst="rect">
            <a:avLst/>
          </a:prstGeom>
          <a:ln w="0">
            <a:noFill/>
          </a:ln>
        </p:spPr>
      </p:pic>
      <p:pic>
        <p:nvPicPr>
          <p:cNvPr id="95" name="Google Shape;110;p18" descr=""/>
          <p:cNvPicPr/>
          <p:nvPr/>
        </p:nvPicPr>
        <p:blipFill>
          <a:blip r:embed="rId5"/>
          <a:stretch/>
        </p:blipFill>
        <p:spPr>
          <a:xfrm>
            <a:off x="4214880" y="814680"/>
            <a:ext cx="393120" cy="341280"/>
          </a:xfrm>
          <a:prstGeom prst="rect">
            <a:avLst/>
          </a:prstGeom>
          <a:ln w="0">
            <a:noFill/>
          </a:ln>
        </p:spPr>
      </p:pic>
      <p:pic>
        <p:nvPicPr>
          <p:cNvPr id="96" name="Google Shape;111;p18" descr=""/>
          <p:cNvPicPr/>
          <p:nvPr/>
        </p:nvPicPr>
        <p:blipFill>
          <a:blip r:embed="rId6"/>
          <a:stretch/>
        </p:blipFill>
        <p:spPr>
          <a:xfrm>
            <a:off x="5074560" y="814680"/>
            <a:ext cx="394560" cy="342720"/>
          </a:xfrm>
          <a:prstGeom prst="rect">
            <a:avLst/>
          </a:prstGeom>
          <a:ln w="0">
            <a:noFill/>
          </a:ln>
        </p:spPr>
      </p:pic>
      <p:pic>
        <p:nvPicPr>
          <p:cNvPr id="97" name="Google Shape;112;p18" descr=""/>
          <p:cNvPicPr/>
          <p:nvPr/>
        </p:nvPicPr>
        <p:blipFill>
          <a:blip r:embed="rId7"/>
          <a:stretch/>
        </p:blipFill>
        <p:spPr>
          <a:xfrm>
            <a:off x="5786640" y="814680"/>
            <a:ext cx="394560" cy="342720"/>
          </a:xfrm>
          <a:prstGeom prst="rect">
            <a:avLst/>
          </a:prstGeom>
          <a:ln w="0">
            <a:noFill/>
          </a:ln>
        </p:spPr>
      </p:pic>
      <p:sp>
        <p:nvSpPr>
          <p:cNvPr id="98" name="CustomShape 4"/>
          <p:cNvSpPr/>
          <p:nvPr/>
        </p:nvSpPr>
        <p:spPr>
          <a:xfrm>
            <a:off x="332280" y="3838680"/>
            <a:ext cx="3025800" cy="547560"/>
          </a:xfrm>
          <a:prstGeom prst="rect">
            <a:avLst/>
          </a:prstGeom>
          <a:noFill/>
          <a:ln w="0">
            <a:noFill/>
          </a:ln>
        </p:spPr>
        <p:style>
          <a:lnRef idx="0"/>
          <a:fillRef idx="0"/>
          <a:effectRef idx="0"/>
          <a:fontRef idx="minor"/>
        </p:style>
        <p:txBody>
          <a:bodyPr lIns="90000" rIns="90000" tIns="91440" bIns="91440">
            <a:spAutoFit/>
          </a:bodyPr>
          <a:p>
            <a:pPr>
              <a:lnSpc>
                <a:spcPct val="100000"/>
              </a:lnSpc>
              <a:tabLst>
                <a:tab algn="l" pos="0"/>
              </a:tabLst>
            </a:pPr>
            <a:r>
              <a:rPr b="1" lang="en-GB" sz="1200" spc="-1" strike="noStrike">
                <a:solidFill>
                  <a:srgbClr val="ff9900"/>
                </a:solidFill>
                <a:latin typeface="Catamaran"/>
                <a:ea typeface="Catamaran"/>
              </a:rPr>
              <a:t>TRAVEL</a:t>
            </a:r>
            <a:r>
              <a:rPr b="0" i="1" lang="en-GB" sz="1200" spc="-1" strike="noStrike">
                <a:solidFill>
                  <a:srgbClr val="ff9900"/>
                </a:solidFill>
                <a:latin typeface="Catamaran"/>
                <a:ea typeface="Catamaran"/>
              </a:rPr>
              <a:t>clique</a:t>
            </a:r>
            <a:r>
              <a:rPr b="0" lang="en-GB" sz="1200" spc="-1" strike="noStrike">
                <a:solidFill>
                  <a:srgbClr val="000000"/>
                </a:solidFill>
                <a:latin typeface="Catamaran"/>
                <a:ea typeface="Catamaran"/>
              </a:rPr>
              <a:t> identifies flight and reserves</a:t>
            </a:r>
            <a:endParaRPr b="0" lang="en-US" sz="1200" spc="-1" strike="noStrike">
              <a:latin typeface="Arial"/>
            </a:endParaRPr>
          </a:p>
        </p:txBody>
      </p:sp>
      <p:sp>
        <p:nvSpPr>
          <p:cNvPr id="99" name="CustomShape 5"/>
          <p:cNvSpPr/>
          <p:nvPr/>
        </p:nvSpPr>
        <p:spPr>
          <a:xfrm>
            <a:off x="332280" y="3533760"/>
            <a:ext cx="2737800" cy="547560"/>
          </a:xfrm>
          <a:prstGeom prst="rect">
            <a:avLst/>
          </a:prstGeom>
          <a:noFill/>
          <a:ln w="0">
            <a:noFill/>
          </a:ln>
        </p:spPr>
        <p:style>
          <a:lnRef idx="0"/>
          <a:fillRef idx="0"/>
          <a:effectRef idx="0"/>
          <a:fontRef idx="minor"/>
        </p:style>
        <p:txBody>
          <a:bodyPr lIns="90000" rIns="90000" tIns="91440" bIns="91440">
            <a:spAutoFit/>
          </a:bodyPr>
          <a:p>
            <a:pPr>
              <a:lnSpc>
                <a:spcPct val="100000"/>
              </a:lnSpc>
              <a:tabLst>
                <a:tab algn="l" pos="0"/>
              </a:tabLst>
            </a:pPr>
            <a:r>
              <a:rPr b="0" lang="en-GB" sz="1200" spc="-1" strike="noStrike">
                <a:solidFill>
                  <a:srgbClr val="000000"/>
                </a:solidFill>
                <a:latin typeface="Catamaran"/>
                <a:ea typeface="Catamaran"/>
              </a:rPr>
              <a:t>Client presents holiday package wishes</a:t>
            </a:r>
            <a:endParaRPr b="0" lang="en-US" sz="1200" spc="-1" strike="noStrike">
              <a:latin typeface="Arial"/>
            </a:endParaRPr>
          </a:p>
        </p:txBody>
      </p:sp>
      <p:sp>
        <p:nvSpPr>
          <p:cNvPr id="100" name="CustomShape 6"/>
          <p:cNvSpPr/>
          <p:nvPr/>
        </p:nvSpPr>
        <p:spPr>
          <a:xfrm>
            <a:off x="332280" y="4142160"/>
            <a:ext cx="2972160" cy="547920"/>
          </a:xfrm>
          <a:prstGeom prst="rect">
            <a:avLst/>
          </a:prstGeom>
          <a:noFill/>
          <a:ln w="0">
            <a:noFill/>
          </a:ln>
        </p:spPr>
        <p:style>
          <a:lnRef idx="0"/>
          <a:fillRef idx="0"/>
          <a:effectRef idx="0"/>
          <a:fontRef idx="minor"/>
        </p:style>
        <p:txBody>
          <a:bodyPr lIns="90000" rIns="90000" tIns="91440" bIns="91440">
            <a:spAutoFit/>
          </a:bodyPr>
          <a:p>
            <a:pPr>
              <a:lnSpc>
                <a:spcPct val="100000"/>
              </a:lnSpc>
              <a:tabLst>
                <a:tab algn="l" pos="0"/>
              </a:tabLst>
            </a:pPr>
            <a:r>
              <a:rPr b="1" lang="en-GB" sz="1200" spc="-1" strike="noStrike">
                <a:solidFill>
                  <a:srgbClr val="ff9900"/>
                </a:solidFill>
                <a:latin typeface="Catamaran"/>
                <a:ea typeface="Catamaran"/>
              </a:rPr>
              <a:t>TRAVEL</a:t>
            </a:r>
            <a:r>
              <a:rPr b="0" i="1" lang="en-GB" sz="1200" spc="-1" strike="noStrike">
                <a:solidFill>
                  <a:srgbClr val="ff9900"/>
                </a:solidFill>
                <a:latin typeface="Catamaran"/>
                <a:ea typeface="Catamaran"/>
              </a:rPr>
              <a:t>clique</a:t>
            </a:r>
            <a:r>
              <a:rPr b="0" lang="en-GB" sz="1200" spc="-1" strike="noStrike">
                <a:solidFill>
                  <a:srgbClr val="000000"/>
                </a:solidFill>
                <a:latin typeface="Catamaran"/>
                <a:ea typeface="Catamaran"/>
              </a:rPr>
              <a:t> identifies vehicle hire and reserves</a:t>
            </a:r>
            <a:endParaRPr b="0" lang="en-US" sz="1200" spc="-1" strike="noStrike">
              <a:latin typeface="Arial"/>
            </a:endParaRPr>
          </a:p>
        </p:txBody>
      </p:sp>
      <p:sp>
        <p:nvSpPr>
          <p:cNvPr id="101" name="CustomShape 7"/>
          <p:cNvSpPr/>
          <p:nvPr/>
        </p:nvSpPr>
        <p:spPr>
          <a:xfrm>
            <a:off x="3677400" y="4141800"/>
            <a:ext cx="3439800" cy="365400"/>
          </a:xfrm>
          <a:prstGeom prst="rect">
            <a:avLst/>
          </a:prstGeom>
          <a:noFill/>
          <a:ln w="0">
            <a:noFill/>
          </a:ln>
        </p:spPr>
        <p:style>
          <a:lnRef idx="0"/>
          <a:fillRef idx="0"/>
          <a:effectRef idx="0"/>
          <a:fontRef idx="minor"/>
        </p:style>
        <p:txBody>
          <a:bodyPr lIns="90000" rIns="90000" tIns="91440" bIns="91440">
            <a:spAutoFit/>
          </a:bodyPr>
          <a:p>
            <a:pPr>
              <a:lnSpc>
                <a:spcPct val="100000"/>
              </a:lnSpc>
              <a:tabLst>
                <a:tab algn="l" pos="0"/>
              </a:tabLst>
            </a:pPr>
            <a:r>
              <a:rPr b="0" lang="en-GB" sz="1200" spc="-1" strike="noStrike">
                <a:solidFill>
                  <a:srgbClr val="000000"/>
                </a:solidFill>
                <a:latin typeface="Catamaran"/>
                <a:ea typeface="Catamaran"/>
              </a:rPr>
              <a:t>Client pays outstanding balance</a:t>
            </a:r>
            <a:endParaRPr b="0" lang="en-US" sz="1200" spc="-1" strike="noStrike">
              <a:latin typeface="Arial"/>
            </a:endParaRPr>
          </a:p>
        </p:txBody>
      </p:sp>
      <p:sp>
        <p:nvSpPr>
          <p:cNvPr id="102" name="CustomShape 8"/>
          <p:cNvSpPr/>
          <p:nvPr/>
        </p:nvSpPr>
        <p:spPr>
          <a:xfrm>
            <a:off x="3677400" y="4416840"/>
            <a:ext cx="2631600" cy="730080"/>
          </a:xfrm>
          <a:prstGeom prst="rect">
            <a:avLst/>
          </a:prstGeom>
          <a:noFill/>
          <a:ln w="0">
            <a:noFill/>
          </a:ln>
        </p:spPr>
        <p:style>
          <a:lnRef idx="0"/>
          <a:fillRef idx="0"/>
          <a:effectRef idx="0"/>
          <a:fontRef idx="minor"/>
        </p:style>
        <p:txBody>
          <a:bodyPr lIns="90000" rIns="90000" tIns="91440" bIns="91440">
            <a:spAutoFit/>
          </a:bodyPr>
          <a:p>
            <a:pPr>
              <a:lnSpc>
                <a:spcPct val="100000"/>
              </a:lnSpc>
              <a:tabLst>
                <a:tab algn="l" pos="0"/>
              </a:tabLst>
            </a:pPr>
            <a:r>
              <a:rPr b="1" lang="en-GB" sz="1200" spc="-1" strike="noStrike">
                <a:solidFill>
                  <a:srgbClr val="ff9900"/>
                </a:solidFill>
                <a:latin typeface="Catamaran"/>
                <a:ea typeface="Catamaran"/>
              </a:rPr>
              <a:t>TRAVEL</a:t>
            </a:r>
            <a:r>
              <a:rPr b="0" i="1" lang="en-GB" sz="1200" spc="-1" strike="noStrike">
                <a:solidFill>
                  <a:srgbClr val="ff9900"/>
                </a:solidFill>
                <a:latin typeface="Catamaran"/>
                <a:ea typeface="Catamaran"/>
              </a:rPr>
              <a:t>clique</a:t>
            </a:r>
            <a:r>
              <a:rPr b="0" lang="en-GB" sz="1200" spc="-1" strike="noStrike">
                <a:solidFill>
                  <a:srgbClr val="000000"/>
                </a:solidFill>
                <a:latin typeface="Catamaran"/>
                <a:ea typeface="Catamaran"/>
              </a:rPr>
              <a:t> confirms all reservations and proceeds to ticketing</a:t>
            </a:r>
            <a:endParaRPr b="0" lang="en-US" sz="1200" spc="-1" strike="noStrike">
              <a:latin typeface="Arial"/>
            </a:endParaRPr>
          </a:p>
        </p:txBody>
      </p:sp>
      <p:pic>
        <p:nvPicPr>
          <p:cNvPr id="103" name="Google Shape;118;p18" descr=""/>
          <p:cNvPicPr/>
          <p:nvPr/>
        </p:nvPicPr>
        <p:blipFill>
          <a:blip r:embed="rId8"/>
          <a:stretch/>
        </p:blipFill>
        <p:spPr>
          <a:xfrm>
            <a:off x="0" y="3546360"/>
            <a:ext cx="394560" cy="342720"/>
          </a:xfrm>
          <a:prstGeom prst="rect">
            <a:avLst/>
          </a:prstGeom>
          <a:ln w="0">
            <a:noFill/>
          </a:ln>
        </p:spPr>
      </p:pic>
      <p:pic>
        <p:nvPicPr>
          <p:cNvPr id="104" name="Google Shape;119;p18" descr=""/>
          <p:cNvPicPr/>
          <p:nvPr/>
        </p:nvPicPr>
        <p:blipFill>
          <a:blip r:embed="rId9"/>
          <a:stretch/>
        </p:blipFill>
        <p:spPr>
          <a:xfrm>
            <a:off x="0" y="3867840"/>
            <a:ext cx="394560" cy="342720"/>
          </a:xfrm>
          <a:prstGeom prst="rect">
            <a:avLst/>
          </a:prstGeom>
          <a:ln w="0">
            <a:noFill/>
          </a:ln>
        </p:spPr>
      </p:pic>
      <p:pic>
        <p:nvPicPr>
          <p:cNvPr id="105" name="Google Shape;120;p18" descr=""/>
          <p:cNvPicPr/>
          <p:nvPr/>
        </p:nvPicPr>
        <p:blipFill>
          <a:blip r:embed="rId10"/>
          <a:stretch/>
        </p:blipFill>
        <p:spPr>
          <a:xfrm>
            <a:off x="3340800" y="3538440"/>
            <a:ext cx="413640" cy="359280"/>
          </a:xfrm>
          <a:prstGeom prst="rect">
            <a:avLst/>
          </a:prstGeom>
          <a:ln w="0">
            <a:noFill/>
          </a:ln>
        </p:spPr>
      </p:pic>
      <p:pic>
        <p:nvPicPr>
          <p:cNvPr id="106" name="Google Shape;121;p18" descr=""/>
          <p:cNvPicPr/>
          <p:nvPr/>
        </p:nvPicPr>
        <p:blipFill>
          <a:blip r:embed="rId11"/>
          <a:stretch/>
        </p:blipFill>
        <p:spPr>
          <a:xfrm>
            <a:off x="0" y="4187160"/>
            <a:ext cx="394560" cy="342720"/>
          </a:xfrm>
          <a:prstGeom prst="rect">
            <a:avLst/>
          </a:prstGeom>
          <a:ln w="0">
            <a:noFill/>
          </a:ln>
        </p:spPr>
      </p:pic>
      <p:pic>
        <p:nvPicPr>
          <p:cNvPr id="107" name="Google Shape;122;p18" descr=""/>
          <p:cNvPicPr/>
          <p:nvPr/>
        </p:nvPicPr>
        <p:blipFill>
          <a:blip r:embed="rId12"/>
          <a:stretch/>
        </p:blipFill>
        <p:spPr>
          <a:xfrm>
            <a:off x="3351240" y="3867840"/>
            <a:ext cx="393120" cy="341280"/>
          </a:xfrm>
          <a:prstGeom prst="rect">
            <a:avLst/>
          </a:prstGeom>
          <a:ln w="0">
            <a:noFill/>
          </a:ln>
        </p:spPr>
      </p:pic>
      <p:pic>
        <p:nvPicPr>
          <p:cNvPr id="108" name="Google Shape;123;p18" descr=""/>
          <p:cNvPicPr/>
          <p:nvPr/>
        </p:nvPicPr>
        <p:blipFill>
          <a:blip r:embed="rId13"/>
          <a:stretch/>
        </p:blipFill>
        <p:spPr>
          <a:xfrm>
            <a:off x="3350160" y="4155120"/>
            <a:ext cx="394560" cy="342720"/>
          </a:xfrm>
          <a:prstGeom prst="rect">
            <a:avLst/>
          </a:prstGeom>
          <a:ln w="0">
            <a:noFill/>
          </a:ln>
        </p:spPr>
      </p:pic>
      <p:pic>
        <p:nvPicPr>
          <p:cNvPr id="109" name="Google Shape;124;p18" descr=""/>
          <p:cNvPicPr/>
          <p:nvPr/>
        </p:nvPicPr>
        <p:blipFill>
          <a:blip r:embed="rId14"/>
          <a:stretch/>
        </p:blipFill>
        <p:spPr>
          <a:xfrm>
            <a:off x="3350160" y="4522320"/>
            <a:ext cx="394560" cy="342720"/>
          </a:xfrm>
          <a:prstGeom prst="rect">
            <a:avLst/>
          </a:prstGeom>
          <a:ln w="0">
            <a:noFill/>
          </a:ln>
        </p:spPr>
      </p:pic>
      <p:sp>
        <p:nvSpPr>
          <p:cNvPr id="110" name="CustomShape 9"/>
          <p:cNvSpPr/>
          <p:nvPr/>
        </p:nvSpPr>
        <p:spPr>
          <a:xfrm>
            <a:off x="3677400" y="3380760"/>
            <a:ext cx="2778840" cy="53028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1" lang="en-GB" sz="1200" spc="-1" strike="noStrike">
                <a:solidFill>
                  <a:srgbClr val="ff9900"/>
                </a:solidFill>
                <a:latin typeface="Catamaran"/>
                <a:ea typeface="Catamaran"/>
              </a:rPr>
              <a:t>TRAVEL</a:t>
            </a:r>
            <a:r>
              <a:rPr b="0" i="1" lang="en-GB" sz="1200" spc="-1" strike="noStrike">
                <a:solidFill>
                  <a:srgbClr val="ff9900"/>
                </a:solidFill>
                <a:latin typeface="Catamaran"/>
                <a:ea typeface="Catamaran"/>
              </a:rPr>
              <a:t>clique</a:t>
            </a:r>
            <a:r>
              <a:rPr b="0" lang="en-GB" sz="1200" spc="-1" strike="noStrike">
                <a:solidFill>
                  <a:srgbClr val="000000"/>
                </a:solidFill>
                <a:latin typeface="Catamaran"/>
                <a:ea typeface="Catamaran"/>
              </a:rPr>
              <a:t> identifies accommodation and reserves</a:t>
            </a:r>
            <a:endParaRPr b="0" lang="en-US" sz="1200" spc="-1" strike="noStrike">
              <a:latin typeface="Arial"/>
            </a:endParaRPr>
          </a:p>
        </p:txBody>
      </p:sp>
      <p:sp>
        <p:nvSpPr>
          <p:cNvPr id="111" name="CustomShape 10"/>
          <p:cNvSpPr/>
          <p:nvPr/>
        </p:nvSpPr>
        <p:spPr>
          <a:xfrm>
            <a:off x="3677400" y="3837960"/>
            <a:ext cx="3218400" cy="365400"/>
          </a:xfrm>
          <a:prstGeom prst="rect">
            <a:avLst/>
          </a:prstGeom>
          <a:noFill/>
          <a:ln w="0">
            <a:noFill/>
          </a:ln>
        </p:spPr>
        <p:style>
          <a:lnRef idx="0"/>
          <a:fillRef idx="0"/>
          <a:effectRef idx="0"/>
          <a:fontRef idx="minor"/>
        </p:style>
        <p:txBody>
          <a:bodyPr lIns="90000" rIns="90000" tIns="91440" bIns="91440">
            <a:spAutoFit/>
          </a:bodyPr>
          <a:p>
            <a:pPr>
              <a:lnSpc>
                <a:spcPct val="100000"/>
              </a:lnSpc>
              <a:tabLst>
                <a:tab algn="l" pos="0"/>
              </a:tabLst>
            </a:pPr>
            <a:r>
              <a:rPr b="0" lang="en-GB" sz="1200" spc="-1" strike="noStrike">
                <a:solidFill>
                  <a:srgbClr val="000000"/>
                </a:solidFill>
                <a:latin typeface="Catamaran"/>
                <a:ea typeface="Catamaran"/>
              </a:rPr>
              <a:t>optional, Client pays deposit</a:t>
            </a:r>
            <a:endParaRPr b="0" lang="en-US" sz="1200" spc="-1" strike="noStrike">
              <a:latin typeface="Arial"/>
            </a:endParaRPr>
          </a:p>
        </p:txBody>
      </p:sp>
      <p:sp>
        <p:nvSpPr>
          <p:cNvPr id="112" name="CustomShape 11"/>
          <p:cNvSpPr/>
          <p:nvPr/>
        </p:nvSpPr>
        <p:spPr>
          <a:xfrm>
            <a:off x="0" y="1175040"/>
            <a:ext cx="1143360" cy="547560"/>
          </a:xfrm>
          <a:prstGeom prst="rect">
            <a:avLst/>
          </a:prstGeom>
          <a:noFill/>
          <a:ln w="0">
            <a:noFill/>
          </a:ln>
        </p:spPr>
        <p:style>
          <a:lnRef idx="0"/>
          <a:fillRef idx="0"/>
          <a:effectRef idx="0"/>
          <a:fontRef idx="minor"/>
        </p:style>
        <p:txBody>
          <a:bodyPr lIns="90000" rIns="90000" tIns="91440" bIns="91440">
            <a:spAutoFit/>
          </a:bodyPr>
          <a:p>
            <a:pPr>
              <a:lnSpc>
                <a:spcPct val="100000"/>
              </a:lnSpc>
              <a:tabLst>
                <a:tab algn="l" pos="0"/>
              </a:tabLst>
            </a:pPr>
            <a:r>
              <a:rPr b="0" lang="en-GB" sz="1200" spc="-1" strike="noStrike">
                <a:solidFill>
                  <a:srgbClr val="e69138"/>
                </a:solidFill>
                <a:latin typeface="Catamaran ExtraBold"/>
                <a:ea typeface="Catamaran ExtraBold"/>
              </a:rPr>
              <a:t>TRAVEL</a:t>
            </a:r>
            <a:r>
              <a:rPr b="0" i="1" lang="en-GB" sz="1200" spc="-1" strike="noStrike">
                <a:solidFill>
                  <a:srgbClr val="e69138"/>
                </a:solidFill>
                <a:latin typeface="Catamaran"/>
                <a:ea typeface="Catamaran"/>
              </a:rPr>
              <a:t>clique</a:t>
            </a:r>
            <a:endParaRPr b="0" lang="en-US" sz="1200" spc="-1" strike="noStrike">
              <a:latin typeface="Arial"/>
            </a:endParaRPr>
          </a:p>
        </p:txBody>
      </p:sp>
      <p:sp>
        <p:nvSpPr>
          <p:cNvPr id="113" name="CustomShape 12"/>
          <p:cNvSpPr/>
          <p:nvPr/>
        </p:nvSpPr>
        <p:spPr>
          <a:xfrm>
            <a:off x="395280" y="2085120"/>
            <a:ext cx="588240" cy="547560"/>
          </a:xfrm>
          <a:prstGeom prst="rect">
            <a:avLst/>
          </a:prstGeom>
          <a:noFill/>
          <a:ln w="0">
            <a:noFill/>
          </a:ln>
        </p:spPr>
        <p:style>
          <a:lnRef idx="0"/>
          <a:fillRef idx="0"/>
          <a:effectRef idx="0"/>
          <a:fontRef idx="minor"/>
        </p:style>
        <p:txBody>
          <a:bodyPr lIns="90000" rIns="90000" tIns="91440" bIns="91440">
            <a:spAutoFit/>
          </a:bodyPr>
          <a:p>
            <a:pPr>
              <a:lnSpc>
                <a:spcPct val="100000"/>
              </a:lnSpc>
              <a:tabLst>
                <a:tab algn="l" pos="0"/>
              </a:tabLst>
            </a:pPr>
            <a:r>
              <a:rPr b="0" lang="en-GB" sz="1200" spc="-1" strike="noStrike">
                <a:solidFill>
                  <a:srgbClr val="000000"/>
                </a:solidFill>
                <a:latin typeface="Catamaran"/>
                <a:ea typeface="Catamaran"/>
              </a:rPr>
              <a:t>Client</a:t>
            </a:r>
            <a:endParaRPr b="0" lang="en-US" sz="1200" spc="-1" strike="noStrike">
              <a:latin typeface="Arial"/>
            </a:endParaRPr>
          </a:p>
        </p:txBody>
      </p:sp>
      <p:pic>
        <p:nvPicPr>
          <p:cNvPr id="114" name="Google Shape;129;p18" descr=""/>
          <p:cNvPicPr/>
          <p:nvPr/>
        </p:nvPicPr>
        <p:blipFill>
          <a:blip r:embed="rId15"/>
          <a:stretch/>
        </p:blipFill>
        <p:spPr>
          <a:xfrm>
            <a:off x="126720" y="1158480"/>
            <a:ext cx="6182280" cy="1976760"/>
          </a:xfrm>
          <a:prstGeom prst="rect">
            <a:avLst/>
          </a:prstGeom>
          <a:ln w="0">
            <a:noFill/>
          </a:ln>
        </p:spPr>
      </p:pic>
      <p:sp>
        <p:nvSpPr>
          <p:cNvPr id="115" name="CustomShape 13"/>
          <p:cNvSpPr/>
          <p:nvPr/>
        </p:nvSpPr>
        <p:spPr>
          <a:xfrm>
            <a:off x="6400800" y="762120"/>
            <a:ext cx="9000" cy="4028400"/>
          </a:xfrm>
          <a:custGeom>
            <a:avLst/>
            <a:gdLst/>
            <a:ahLst/>
            <a:rect l="l" t="t" r="r" b="b"/>
            <a:pathLst>
              <a:path w="21600" h="21600">
                <a:moveTo>
                  <a:pt x="0" y="0"/>
                </a:moveTo>
                <a:lnTo>
                  <a:pt x="21600" y="21600"/>
                </a:lnTo>
              </a:path>
            </a:pathLst>
          </a:custGeom>
          <a:noFill/>
          <a:ln w="9525">
            <a:solidFill>
              <a:srgbClr val="0047bb"/>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6" name="Google Shape;135;p19" descr=""/>
          <p:cNvPicPr/>
          <p:nvPr/>
        </p:nvPicPr>
        <p:blipFill>
          <a:blip r:embed="rId1"/>
          <a:stretch/>
        </p:blipFill>
        <p:spPr>
          <a:xfrm>
            <a:off x="101520" y="686160"/>
            <a:ext cx="6143400" cy="3974040"/>
          </a:xfrm>
          <a:prstGeom prst="rect">
            <a:avLst/>
          </a:prstGeom>
          <a:ln w="0">
            <a:noFill/>
          </a:ln>
        </p:spPr>
      </p:pic>
      <p:sp>
        <p:nvSpPr>
          <p:cNvPr id="117" name="CustomShape 1"/>
          <p:cNvSpPr/>
          <p:nvPr/>
        </p:nvSpPr>
        <p:spPr>
          <a:xfrm>
            <a:off x="0" y="128520"/>
            <a:ext cx="8316360" cy="392760"/>
          </a:xfrm>
          <a:prstGeom prst="rect">
            <a:avLst/>
          </a:prstGeom>
          <a:solidFill>
            <a:srgbClr val="0047bb"/>
          </a:solidFill>
          <a:ln w="0">
            <a:noFill/>
          </a:ln>
        </p:spPr>
        <p:style>
          <a:lnRef idx="0"/>
          <a:fillRef idx="0"/>
          <a:effectRef idx="0"/>
          <a:fontRef idx="minor"/>
        </p:style>
        <p:txBody>
          <a:bodyPr lIns="90000" rIns="90000" tIns="91440" bIns="91440" anchor="ctr">
            <a:normAutofit fontScale="51000"/>
          </a:bodyPr>
          <a:p>
            <a:pPr>
              <a:lnSpc>
                <a:spcPct val="100000"/>
              </a:lnSpc>
              <a:tabLst>
                <a:tab algn="l" pos="0"/>
              </a:tabLst>
            </a:pPr>
            <a:r>
              <a:rPr b="0" lang="en-GB" sz="2200" spc="-1" strike="noStrike">
                <a:solidFill>
                  <a:srgbClr val="ffffff"/>
                </a:solidFill>
                <a:latin typeface="Catamaran"/>
                <a:ea typeface="Catamaran"/>
              </a:rPr>
              <a:t>Tomorrow</a:t>
            </a:r>
            <a:endParaRPr b="0" lang="en-US" sz="2200" spc="-1" strike="noStrike">
              <a:latin typeface="Arial"/>
            </a:endParaRPr>
          </a:p>
        </p:txBody>
      </p:sp>
      <p:sp>
        <p:nvSpPr>
          <p:cNvPr id="118" name="CustomShape 2"/>
          <p:cNvSpPr/>
          <p:nvPr/>
        </p:nvSpPr>
        <p:spPr>
          <a:xfrm>
            <a:off x="8523720" y="4695480"/>
            <a:ext cx="547920" cy="392760"/>
          </a:xfrm>
          <a:prstGeom prst="rect">
            <a:avLst/>
          </a:prstGeom>
          <a:noFill/>
          <a:ln w="0">
            <a:noFill/>
          </a:ln>
        </p:spPr>
        <p:style>
          <a:lnRef idx="0"/>
          <a:fillRef idx="0"/>
          <a:effectRef idx="0"/>
          <a:fontRef idx="minor"/>
        </p:style>
        <p:txBody>
          <a:bodyPr lIns="90000" rIns="90000" tIns="91440" bIns="91440" anchor="b">
            <a:noAutofit/>
          </a:bodyPr>
          <a:p>
            <a:pPr algn="r">
              <a:lnSpc>
                <a:spcPct val="100000"/>
              </a:lnSpc>
              <a:tabLst>
                <a:tab algn="l" pos="0"/>
              </a:tabLst>
            </a:pPr>
            <a:fld id="{C8DB2977-5223-43F3-B45C-3C0A90DD9888}" type="slidenum">
              <a:rPr b="0" lang="en-GB" sz="750" spc="-1" strike="noStrike">
                <a:solidFill>
                  <a:srgbClr val="424242"/>
                </a:solidFill>
                <a:latin typeface="Catamaran SemiBold"/>
                <a:ea typeface="Catamaran SemiBold"/>
              </a:rPr>
              <a:t>4</a:t>
            </a:fld>
            <a:endParaRPr b="0" lang="en-US" sz="750" spc="-1" strike="noStrike">
              <a:latin typeface="Arial"/>
            </a:endParaRPr>
          </a:p>
        </p:txBody>
      </p:sp>
      <p:sp>
        <p:nvSpPr>
          <p:cNvPr id="119" name="CustomShape 3"/>
          <p:cNvSpPr/>
          <p:nvPr/>
        </p:nvSpPr>
        <p:spPr>
          <a:xfrm>
            <a:off x="479880" y="1262880"/>
            <a:ext cx="4494960" cy="399600"/>
          </a:xfrm>
          <a:prstGeom prst="rect">
            <a:avLst/>
          </a:prstGeom>
          <a:noFill/>
          <a:ln w="0">
            <a:noFill/>
          </a:ln>
        </p:spPr>
        <p:style>
          <a:lnRef idx="0"/>
          <a:fillRef idx="0"/>
          <a:effectRef idx="0"/>
          <a:fontRef idx="minor"/>
        </p:style>
      </p:sp>
      <p:pic>
        <p:nvPicPr>
          <p:cNvPr id="120" name="Google Shape;139;p19" descr=""/>
          <p:cNvPicPr/>
          <p:nvPr/>
        </p:nvPicPr>
        <p:blipFill>
          <a:blip r:embed="rId2"/>
          <a:stretch/>
        </p:blipFill>
        <p:spPr>
          <a:xfrm>
            <a:off x="2867400" y="3839040"/>
            <a:ext cx="394560" cy="342720"/>
          </a:xfrm>
          <a:prstGeom prst="rect">
            <a:avLst/>
          </a:prstGeom>
          <a:ln w="0">
            <a:noFill/>
          </a:ln>
        </p:spPr>
      </p:pic>
      <p:pic>
        <p:nvPicPr>
          <p:cNvPr id="121" name="Google Shape;140;p19" descr=""/>
          <p:cNvPicPr/>
          <p:nvPr/>
        </p:nvPicPr>
        <p:blipFill>
          <a:blip r:embed="rId3"/>
          <a:stretch/>
        </p:blipFill>
        <p:spPr>
          <a:xfrm>
            <a:off x="4058280" y="2314440"/>
            <a:ext cx="394560" cy="342720"/>
          </a:xfrm>
          <a:prstGeom prst="rect">
            <a:avLst/>
          </a:prstGeom>
          <a:ln w="0">
            <a:noFill/>
          </a:ln>
        </p:spPr>
      </p:pic>
      <p:pic>
        <p:nvPicPr>
          <p:cNvPr id="122" name="Google Shape;141;p19" descr=""/>
          <p:cNvPicPr/>
          <p:nvPr/>
        </p:nvPicPr>
        <p:blipFill>
          <a:blip r:embed="rId4"/>
          <a:stretch/>
        </p:blipFill>
        <p:spPr>
          <a:xfrm>
            <a:off x="1440000" y="3235680"/>
            <a:ext cx="413640" cy="359280"/>
          </a:xfrm>
          <a:prstGeom prst="rect">
            <a:avLst/>
          </a:prstGeom>
          <a:ln w="0">
            <a:noFill/>
          </a:ln>
        </p:spPr>
      </p:pic>
      <p:pic>
        <p:nvPicPr>
          <p:cNvPr id="123" name="Google Shape;142;p19" descr=""/>
          <p:cNvPicPr/>
          <p:nvPr/>
        </p:nvPicPr>
        <p:blipFill>
          <a:blip r:embed="rId5"/>
          <a:stretch/>
        </p:blipFill>
        <p:spPr>
          <a:xfrm>
            <a:off x="3435480" y="3420360"/>
            <a:ext cx="394560" cy="342720"/>
          </a:xfrm>
          <a:prstGeom prst="rect">
            <a:avLst/>
          </a:prstGeom>
          <a:ln w="0">
            <a:noFill/>
          </a:ln>
        </p:spPr>
      </p:pic>
      <p:pic>
        <p:nvPicPr>
          <p:cNvPr id="124" name="Google Shape;143;p19" descr=""/>
          <p:cNvPicPr/>
          <p:nvPr/>
        </p:nvPicPr>
        <p:blipFill>
          <a:blip r:embed="rId6"/>
          <a:stretch/>
        </p:blipFill>
        <p:spPr>
          <a:xfrm>
            <a:off x="3213360" y="2133000"/>
            <a:ext cx="393120" cy="341280"/>
          </a:xfrm>
          <a:prstGeom prst="rect">
            <a:avLst/>
          </a:prstGeom>
          <a:ln w="0">
            <a:noFill/>
          </a:ln>
        </p:spPr>
      </p:pic>
      <p:pic>
        <p:nvPicPr>
          <p:cNvPr id="125" name="Google Shape;144;p19" descr=""/>
          <p:cNvPicPr/>
          <p:nvPr/>
        </p:nvPicPr>
        <p:blipFill>
          <a:blip r:embed="rId7"/>
          <a:stretch/>
        </p:blipFill>
        <p:spPr>
          <a:xfrm>
            <a:off x="4975560" y="4055400"/>
            <a:ext cx="394560" cy="342720"/>
          </a:xfrm>
          <a:prstGeom prst="rect">
            <a:avLst/>
          </a:prstGeom>
          <a:ln w="0">
            <a:noFill/>
          </a:ln>
        </p:spPr>
      </p:pic>
      <p:sp>
        <p:nvSpPr>
          <p:cNvPr id="126" name="CustomShape 4"/>
          <p:cNvSpPr/>
          <p:nvPr/>
        </p:nvSpPr>
        <p:spPr>
          <a:xfrm>
            <a:off x="6661800" y="1396080"/>
            <a:ext cx="2405520" cy="1095120"/>
          </a:xfrm>
          <a:prstGeom prst="rect">
            <a:avLst/>
          </a:prstGeom>
          <a:noFill/>
          <a:ln w="0">
            <a:noFill/>
          </a:ln>
        </p:spPr>
        <p:style>
          <a:lnRef idx="0"/>
          <a:fillRef idx="0"/>
          <a:effectRef idx="0"/>
          <a:fontRef idx="minor"/>
        </p:style>
        <p:txBody>
          <a:bodyPr lIns="90000" rIns="90000" tIns="91440" bIns="91440">
            <a:spAutoFit/>
          </a:bodyPr>
          <a:p>
            <a:pPr>
              <a:lnSpc>
                <a:spcPct val="100000"/>
              </a:lnSpc>
              <a:tabLst>
                <a:tab algn="l" pos="0"/>
              </a:tabLst>
            </a:pPr>
            <a:r>
              <a:rPr b="1" lang="en-GB" sz="1200" spc="-1" strike="noStrike">
                <a:solidFill>
                  <a:srgbClr val="ff9900"/>
                </a:solidFill>
                <a:latin typeface="Catamaran"/>
                <a:ea typeface="Catamaran"/>
              </a:rPr>
              <a:t>TRAVEL</a:t>
            </a:r>
            <a:r>
              <a:rPr b="0" i="1" lang="en-GB" sz="1200" spc="-1" strike="noStrike">
                <a:solidFill>
                  <a:srgbClr val="ff9900"/>
                </a:solidFill>
                <a:latin typeface="Catamaran"/>
                <a:ea typeface="Catamaran"/>
              </a:rPr>
              <a:t>clique</a:t>
            </a:r>
            <a:r>
              <a:rPr b="0" lang="en-GB" sz="1200" spc="-1" strike="noStrike">
                <a:solidFill>
                  <a:srgbClr val="000000"/>
                </a:solidFill>
                <a:latin typeface="Catamaran"/>
                <a:ea typeface="Catamaran"/>
              </a:rPr>
              <a:t> App mixes flight, vehicle, accommodation, connects back to on-site systems for availability etc.</a:t>
            </a:r>
            <a:endParaRPr b="0" lang="en-US" sz="1200" spc="-1" strike="noStrike">
              <a:latin typeface="Arial"/>
            </a:endParaRPr>
          </a:p>
        </p:txBody>
      </p:sp>
      <p:sp>
        <p:nvSpPr>
          <p:cNvPr id="127" name="CustomShape 5"/>
          <p:cNvSpPr/>
          <p:nvPr/>
        </p:nvSpPr>
        <p:spPr>
          <a:xfrm>
            <a:off x="6661800" y="710280"/>
            <a:ext cx="2394000" cy="912600"/>
          </a:xfrm>
          <a:prstGeom prst="rect">
            <a:avLst/>
          </a:prstGeom>
          <a:noFill/>
          <a:ln w="0">
            <a:noFill/>
          </a:ln>
        </p:spPr>
        <p:style>
          <a:lnRef idx="0"/>
          <a:fillRef idx="0"/>
          <a:effectRef idx="0"/>
          <a:fontRef idx="minor"/>
        </p:style>
        <p:txBody>
          <a:bodyPr lIns="90000" rIns="90000" tIns="91440" bIns="91440">
            <a:spAutoFit/>
          </a:bodyPr>
          <a:p>
            <a:pPr>
              <a:lnSpc>
                <a:spcPct val="100000"/>
              </a:lnSpc>
              <a:tabLst>
                <a:tab algn="l" pos="0"/>
              </a:tabLst>
            </a:pPr>
            <a:r>
              <a:rPr b="0" lang="en-GB" sz="1200" spc="-1" strike="noStrike">
                <a:solidFill>
                  <a:srgbClr val="000000"/>
                </a:solidFill>
                <a:latin typeface="Catamaran"/>
                <a:ea typeface="Catamaran"/>
              </a:rPr>
              <a:t>Client searches for holiday package wishes via </a:t>
            </a:r>
            <a:r>
              <a:rPr b="1" lang="en-GB" sz="1200" spc="-1" strike="noStrike">
                <a:solidFill>
                  <a:srgbClr val="ff9900"/>
                </a:solidFill>
                <a:latin typeface="Catamaran"/>
                <a:ea typeface="Catamaran"/>
              </a:rPr>
              <a:t>TRAVEL</a:t>
            </a:r>
            <a:r>
              <a:rPr b="0" i="1" lang="en-GB" sz="1200" spc="-1" strike="noStrike">
                <a:solidFill>
                  <a:srgbClr val="ff9900"/>
                </a:solidFill>
                <a:latin typeface="Catamaran"/>
                <a:ea typeface="Catamaran"/>
              </a:rPr>
              <a:t>clique</a:t>
            </a:r>
            <a:r>
              <a:rPr b="0" lang="en-GB" sz="1200" spc="-1" strike="noStrike">
                <a:solidFill>
                  <a:srgbClr val="000000"/>
                </a:solidFill>
                <a:latin typeface="Catamaran"/>
                <a:ea typeface="Catamaran"/>
              </a:rPr>
              <a:t> App hosted in public cloud</a:t>
            </a:r>
            <a:endParaRPr b="0" lang="en-US" sz="1200" spc="-1" strike="noStrike">
              <a:latin typeface="Arial"/>
            </a:endParaRPr>
          </a:p>
        </p:txBody>
      </p:sp>
      <p:sp>
        <p:nvSpPr>
          <p:cNvPr id="128" name="CustomShape 6"/>
          <p:cNvSpPr/>
          <p:nvPr/>
        </p:nvSpPr>
        <p:spPr>
          <a:xfrm>
            <a:off x="6661800" y="2276280"/>
            <a:ext cx="2405520" cy="730080"/>
          </a:xfrm>
          <a:prstGeom prst="rect">
            <a:avLst/>
          </a:prstGeom>
          <a:noFill/>
          <a:ln w="0">
            <a:noFill/>
          </a:ln>
        </p:spPr>
        <p:style>
          <a:lnRef idx="0"/>
          <a:fillRef idx="0"/>
          <a:effectRef idx="0"/>
          <a:fontRef idx="minor"/>
        </p:style>
        <p:txBody>
          <a:bodyPr lIns="90000" rIns="90000" tIns="91440" bIns="91440">
            <a:spAutoFit/>
          </a:bodyPr>
          <a:p>
            <a:pPr>
              <a:lnSpc>
                <a:spcPct val="100000"/>
              </a:lnSpc>
              <a:tabLst>
                <a:tab algn="l" pos="0"/>
              </a:tabLst>
            </a:pPr>
            <a:r>
              <a:rPr b="0" lang="en-GB" sz="1200" spc="-1" strike="noStrike">
                <a:solidFill>
                  <a:srgbClr val="000000"/>
                </a:solidFill>
                <a:latin typeface="Catamaran"/>
                <a:ea typeface="Catamaran"/>
              </a:rPr>
              <a:t>Client makes final selection and confirms on </a:t>
            </a:r>
            <a:r>
              <a:rPr b="1" lang="en-GB" sz="1200" spc="-1" strike="noStrike">
                <a:solidFill>
                  <a:srgbClr val="ff9900"/>
                </a:solidFill>
                <a:latin typeface="Catamaran"/>
                <a:ea typeface="Catamaran"/>
              </a:rPr>
              <a:t>TRAVEL</a:t>
            </a:r>
            <a:r>
              <a:rPr b="0" i="1" lang="en-GB" sz="1200" spc="-1" strike="noStrike">
                <a:solidFill>
                  <a:srgbClr val="ff9900"/>
                </a:solidFill>
                <a:latin typeface="Catamaran"/>
                <a:ea typeface="Catamaran"/>
              </a:rPr>
              <a:t>clique</a:t>
            </a:r>
            <a:r>
              <a:rPr b="0" lang="en-GB" sz="1200" spc="-1" strike="noStrike">
                <a:solidFill>
                  <a:srgbClr val="000000"/>
                </a:solidFill>
                <a:latin typeface="Catamaran"/>
                <a:ea typeface="Catamaran"/>
              </a:rPr>
              <a:t> App</a:t>
            </a:r>
            <a:endParaRPr b="0" lang="en-US" sz="1200" spc="-1" strike="noStrike">
              <a:latin typeface="Arial"/>
            </a:endParaRPr>
          </a:p>
        </p:txBody>
      </p:sp>
      <p:sp>
        <p:nvSpPr>
          <p:cNvPr id="129" name="CustomShape 7"/>
          <p:cNvSpPr/>
          <p:nvPr/>
        </p:nvSpPr>
        <p:spPr>
          <a:xfrm>
            <a:off x="6652800" y="4113000"/>
            <a:ext cx="2405520" cy="730440"/>
          </a:xfrm>
          <a:prstGeom prst="rect">
            <a:avLst/>
          </a:prstGeom>
          <a:noFill/>
          <a:ln w="0">
            <a:noFill/>
          </a:ln>
        </p:spPr>
        <p:style>
          <a:lnRef idx="0"/>
          <a:fillRef idx="0"/>
          <a:effectRef idx="0"/>
          <a:fontRef idx="minor"/>
        </p:style>
        <p:txBody>
          <a:bodyPr lIns="90000" rIns="90000" tIns="91440" bIns="91440">
            <a:spAutoFit/>
          </a:bodyPr>
          <a:p>
            <a:pPr>
              <a:lnSpc>
                <a:spcPct val="100000"/>
              </a:lnSpc>
              <a:tabLst>
                <a:tab algn="l" pos="0"/>
              </a:tabLst>
            </a:pPr>
            <a:r>
              <a:rPr b="1" lang="en-GB" sz="1200" spc="-1" strike="noStrike">
                <a:solidFill>
                  <a:srgbClr val="ff9900"/>
                </a:solidFill>
                <a:latin typeface="Catamaran"/>
                <a:ea typeface="Catamaran"/>
              </a:rPr>
              <a:t>TRAVEL</a:t>
            </a:r>
            <a:r>
              <a:rPr b="0" i="1" lang="en-GB" sz="1200" spc="-1" strike="noStrike">
                <a:solidFill>
                  <a:srgbClr val="ff9900"/>
                </a:solidFill>
                <a:latin typeface="Catamaran"/>
                <a:ea typeface="Catamaran"/>
              </a:rPr>
              <a:t>clique</a:t>
            </a:r>
            <a:r>
              <a:rPr b="0" lang="en-GB" sz="1200" spc="-1" strike="noStrike">
                <a:solidFill>
                  <a:srgbClr val="000000"/>
                </a:solidFill>
                <a:latin typeface="Catamaran"/>
                <a:ea typeface="Catamaran"/>
              </a:rPr>
              <a:t> confirms all reservations and proceeds to ticketing</a:t>
            </a:r>
            <a:endParaRPr b="0" lang="en-US" sz="1200" spc="-1" strike="noStrike">
              <a:latin typeface="Arial"/>
            </a:endParaRPr>
          </a:p>
        </p:txBody>
      </p:sp>
      <p:pic>
        <p:nvPicPr>
          <p:cNvPr id="130" name="Google Shape;149;p19" descr=""/>
          <p:cNvPicPr/>
          <p:nvPr/>
        </p:nvPicPr>
        <p:blipFill>
          <a:blip r:embed="rId8"/>
          <a:stretch/>
        </p:blipFill>
        <p:spPr>
          <a:xfrm>
            <a:off x="6329520" y="710280"/>
            <a:ext cx="394560" cy="342720"/>
          </a:xfrm>
          <a:prstGeom prst="rect">
            <a:avLst/>
          </a:prstGeom>
          <a:ln w="0">
            <a:noFill/>
          </a:ln>
        </p:spPr>
      </p:pic>
      <p:pic>
        <p:nvPicPr>
          <p:cNvPr id="131" name="Google Shape;150;p19" descr=""/>
          <p:cNvPicPr/>
          <p:nvPr/>
        </p:nvPicPr>
        <p:blipFill>
          <a:blip r:embed="rId9"/>
          <a:stretch/>
        </p:blipFill>
        <p:spPr>
          <a:xfrm>
            <a:off x="6329520" y="1396080"/>
            <a:ext cx="394560" cy="342720"/>
          </a:xfrm>
          <a:prstGeom prst="rect">
            <a:avLst/>
          </a:prstGeom>
          <a:ln w="0">
            <a:noFill/>
          </a:ln>
        </p:spPr>
      </p:pic>
      <p:pic>
        <p:nvPicPr>
          <p:cNvPr id="132" name="Google Shape;151;p19" descr=""/>
          <p:cNvPicPr/>
          <p:nvPr/>
        </p:nvPicPr>
        <p:blipFill>
          <a:blip r:embed="rId10"/>
          <a:stretch/>
        </p:blipFill>
        <p:spPr>
          <a:xfrm>
            <a:off x="6329520" y="2906640"/>
            <a:ext cx="413640" cy="359280"/>
          </a:xfrm>
          <a:prstGeom prst="rect">
            <a:avLst/>
          </a:prstGeom>
          <a:ln w="0">
            <a:noFill/>
          </a:ln>
        </p:spPr>
      </p:pic>
      <p:pic>
        <p:nvPicPr>
          <p:cNvPr id="133" name="Google Shape;152;p19" descr=""/>
          <p:cNvPicPr/>
          <p:nvPr/>
        </p:nvPicPr>
        <p:blipFill>
          <a:blip r:embed="rId11"/>
          <a:stretch/>
        </p:blipFill>
        <p:spPr>
          <a:xfrm>
            <a:off x="6329520" y="2276280"/>
            <a:ext cx="394560" cy="342720"/>
          </a:xfrm>
          <a:prstGeom prst="rect">
            <a:avLst/>
          </a:prstGeom>
          <a:ln w="0">
            <a:noFill/>
          </a:ln>
        </p:spPr>
      </p:pic>
      <p:pic>
        <p:nvPicPr>
          <p:cNvPr id="134" name="Google Shape;153;p19" descr=""/>
          <p:cNvPicPr/>
          <p:nvPr/>
        </p:nvPicPr>
        <p:blipFill>
          <a:blip r:embed="rId12"/>
          <a:stretch/>
        </p:blipFill>
        <p:spPr>
          <a:xfrm>
            <a:off x="6329520" y="3420000"/>
            <a:ext cx="393120" cy="341280"/>
          </a:xfrm>
          <a:prstGeom prst="rect">
            <a:avLst/>
          </a:prstGeom>
          <a:ln w="0">
            <a:noFill/>
          </a:ln>
        </p:spPr>
      </p:pic>
      <p:pic>
        <p:nvPicPr>
          <p:cNvPr id="135" name="Google Shape;154;p19" descr=""/>
          <p:cNvPicPr/>
          <p:nvPr/>
        </p:nvPicPr>
        <p:blipFill>
          <a:blip r:embed="rId13"/>
          <a:stretch/>
        </p:blipFill>
        <p:spPr>
          <a:xfrm>
            <a:off x="6329520" y="4106520"/>
            <a:ext cx="394560" cy="342720"/>
          </a:xfrm>
          <a:prstGeom prst="rect">
            <a:avLst/>
          </a:prstGeom>
          <a:ln w="0">
            <a:noFill/>
          </a:ln>
        </p:spPr>
      </p:pic>
      <p:sp>
        <p:nvSpPr>
          <p:cNvPr id="136" name="CustomShape 8"/>
          <p:cNvSpPr/>
          <p:nvPr/>
        </p:nvSpPr>
        <p:spPr>
          <a:xfrm>
            <a:off x="6661800" y="2906640"/>
            <a:ext cx="2394000" cy="53028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1" lang="en-GB" sz="1200" spc="-1" strike="noStrike">
                <a:solidFill>
                  <a:srgbClr val="ff9900"/>
                </a:solidFill>
                <a:latin typeface="Catamaran"/>
                <a:ea typeface="Catamaran"/>
              </a:rPr>
              <a:t>TRAVEL</a:t>
            </a:r>
            <a:r>
              <a:rPr b="0" i="1" lang="en-GB" sz="1200" spc="-1" strike="noStrike">
                <a:solidFill>
                  <a:srgbClr val="ff9900"/>
                </a:solidFill>
                <a:latin typeface="Catamaran"/>
                <a:ea typeface="Catamaran"/>
              </a:rPr>
              <a:t>clique</a:t>
            </a:r>
            <a:r>
              <a:rPr b="0" lang="en-GB" sz="1200" spc="-1" strike="noStrike">
                <a:solidFill>
                  <a:srgbClr val="000000"/>
                </a:solidFill>
                <a:latin typeface="Catamaran"/>
                <a:ea typeface="Catamaran"/>
              </a:rPr>
              <a:t> App changes reservations to confirmations and retrieves booking details</a:t>
            </a:r>
            <a:endParaRPr b="0" lang="en-US" sz="1200" spc="-1" strike="noStrike">
              <a:latin typeface="Arial"/>
            </a:endParaRPr>
          </a:p>
        </p:txBody>
      </p:sp>
      <p:sp>
        <p:nvSpPr>
          <p:cNvPr id="137" name="CustomShape 9"/>
          <p:cNvSpPr/>
          <p:nvPr/>
        </p:nvSpPr>
        <p:spPr>
          <a:xfrm>
            <a:off x="6649920" y="3420000"/>
            <a:ext cx="2405520" cy="912600"/>
          </a:xfrm>
          <a:prstGeom prst="rect">
            <a:avLst/>
          </a:prstGeom>
          <a:noFill/>
          <a:ln w="0">
            <a:noFill/>
          </a:ln>
        </p:spPr>
        <p:style>
          <a:lnRef idx="0"/>
          <a:fillRef idx="0"/>
          <a:effectRef idx="0"/>
          <a:fontRef idx="minor"/>
        </p:style>
        <p:txBody>
          <a:bodyPr lIns="90000" rIns="90000" tIns="91440" bIns="91440">
            <a:spAutoFit/>
          </a:bodyPr>
          <a:p>
            <a:pPr>
              <a:lnSpc>
                <a:spcPct val="100000"/>
              </a:lnSpc>
              <a:tabLst>
                <a:tab algn="l" pos="0"/>
              </a:tabLst>
            </a:pPr>
            <a:r>
              <a:rPr b="1" lang="en-GB" sz="1200" spc="-1" strike="noStrike">
                <a:solidFill>
                  <a:srgbClr val="ff9900"/>
                </a:solidFill>
                <a:latin typeface="Catamaran"/>
                <a:ea typeface="Catamaran"/>
              </a:rPr>
              <a:t>TRAVEL</a:t>
            </a:r>
            <a:r>
              <a:rPr b="0" i="1" lang="en-GB" sz="1200" spc="-1" strike="noStrike">
                <a:solidFill>
                  <a:srgbClr val="ff9900"/>
                </a:solidFill>
                <a:latin typeface="Catamaran"/>
                <a:ea typeface="Catamaran"/>
              </a:rPr>
              <a:t>clique</a:t>
            </a:r>
            <a:r>
              <a:rPr b="0" lang="en-GB" sz="1200" spc="-1" strike="noStrike">
                <a:solidFill>
                  <a:srgbClr val="000000"/>
                </a:solidFill>
                <a:latin typeface="Catamaran"/>
                <a:ea typeface="Catamaran"/>
              </a:rPr>
              <a:t> App allows Client to checkout and takes payment (deposit, full, payment plan etc.)</a:t>
            </a:r>
            <a:endParaRPr b="0" lang="en-US" sz="1200" spc="-1" strike="noStrike">
              <a:latin typeface="Arial"/>
            </a:endParaRPr>
          </a:p>
        </p:txBody>
      </p:sp>
      <p:sp>
        <p:nvSpPr>
          <p:cNvPr id="138" name="CustomShape 10"/>
          <p:cNvSpPr/>
          <p:nvPr/>
        </p:nvSpPr>
        <p:spPr>
          <a:xfrm>
            <a:off x="6324480" y="685800"/>
            <a:ext cx="9000" cy="4028400"/>
          </a:xfrm>
          <a:custGeom>
            <a:avLst/>
            <a:gdLst/>
            <a:ahLst/>
            <a:rect l="l" t="t" r="r" b="b"/>
            <a:pathLst>
              <a:path w="21600" h="21600">
                <a:moveTo>
                  <a:pt x="0" y="0"/>
                </a:moveTo>
                <a:lnTo>
                  <a:pt x="21600" y="21600"/>
                </a:lnTo>
              </a:path>
            </a:pathLst>
          </a:custGeom>
          <a:noFill/>
          <a:ln w="9525">
            <a:solidFill>
              <a:srgbClr val="0047bb"/>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0" y="128520"/>
            <a:ext cx="8316360" cy="392760"/>
          </a:xfrm>
          <a:prstGeom prst="rect">
            <a:avLst/>
          </a:prstGeom>
          <a:solidFill>
            <a:srgbClr val="0047bb"/>
          </a:solidFill>
          <a:ln w="0">
            <a:noFill/>
          </a:ln>
        </p:spPr>
        <p:style>
          <a:lnRef idx="0"/>
          <a:fillRef idx="0"/>
          <a:effectRef idx="0"/>
          <a:fontRef idx="minor"/>
        </p:style>
        <p:txBody>
          <a:bodyPr lIns="90000" rIns="90000" tIns="91440" bIns="91440" anchor="ctr">
            <a:normAutofit fontScale="51000"/>
          </a:bodyPr>
          <a:p>
            <a:pPr>
              <a:lnSpc>
                <a:spcPct val="100000"/>
              </a:lnSpc>
              <a:tabLst>
                <a:tab algn="l" pos="0"/>
              </a:tabLst>
            </a:pPr>
            <a:r>
              <a:rPr b="0" lang="en-GB" sz="2200" spc="-1" strike="noStrike">
                <a:solidFill>
                  <a:srgbClr val="e69138"/>
                </a:solidFill>
                <a:latin typeface="Catamaran ExtraBold"/>
                <a:ea typeface="Catamaran ExtraBold"/>
              </a:rPr>
              <a:t>TRAVEL</a:t>
            </a:r>
            <a:r>
              <a:rPr b="0" i="1" lang="en-GB" sz="2200" spc="-1" strike="noStrike">
                <a:solidFill>
                  <a:srgbClr val="e69138"/>
                </a:solidFill>
                <a:latin typeface="Catamaran"/>
                <a:ea typeface="Catamaran"/>
              </a:rPr>
              <a:t>clique</a:t>
            </a:r>
            <a:r>
              <a:rPr b="0" lang="en-GB" sz="2200" spc="-1" strike="noStrike">
                <a:solidFill>
                  <a:srgbClr val="ffffff"/>
                </a:solidFill>
                <a:latin typeface="Catamaran"/>
                <a:ea typeface="Catamaran"/>
              </a:rPr>
              <a:t> App - Infrastructure</a:t>
            </a:r>
            <a:endParaRPr b="0" lang="en-US" sz="2200" spc="-1" strike="noStrike">
              <a:latin typeface="Arial"/>
            </a:endParaRPr>
          </a:p>
        </p:txBody>
      </p:sp>
      <p:sp>
        <p:nvSpPr>
          <p:cNvPr id="140" name="CustomShape 2"/>
          <p:cNvSpPr/>
          <p:nvPr/>
        </p:nvSpPr>
        <p:spPr>
          <a:xfrm>
            <a:off x="8523720" y="4695480"/>
            <a:ext cx="547920" cy="392760"/>
          </a:xfrm>
          <a:prstGeom prst="rect">
            <a:avLst/>
          </a:prstGeom>
          <a:noFill/>
          <a:ln w="0">
            <a:noFill/>
          </a:ln>
        </p:spPr>
        <p:style>
          <a:lnRef idx="0"/>
          <a:fillRef idx="0"/>
          <a:effectRef idx="0"/>
          <a:fontRef idx="minor"/>
        </p:style>
        <p:txBody>
          <a:bodyPr lIns="90000" rIns="90000" tIns="91440" bIns="91440" anchor="b">
            <a:noAutofit/>
          </a:bodyPr>
          <a:p>
            <a:pPr algn="r">
              <a:lnSpc>
                <a:spcPct val="100000"/>
              </a:lnSpc>
              <a:tabLst>
                <a:tab algn="l" pos="0"/>
              </a:tabLst>
            </a:pPr>
            <a:fld id="{E276676F-A061-41DE-9A21-0F76DFDF4EB9}" type="slidenum">
              <a:rPr b="0" lang="en-GB" sz="750" spc="-1" strike="noStrike">
                <a:solidFill>
                  <a:srgbClr val="424242"/>
                </a:solidFill>
                <a:latin typeface="Catamaran SemiBold"/>
                <a:ea typeface="Catamaran SemiBold"/>
              </a:rPr>
              <a:t>5</a:t>
            </a:fld>
            <a:endParaRPr b="0" lang="en-US" sz="750" spc="-1" strike="noStrike">
              <a:latin typeface="Arial"/>
            </a:endParaRPr>
          </a:p>
        </p:txBody>
      </p:sp>
      <p:sp>
        <p:nvSpPr>
          <p:cNvPr id="141" name="CustomShape 3"/>
          <p:cNvSpPr/>
          <p:nvPr/>
        </p:nvSpPr>
        <p:spPr>
          <a:xfrm>
            <a:off x="479880" y="1110240"/>
            <a:ext cx="4494960" cy="399600"/>
          </a:xfrm>
          <a:prstGeom prst="rect">
            <a:avLst/>
          </a:prstGeom>
          <a:noFill/>
          <a:ln w="0">
            <a:noFill/>
          </a:ln>
        </p:spPr>
        <p:style>
          <a:lnRef idx="0"/>
          <a:fillRef idx="0"/>
          <a:effectRef idx="0"/>
          <a:fontRef idx="minor"/>
        </p:style>
      </p:sp>
      <p:sp>
        <p:nvSpPr>
          <p:cNvPr id="142" name="CustomShape 4"/>
          <p:cNvSpPr/>
          <p:nvPr/>
        </p:nvSpPr>
        <p:spPr>
          <a:xfrm>
            <a:off x="94680" y="809640"/>
            <a:ext cx="4346280" cy="4110840"/>
          </a:xfrm>
          <a:prstGeom prst="rect">
            <a:avLst/>
          </a:prstGeom>
          <a:noFill/>
          <a:ln w="0">
            <a:noFill/>
          </a:ln>
        </p:spPr>
        <p:style>
          <a:lnRef idx="0"/>
          <a:fillRef idx="0"/>
          <a:effectRef idx="0"/>
          <a:fontRef idx="minor"/>
        </p:style>
        <p:txBody>
          <a:bodyPr lIns="90000" rIns="90000" tIns="91440" bIns="91440">
            <a:spAutoFit/>
          </a:bodyPr>
          <a:p>
            <a:pPr>
              <a:lnSpc>
                <a:spcPct val="100000"/>
              </a:lnSpc>
              <a:tabLst>
                <a:tab algn="l" pos="0"/>
              </a:tabLst>
            </a:pPr>
            <a:r>
              <a:rPr b="0" lang="en-GB" sz="2400" spc="-1" strike="noStrike">
                <a:solidFill>
                  <a:srgbClr val="0047bb"/>
                </a:solidFill>
                <a:latin typeface="Catamaran"/>
                <a:ea typeface="Catamaran"/>
              </a:rPr>
              <a:t>Benefits</a:t>
            </a:r>
            <a:endParaRPr b="0" lang="en-US" sz="2400" spc="-1" strike="noStrike">
              <a:latin typeface="Arial"/>
            </a:endParaRPr>
          </a:p>
          <a:p>
            <a:pPr>
              <a:lnSpc>
                <a:spcPct val="100000"/>
              </a:lnSpc>
              <a:tabLst>
                <a:tab algn="l" pos="0"/>
              </a:tabLst>
            </a:pPr>
            <a:endParaRPr b="0" lang="en-US" sz="2400" spc="-1" strike="noStrike">
              <a:latin typeface="Arial"/>
            </a:endParaRPr>
          </a:p>
          <a:p>
            <a:pPr marL="4572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Deployed to public cloud avoiding need for dedicated IT facilities</a:t>
            </a:r>
            <a:endParaRPr b="0" lang="en-US" sz="1400" spc="-1" strike="noStrike">
              <a:latin typeface="Arial"/>
            </a:endParaRPr>
          </a:p>
          <a:p>
            <a:pPr marL="4572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Uses existing systems for Flight, Vehicle and Accomodation</a:t>
            </a:r>
            <a:endParaRPr b="0" lang="en-US" sz="1400" spc="-1" strike="noStrike">
              <a:latin typeface="Arial"/>
            </a:endParaRPr>
          </a:p>
          <a:p>
            <a:pPr marL="4572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Able to automatically scale to meet demand (on-demand computing)</a:t>
            </a:r>
            <a:endParaRPr b="0" lang="en-US" sz="1400" spc="-1" strike="noStrike">
              <a:latin typeface="Arial"/>
            </a:endParaRPr>
          </a:p>
          <a:p>
            <a:pPr lvl="1" marL="9144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Up - when demand is high</a:t>
            </a:r>
            <a:endParaRPr b="0" lang="en-US" sz="1400" spc="-1" strike="noStrike">
              <a:latin typeface="Arial"/>
            </a:endParaRPr>
          </a:p>
          <a:p>
            <a:pPr lvl="1" marL="9144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Down - when no demand/idle</a:t>
            </a:r>
            <a:endParaRPr b="0" lang="en-US" sz="1400" spc="-1" strike="noStrike">
              <a:latin typeface="Arial"/>
            </a:endParaRPr>
          </a:p>
          <a:p>
            <a:pPr lvl="1" marL="9144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OPEX friendly Pay-Per-Use model, not CAPEX investment</a:t>
            </a:r>
            <a:endParaRPr b="0" lang="en-US" sz="1400" spc="-1" strike="noStrike">
              <a:latin typeface="Arial"/>
            </a:endParaRPr>
          </a:p>
          <a:p>
            <a:pPr lvl="1" marL="9144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No need to scale in advance</a:t>
            </a:r>
            <a:endParaRPr b="0" lang="en-US" sz="1400" spc="-1" strike="noStrike">
              <a:latin typeface="Arial"/>
            </a:endParaRPr>
          </a:p>
          <a:p>
            <a:pPr marL="4572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Isolates and protects existing systems from Internet and malicious third-parties</a:t>
            </a:r>
            <a:endParaRPr b="0" lang="en-US" sz="1400" spc="-1" strike="noStrike">
              <a:latin typeface="Arial"/>
            </a:endParaRPr>
          </a:p>
          <a:p>
            <a:pPr marL="4572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Isolated from outages due to highly available public cloud services</a:t>
            </a:r>
            <a:endParaRPr b="0" lang="en-US" sz="1400" spc="-1" strike="noStrike">
              <a:latin typeface="Arial"/>
            </a:endParaRPr>
          </a:p>
        </p:txBody>
      </p:sp>
      <p:sp>
        <p:nvSpPr>
          <p:cNvPr id="143" name="CustomShape 5"/>
          <p:cNvSpPr/>
          <p:nvPr/>
        </p:nvSpPr>
        <p:spPr>
          <a:xfrm>
            <a:off x="4475880" y="832680"/>
            <a:ext cx="4346280" cy="3684600"/>
          </a:xfrm>
          <a:prstGeom prst="rect">
            <a:avLst/>
          </a:prstGeom>
          <a:noFill/>
          <a:ln w="0">
            <a:noFill/>
          </a:ln>
        </p:spPr>
        <p:style>
          <a:lnRef idx="0"/>
          <a:fillRef idx="0"/>
          <a:effectRef idx="0"/>
          <a:fontRef idx="minor"/>
        </p:style>
        <p:txBody>
          <a:bodyPr lIns="90000" rIns="90000" tIns="91440" bIns="91440">
            <a:spAutoFit/>
          </a:bodyPr>
          <a:p>
            <a:pPr>
              <a:lnSpc>
                <a:spcPct val="100000"/>
              </a:lnSpc>
              <a:tabLst>
                <a:tab algn="l" pos="0"/>
              </a:tabLst>
            </a:pPr>
            <a:r>
              <a:rPr b="0" lang="en-GB" sz="2400" spc="-1" strike="noStrike">
                <a:solidFill>
                  <a:srgbClr val="0047bb"/>
                </a:solidFill>
                <a:latin typeface="Catamaran"/>
                <a:ea typeface="Catamaran"/>
              </a:rPr>
              <a:t>Recommendations</a:t>
            </a:r>
            <a:endParaRPr b="0" lang="en-US" sz="2400" spc="-1" strike="noStrike">
              <a:latin typeface="Arial"/>
            </a:endParaRPr>
          </a:p>
          <a:p>
            <a:pPr>
              <a:lnSpc>
                <a:spcPct val="100000"/>
              </a:lnSpc>
              <a:tabLst>
                <a:tab algn="l" pos="0"/>
              </a:tabLst>
            </a:pPr>
            <a:endParaRPr b="0" lang="en-US" sz="2400" spc="-1" strike="noStrike">
              <a:latin typeface="Arial"/>
            </a:endParaRPr>
          </a:p>
          <a:p>
            <a:pPr marL="4572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Dedicated Internet connection to public cloud of choice (to ensure availability and response times)</a:t>
            </a:r>
            <a:endParaRPr b="0" lang="en-US" sz="1400" spc="-1" strike="noStrike">
              <a:latin typeface="Arial"/>
            </a:endParaRPr>
          </a:p>
          <a:p>
            <a:pPr marL="4572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Additional gateway (on-premise)</a:t>
            </a:r>
            <a:endParaRPr b="0" lang="en-US" sz="1400" spc="-1" strike="noStrike">
              <a:latin typeface="Arial"/>
            </a:endParaRPr>
          </a:p>
          <a:p>
            <a:pPr marL="4572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Public Cloud - Microsoft Azure</a:t>
            </a:r>
            <a:endParaRPr b="0" lang="en-US" sz="1400" spc="-1" strike="noStrike">
              <a:latin typeface="Arial"/>
            </a:endParaRPr>
          </a:p>
          <a:p>
            <a:pPr lvl="1" marL="9144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Data Centre - Cardiff (UK West)</a:t>
            </a:r>
            <a:endParaRPr b="0" lang="en-US" sz="1400" spc="-1" strike="noStrike">
              <a:latin typeface="Arial"/>
            </a:endParaRPr>
          </a:p>
          <a:p>
            <a:pPr lvl="1" marL="9144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Data Residency - 100% UK</a:t>
            </a:r>
            <a:endParaRPr b="0" lang="en-US" sz="1400" spc="-1" strike="noStrike">
              <a:latin typeface="Arial"/>
            </a:endParaRPr>
          </a:p>
          <a:p>
            <a:pPr lvl="2" marL="13716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UK GDPR compliant</a:t>
            </a:r>
            <a:endParaRPr b="0" lang="en-US" sz="1400" spc="-1" strike="noStrike">
              <a:latin typeface="Arial"/>
            </a:endParaRPr>
          </a:p>
          <a:p>
            <a:pPr lvl="1" marL="9144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Disaster Recovery - London (UK South)</a:t>
            </a:r>
            <a:endParaRPr b="0" lang="en-US" sz="1400" spc="-1" strike="noStrike">
              <a:latin typeface="Arial"/>
            </a:endParaRPr>
          </a:p>
          <a:p>
            <a:pPr lvl="2" marL="13716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Cross region replication</a:t>
            </a:r>
            <a:endParaRPr b="0" lang="en-US" sz="1400" spc="-1" strike="noStrike">
              <a:latin typeface="Arial"/>
            </a:endParaRPr>
          </a:p>
          <a:p>
            <a:pPr lvl="1" marL="9144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No restriction on available Azure services</a:t>
            </a:r>
            <a:endParaRPr b="0" lang="en-US" sz="1400" spc="-1" strike="noStrike">
              <a:latin typeface="Arial"/>
            </a:endParaRPr>
          </a:p>
        </p:txBody>
      </p:sp>
      <p:sp>
        <p:nvSpPr>
          <p:cNvPr id="144" name="CustomShape 6"/>
          <p:cNvSpPr/>
          <p:nvPr/>
        </p:nvSpPr>
        <p:spPr>
          <a:xfrm>
            <a:off x="4419720" y="838080"/>
            <a:ext cx="9000" cy="4028400"/>
          </a:xfrm>
          <a:custGeom>
            <a:avLst/>
            <a:gdLst/>
            <a:ahLst/>
            <a:rect l="l" t="t" r="r" b="b"/>
            <a:pathLst>
              <a:path w="21600" h="21600">
                <a:moveTo>
                  <a:pt x="0" y="0"/>
                </a:moveTo>
                <a:lnTo>
                  <a:pt x="21600" y="21600"/>
                </a:lnTo>
              </a:path>
            </a:pathLst>
          </a:custGeom>
          <a:noFill/>
          <a:ln w="9525">
            <a:solidFill>
              <a:srgbClr val="0047bb"/>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0" y="128520"/>
            <a:ext cx="8316360" cy="392760"/>
          </a:xfrm>
          <a:prstGeom prst="rect">
            <a:avLst/>
          </a:prstGeom>
          <a:solidFill>
            <a:srgbClr val="0047bb"/>
          </a:solidFill>
          <a:ln w="0">
            <a:noFill/>
          </a:ln>
        </p:spPr>
        <p:style>
          <a:lnRef idx="0"/>
          <a:fillRef idx="0"/>
          <a:effectRef idx="0"/>
          <a:fontRef idx="minor"/>
        </p:style>
        <p:txBody>
          <a:bodyPr lIns="90000" rIns="90000" tIns="91440" bIns="91440" anchor="ctr">
            <a:normAutofit fontScale="51000"/>
          </a:bodyPr>
          <a:p>
            <a:pPr>
              <a:lnSpc>
                <a:spcPct val="100000"/>
              </a:lnSpc>
              <a:tabLst>
                <a:tab algn="l" pos="0"/>
              </a:tabLst>
            </a:pPr>
            <a:r>
              <a:rPr b="0" lang="en-GB" sz="2200" spc="-1" strike="noStrike">
                <a:solidFill>
                  <a:srgbClr val="e69138"/>
                </a:solidFill>
                <a:latin typeface="Catamaran ExtraBold"/>
                <a:ea typeface="Catamaran ExtraBold"/>
              </a:rPr>
              <a:t>TRAVEL</a:t>
            </a:r>
            <a:r>
              <a:rPr b="0" i="1" lang="en-GB" sz="2200" spc="-1" strike="noStrike">
                <a:solidFill>
                  <a:srgbClr val="e69138"/>
                </a:solidFill>
                <a:latin typeface="Catamaran"/>
                <a:ea typeface="Catamaran"/>
              </a:rPr>
              <a:t>clique</a:t>
            </a:r>
            <a:r>
              <a:rPr b="0" lang="en-GB" sz="2200" spc="-1" strike="noStrike">
                <a:solidFill>
                  <a:srgbClr val="ffffff"/>
                </a:solidFill>
                <a:latin typeface="Catamaran"/>
                <a:ea typeface="Catamaran"/>
              </a:rPr>
              <a:t> App - Usability</a:t>
            </a:r>
            <a:endParaRPr b="0" lang="en-US" sz="2200" spc="-1" strike="noStrike">
              <a:latin typeface="Arial"/>
            </a:endParaRPr>
          </a:p>
        </p:txBody>
      </p:sp>
      <p:sp>
        <p:nvSpPr>
          <p:cNvPr id="146" name="CustomShape 2"/>
          <p:cNvSpPr/>
          <p:nvPr/>
        </p:nvSpPr>
        <p:spPr>
          <a:xfrm>
            <a:off x="8523720" y="4695480"/>
            <a:ext cx="547920" cy="392760"/>
          </a:xfrm>
          <a:prstGeom prst="rect">
            <a:avLst/>
          </a:prstGeom>
          <a:noFill/>
          <a:ln w="0">
            <a:noFill/>
          </a:ln>
        </p:spPr>
        <p:style>
          <a:lnRef idx="0"/>
          <a:fillRef idx="0"/>
          <a:effectRef idx="0"/>
          <a:fontRef idx="minor"/>
        </p:style>
        <p:txBody>
          <a:bodyPr lIns="90000" rIns="90000" tIns="91440" bIns="91440" anchor="b">
            <a:noAutofit/>
          </a:bodyPr>
          <a:p>
            <a:pPr algn="r">
              <a:lnSpc>
                <a:spcPct val="100000"/>
              </a:lnSpc>
              <a:tabLst>
                <a:tab algn="l" pos="0"/>
              </a:tabLst>
            </a:pPr>
            <a:fld id="{415E045E-145D-4A82-8C7D-479617580004}" type="slidenum">
              <a:rPr b="0" lang="en-GB" sz="750" spc="-1" strike="noStrike">
                <a:solidFill>
                  <a:srgbClr val="424242"/>
                </a:solidFill>
                <a:latin typeface="Catamaran SemiBold"/>
                <a:ea typeface="Catamaran SemiBold"/>
              </a:rPr>
              <a:t>6</a:t>
            </a:fld>
            <a:endParaRPr b="0" lang="en-US" sz="750" spc="-1" strike="noStrike">
              <a:latin typeface="Arial"/>
            </a:endParaRPr>
          </a:p>
        </p:txBody>
      </p:sp>
      <p:sp>
        <p:nvSpPr>
          <p:cNvPr id="147" name="CustomShape 3"/>
          <p:cNvSpPr/>
          <p:nvPr/>
        </p:nvSpPr>
        <p:spPr>
          <a:xfrm>
            <a:off x="479880" y="1262880"/>
            <a:ext cx="4494960" cy="399600"/>
          </a:xfrm>
          <a:prstGeom prst="rect">
            <a:avLst/>
          </a:prstGeom>
          <a:noFill/>
          <a:ln w="0">
            <a:noFill/>
          </a:ln>
        </p:spPr>
        <p:style>
          <a:lnRef idx="0"/>
          <a:fillRef idx="0"/>
          <a:effectRef idx="0"/>
          <a:fontRef idx="minor"/>
        </p:style>
      </p:sp>
      <p:sp>
        <p:nvSpPr>
          <p:cNvPr id="148" name="CustomShape 4"/>
          <p:cNvSpPr/>
          <p:nvPr/>
        </p:nvSpPr>
        <p:spPr>
          <a:xfrm>
            <a:off x="94680" y="733320"/>
            <a:ext cx="4346280" cy="4537080"/>
          </a:xfrm>
          <a:prstGeom prst="rect">
            <a:avLst/>
          </a:prstGeom>
          <a:noFill/>
          <a:ln w="0">
            <a:noFill/>
          </a:ln>
        </p:spPr>
        <p:style>
          <a:lnRef idx="0"/>
          <a:fillRef idx="0"/>
          <a:effectRef idx="0"/>
          <a:fontRef idx="minor"/>
        </p:style>
        <p:txBody>
          <a:bodyPr lIns="90000" rIns="90000" tIns="91440" bIns="91440">
            <a:spAutoFit/>
          </a:bodyPr>
          <a:p>
            <a:pPr>
              <a:lnSpc>
                <a:spcPct val="100000"/>
              </a:lnSpc>
              <a:tabLst>
                <a:tab algn="l" pos="0"/>
              </a:tabLst>
            </a:pPr>
            <a:r>
              <a:rPr b="0" lang="en-GB" sz="2400" spc="-1" strike="noStrike">
                <a:solidFill>
                  <a:srgbClr val="0047bb"/>
                </a:solidFill>
                <a:latin typeface="Catamaran"/>
                <a:ea typeface="Catamaran"/>
              </a:rPr>
              <a:t>Search - Tailored</a:t>
            </a:r>
            <a:endParaRPr b="0" lang="en-US" sz="2400" spc="-1" strike="noStrike">
              <a:latin typeface="Arial"/>
            </a:endParaRPr>
          </a:p>
          <a:p>
            <a:pPr>
              <a:lnSpc>
                <a:spcPct val="100000"/>
              </a:lnSpc>
              <a:tabLst>
                <a:tab algn="l" pos="0"/>
              </a:tabLst>
            </a:pPr>
            <a:endParaRPr b="0" lang="en-US" sz="2400" spc="-1" strike="noStrike">
              <a:latin typeface="Arial"/>
            </a:endParaRPr>
          </a:p>
          <a:p>
            <a:pPr marL="457200" indent="-316800">
              <a:lnSpc>
                <a:spcPct val="100000"/>
              </a:lnSpc>
              <a:buClr>
                <a:srgbClr val="000000"/>
              </a:buClr>
              <a:buFont typeface="Catamaran"/>
              <a:buChar char="●"/>
              <a:tabLst>
                <a:tab algn="l" pos="0"/>
              </a:tabLst>
            </a:pPr>
            <a:r>
              <a:rPr b="0" lang="en-GB" sz="1400" spc="-1" strike="noStrike">
                <a:solidFill>
                  <a:srgbClr val="0047bb"/>
                </a:solidFill>
                <a:latin typeface="Catamaran"/>
                <a:ea typeface="Catamaran"/>
              </a:rPr>
              <a:t>Partial</a:t>
            </a:r>
            <a:r>
              <a:rPr b="0" lang="en-GB" sz="1400" spc="-1" strike="noStrike">
                <a:solidFill>
                  <a:srgbClr val="000000"/>
                </a:solidFill>
                <a:latin typeface="Catamaran"/>
                <a:ea typeface="Catamaran"/>
              </a:rPr>
              <a:t>, </a:t>
            </a:r>
            <a:r>
              <a:rPr b="0" lang="en-GB" sz="1400" spc="-1" strike="noStrike">
                <a:solidFill>
                  <a:srgbClr val="0047bb"/>
                </a:solidFill>
                <a:latin typeface="Catamaran"/>
                <a:ea typeface="Catamaran"/>
              </a:rPr>
              <a:t>Wildcard</a:t>
            </a:r>
            <a:r>
              <a:rPr b="0" lang="en-GB" sz="1400" spc="-1" strike="noStrike">
                <a:solidFill>
                  <a:srgbClr val="000000"/>
                </a:solidFill>
                <a:latin typeface="Catamaran"/>
                <a:ea typeface="Catamaran"/>
              </a:rPr>
              <a:t>, drop down </a:t>
            </a:r>
            <a:r>
              <a:rPr b="0" lang="en-GB" sz="1400" spc="-1" strike="noStrike">
                <a:solidFill>
                  <a:srgbClr val="0047bb"/>
                </a:solidFill>
                <a:latin typeface="Catamaran"/>
                <a:ea typeface="Catamaran"/>
              </a:rPr>
              <a:t>List</a:t>
            </a:r>
            <a:r>
              <a:rPr b="0" lang="en-GB" sz="1400" spc="-1" strike="noStrike">
                <a:solidFill>
                  <a:srgbClr val="000000"/>
                </a:solidFill>
                <a:latin typeface="Catamaran"/>
                <a:ea typeface="Catamaran"/>
              </a:rPr>
              <a:t> for all items</a:t>
            </a:r>
            <a:endParaRPr b="0" lang="en-US" sz="1400" spc="-1" strike="noStrike">
              <a:latin typeface="Arial"/>
            </a:endParaRPr>
          </a:p>
          <a:p>
            <a:pPr lvl="1" marL="9144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Participating airlines, vehicle hire and accommodation suppliers</a:t>
            </a:r>
            <a:endParaRPr b="0" lang="en-US" sz="1400" spc="-1" strike="noStrike">
              <a:latin typeface="Arial"/>
            </a:endParaRPr>
          </a:p>
          <a:p>
            <a:pPr lvl="1" marL="9144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Geographic locations including airports, popular/available destinations</a:t>
            </a:r>
            <a:endParaRPr b="0" lang="en-US" sz="1400" spc="-1" strike="noStrike">
              <a:latin typeface="Arial"/>
            </a:endParaRPr>
          </a:p>
          <a:p>
            <a:pPr lvl="1" marL="9144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Accomodation aspects (single, double etc.)</a:t>
            </a:r>
            <a:endParaRPr b="0" lang="en-US" sz="1400" spc="-1" strike="noStrike">
              <a:latin typeface="Arial"/>
            </a:endParaRPr>
          </a:p>
          <a:p>
            <a:pPr lvl="1" marL="9144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Vehicle aspects (4x4, SUV etc.)</a:t>
            </a:r>
            <a:endParaRPr b="0" lang="en-US" sz="1400" spc="-1" strike="noStrike">
              <a:latin typeface="Arial"/>
            </a:endParaRPr>
          </a:p>
          <a:p>
            <a:pPr lvl="1" marL="9144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Minimum/maximum price</a:t>
            </a:r>
            <a:endParaRPr b="0" lang="en-US" sz="1400" spc="-1" strike="noStrike">
              <a:latin typeface="Arial"/>
            </a:endParaRPr>
          </a:p>
          <a:p>
            <a:pPr lvl="1" marL="9144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Dates ranges</a:t>
            </a:r>
            <a:endParaRPr b="0" lang="en-US" sz="1400" spc="-1" strike="noStrike">
              <a:latin typeface="Arial"/>
            </a:endParaRPr>
          </a:p>
          <a:p>
            <a:pPr lvl="1" marL="9144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Peak/Off-peak periods</a:t>
            </a:r>
            <a:endParaRPr b="0" lang="en-US" sz="1400" spc="-1" strike="noStrike">
              <a:latin typeface="Arial"/>
            </a:endParaRPr>
          </a:p>
          <a:p>
            <a:pPr marL="457200" indent="-316800">
              <a:lnSpc>
                <a:spcPct val="100000"/>
              </a:lnSpc>
              <a:buClr>
                <a:srgbClr val="000000"/>
              </a:buClr>
              <a:buFont typeface="Catamaran"/>
              <a:buChar char="●"/>
              <a:tabLst>
                <a:tab algn="l" pos="0"/>
              </a:tabLst>
            </a:pPr>
            <a:r>
              <a:rPr b="0" lang="en-GB" sz="1400" spc="-1" strike="noStrike">
                <a:solidFill>
                  <a:srgbClr val="0047bb"/>
                </a:solidFill>
                <a:latin typeface="Catamaran"/>
                <a:ea typeface="Catamaran"/>
              </a:rPr>
              <a:t>Lists</a:t>
            </a:r>
            <a:r>
              <a:rPr b="0" lang="en-GB" sz="1400" spc="-1" strike="noStrike">
                <a:solidFill>
                  <a:srgbClr val="000000"/>
                </a:solidFill>
                <a:latin typeface="Catamaran"/>
                <a:ea typeface="Catamaran"/>
              </a:rPr>
              <a:t> automatically populated from connected systems and used to produce indexes for </a:t>
            </a:r>
            <a:r>
              <a:rPr b="0" lang="en-GB" sz="1400" spc="-1" strike="noStrike">
                <a:solidFill>
                  <a:srgbClr val="0047bb"/>
                </a:solidFill>
                <a:latin typeface="Catamaran"/>
                <a:ea typeface="Catamaran"/>
              </a:rPr>
              <a:t>Partial</a:t>
            </a:r>
            <a:r>
              <a:rPr b="0" lang="en-GB" sz="1400" spc="-1" strike="noStrike">
                <a:solidFill>
                  <a:srgbClr val="000000"/>
                </a:solidFill>
                <a:latin typeface="Catamaran"/>
                <a:ea typeface="Catamaran"/>
              </a:rPr>
              <a:t> and </a:t>
            </a:r>
            <a:r>
              <a:rPr b="0" lang="en-GB" sz="1400" spc="-1" strike="noStrike">
                <a:solidFill>
                  <a:srgbClr val="0047bb"/>
                </a:solidFill>
                <a:latin typeface="Catamaran"/>
                <a:ea typeface="Catamaran"/>
              </a:rPr>
              <a:t>Wildcard</a:t>
            </a:r>
            <a:r>
              <a:rPr b="0" lang="en-GB" sz="1400" spc="-1" strike="noStrike">
                <a:solidFill>
                  <a:srgbClr val="000000"/>
                </a:solidFill>
                <a:latin typeface="Catamaran"/>
                <a:ea typeface="Catamaran"/>
              </a:rPr>
              <a:t> matching</a:t>
            </a:r>
            <a:endParaRPr b="0" lang="en-US" sz="1400" spc="-1" strike="noStrike">
              <a:latin typeface="Arial"/>
            </a:endParaRPr>
          </a:p>
        </p:txBody>
      </p:sp>
      <p:sp>
        <p:nvSpPr>
          <p:cNvPr id="149" name="CustomShape 5"/>
          <p:cNvSpPr/>
          <p:nvPr/>
        </p:nvSpPr>
        <p:spPr>
          <a:xfrm>
            <a:off x="4475880" y="756360"/>
            <a:ext cx="4346280" cy="5176440"/>
          </a:xfrm>
          <a:prstGeom prst="rect">
            <a:avLst/>
          </a:prstGeom>
          <a:noFill/>
          <a:ln w="0">
            <a:noFill/>
          </a:ln>
        </p:spPr>
        <p:style>
          <a:lnRef idx="0"/>
          <a:fillRef idx="0"/>
          <a:effectRef idx="0"/>
          <a:fontRef idx="minor"/>
        </p:style>
        <p:txBody>
          <a:bodyPr lIns="90000" rIns="90000" tIns="91440" bIns="91440">
            <a:spAutoFit/>
          </a:bodyPr>
          <a:p>
            <a:pPr>
              <a:lnSpc>
                <a:spcPct val="100000"/>
              </a:lnSpc>
              <a:tabLst>
                <a:tab algn="l" pos="0"/>
              </a:tabLst>
            </a:pPr>
            <a:r>
              <a:rPr b="0" lang="en-GB" sz="2400" spc="-1" strike="noStrike">
                <a:solidFill>
                  <a:srgbClr val="0047bb"/>
                </a:solidFill>
                <a:latin typeface="Catamaran"/>
                <a:ea typeface="Catamaran"/>
              </a:rPr>
              <a:t>Payment - Made Easy</a:t>
            </a:r>
            <a:endParaRPr b="0" lang="en-US" sz="2400" spc="-1" strike="noStrike">
              <a:latin typeface="Arial"/>
            </a:endParaRPr>
          </a:p>
          <a:p>
            <a:pPr>
              <a:lnSpc>
                <a:spcPct val="100000"/>
              </a:lnSpc>
              <a:tabLst>
                <a:tab algn="l" pos="0"/>
              </a:tabLst>
            </a:pPr>
            <a:endParaRPr b="0" lang="en-US" sz="2400" spc="-1" strike="noStrike">
              <a:latin typeface="Arial"/>
            </a:endParaRPr>
          </a:p>
          <a:p>
            <a:pPr marL="4572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Supported number of payment processors can be increased to reduce fees and provide negotiating advantage</a:t>
            </a:r>
            <a:endParaRPr b="0" lang="en-US" sz="1400" spc="-1" strike="noStrike">
              <a:latin typeface="Arial"/>
            </a:endParaRPr>
          </a:p>
          <a:p>
            <a:pPr marL="4572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Payment processor can be selected based on payment need</a:t>
            </a:r>
            <a:endParaRPr b="0" lang="en-US" sz="1400" spc="-1" strike="noStrike">
              <a:latin typeface="Arial"/>
            </a:endParaRPr>
          </a:p>
          <a:p>
            <a:pPr lvl="1" marL="9144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Credit supplier specific (AMEX)</a:t>
            </a:r>
            <a:endParaRPr b="0" lang="en-US" sz="1400" spc="-1" strike="noStrike">
              <a:latin typeface="Arial"/>
            </a:endParaRPr>
          </a:p>
          <a:p>
            <a:pPr lvl="1" marL="9144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Debit supplier specific (Lloyds Merchant)</a:t>
            </a:r>
            <a:endParaRPr b="0" lang="en-US" sz="1400" spc="-1" strike="noStrike">
              <a:latin typeface="Arial"/>
            </a:endParaRPr>
          </a:p>
          <a:p>
            <a:pPr lvl="1" marL="9144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Loyalty Card reward programmes (Nectar)</a:t>
            </a:r>
            <a:endParaRPr b="0" lang="en-US" sz="1400" spc="-1" strike="noStrike">
              <a:latin typeface="Arial"/>
            </a:endParaRPr>
          </a:p>
          <a:p>
            <a:pPr marL="4572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Allow Clients to pay through installments using payment plans offered by select payment processors (Payl8r) - </a:t>
            </a:r>
            <a:r>
              <a:rPr b="1" lang="en-GB" sz="1200" spc="-1" strike="noStrike">
                <a:solidFill>
                  <a:srgbClr val="ff9900"/>
                </a:solidFill>
                <a:latin typeface="Catamaran"/>
                <a:ea typeface="Catamaran"/>
              </a:rPr>
              <a:t>TRAVEL</a:t>
            </a:r>
            <a:r>
              <a:rPr b="0" i="1" lang="en-GB" sz="1200" spc="-1" strike="noStrike">
                <a:solidFill>
                  <a:srgbClr val="ff9900"/>
                </a:solidFill>
                <a:latin typeface="Catamaran"/>
                <a:ea typeface="Catamaran"/>
              </a:rPr>
              <a:t>clique</a:t>
            </a:r>
            <a:r>
              <a:rPr b="0" lang="en-GB" sz="1400" spc="-1" strike="noStrike">
                <a:solidFill>
                  <a:srgbClr val="000000"/>
                </a:solidFill>
                <a:latin typeface="Catamaran"/>
                <a:ea typeface="Catamaran"/>
              </a:rPr>
              <a:t> receives full immediate payment (if Client approved)</a:t>
            </a:r>
            <a:endParaRPr b="0" lang="en-US" sz="1400" spc="-1" strike="noStrike">
              <a:latin typeface="Arial"/>
            </a:endParaRPr>
          </a:p>
          <a:p>
            <a:pPr marL="4572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Allows Clients to form a Savings Plan and purchase the package when the Savings Plan has reached its goal; </a:t>
            </a:r>
            <a:r>
              <a:rPr b="1" lang="en-GB" sz="1200" spc="-1" strike="noStrike">
                <a:solidFill>
                  <a:srgbClr val="ff9900"/>
                </a:solidFill>
                <a:latin typeface="Catamaran"/>
                <a:ea typeface="Catamaran"/>
              </a:rPr>
              <a:t>TRAVEL</a:t>
            </a:r>
            <a:r>
              <a:rPr b="0" i="1" lang="en-GB" sz="1200" spc="-1" strike="noStrike">
                <a:solidFill>
                  <a:srgbClr val="ff9900"/>
                </a:solidFill>
                <a:latin typeface="Catamaran"/>
                <a:ea typeface="Catamaran"/>
              </a:rPr>
              <a:t>clique</a:t>
            </a:r>
            <a:r>
              <a:rPr b="0" lang="en-GB" sz="1200" spc="-1" strike="noStrike">
                <a:solidFill>
                  <a:srgbClr val="000000"/>
                </a:solidFill>
                <a:latin typeface="Catamaran"/>
                <a:ea typeface="Catamaran"/>
              </a:rPr>
              <a:t> App </a:t>
            </a:r>
            <a:r>
              <a:rPr b="0" lang="en-GB" sz="1400" spc="-1" strike="noStrike">
                <a:solidFill>
                  <a:srgbClr val="000000"/>
                </a:solidFill>
                <a:latin typeface="Catamaran"/>
                <a:ea typeface="Catamaran"/>
              </a:rPr>
              <a:t>can maintain reserved state (where permitted by suppliers)</a:t>
            </a:r>
            <a:endParaRPr b="0" lang="en-US" sz="1400" spc="-1" strike="noStrike">
              <a:latin typeface="Arial"/>
            </a:endParaRPr>
          </a:p>
        </p:txBody>
      </p:sp>
      <p:sp>
        <p:nvSpPr>
          <p:cNvPr id="150" name="CustomShape 6"/>
          <p:cNvSpPr/>
          <p:nvPr/>
        </p:nvSpPr>
        <p:spPr>
          <a:xfrm>
            <a:off x="4419720" y="838080"/>
            <a:ext cx="9000" cy="4028400"/>
          </a:xfrm>
          <a:custGeom>
            <a:avLst/>
            <a:gdLst/>
            <a:ahLst/>
            <a:rect l="l" t="t" r="r" b="b"/>
            <a:pathLst>
              <a:path w="21600" h="21600">
                <a:moveTo>
                  <a:pt x="0" y="0"/>
                </a:moveTo>
                <a:lnTo>
                  <a:pt x="21600" y="21600"/>
                </a:lnTo>
              </a:path>
            </a:pathLst>
          </a:custGeom>
          <a:noFill/>
          <a:ln w="9525">
            <a:solidFill>
              <a:srgbClr val="0047bb"/>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0" y="128520"/>
            <a:ext cx="8316360" cy="392760"/>
          </a:xfrm>
          <a:prstGeom prst="rect">
            <a:avLst/>
          </a:prstGeom>
          <a:solidFill>
            <a:srgbClr val="0047bb"/>
          </a:solidFill>
          <a:ln w="0">
            <a:noFill/>
          </a:ln>
        </p:spPr>
        <p:style>
          <a:lnRef idx="0"/>
          <a:fillRef idx="0"/>
          <a:effectRef idx="0"/>
          <a:fontRef idx="minor"/>
        </p:style>
        <p:txBody>
          <a:bodyPr lIns="90000" rIns="90000" tIns="91440" bIns="91440" anchor="ctr">
            <a:normAutofit fontScale="51000"/>
          </a:bodyPr>
          <a:p>
            <a:pPr>
              <a:lnSpc>
                <a:spcPct val="100000"/>
              </a:lnSpc>
              <a:tabLst>
                <a:tab algn="l" pos="0"/>
              </a:tabLst>
            </a:pPr>
            <a:r>
              <a:rPr b="0" lang="en-GB" sz="2200" spc="-1" strike="noStrike">
                <a:solidFill>
                  <a:srgbClr val="e69138"/>
                </a:solidFill>
                <a:latin typeface="Catamaran ExtraBold"/>
                <a:ea typeface="Catamaran ExtraBold"/>
              </a:rPr>
              <a:t>TRAVEL</a:t>
            </a:r>
            <a:r>
              <a:rPr b="0" i="1" lang="en-GB" sz="2200" spc="-1" strike="noStrike">
                <a:solidFill>
                  <a:srgbClr val="e69138"/>
                </a:solidFill>
                <a:latin typeface="Catamaran"/>
                <a:ea typeface="Catamaran"/>
              </a:rPr>
              <a:t>clique</a:t>
            </a:r>
            <a:r>
              <a:rPr b="0" lang="en-GB" sz="2200" spc="-1" strike="noStrike">
                <a:solidFill>
                  <a:srgbClr val="ffffff"/>
                </a:solidFill>
                <a:latin typeface="Catamaran"/>
                <a:ea typeface="Catamaran"/>
              </a:rPr>
              <a:t> App - Business Benefits</a:t>
            </a:r>
            <a:endParaRPr b="0" lang="en-US" sz="2200" spc="-1" strike="noStrike">
              <a:latin typeface="Arial"/>
            </a:endParaRPr>
          </a:p>
        </p:txBody>
      </p:sp>
      <p:sp>
        <p:nvSpPr>
          <p:cNvPr id="152" name="CustomShape 2"/>
          <p:cNvSpPr/>
          <p:nvPr/>
        </p:nvSpPr>
        <p:spPr>
          <a:xfrm>
            <a:off x="8523720" y="4695480"/>
            <a:ext cx="547920" cy="392760"/>
          </a:xfrm>
          <a:prstGeom prst="rect">
            <a:avLst/>
          </a:prstGeom>
          <a:noFill/>
          <a:ln w="0">
            <a:noFill/>
          </a:ln>
        </p:spPr>
        <p:style>
          <a:lnRef idx="0"/>
          <a:fillRef idx="0"/>
          <a:effectRef idx="0"/>
          <a:fontRef idx="minor"/>
        </p:style>
        <p:txBody>
          <a:bodyPr lIns="90000" rIns="90000" tIns="91440" bIns="91440" anchor="b">
            <a:noAutofit/>
          </a:bodyPr>
          <a:p>
            <a:pPr algn="r">
              <a:lnSpc>
                <a:spcPct val="100000"/>
              </a:lnSpc>
              <a:tabLst>
                <a:tab algn="l" pos="0"/>
              </a:tabLst>
            </a:pPr>
            <a:fld id="{F3F10D5F-764B-42EA-A8FF-577941B1A2DD}" type="slidenum">
              <a:rPr b="0" lang="en-GB" sz="750" spc="-1" strike="noStrike">
                <a:solidFill>
                  <a:srgbClr val="424242"/>
                </a:solidFill>
                <a:latin typeface="Catamaran SemiBold"/>
                <a:ea typeface="Catamaran SemiBold"/>
              </a:rPr>
              <a:t>7</a:t>
            </a:fld>
            <a:endParaRPr b="0" lang="en-US" sz="750" spc="-1" strike="noStrike">
              <a:latin typeface="Arial"/>
            </a:endParaRPr>
          </a:p>
        </p:txBody>
      </p:sp>
      <p:sp>
        <p:nvSpPr>
          <p:cNvPr id="153" name="CustomShape 3"/>
          <p:cNvSpPr/>
          <p:nvPr/>
        </p:nvSpPr>
        <p:spPr>
          <a:xfrm>
            <a:off x="479880" y="1262880"/>
            <a:ext cx="4494960" cy="399600"/>
          </a:xfrm>
          <a:prstGeom prst="rect">
            <a:avLst/>
          </a:prstGeom>
          <a:noFill/>
          <a:ln w="0">
            <a:noFill/>
          </a:ln>
        </p:spPr>
        <p:style>
          <a:lnRef idx="0"/>
          <a:fillRef idx="0"/>
          <a:effectRef idx="0"/>
          <a:fontRef idx="minor"/>
        </p:style>
      </p:sp>
      <p:sp>
        <p:nvSpPr>
          <p:cNvPr id="154" name="CustomShape 4"/>
          <p:cNvSpPr/>
          <p:nvPr/>
        </p:nvSpPr>
        <p:spPr>
          <a:xfrm>
            <a:off x="94680" y="961920"/>
            <a:ext cx="4346280" cy="3501720"/>
          </a:xfrm>
          <a:prstGeom prst="rect">
            <a:avLst/>
          </a:prstGeom>
          <a:noFill/>
          <a:ln w="0">
            <a:noFill/>
          </a:ln>
        </p:spPr>
        <p:style>
          <a:lnRef idx="0"/>
          <a:fillRef idx="0"/>
          <a:effectRef idx="0"/>
          <a:fontRef idx="minor"/>
        </p:style>
        <p:txBody>
          <a:bodyPr lIns="90000" rIns="90000" tIns="91440" bIns="91440">
            <a:spAutoFit/>
          </a:bodyPr>
          <a:p>
            <a:pPr>
              <a:lnSpc>
                <a:spcPct val="100000"/>
              </a:lnSpc>
              <a:tabLst>
                <a:tab algn="l" pos="0"/>
              </a:tabLst>
            </a:pPr>
            <a:endParaRPr b="0" lang="en-US" sz="1800" spc="-1" strike="noStrike">
              <a:latin typeface="Arial"/>
            </a:endParaRPr>
          </a:p>
          <a:p>
            <a:pPr marL="457200">
              <a:lnSpc>
                <a:spcPct val="100000"/>
              </a:lnSpc>
              <a:tabLst>
                <a:tab algn="l" pos="0"/>
              </a:tabLst>
            </a:pPr>
            <a:endParaRPr b="0" lang="en-US" sz="1800" spc="-1" strike="noStrike">
              <a:latin typeface="Arial"/>
            </a:endParaRPr>
          </a:p>
          <a:p>
            <a:pPr marL="4572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Increased brand recognition</a:t>
            </a:r>
            <a:endParaRPr b="0" lang="en-US" sz="1400" spc="-1" strike="noStrike">
              <a:latin typeface="Arial"/>
            </a:endParaRPr>
          </a:p>
          <a:p>
            <a:pPr marL="4572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Possibility to extend existing services with impacting current business</a:t>
            </a:r>
            <a:endParaRPr b="0" lang="en-US" sz="1400" spc="-1" strike="noStrike">
              <a:latin typeface="Arial"/>
            </a:endParaRPr>
          </a:p>
          <a:p>
            <a:pPr marL="4572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Possibility to extend offered services (thus increase revenue)</a:t>
            </a:r>
            <a:endParaRPr b="0" lang="en-US" sz="1400" spc="-1" strike="noStrike">
              <a:latin typeface="Arial"/>
            </a:endParaRPr>
          </a:p>
          <a:p>
            <a:pPr lvl="1" marL="9144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Insurance</a:t>
            </a:r>
            <a:endParaRPr b="0" lang="en-US" sz="1400" spc="-1" strike="noStrike">
              <a:latin typeface="Arial"/>
            </a:endParaRPr>
          </a:p>
          <a:p>
            <a:pPr lvl="1" marL="9144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Upgrades (airport lounges)</a:t>
            </a:r>
            <a:endParaRPr b="0" lang="en-US" sz="1400" spc="-1" strike="noStrike">
              <a:latin typeface="Arial"/>
            </a:endParaRPr>
          </a:p>
          <a:p>
            <a:pPr lvl="1" marL="9144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Foreign currency</a:t>
            </a:r>
            <a:endParaRPr b="0" lang="en-US" sz="1400" spc="-1" strike="noStrike">
              <a:latin typeface="Arial"/>
            </a:endParaRPr>
          </a:p>
          <a:p>
            <a:pPr marL="457200" indent="-316800">
              <a:lnSpc>
                <a:spcPct val="100000"/>
              </a:lnSpc>
              <a:buClr>
                <a:srgbClr val="000000"/>
              </a:buClr>
              <a:buFont typeface="Catamaran"/>
              <a:buChar char="●"/>
              <a:tabLst>
                <a:tab algn="l" pos="0"/>
              </a:tabLst>
            </a:pPr>
            <a:r>
              <a:rPr b="1" lang="en-GB" sz="1200" spc="-1" strike="noStrike">
                <a:solidFill>
                  <a:srgbClr val="ff9900"/>
                </a:solidFill>
                <a:latin typeface="Catamaran"/>
                <a:ea typeface="Catamaran"/>
              </a:rPr>
              <a:t>TRAVEL</a:t>
            </a:r>
            <a:r>
              <a:rPr b="0" i="1" lang="en-GB" sz="1200" spc="-1" strike="noStrike">
                <a:solidFill>
                  <a:srgbClr val="ff9900"/>
                </a:solidFill>
                <a:latin typeface="Catamaran"/>
                <a:ea typeface="Catamaran"/>
              </a:rPr>
              <a:t>clique</a:t>
            </a:r>
            <a:r>
              <a:rPr b="0" lang="en-GB" sz="1200" spc="-1" strike="noStrike">
                <a:solidFill>
                  <a:srgbClr val="000000"/>
                </a:solidFill>
                <a:latin typeface="Catamaran"/>
                <a:ea typeface="Catamaran"/>
              </a:rPr>
              <a:t> App</a:t>
            </a:r>
            <a:r>
              <a:rPr b="0" lang="en-GB" sz="1400" spc="-1" strike="noStrike">
                <a:solidFill>
                  <a:srgbClr val="000000"/>
                </a:solidFill>
                <a:latin typeface="Catamaran"/>
                <a:ea typeface="Catamaran"/>
              </a:rPr>
              <a:t> not just for Client’s using desktop computers but also portable devices (mobile/tablet) to attract and capture the “sofa shoppers”</a:t>
            </a:r>
            <a:endParaRPr b="0" lang="en-US" sz="1400" spc="-1" strike="noStrike">
              <a:latin typeface="Arial"/>
            </a:endParaRPr>
          </a:p>
          <a:p>
            <a:pPr>
              <a:lnSpc>
                <a:spcPct val="100000"/>
              </a:lnSpc>
              <a:tabLst>
                <a:tab algn="l" pos="0"/>
              </a:tabLst>
            </a:pPr>
            <a:endParaRPr b="0" lang="en-US" sz="1400" spc="-1" strike="noStrike">
              <a:latin typeface="Arial"/>
            </a:endParaRPr>
          </a:p>
        </p:txBody>
      </p:sp>
      <p:sp>
        <p:nvSpPr>
          <p:cNvPr id="155" name="CustomShape 5"/>
          <p:cNvSpPr/>
          <p:nvPr/>
        </p:nvSpPr>
        <p:spPr>
          <a:xfrm>
            <a:off x="4475880" y="984960"/>
            <a:ext cx="4346280" cy="3502440"/>
          </a:xfrm>
          <a:prstGeom prst="rect">
            <a:avLst/>
          </a:prstGeom>
          <a:noFill/>
          <a:ln w="0">
            <a:noFill/>
          </a:ln>
        </p:spPr>
        <p:style>
          <a:lnRef idx="0"/>
          <a:fillRef idx="0"/>
          <a:effectRef idx="0"/>
          <a:fontRef idx="minor"/>
        </p:style>
        <p:txBody>
          <a:bodyPr lIns="90000" rIns="90000" tIns="91440" bIns="91440">
            <a:spAutoFit/>
          </a:bodyPr>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a:p>
            <a:pPr marL="4572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Through automation and modernisation, </a:t>
            </a:r>
            <a:r>
              <a:rPr b="1" lang="en-GB" sz="1200" spc="-1" strike="noStrike">
                <a:solidFill>
                  <a:srgbClr val="ff9900"/>
                </a:solidFill>
                <a:latin typeface="Catamaran"/>
                <a:ea typeface="Catamaran"/>
              </a:rPr>
              <a:t>TRAVEL</a:t>
            </a:r>
            <a:r>
              <a:rPr b="0" i="1" lang="en-GB" sz="1200" spc="-1" strike="noStrike">
                <a:solidFill>
                  <a:srgbClr val="ff9900"/>
                </a:solidFill>
                <a:latin typeface="Catamaran"/>
                <a:ea typeface="Catamaran"/>
              </a:rPr>
              <a:t>clique</a:t>
            </a:r>
            <a:r>
              <a:rPr b="0" lang="en-GB" sz="1400" spc="-1" strike="noStrike">
                <a:solidFill>
                  <a:srgbClr val="000000"/>
                </a:solidFill>
                <a:latin typeface="Catamaran"/>
                <a:ea typeface="Catamaran"/>
              </a:rPr>
              <a:t> no longer loses 10% time per package booking through swivel-chair operation by adopting a Client Self-Service approach</a:t>
            </a:r>
            <a:endParaRPr b="0" lang="en-US" sz="1400" spc="-1" strike="noStrike">
              <a:latin typeface="Arial"/>
            </a:endParaRPr>
          </a:p>
          <a:p>
            <a:pPr marL="4572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In-branch staff can also use </a:t>
            </a:r>
            <a:r>
              <a:rPr b="1" lang="en-GB" sz="1200" spc="-1" strike="noStrike">
                <a:solidFill>
                  <a:srgbClr val="ff9900"/>
                </a:solidFill>
                <a:latin typeface="Catamaran"/>
                <a:ea typeface="Catamaran"/>
              </a:rPr>
              <a:t>TRAVEL</a:t>
            </a:r>
            <a:r>
              <a:rPr b="0" i="1" lang="en-GB" sz="1200" spc="-1" strike="noStrike">
                <a:solidFill>
                  <a:srgbClr val="ff9900"/>
                </a:solidFill>
                <a:latin typeface="Catamaran"/>
                <a:ea typeface="Catamaran"/>
              </a:rPr>
              <a:t>clique</a:t>
            </a:r>
            <a:r>
              <a:rPr b="0" lang="en-GB" sz="1200" spc="-1" strike="noStrike">
                <a:solidFill>
                  <a:srgbClr val="000000"/>
                </a:solidFill>
                <a:latin typeface="Catamaran"/>
                <a:ea typeface="Catamaran"/>
              </a:rPr>
              <a:t> App</a:t>
            </a:r>
            <a:r>
              <a:rPr b="0" lang="en-GB" sz="1400" spc="-1" strike="noStrike">
                <a:solidFill>
                  <a:srgbClr val="000000"/>
                </a:solidFill>
                <a:latin typeface="Catamaran"/>
                <a:ea typeface="Catamaran"/>
              </a:rPr>
              <a:t> and move to remote-work structure, or consider extended high-street presence by opening new branches without incurring high infrastructure costs </a:t>
            </a:r>
            <a:endParaRPr b="0" lang="en-US" sz="1400" spc="-1" strike="noStrike">
              <a:latin typeface="Arial"/>
            </a:endParaRPr>
          </a:p>
          <a:p>
            <a:pPr marL="4572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Possibility to expand in to markets outside the United Kingdom</a:t>
            </a:r>
            <a:endParaRPr b="0" lang="en-US" sz="1400" spc="-1" strike="noStrike">
              <a:latin typeface="Arial"/>
            </a:endParaRPr>
          </a:p>
        </p:txBody>
      </p:sp>
      <p:sp>
        <p:nvSpPr>
          <p:cNvPr id="156" name="CustomShape 6"/>
          <p:cNvSpPr/>
          <p:nvPr/>
        </p:nvSpPr>
        <p:spPr>
          <a:xfrm>
            <a:off x="4419720" y="838080"/>
            <a:ext cx="9000" cy="4028400"/>
          </a:xfrm>
          <a:custGeom>
            <a:avLst/>
            <a:gdLst/>
            <a:ahLst/>
            <a:rect l="l" t="t" r="r" b="b"/>
            <a:pathLst>
              <a:path w="21600" h="21600">
                <a:moveTo>
                  <a:pt x="0" y="0"/>
                </a:moveTo>
                <a:lnTo>
                  <a:pt x="21600" y="21600"/>
                </a:lnTo>
              </a:path>
            </a:pathLst>
          </a:custGeom>
          <a:noFill/>
          <a:ln w="9525">
            <a:solidFill>
              <a:srgbClr val="0047bb"/>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7" name="Google Shape;192;p23" descr=""/>
          <p:cNvPicPr/>
          <p:nvPr/>
        </p:nvPicPr>
        <p:blipFill>
          <a:blip r:embed="rId1"/>
          <a:stretch/>
        </p:blipFill>
        <p:spPr>
          <a:xfrm>
            <a:off x="1209960" y="2810160"/>
            <a:ext cx="856080" cy="856080"/>
          </a:xfrm>
          <a:prstGeom prst="rect">
            <a:avLst/>
          </a:prstGeom>
          <a:ln w="0">
            <a:noFill/>
          </a:ln>
        </p:spPr>
      </p:pic>
      <p:sp>
        <p:nvSpPr>
          <p:cNvPr id="158" name="CustomShape 1"/>
          <p:cNvSpPr/>
          <p:nvPr/>
        </p:nvSpPr>
        <p:spPr>
          <a:xfrm>
            <a:off x="0" y="128520"/>
            <a:ext cx="8316360" cy="392760"/>
          </a:xfrm>
          <a:prstGeom prst="rect">
            <a:avLst/>
          </a:prstGeom>
          <a:solidFill>
            <a:srgbClr val="0047bb"/>
          </a:solidFill>
          <a:ln w="0">
            <a:noFill/>
          </a:ln>
        </p:spPr>
        <p:style>
          <a:lnRef idx="0"/>
          <a:fillRef idx="0"/>
          <a:effectRef idx="0"/>
          <a:fontRef idx="minor"/>
        </p:style>
        <p:txBody>
          <a:bodyPr lIns="90000" rIns="90000" tIns="91440" bIns="91440" anchor="ctr">
            <a:normAutofit fontScale="51000"/>
          </a:bodyPr>
          <a:p>
            <a:pPr>
              <a:lnSpc>
                <a:spcPct val="100000"/>
              </a:lnSpc>
              <a:tabLst>
                <a:tab algn="l" pos="0"/>
              </a:tabLst>
            </a:pPr>
            <a:r>
              <a:rPr b="0" lang="en-GB" sz="2200" spc="-1" strike="noStrike">
                <a:solidFill>
                  <a:srgbClr val="ffffff"/>
                </a:solidFill>
                <a:latin typeface="Catamaran"/>
                <a:ea typeface="Catamaran"/>
              </a:rPr>
              <a:t>Next Steps</a:t>
            </a:r>
            <a:endParaRPr b="0" lang="en-US" sz="2200" spc="-1" strike="noStrike">
              <a:latin typeface="Arial"/>
            </a:endParaRPr>
          </a:p>
        </p:txBody>
      </p:sp>
      <p:sp>
        <p:nvSpPr>
          <p:cNvPr id="159" name="CustomShape 2"/>
          <p:cNvSpPr/>
          <p:nvPr/>
        </p:nvSpPr>
        <p:spPr>
          <a:xfrm>
            <a:off x="8523720" y="4695480"/>
            <a:ext cx="547920" cy="392760"/>
          </a:xfrm>
          <a:prstGeom prst="rect">
            <a:avLst/>
          </a:prstGeom>
          <a:noFill/>
          <a:ln w="0">
            <a:noFill/>
          </a:ln>
        </p:spPr>
        <p:style>
          <a:lnRef idx="0"/>
          <a:fillRef idx="0"/>
          <a:effectRef idx="0"/>
          <a:fontRef idx="minor"/>
        </p:style>
        <p:txBody>
          <a:bodyPr lIns="90000" rIns="90000" tIns="91440" bIns="91440" anchor="b">
            <a:noAutofit/>
          </a:bodyPr>
          <a:p>
            <a:pPr algn="r">
              <a:lnSpc>
                <a:spcPct val="100000"/>
              </a:lnSpc>
              <a:tabLst>
                <a:tab algn="l" pos="0"/>
              </a:tabLst>
            </a:pPr>
            <a:fld id="{BA3A3D4E-ED52-4556-8BC8-6C65ABFF659E}" type="slidenum">
              <a:rPr b="0" lang="en-GB" sz="750" spc="-1" strike="noStrike">
                <a:solidFill>
                  <a:srgbClr val="424242"/>
                </a:solidFill>
                <a:latin typeface="Catamaran SemiBold"/>
                <a:ea typeface="Catamaran SemiBold"/>
              </a:rPr>
              <a:t>8</a:t>
            </a:fld>
            <a:endParaRPr b="0" lang="en-US" sz="750" spc="-1" strike="noStrike">
              <a:latin typeface="Arial"/>
            </a:endParaRPr>
          </a:p>
        </p:txBody>
      </p:sp>
      <p:grpSp>
        <p:nvGrpSpPr>
          <p:cNvPr id="160" name="Group 3"/>
          <p:cNvGrpSpPr/>
          <p:nvPr/>
        </p:nvGrpSpPr>
        <p:grpSpPr>
          <a:xfrm>
            <a:off x="6405840" y="1487520"/>
            <a:ext cx="1725480" cy="1865520"/>
            <a:chOff x="6405840" y="1487520"/>
            <a:chExt cx="1725480" cy="1865520"/>
          </a:xfrm>
        </p:grpSpPr>
        <p:sp>
          <p:nvSpPr>
            <p:cNvPr id="161" name="CustomShape 4"/>
            <p:cNvSpPr/>
            <p:nvPr/>
          </p:nvSpPr>
          <p:spPr>
            <a:xfrm>
              <a:off x="7250040" y="2471760"/>
              <a:ext cx="881280" cy="881280"/>
            </a:xfrm>
            <a:prstGeom prst="arc">
              <a:avLst>
                <a:gd name="adj1" fmla="val 15956854"/>
                <a:gd name="adj2" fmla="val 10795556"/>
              </a:avLst>
            </a:prstGeom>
            <a:noFill/>
            <a:ln w="38100">
              <a:solidFill>
                <a:srgbClr val="a2b969"/>
              </a:solidFill>
              <a:miter/>
            </a:ln>
          </p:spPr>
          <p:style>
            <a:lnRef idx="0"/>
            <a:fillRef idx="0"/>
            <a:effectRef idx="0"/>
            <a:fontRef idx="minor"/>
          </p:style>
        </p:sp>
        <p:sp>
          <p:nvSpPr>
            <p:cNvPr id="162" name="CustomShape 5"/>
            <p:cNvSpPr/>
            <p:nvPr/>
          </p:nvSpPr>
          <p:spPr>
            <a:xfrm rot="10800000">
              <a:off x="6405840" y="2912400"/>
              <a:ext cx="856440" cy="360"/>
            </a:xfrm>
            <a:custGeom>
              <a:avLst/>
              <a:gdLst/>
              <a:ahLst/>
              <a:rect l="l" t="t" r="r" b="b"/>
              <a:pathLst>
                <a:path w="21600" h="21600">
                  <a:moveTo>
                    <a:pt x="0" y="0"/>
                  </a:moveTo>
                  <a:lnTo>
                    <a:pt x="21600" y="21600"/>
                  </a:lnTo>
                </a:path>
              </a:pathLst>
            </a:custGeom>
            <a:noFill/>
            <a:ln w="38100">
              <a:solidFill>
                <a:srgbClr val="a2b969"/>
              </a:solidFill>
              <a:miter/>
            </a:ln>
          </p:spPr>
          <p:style>
            <a:lnRef idx="0"/>
            <a:fillRef idx="0"/>
            <a:effectRef idx="0"/>
            <a:fontRef idx="minor"/>
          </p:style>
        </p:sp>
        <p:sp>
          <p:nvSpPr>
            <p:cNvPr id="163" name="CustomShape 6"/>
            <p:cNvSpPr/>
            <p:nvPr/>
          </p:nvSpPr>
          <p:spPr>
            <a:xfrm rot="10800000">
              <a:off x="7655760" y="1487520"/>
              <a:ext cx="360" cy="999720"/>
            </a:xfrm>
            <a:custGeom>
              <a:avLst/>
              <a:gdLst/>
              <a:ahLst/>
              <a:rect l="l" t="t" r="r" b="b"/>
              <a:pathLst>
                <a:path w="21600" h="21600">
                  <a:moveTo>
                    <a:pt x="0" y="0"/>
                  </a:moveTo>
                  <a:lnTo>
                    <a:pt x="21600" y="21600"/>
                  </a:lnTo>
                </a:path>
              </a:pathLst>
            </a:custGeom>
            <a:noFill/>
            <a:ln w="38100">
              <a:solidFill>
                <a:srgbClr val="a2b969"/>
              </a:solidFill>
              <a:miter/>
              <a:tailEnd len="med" type="oval" w="med"/>
            </a:ln>
          </p:spPr>
          <p:style>
            <a:lnRef idx="0"/>
            <a:fillRef idx="0"/>
            <a:effectRef idx="0"/>
            <a:fontRef idx="minor"/>
          </p:style>
        </p:sp>
        <p:sp>
          <p:nvSpPr>
            <p:cNvPr id="164" name="CustomShape 7"/>
            <p:cNvSpPr/>
            <p:nvPr/>
          </p:nvSpPr>
          <p:spPr>
            <a:xfrm>
              <a:off x="7360560" y="2582640"/>
              <a:ext cx="659520" cy="659520"/>
            </a:xfrm>
            <a:prstGeom prst="ellipse">
              <a:avLst/>
            </a:prstGeom>
            <a:gradFill rotWithShape="0">
              <a:gsLst>
                <a:gs pos="0">
                  <a:srgbClr val="abc07a"/>
                </a:gs>
                <a:gs pos="100000">
                  <a:srgbClr val="a3bc64"/>
                </a:gs>
              </a:gsLst>
              <a:lin ang="5400000"/>
            </a:gradFill>
            <a:ln w="9525">
              <a:solidFill>
                <a:srgbClr val="a2b969"/>
              </a:solidFill>
              <a:miter/>
            </a:ln>
          </p:spPr>
          <p:style>
            <a:lnRef idx="0"/>
            <a:fillRef idx="0"/>
            <a:effectRef idx="0"/>
            <a:fontRef idx="minor"/>
          </p:style>
        </p:sp>
      </p:grpSp>
      <p:grpSp>
        <p:nvGrpSpPr>
          <p:cNvPr id="165" name="Group 8"/>
          <p:cNvGrpSpPr/>
          <p:nvPr/>
        </p:nvGrpSpPr>
        <p:grpSpPr>
          <a:xfrm>
            <a:off x="4667040" y="2487960"/>
            <a:ext cx="1738080" cy="1865880"/>
            <a:chOff x="4667040" y="2487960"/>
            <a:chExt cx="1738080" cy="1865880"/>
          </a:xfrm>
        </p:grpSpPr>
        <p:sp>
          <p:nvSpPr>
            <p:cNvPr id="166" name="CustomShape 9"/>
            <p:cNvSpPr/>
            <p:nvPr/>
          </p:nvSpPr>
          <p:spPr>
            <a:xfrm rot="10800000">
              <a:off x="5523840" y="2487600"/>
              <a:ext cx="881280" cy="881280"/>
            </a:xfrm>
            <a:prstGeom prst="arc">
              <a:avLst>
                <a:gd name="adj1" fmla="val 10895"/>
                <a:gd name="adj2" fmla="val 15969831"/>
              </a:avLst>
            </a:prstGeom>
            <a:noFill/>
            <a:ln w="38100">
              <a:solidFill>
                <a:srgbClr val="c13018"/>
              </a:solidFill>
              <a:miter/>
            </a:ln>
          </p:spPr>
          <p:style>
            <a:lnRef idx="0"/>
            <a:fillRef idx="0"/>
            <a:effectRef idx="0"/>
            <a:fontRef idx="minor"/>
          </p:style>
        </p:sp>
        <p:sp>
          <p:nvSpPr>
            <p:cNvPr id="167" name="CustomShape 10"/>
            <p:cNvSpPr/>
            <p:nvPr/>
          </p:nvSpPr>
          <p:spPr>
            <a:xfrm>
              <a:off x="4667040" y="2913480"/>
              <a:ext cx="855360" cy="360"/>
            </a:xfrm>
            <a:custGeom>
              <a:avLst/>
              <a:gdLst/>
              <a:ahLst/>
              <a:rect l="l" t="t" r="r" b="b"/>
              <a:pathLst>
                <a:path w="21600" h="21600">
                  <a:moveTo>
                    <a:pt x="0" y="0"/>
                  </a:moveTo>
                  <a:lnTo>
                    <a:pt x="21600" y="21600"/>
                  </a:lnTo>
                </a:path>
              </a:pathLst>
            </a:custGeom>
            <a:noFill/>
            <a:ln w="38100">
              <a:solidFill>
                <a:srgbClr val="c13018"/>
              </a:solidFill>
              <a:miter/>
            </a:ln>
          </p:spPr>
          <p:style>
            <a:lnRef idx="0"/>
            <a:fillRef idx="0"/>
            <a:effectRef idx="0"/>
            <a:fontRef idx="minor"/>
          </p:style>
        </p:sp>
        <p:sp>
          <p:nvSpPr>
            <p:cNvPr id="168" name="CustomShape 11"/>
            <p:cNvSpPr/>
            <p:nvPr/>
          </p:nvSpPr>
          <p:spPr>
            <a:xfrm>
              <a:off x="5999040" y="3354120"/>
              <a:ext cx="360" cy="999720"/>
            </a:xfrm>
            <a:custGeom>
              <a:avLst/>
              <a:gdLst/>
              <a:ahLst/>
              <a:rect l="l" t="t" r="r" b="b"/>
              <a:pathLst>
                <a:path w="21600" h="21600">
                  <a:moveTo>
                    <a:pt x="0" y="0"/>
                  </a:moveTo>
                  <a:lnTo>
                    <a:pt x="21600" y="21600"/>
                  </a:lnTo>
                </a:path>
              </a:pathLst>
            </a:custGeom>
            <a:noFill/>
            <a:ln w="38100">
              <a:solidFill>
                <a:srgbClr val="c13018"/>
              </a:solidFill>
              <a:miter/>
              <a:tailEnd len="med" type="oval" w="med"/>
            </a:ln>
          </p:spPr>
          <p:style>
            <a:lnRef idx="0"/>
            <a:fillRef idx="0"/>
            <a:effectRef idx="0"/>
            <a:fontRef idx="minor"/>
          </p:style>
        </p:sp>
        <p:sp>
          <p:nvSpPr>
            <p:cNvPr id="169" name="CustomShape 12"/>
            <p:cNvSpPr/>
            <p:nvPr/>
          </p:nvSpPr>
          <p:spPr>
            <a:xfrm>
              <a:off x="5634000" y="2598120"/>
              <a:ext cx="659520" cy="659520"/>
            </a:xfrm>
            <a:prstGeom prst="ellipse">
              <a:avLst/>
            </a:prstGeom>
            <a:gradFill rotWithShape="0">
              <a:gsLst>
                <a:gs pos="0">
                  <a:srgbClr val="ca5249"/>
                </a:gs>
                <a:gs pos="100000">
                  <a:srgbClr val="c9290e"/>
                </a:gs>
              </a:gsLst>
              <a:lin ang="5400000"/>
            </a:gradFill>
            <a:ln w="9525">
              <a:solidFill>
                <a:srgbClr val="c13018"/>
              </a:solidFill>
              <a:miter/>
            </a:ln>
          </p:spPr>
          <p:style>
            <a:lnRef idx="0"/>
            <a:fillRef idx="0"/>
            <a:effectRef idx="0"/>
            <a:fontRef idx="minor"/>
          </p:style>
        </p:sp>
      </p:grpSp>
      <p:grpSp>
        <p:nvGrpSpPr>
          <p:cNvPr id="170" name="Group 13"/>
          <p:cNvGrpSpPr/>
          <p:nvPr/>
        </p:nvGrpSpPr>
        <p:grpSpPr>
          <a:xfrm>
            <a:off x="2930400" y="1487520"/>
            <a:ext cx="1725120" cy="1865520"/>
            <a:chOff x="2930400" y="1487520"/>
            <a:chExt cx="1725120" cy="1865520"/>
          </a:xfrm>
        </p:grpSpPr>
        <p:sp>
          <p:nvSpPr>
            <p:cNvPr id="171" name="CustomShape 14"/>
            <p:cNvSpPr/>
            <p:nvPr/>
          </p:nvSpPr>
          <p:spPr>
            <a:xfrm>
              <a:off x="3774240" y="2471760"/>
              <a:ext cx="881280" cy="881280"/>
            </a:xfrm>
            <a:prstGeom prst="arc">
              <a:avLst>
                <a:gd name="adj1" fmla="val 15956854"/>
                <a:gd name="adj2" fmla="val 10795556"/>
              </a:avLst>
            </a:prstGeom>
            <a:noFill/>
            <a:ln w="38100">
              <a:solidFill>
                <a:srgbClr val="f7931f"/>
              </a:solidFill>
              <a:miter/>
            </a:ln>
          </p:spPr>
          <p:style>
            <a:lnRef idx="0"/>
            <a:fillRef idx="0"/>
            <a:effectRef idx="0"/>
            <a:fontRef idx="minor"/>
          </p:style>
        </p:sp>
        <p:sp>
          <p:nvSpPr>
            <p:cNvPr id="172" name="CustomShape 15"/>
            <p:cNvSpPr/>
            <p:nvPr/>
          </p:nvSpPr>
          <p:spPr>
            <a:xfrm rot="10800000">
              <a:off x="2930400" y="2912400"/>
              <a:ext cx="856440" cy="360"/>
            </a:xfrm>
            <a:custGeom>
              <a:avLst/>
              <a:gdLst/>
              <a:ahLst/>
              <a:rect l="l" t="t" r="r" b="b"/>
              <a:pathLst>
                <a:path w="21600" h="21600">
                  <a:moveTo>
                    <a:pt x="0" y="0"/>
                  </a:moveTo>
                  <a:lnTo>
                    <a:pt x="21600" y="21600"/>
                  </a:lnTo>
                </a:path>
              </a:pathLst>
            </a:custGeom>
            <a:noFill/>
            <a:ln w="38100">
              <a:solidFill>
                <a:srgbClr val="f7931f"/>
              </a:solidFill>
              <a:miter/>
            </a:ln>
          </p:spPr>
          <p:style>
            <a:lnRef idx="0"/>
            <a:fillRef idx="0"/>
            <a:effectRef idx="0"/>
            <a:fontRef idx="minor"/>
          </p:style>
        </p:sp>
        <p:sp>
          <p:nvSpPr>
            <p:cNvPr id="173" name="CustomShape 16"/>
            <p:cNvSpPr/>
            <p:nvPr/>
          </p:nvSpPr>
          <p:spPr>
            <a:xfrm rot="10800000">
              <a:off x="4179960" y="1487520"/>
              <a:ext cx="360" cy="999720"/>
            </a:xfrm>
            <a:custGeom>
              <a:avLst/>
              <a:gdLst/>
              <a:ahLst/>
              <a:rect l="l" t="t" r="r" b="b"/>
              <a:pathLst>
                <a:path w="21600" h="21600">
                  <a:moveTo>
                    <a:pt x="0" y="0"/>
                  </a:moveTo>
                  <a:lnTo>
                    <a:pt x="21600" y="21600"/>
                  </a:lnTo>
                </a:path>
              </a:pathLst>
            </a:custGeom>
            <a:noFill/>
            <a:ln w="38100">
              <a:solidFill>
                <a:srgbClr val="f7931f"/>
              </a:solidFill>
              <a:miter/>
              <a:tailEnd len="med" type="oval" w="med"/>
            </a:ln>
          </p:spPr>
          <p:style>
            <a:lnRef idx="0"/>
            <a:fillRef idx="0"/>
            <a:effectRef idx="0"/>
            <a:fontRef idx="minor"/>
          </p:style>
        </p:sp>
        <p:sp>
          <p:nvSpPr>
            <p:cNvPr id="174" name="CustomShape 17"/>
            <p:cNvSpPr/>
            <p:nvPr/>
          </p:nvSpPr>
          <p:spPr>
            <a:xfrm>
              <a:off x="3885120" y="2582640"/>
              <a:ext cx="659520" cy="659520"/>
            </a:xfrm>
            <a:prstGeom prst="ellipse">
              <a:avLst/>
            </a:prstGeom>
            <a:gradFill rotWithShape="0">
              <a:gsLst>
                <a:gs pos="0">
                  <a:srgbClr val="fa9e4c"/>
                </a:gs>
                <a:gs pos="100000">
                  <a:srgbClr val="ff9313"/>
                </a:gs>
              </a:gsLst>
              <a:lin ang="5400000"/>
            </a:gradFill>
            <a:ln w="9525">
              <a:solidFill>
                <a:srgbClr val="f7931f"/>
              </a:solidFill>
              <a:miter/>
            </a:ln>
          </p:spPr>
          <p:style>
            <a:lnRef idx="0"/>
            <a:fillRef idx="0"/>
            <a:effectRef idx="0"/>
            <a:fontRef idx="minor"/>
          </p:style>
        </p:sp>
      </p:grpSp>
      <p:grpSp>
        <p:nvGrpSpPr>
          <p:cNvPr id="175" name="Group 18"/>
          <p:cNvGrpSpPr/>
          <p:nvPr/>
        </p:nvGrpSpPr>
        <p:grpSpPr>
          <a:xfrm>
            <a:off x="1200960" y="2487960"/>
            <a:ext cx="1738080" cy="1865880"/>
            <a:chOff x="1200960" y="2487960"/>
            <a:chExt cx="1738080" cy="1865880"/>
          </a:xfrm>
        </p:grpSpPr>
        <p:sp>
          <p:nvSpPr>
            <p:cNvPr id="176" name="CustomShape 19"/>
            <p:cNvSpPr/>
            <p:nvPr/>
          </p:nvSpPr>
          <p:spPr>
            <a:xfrm rot="10800000">
              <a:off x="2057760" y="2487600"/>
              <a:ext cx="881280" cy="881280"/>
            </a:xfrm>
            <a:prstGeom prst="arc">
              <a:avLst>
                <a:gd name="adj1" fmla="val 10895"/>
                <a:gd name="adj2" fmla="val 15969831"/>
              </a:avLst>
            </a:prstGeom>
            <a:noFill/>
            <a:ln w="38100">
              <a:solidFill>
                <a:srgbClr val="4cc1ef"/>
              </a:solidFill>
              <a:miter/>
            </a:ln>
          </p:spPr>
          <p:style>
            <a:lnRef idx="0"/>
            <a:fillRef idx="0"/>
            <a:effectRef idx="0"/>
            <a:fontRef idx="minor"/>
          </p:style>
        </p:sp>
        <p:sp>
          <p:nvSpPr>
            <p:cNvPr id="177" name="CustomShape 20"/>
            <p:cNvSpPr/>
            <p:nvPr/>
          </p:nvSpPr>
          <p:spPr>
            <a:xfrm>
              <a:off x="1200960" y="2913480"/>
              <a:ext cx="855360" cy="360"/>
            </a:xfrm>
            <a:custGeom>
              <a:avLst/>
              <a:gdLst/>
              <a:ahLst/>
              <a:rect l="l" t="t" r="r" b="b"/>
              <a:pathLst>
                <a:path w="21600" h="21600">
                  <a:moveTo>
                    <a:pt x="0" y="0"/>
                  </a:moveTo>
                  <a:lnTo>
                    <a:pt x="21600" y="21600"/>
                  </a:lnTo>
                </a:path>
              </a:pathLst>
            </a:custGeom>
            <a:noFill/>
            <a:ln w="38100">
              <a:solidFill>
                <a:srgbClr val="4cc1ef"/>
              </a:solidFill>
              <a:miter/>
            </a:ln>
          </p:spPr>
          <p:style>
            <a:lnRef idx="0"/>
            <a:fillRef idx="0"/>
            <a:effectRef idx="0"/>
            <a:fontRef idx="minor"/>
          </p:style>
        </p:sp>
        <p:sp>
          <p:nvSpPr>
            <p:cNvPr id="178" name="CustomShape 21"/>
            <p:cNvSpPr/>
            <p:nvPr/>
          </p:nvSpPr>
          <p:spPr>
            <a:xfrm>
              <a:off x="2532960" y="3354120"/>
              <a:ext cx="360" cy="999720"/>
            </a:xfrm>
            <a:custGeom>
              <a:avLst/>
              <a:gdLst/>
              <a:ahLst/>
              <a:rect l="l" t="t" r="r" b="b"/>
              <a:pathLst>
                <a:path w="21600" h="21600">
                  <a:moveTo>
                    <a:pt x="0" y="0"/>
                  </a:moveTo>
                  <a:lnTo>
                    <a:pt x="21600" y="21600"/>
                  </a:lnTo>
                </a:path>
              </a:pathLst>
            </a:custGeom>
            <a:noFill/>
            <a:ln w="38100">
              <a:solidFill>
                <a:srgbClr val="4cc1ef"/>
              </a:solidFill>
              <a:miter/>
              <a:tailEnd len="med" type="oval" w="med"/>
            </a:ln>
          </p:spPr>
          <p:style>
            <a:lnRef idx="0"/>
            <a:fillRef idx="0"/>
            <a:effectRef idx="0"/>
            <a:fontRef idx="minor"/>
          </p:style>
        </p:sp>
        <p:sp>
          <p:nvSpPr>
            <p:cNvPr id="179" name="CustomShape 22"/>
            <p:cNvSpPr/>
            <p:nvPr/>
          </p:nvSpPr>
          <p:spPr>
            <a:xfrm>
              <a:off x="2167920" y="2598120"/>
              <a:ext cx="659520" cy="659520"/>
            </a:xfrm>
            <a:prstGeom prst="ellipse">
              <a:avLst/>
            </a:prstGeom>
            <a:gradFill rotWithShape="0">
              <a:gsLst>
                <a:gs pos="0">
                  <a:srgbClr val="65c7f2"/>
                </a:gs>
                <a:gs pos="100000">
                  <a:srgbClr val="43c4f6"/>
                </a:gs>
              </a:gsLst>
              <a:lin ang="5400000"/>
            </a:gradFill>
            <a:ln w="9525">
              <a:solidFill>
                <a:srgbClr val="4cc1ef"/>
              </a:solidFill>
              <a:miter/>
            </a:ln>
          </p:spPr>
          <p:style>
            <a:lnRef idx="0"/>
            <a:fillRef idx="0"/>
            <a:effectRef idx="0"/>
            <a:fontRef idx="minor"/>
          </p:style>
        </p:sp>
      </p:grpSp>
      <p:grpSp>
        <p:nvGrpSpPr>
          <p:cNvPr id="180" name="Group 23"/>
          <p:cNvGrpSpPr/>
          <p:nvPr/>
        </p:nvGrpSpPr>
        <p:grpSpPr>
          <a:xfrm>
            <a:off x="720" y="1487520"/>
            <a:ext cx="1198800" cy="1865520"/>
            <a:chOff x="720" y="1487520"/>
            <a:chExt cx="1198800" cy="1865520"/>
          </a:xfrm>
        </p:grpSpPr>
        <p:sp>
          <p:nvSpPr>
            <p:cNvPr id="181" name="CustomShape 24"/>
            <p:cNvSpPr/>
            <p:nvPr/>
          </p:nvSpPr>
          <p:spPr>
            <a:xfrm>
              <a:off x="318240" y="2471760"/>
              <a:ext cx="881280" cy="881280"/>
            </a:xfrm>
            <a:prstGeom prst="arc">
              <a:avLst>
                <a:gd name="adj1" fmla="val 15956854"/>
                <a:gd name="adj2" fmla="val 10891041"/>
              </a:avLst>
            </a:prstGeom>
            <a:noFill/>
            <a:ln w="38100">
              <a:solidFill>
                <a:srgbClr val="3a5c84"/>
              </a:solidFill>
              <a:miter/>
            </a:ln>
          </p:spPr>
          <p:style>
            <a:lnRef idx="0"/>
            <a:fillRef idx="0"/>
            <a:effectRef idx="0"/>
            <a:fontRef idx="minor"/>
          </p:style>
        </p:sp>
        <p:sp>
          <p:nvSpPr>
            <p:cNvPr id="182" name="CustomShape 25"/>
            <p:cNvSpPr/>
            <p:nvPr/>
          </p:nvSpPr>
          <p:spPr>
            <a:xfrm rot="10800000">
              <a:off x="720" y="2913120"/>
              <a:ext cx="328320" cy="360"/>
            </a:xfrm>
            <a:custGeom>
              <a:avLst/>
              <a:gdLst/>
              <a:ahLst/>
              <a:rect l="l" t="t" r="r" b="b"/>
              <a:pathLst>
                <a:path w="21600" h="21600">
                  <a:moveTo>
                    <a:pt x="0" y="0"/>
                  </a:moveTo>
                  <a:lnTo>
                    <a:pt x="21600" y="21600"/>
                  </a:lnTo>
                </a:path>
              </a:pathLst>
            </a:custGeom>
            <a:noFill/>
            <a:ln w="38100">
              <a:solidFill>
                <a:srgbClr val="3a5c84"/>
              </a:solidFill>
              <a:miter/>
            </a:ln>
          </p:spPr>
          <p:style>
            <a:lnRef idx="0"/>
            <a:fillRef idx="0"/>
            <a:effectRef idx="0"/>
            <a:fontRef idx="minor"/>
          </p:style>
        </p:sp>
        <p:sp>
          <p:nvSpPr>
            <p:cNvPr id="183" name="CustomShape 26"/>
            <p:cNvSpPr/>
            <p:nvPr/>
          </p:nvSpPr>
          <p:spPr>
            <a:xfrm rot="10800000">
              <a:off x="724320" y="1487520"/>
              <a:ext cx="360" cy="999720"/>
            </a:xfrm>
            <a:custGeom>
              <a:avLst/>
              <a:gdLst/>
              <a:ahLst/>
              <a:rect l="l" t="t" r="r" b="b"/>
              <a:pathLst>
                <a:path w="21600" h="21600">
                  <a:moveTo>
                    <a:pt x="0" y="0"/>
                  </a:moveTo>
                  <a:lnTo>
                    <a:pt x="21600" y="21600"/>
                  </a:lnTo>
                </a:path>
              </a:pathLst>
            </a:custGeom>
            <a:noFill/>
            <a:ln w="38100">
              <a:solidFill>
                <a:srgbClr val="3a5c84"/>
              </a:solidFill>
              <a:miter/>
              <a:tailEnd len="med" type="oval" w="med"/>
            </a:ln>
          </p:spPr>
          <p:style>
            <a:lnRef idx="0"/>
            <a:fillRef idx="0"/>
            <a:effectRef idx="0"/>
            <a:fontRef idx="minor"/>
          </p:style>
        </p:sp>
        <p:sp>
          <p:nvSpPr>
            <p:cNvPr id="184" name="CustomShape 27"/>
            <p:cNvSpPr/>
            <p:nvPr/>
          </p:nvSpPr>
          <p:spPr>
            <a:xfrm>
              <a:off x="429120" y="2582640"/>
              <a:ext cx="659520" cy="659520"/>
            </a:xfrm>
            <a:prstGeom prst="ellipse">
              <a:avLst/>
            </a:prstGeom>
            <a:gradFill rotWithShape="0">
              <a:gsLst>
                <a:gs pos="0">
                  <a:srgbClr val="576f92"/>
                </a:gs>
                <a:gs pos="100000">
                  <a:srgbClr val="355b87"/>
                </a:gs>
              </a:gsLst>
              <a:lin ang="5400000"/>
            </a:gradFill>
            <a:ln w="9525">
              <a:solidFill>
                <a:srgbClr val="3a5c84"/>
              </a:solidFill>
              <a:miter/>
            </a:ln>
          </p:spPr>
          <p:style>
            <a:lnRef idx="0"/>
            <a:fillRef idx="0"/>
            <a:effectRef idx="0"/>
            <a:fontRef idx="minor"/>
          </p:style>
        </p:sp>
      </p:grpSp>
      <p:sp>
        <p:nvSpPr>
          <p:cNvPr id="185" name="CustomShape 28"/>
          <p:cNvSpPr/>
          <p:nvPr/>
        </p:nvSpPr>
        <p:spPr>
          <a:xfrm>
            <a:off x="360360" y="1050840"/>
            <a:ext cx="729000" cy="36468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GB" sz="1800" spc="-1" strike="noStrike">
                <a:solidFill>
                  <a:srgbClr val="000000"/>
                </a:solidFill>
                <a:latin typeface="Catamaran Black"/>
                <a:ea typeface="Catamaran Black"/>
              </a:rPr>
              <a:t>July</a:t>
            </a:r>
            <a:endParaRPr b="0" lang="en-US" sz="1800" spc="-1" strike="noStrike">
              <a:latin typeface="Arial"/>
            </a:endParaRPr>
          </a:p>
        </p:txBody>
      </p:sp>
      <p:sp>
        <p:nvSpPr>
          <p:cNvPr id="186" name="CustomShape 29"/>
          <p:cNvSpPr/>
          <p:nvPr/>
        </p:nvSpPr>
        <p:spPr>
          <a:xfrm>
            <a:off x="1390680" y="4401000"/>
            <a:ext cx="2266560" cy="63900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GB" sz="1800" spc="-1" strike="noStrike">
                <a:solidFill>
                  <a:srgbClr val="000000"/>
                </a:solidFill>
                <a:latin typeface="Catamaran Black"/>
                <a:ea typeface="Catamaran Black"/>
              </a:rPr>
              <a:t>August/September</a:t>
            </a:r>
            <a:endParaRPr b="0" lang="en-US" sz="1800" spc="-1" strike="noStrike">
              <a:latin typeface="Arial"/>
            </a:endParaRPr>
          </a:p>
        </p:txBody>
      </p:sp>
      <p:sp>
        <p:nvSpPr>
          <p:cNvPr id="187" name="CustomShape 30"/>
          <p:cNvSpPr/>
          <p:nvPr/>
        </p:nvSpPr>
        <p:spPr>
          <a:xfrm>
            <a:off x="3200400" y="1050840"/>
            <a:ext cx="2266560" cy="63900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GB" sz="1800" spc="-1" strike="noStrike">
                <a:solidFill>
                  <a:srgbClr val="000000"/>
                </a:solidFill>
                <a:latin typeface="Catamaran Black"/>
                <a:ea typeface="Catamaran Black"/>
              </a:rPr>
              <a:t>August/September</a:t>
            </a:r>
            <a:endParaRPr b="0" lang="en-US" sz="1800" spc="-1" strike="noStrike">
              <a:latin typeface="Arial"/>
            </a:endParaRPr>
          </a:p>
        </p:txBody>
      </p:sp>
      <p:sp>
        <p:nvSpPr>
          <p:cNvPr id="188" name="CustomShape 31"/>
          <p:cNvSpPr/>
          <p:nvPr/>
        </p:nvSpPr>
        <p:spPr>
          <a:xfrm>
            <a:off x="4857480" y="4400280"/>
            <a:ext cx="2266560" cy="36468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GB" sz="1800" spc="-1" strike="noStrike">
                <a:solidFill>
                  <a:srgbClr val="000000"/>
                </a:solidFill>
                <a:latin typeface="Catamaran Black"/>
                <a:ea typeface="Catamaran Black"/>
              </a:rPr>
              <a:t>October</a:t>
            </a:r>
            <a:endParaRPr b="0" lang="en-US" sz="1800" spc="-1" strike="noStrike">
              <a:latin typeface="Arial"/>
            </a:endParaRPr>
          </a:p>
        </p:txBody>
      </p:sp>
      <p:sp>
        <p:nvSpPr>
          <p:cNvPr id="189" name="CustomShape 32"/>
          <p:cNvSpPr/>
          <p:nvPr/>
        </p:nvSpPr>
        <p:spPr>
          <a:xfrm>
            <a:off x="6915240" y="1050840"/>
            <a:ext cx="1451880" cy="36468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GB" sz="1800" spc="-1" strike="noStrike">
                <a:solidFill>
                  <a:srgbClr val="000000"/>
                </a:solidFill>
                <a:latin typeface="Catamaran Black"/>
                <a:ea typeface="Catamaran Black"/>
              </a:rPr>
              <a:t>November</a:t>
            </a:r>
            <a:endParaRPr b="0" lang="en-US" sz="1800" spc="-1" strike="noStrike">
              <a:latin typeface="Arial"/>
            </a:endParaRPr>
          </a:p>
        </p:txBody>
      </p:sp>
      <p:grpSp>
        <p:nvGrpSpPr>
          <p:cNvPr id="190" name="Group 33"/>
          <p:cNvGrpSpPr/>
          <p:nvPr/>
        </p:nvGrpSpPr>
        <p:grpSpPr>
          <a:xfrm>
            <a:off x="806400" y="1452600"/>
            <a:ext cx="1249920" cy="909720"/>
            <a:chOff x="806400" y="1452600"/>
            <a:chExt cx="1249920" cy="909720"/>
          </a:xfrm>
        </p:grpSpPr>
        <p:sp>
          <p:nvSpPr>
            <p:cNvPr id="191" name="CustomShape 34"/>
            <p:cNvSpPr/>
            <p:nvPr/>
          </p:nvSpPr>
          <p:spPr>
            <a:xfrm>
              <a:off x="806400" y="1452600"/>
              <a:ext cx="1131120" cy="303480"/>
            </a:xfrm>
            <a:prstGeom prst="rect">
              <a:avLst/>
            </a:prstGeom>
            <a:noFill/>
            <a:ln w="0">
              <a:noFill/>
            </a:ln>
          </p:spPr>
          <p:style>
            <a:lnRef idx="0"/>
            <a:fillRef idx="0"/>
            <a:effectRef idx="0"/>
            <a:fontRef idx="minor"/>
          </p:style>
          <p:txBody>
            <a:bodyPr lIns="90000" rIns="90000" tIns="45000" bIns="45000">
              <a:spAutoFit/>
            </a:bodyPr>
            <a:p>
              <a:pPr>
                <a:lnSpc>
                  <a:spcPct val="100000"/>
                </a:lnSpc>
                <a:tabLst>
                  <a:tab algn="l" pos="0"/>
                </a:tabLst>
              </a:pPr>
              <a:r>
                <a:rPr b="0" lang="en-GB" sz="1400" spc="-1" strike="noStrike">
                  <a:solidFill>
                    <a:srgbClr val="000000"/>
                  </a:solidFill>
                  <a:latin typeface="Catamaran SemiBold"/>
                  <a:ea typeface="Catamaran SemiBold"/>
                </a:rPr>
                <a:t>Feasibility</a:t>
              </a:r>
              <a:endParaRPr b="0" lang="en-US" sz="1400" spc="-1" strike="noStrike">
                <a:latin typeface="Arial"/>
              </a:endParaRPr>
            </a:p>
          </p:txBody>
        </p:sp>
        <p:sp>
          <p:nvSpPr>
            <p:cNvPr id="192" name="CustomShape 35"/>
            <p:cNvSpPr/>
            <p:nvPr/>
          </p:nvSpPr>
          <p:spPr>
            <a:xfrm>
              <a:off x="852480" y="1739160"/>
              <a:ext cx="1051920" cy="360"/>
            </a:xfrm>
            <a:custGeom>
              <a:avLst/>
              <a:gdLst/>
              <a:ahLst/>
              <a:rect l="l" t="t" r="r" b="b"/>
              <a:pathLst>
                <a:path w="21600" h="21600">
                  <a:moveTo>
                    <a:pt x="0" y="0"/>
                  </a:moveTo>
                  <a:lnTo>
                    <a:pt x="21600" y="21600"/>
                  </a:lnTo>
                </a:path>
              </a:pathLst>
            </a:custGeom>
            <a:noFill/>
            <a:ln w="38100">
              <a:solidFill>
                <a:srgbClr val="3a5c84"/>
              </a:solidFill>
              <a:miter/>
            </a:ln>
          </p:spPr>
          <p:style>
            <a:lnRef idx="0"/>
            <a:fillRef idx="0"/>
            <a:effectRef idx="0"/>
            <a:fontRef idx="minor"/>
          </p:style>
        </p:sp>
        <p:sp>
          <p:nvSpPr>
            <p:cNvPr id="193" name="CustomShape 36"/>
            <p:cNvSpPr/>
            <p:nvPr/>
          </p:nvSpPr>
          <p:spPr>
            <a:xfrm>
              <a:off x="806400" y="1762920"/>
              <a:ext cx="1249920" cy="59940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0"/>
                </a:tabLst>
              </a:pPr>
              <a:r>
                <a:rPr b="0" lang="en-GB" sz="830" spc="-1" strike="noStrike">
                  <a:solidFill>
                    <a:srgbClr val="000000"/>
                  </a:solidFill>
                  <a:latin typeface="Calibri"/>
                  <a:ea typeface="Calibri"/>
                </a:rPr>
                <a:t>Scope of Works</a:t>
              </a:r>
              <a:endParaRPr b="0" lang="en-US" sz="830" spc="-1" strike="noStrike">
                <a:latin typeface="Arial"/>
              </a:endParaRPr>
            </a:p>
            <a:p>
              <a:pPr>
                <a:lnSpc>
                  <a:spcPct val="100000"/>
                </a:lnSpc>
                <a:tabLst>
                  <a:tab algn="l" pos="0"/>
                </a:tabLst>
              </a:pPr>
              <a:r>
                <a:rPr b="0" lang="en-GB" sz="830" spc="-1" strike="noStrike">
                  <a:solidFill>
                    <a:srgbClr val="000000"/>
                  </a:solidFill>
                  <a:latin typeface="Calibri"/>
                  <a:ea typeface="Calibri"/>
                </a:rPr>
                <a:t>High Level Design</a:t>
              </a:r>
              <a:endParaRPr b="0" lang="en-US" sz="830" spc="-1" strike="noStrike">
                <a:latin typeface="Arial"/>
              </a:endParaRPr>
            </a:p>
            <a:p>
              <a:pPr>
                <a:lnSpc>
                  <a:spcPct val="100000"/>
                </a:lnSpc>
                <a:tabLst>
                  <a:tab algn="l" pos="0"/>
                </a:tabLst>
              </a:pPr>
              <a:r>
                <a:rPr b="0" lang="en-GB" sz="830" spc="-1" strike="noStrike">
                  <a:solidFill>
                    <a:srgbClr val="000000"/>
                  </a:solidFill>
                  <a:latin typeface="Calibri"/>
                  <a:ea typeface="Calibri"/>
                </a:rPr>
                <a:t>Formal cost quotation</a:t>
              </a:r>
              <a:endParaRPr b="0" lang="en-US" sz="830" spc="-1" strike="noStrike">
                <a:latin typeface="Arial"/>
              </a:endParaRPr>
            </a:p>
          </p:txBody>
        </p:sp>
      </p:grpSp>
      <p:grpSp>
        <p:nvGrpSpPr>
          <p:cNvPr id="194" name="Group 37"/>
          <p:cNvGrpSpPr/>
          <p:nvPr/>
        </p:nvGrpSpPr>
        <p:grpSpPr>
          <a:xfrm>
            <a:off x="2610000" y="3467160"/>
            <a:ext cx="1249920" cy="909720"/>
            <a:chOff x="2610000" y="3467160"/>
            <a:chExt cx="1249920" cy="909720"/>
          </a:xfrm>
        </p:grpSpPr>
        <p:sp>
          <p:nvSpPr>
            <p:cNvPr id="195" name="CustomShape 38"/>
            <p:cNvSpPr/>
            <p:nvPr/>
          </p:nvSpPr>
          <p:spPr>
            <a:xfrm>
              <a:off x="2610000" y="3467160"/>
              <a:ext cx="1131120" cy="303480"/>
            </a:xfrm>
            <a:prstGeom prst="rect">
              <a:avLst/>
            </a:prstGeom>
            <a:noFill/>
            <a:ln w="0">
              <a:noFill/>
            </a:ln>
          </p:spPr>
          <p:style>
            <a:lnRef idx="0"/>
            <a:fillRef idx="0"/>
            <a:effectRef idx="0"/>
            <a:fontRef idx="minor"/>
          </p:style>
          <p:txBody>
            <a:bodyPr lIns="90000" rIns="90000" tIns="45000" bIns="45000">
              <a:spAutoFit/>
            </a:bodyPr>
            <a:p>
              <a:pPr>
                <a:lnSpc>
                  <a:spcPct val="100000"/>
                </a:lnSpc>
                <a:tabLst>
                  <a:tab algn="l" pos="0"/>
                </a:tabLst>
              </a:pPr>
              <a:r>
                <a:rPr b="0" lang="en-GB" sz="1400" spc="-1" strike="noStrike">
                  <a:solidFill>
                    <a:srgbClr val="000000"/>
                  </a:solidFill>
                  <a:latin typeface="Catamaran SemiBold"/>
                  <a:ea typeface="Catamaran SemiBold"/>
                </a:rPr>
                <a:t>DevOps</a:t>
              </a:r>
              <a:endParaRPr b="0" lang="en-US" sz="1400" spc="-1" strike="noStrike">
                <a:latin typeface="Arial"/>
              </a:endParaRPr>
            </a:p>
          </p:txBody>
        </p:sp>
        <p:sp>
          <p:nvSpPr>
            <p:cNvPr id="196" name="CustomShape 39"/>
            <p:cNvSpPr/>
            <p:nvPr/>
          </p:nvSpPr>
          <p:spPr>
            <a:xfrm>
              <a:off x="2656080" y="3753720"/>
              <a:ext cx="1051920" cy="360"/>
            </a:xfrm>
            <a:custGeom>
              <a:avLst/>
              <a:gdLst/>
              <a:ahLst/>
              <a:rect l="l" t="t" r="r" b="b"/>
              <a:pathLst>
                <a:path w="21600" h="21600">
                  <a:moveTo>
                    <a:pt x="0" y="0"/>
                  </a:moveTo>
                  <a:lnTo>
                    <a:pt x="21600" y="21600"/>
                  </a:lnTo>
                </a:path>
              </a:pathLst>
            </a:custGeom>
            <a:noFill/>
            <a:ln w="38100">
              <a:solidFill>
                <a:srgbClr val="13a1d8"/>
              </a:solidFill>
              <a:miter/>
            </a:ln>
          </p:spPr>
          <p:style>
            <a:lnRef idx="0"/>
            <a:fillRef idx="0"/>
            <a:effectRef idx="0"/>
            <a:fontRef idx="minor"/>
          </p:style>
        </p:sp>
        <p:sp>
          <p:nvSpPr>
            <p:cNvPr id="197" name="CustomShape 40"/>
            <p:cNvSpPr/>
            <p:nvPr/>
          </p:nvSpPr>
          <p:spPr>
            <a:xfrm>
              <a:off x="2610000" y="3777480"/>
              <a:ext cx="1249920" cy="59940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0"/>
                </a:tabLst>
              </a:pPr>
              <a:r>
                <a:rPr b="0" lang="en-GB" sz="830" spc="-1" strike="noStrike">
                  <a:solidFill>
                    <a:srgbClr val="000000"/>
                  </a:solidFill>
                  <a:latin typeface="Calibri"/>
                  <a:ea typeface="Calibri"/>
                </a:rPr>
                <a:t>Enterprise Agile approach commences development with short deliveries.</a:t>
              </a:r>
              <a:endParaRPr b="0" lang="en-US" sz="830" spc="-1" strike="noStrike">
                <a:latin typeface="Arial"/>
              </a:endParaRPr>
            </a:p>
            <a:p>
              <a:pPr>
                <a:lnSpc>
                  <a:spcPct val="100000"/>
                </a:lnSpc>
                <a:tabLst>
                  <a:tab algn="l" pos="0"/>
                </a:tabLst>
              </a:pPr>
              <a:r>
                <a:rPr b="0" lang="en-GB" sz="830" spc="-1" strike="noStrike">
                  <a:solidFill>
                    <a:srgbClr val="000000"/>
                  </a:solidFill>
                  <a:latin typeface="Calibri"/>
                  <a:ea typeface="Calibri"/>
                </a:rPr>
                <a:t>Setup Public Cloud</a:t>
              </a:r>
              <a:endParaRPr b="0" lang="en-US" sz="830" spc="-1" strike="noStrike">
                <a:latin typeface="Arial"/>
              </a:endParaRPr>
            </a:p>
          </p:txBody>
        </p:sp>
      </p:grpSp>
      <p:grpSp>
        <p:nvGrpSpPr>
          <p:cNvPr id="198" name="Group 41"/>
          <p:cNvGrpSpPr/>
          <p:nvPr/>
        </p:nvGrpSpPr>
        <p:grpSpPr>
          <a:xfrm>
            <a:off x="4279320" y="1452600"/>
            <a:ext cx="1377720" cy="909720"/>
            <a:chOff x="4279320" y="1452600"/>
            <a:chExt cx="1377720" cy="909720"/>
          </a:xfrm>
        </p:grpSpPr>
        <p:sp>
          <p:nvSpPr>
            <p:cNvPr id="199" name="CustomShape 42"/>
            <p:cNvSpPr/>
            <p:nvPr/>
          </p:nvSpPr>
          <p:spPr>
            <a:xfrm>
              <a:off x="4279320" y="1452600"/>
              <a:ext cx="1235520" cy="303480"/>
            </a:xfrm>
            <a:prstGeom prst="rect">
              <a:avLst/>
            </a:prstGeom>
            <a:noFill/>
            <a:ln w="0">
              <a:noFill/>
            </a:ln>
          </p:spPr>
          <p:style>
            <a:lnRef idx="0"/>
            <a:fillRef idx="0"/>
            <a:effectRef idx="0"/>
            <a:fontRef idx="minor"/>
          </p:style>
          <p:txBody>
            <a:bodyPr lIns="90000" rIns="90000" tIns="45000" bIns="45000">
              <a:spAutoFit/>
            </a:bodyPr>
            <a:p>
              <a:pPr>
                <a:lnSpc>
                  <a:spcPct val="100000"/>
                </a:lnSpc>
                <a:tabLst>
                  <a:tab algn="l" pos="0"/>
                </a:tabLst>
              </a:pPr>
              <a:r>
                <a:rPr b="0" lang="en-GB" sz="1400" spc="-1" strike="noStrike">
                  <a:solidFill>
                    <a:srgbClr val="000000"/>
                  </a:solidFill>
                  <a:latin typeface="Catamaran SemiBold"/>
                  <a:ea typeface="Catamaran SemiBold"/>
                </a:rPr>
                <a:t>Acceptance</a:t>
              </a:r>
              <a:endParaRPr b="0" lang="en-US" sz="1400" spc="-1" strike="noStrike">
                <a:latin typeface="Arial"/>
              </a:endParaRPr>
            </a:p>
          </p:txBody>
        </p:sp>
        <p:sp>
          <p:nvSpPr>
            <p:cNvPr id="200" name="CustomShape 43"/>
            <p:cNvSpPr/>
            <p:nvPr/>
          </p:nvSpPr>
          <p:spPr>
            <a:xfrm>
              <a:off x="4325040" y="1739160"/>
              <a:ext cx="1051920" cy="360"/>
            </a:xfrm>
            <a:custGeom>
              <a:avLst/>
              <a:gdLst/>
              <a:ahLst/>
              <a:rect l="l" t="t" r="r" b="b"/>
              <a:pathLst>
                <a:path w="21600" h="21600">
                  <a:moveTo>
                    <a:pt x="0" y="0"/>
                  </a:moveTo>
                  <a:lnTo>
                    <a:pt x="21600" y="21600"/>
                  </a:lnTo>
                </a:path>
              </a:pathLst>
            </a:custGeom>
            <a:noFill/>
            <a:ln w="38100">
              <a:solidFill>
                <a:srgbClr val="c96f07"/>
              </a:solidFill>
              <a:miter/>
            </a:ln>
          </p:spPr>
          <p:style>
            <a:lnRef idx="0"/>
            <a:fillRef idx="0"/>
            <a:effectRef idx="0"/>
            <a:fontRef idx="minor"/>
          </p:style>
        </p:sp>
        <p:sp>
          <p:nvSpPr>
            <p:cNvPr id="201" name="CustomShape 44"/>
            <p:cNvSpPr/>
            <p:nvPr/>
          </p:nvSpPr>
          <p:spPr>
            <a:xfrm>
              <a:off x="4279320" y="1762920"/>
              <a:ext cx="1377720" cy="59940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0"/>
                </a:tabLst>
              </a:pPr>
              <a:r>
                <a:rPr b="0" lang="en-GB" sz="830" spc="-1" strike="noStrike">
                  <a:solidFill>
                    <a:srgbClr val="000000"/>
                  </a:solidFill>
                  <a:latin typeface="Calibri"/>
                  <a:ea typeface="Calibri"/>
                </a:rPr>
                <a:t>Work with </a:t>
              </a:r>
              <a:r>
                <a:rPr b="1" lang="en-GB" sz="800" spc="-1" strike="noStrike">
                  <a:solidFill>
                    <a:srgbClr val="ff9900"/>
                  </a:solidFill>
                  <a:latin typeface="Catamaran"/>
                  <a:ea typeface="Catamaran"/>
                </a:rPr>
                <a:t>TRAVEL</a:t>
              </a:r>
              <a:r>
                <a:rPr b="0" i="1" lang="en-GB" sz="800" spc="-1" strike="noStrike">
                  <a:solidFill>
                    <a:srgbClr val="ff9900"/>
                  </a:solidFill>
                  <a:latin typeface="Catamaran"/>
                  <a:ea typeface="Catamaran"/>
                </a:rPr>
                <a:t>clique</a:t>
              </a:r>
              <a:r>
                <a:rPr b="0" i="1" lang="en-GB" sz="1200" spc="-1" strike="noStrike">
                  <a:solidFill>
                    <a:srgbClr val="ff9900"/>
                  </a:solidFill>
                  <a:latin typeface="Catamaran"/>
                  <a:ea typeface="Catamaran"/>
                </a:rPr>
                <a:t> </a:t>
              </a:r>
              <a:r>
                <a:rPr b="0" lang="en-GB" sz="830" spc="-1" strike="noStrike">
                  <a:solidFill>
                    <a:srgbClr val="000000"/>
                  </a:solidFill>
                  <a:latin typeface="Calibri"/>
                  <a:ea typeface="Calibri"/>
                </a:rPr>
                <a:t>to ensure expectations and deliverables match on-going business needs</a:t>
              </a:r>
              <a:endParaRPr b="0" lang="en-US" sz="830" spc="-1" strike="noStrike">
                <a:latin typeface="Arial"/>
              </a:endParaRPr>
            </a:p>
          </p:txBody>
        </p:sp>
      </p:grpSp>
      <p:grpSp>
        <p:nvGrpSpPr>
          <p:cNvPr id="202" name="Group 45"/>
          <p:cNvGrpSpPr/>
          <p:nvPr/>
        </p:nvGrpSpPr>
        <p:grpSpPr>
          <a:xfrm>
            <a:off x="6143040" y="3482280"/>
            <a:ext cx="1249920" cy="910080"/>
            <a:chOff x="6143040" y="3482280"/>
            <a:chExt cx="1249920" cy="910080"/>
          </a:xfrm>
        </p:grpSpPr>
        <p:sp>
          <p:nvSpPr>
            <p:cNvPr id="203" name="CustomShape 46"/>
            <p:cNvSpPr/>
            <p:nvPr/>
          </p:nvSpPr>
          <p:spPr>
            <a:xfrm>
              <a:off x="6143040" y="3482280"/>
              <a:ext cx="1131120" cy="303480"/>
            </a:xfrm>
            <a:prstGeom prst="rect">
              <a:avLst/>
            </a:prstGeom>
            <a:noFill/>
            <a:ln w="0">
              <a:noFill/>
            </a:ln>
          </p:spPr>
          <p:style>
            <a:lnRef idx="0"/>
            <a:fillRef idx="0"/>
            <a:effectRef idx="0"/>
            <a:fontRef idx="minor"/>
          </p:style>
          <p:txBody>
            <a:bodyPr lIns="90000" rIns="90000" tIns="45000" bIns="45000">
              <a:spAutoFit/>
            </a:bodyPr>
            <a:p>
              <a:pPr>
                <a:lnSpc>
                  <a:spcPct val="100000"/>
                </a:lnSpc>
                <a:tabLst>
                  <a:tab algn="l" pos="0"/>
                </a:tabLst>
              </a:pPr>
              <a:r>
                <a:rPr b="0" lang="en-GB" sz="1400" spc="-1" strike="noStrike">
                  <a:solidFill>
                    <a:srgbClr val="000000"/>
                  </a:solidFill>
                  <a:latin typeface="Catamaran SemiBold"/>
                  <a:ea typeface="Catamaran SemiBold"/>
                </a:rPr>
                <a:t>Training</a:t>
              </a:r>
              <a:endParaRPr b="0" lang="en-US" sz="1400" spc="-1" strike="noStrike">
                <a:latin typeface="Arial"/>
              </a:endParaRPr>
            </a:p>
          </p:txBody>
        </p:sp>
        <p:sp>
          <p:nvSpPr>
            <p:cNvPr id="204" name="CustomShape 47"/>
            <p:cNvSpPr/>
            <p:nvPr/>
          </p:nvSpPr>
          <p:spPr>
            <a:xfrm>
              <a:off x="6188760" y="3768840"/>
              <a:ext cx="1051920" cy="360"/>
            </a:xfrm>
            <a:custGeom>
              <a:avLst/>
              <a:gdLst/>
              <a:ahLst/>
              <a:rect l="l" t="t" r="r" b="b"/>
              <a:pathLst>
                <a:path w="21600" h="21600">
                  <a:moveTo>
                    <a:pt x="0" y="0"/>
                  </a:moveTo>
                  <a:lnTo>
                    <a:pt x="21600" y="21600"/>
                  </a:lnTo>
                </a:path>
              </a:pathLst>
            </a:custGeom>
            <a:noFill/>
            <a:ln w="38100">
              <a:solidFill>
                <a:srgbClr val="c13018"/>
              </a:solidFill>
              <a:miter/>
            </a:ln>
          </p:spPr>
          <p:style>
            <a:lnRef idx="0"/>
            <a:fillRef idx="0"/>
            <a:effectRef idx="0"/>
            <a:fontRef idx="minor"/>
          </p:style>
        </p:sp>
        <p:sp>
          <p:nvSpPr>
            <p:cNvPr id="205" name="CustomShape 48"/>
            <p:cNvSpPr/>
            <p:nvPr/>
          </p:nvSpPr>
          <p:spPr>
            <a:xfrm>
              <a:off x="6143040" y="3792960"/>
              <a:ext cx="1249920" cy="59940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0"/>
                </a:tabLst>
              </a:pPr>
              <a:r>
                <a:rPr b="0" lang="en-GB" sz="830" spc="-1" strike="noStrike">
                  <a:solidFill>
                    <a:srgbClr val="000000"/>
                  </a:solidFill>
                  <a:latin typeface="Calibri"/>
                  <a:ea typeface="Calibri"/>
                </a:rPr>
                <a:t>Where needed, train </a:t>
              </a:r>
              <a:r>
                <a:rPr b="1" lang="en-GB" sz="800" spc="-1" strike="noStrike">
                  <a:solidFill>
                    <a:srgbClr val="ff9900"/>
                  </a:solidFill>
                  <a:latin typeface="Catamaran"/>
                  <a:ea typeface="Catamaran"/>
                </a:rPr>
                <a:t>TRAVEL</a:t>
              </a:r>
              <a:r>
                <a:rPr b="0" i="1" lang="en-GB" sz="800" spc="-1" strike="noStrike">
                  <a:solidFill>
                    <a:srgbClr val="ff9900"/>
                  </a:solidFill>
                  <a:latin typeface="Catamaran"/>
                  <a:ea typeface="Catamaran"/>
                </a:rPr>
                <a:t>clique</a:t>
              </a:r>
              <a:r>
                <a:rPr b="0" lang="en-GB" sz="830" spc="-1" strike="noStrike">
                  <a:solidFill>
                    <a:srgbClr val="000000"/>
                  </a:solidFill>
                  <a:latin typeface="Calibri"/>
                  <a:ea typeface="Calibri"/>
                </a:rPr>
                <a:t> customer facing and IT staff on use, operation and administration</a:t>
              </a:r>
              <a:endParaRPr b="0" lang="en-US" sz="830" spc="-1" strike="noStrike">
                <a:latin typeface="Arial"/>
              </a:endParaRPr>
            </a:p>
          </p:txBody>
        </p:sp>
      </p:grpSp>
      <p:grpSp>
        <p:nvGrpSpPr>
          <p:cNvPr id="206" name="Group 49"/>
          <p:cNvGrpSpPr/>
          <p:nvPr/>
        </p:nvGrpSpPr>
        <p:grpSpPr>
          <a:xfrm>
            <a:off x="7751880" y="1484640"/>
            <a:ext cx="1319400" cy="909720"/>
            <a:chOff x="7751880" y="1484640"/>
            <a:chExt cx="1319400" cy="909720"/>
          </a:xfrm>
        </p:grpSpPr>
        <p:sp>
          <p:nvSpPr>
            <p:cNvPr id="207" name="CustomShape 50"/>
            <p:cNvSpPr/>
            <p:nvPr/>
          </p:nvSpPr>
          <p:spPr>
            <a:xfrm>
              <a:off x="7751880" y="1484640"/>
              <a:ext cx="1131120" cy="303480"/>
            </a:xfrm>
            <a:prstGeom prst="rect">
              <a:avLst/>
            </a:prstGeom>
            <a:noFill/>
            <a:ln w="0">
              <a:noFill/>
            </a:ln>
          </p:spPr>
          <p:style>
            <a:lnRef idx="0"/>
            <a:fillRef idx="0"/>
            <a:effectRef idx="0"/>
            <a:fontRef idx="minor"/>
          </p:style>
          <p:txBody>
            <a:bodyPr lIns="90000" rIns="90000" tIns="45000" bIns="45000">
              <a:spAutoFit/>
            </a:bodyPr>
            <a:p>
              <a:pPr>
                <a:lnSpc>
                  <a:spcPct val="100000"/>
                </a:lnSpc>
                <a:tabLst>
                  <a:tab algn="l" pos="0"/>
                </a:tabLst>
              </a:pPr>
              <a:r>
                <a:rPr b="0" lang="en-GB" sz="1400" spc="-1" strike="noStrike">
                  <a:solidFill>
                    <a:srgbClr val="000000"/>
                  </a:solidFill>
                  <a:latin typeface="Catamaran SemiBold"/>
                  <a:ea typeface="Catamaran SemiBold"/>
                </a:rPr>
                <a:t>Launch</a:t>
              </a:r>
              <a:endParaRPr b="0" lang="en-US" sz="1400" spc="-1" strike="noStrike">
                <a:latin typeface="Arial"/>
              </a:endParaRPr>
            </a:p>
          </p:txBody>
        </p:sp>
        <p:sp>
          <p:nvSpPr>
            <p:cNvPr id="208" name="CustomShape 51"/>
            <p:cNvSpPr/>
            <p:nvPr/>
          </p:nvSpPr>
          <p:spPr>
            <a:xfrm>
              <a:off x="7797960" y="1770840"/>
              <a:ext cx="1051920" cy="360"/>
            </a:xfrm>
            <a:custGeom>
              <a:avLst/>
              <a:gdLst/>
              <a:ahLst/>
              <a:rect l="l" t="t" r="r" b="b"/>
              <a:pathLst>
                <a:path w="21600" h="21600">
                  <a:moveTo>
                    <a:pt x="0" y="0"/>
                  </a:moveTo>
                  <a:lnTo>
                    <a:pt x="21600" y="21600"/>
                  </a:lnTo>
                </a:path>
              </a:pathLst>
            </a:custGeom>
            <a:noFill/>
            <a:ln w="38100">
              <a:solidFill>
                <a:srgbClr val="7d9445"/>
              </a:solidFill>
              <a:miter/>
            </a:ln>
          </p:spPr>
          <p:style>
            <a:lnRef idx="0"/>
            <a:fillRef idx="0"/>
            <a:effectRef idx="0"/>
            <a:fontRef idx="minor"/>
          </p:style>
        </p:sp>
        <p:sp>
          <p:nvSpPr>
            <p:cNvPr id="209" name="CustomShape 52"/>
            <p:cNvSpPr/>
            <p:nvPr/>
          </p:nvSpPr>
          <p:spPr>
            <a:xfrm>
              <a:off x="7751880" y="1794960"/>
              <a:ext cx="1319400" cy="59940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0"/>
                </a:tabLst>
              </a:pPr>
              <a:r>
                <a:rPr b="0" lang="en-GB" sz="830" spc="-1" strike="noStrike">
                  <a:solidFill>
                    <a:srgbClr val="000000"/>
                  </a:solidFill>
                  <a:latin typeface="Calibri"/>
                  <a:ea typeface="Calibri"/>
                </a:rPr>
                <a:t>Launch and promote to UK market before festive session (the traditional period of highly promoted holiday offers)</a:t>
              </a:r>
              <a:endParaRPr b="0" lang="en-US" sz="830" spc="-1" strike="noStrike">
                <a:latin typeface="Arial"/>
              </a:endParaRPr>
            </a:p>
          </p:txBody>
        </p:sp>
      </p:grpSp>
      <p:pic>
        <p:nvPicPr>
          <p:cNvPr id="210" name="Google Shape;245;p23" descr="Rocket"/>
          <p:cNvPicPr/>
          <p:nvPr/>
        </p:nvPicPr>
        <p:blipFill>
          <a:blip r:embed="rId2"/>
          <a:stretch/>
        </p:blipFill>
        <p:spPr>
          <a:xfrm>
            <a:off x="7447320" y="2669040"/>
            <a:ext cx="486720" cy="486720"/>
          </a:xfrm>
          <a:prstGeom prst="rect">
            <a:avLst/>
          </a:prstGeom>
          <a:ln w="0">
            <a:noFill/>
          </a:ln>
          <a:effectLst>
            <a:outerShdw algn="tl" blurRad="50800" dir="2700000" dist="37674" rotWithShape="0">
              <a:srgbClr val="000000">
                <a:alpha val="40000"/>
              </a:srgbClr>
            </a:outerShdw>
          </a:effectLst>
        </p:spPr>
      </p:pic>
      <p:pic>
        <p:nvPicPr>
          <p:cNvPr id="211" name="Google Shape;246;p23" descr="Head with gears"/>
          <p:cNvPicPr/>
          <p:nvPr/>
        </p:nvPicPr>
        <p:blipFill>
          <a:blip r:embed="rId3"/>
          <a:stretch/>
        </p:blipFill>
        <p:spPr>
          <a:xfrm>
            <a:off x="525600" y="2684520"/>
            <a:ext cx="486720" cy="486720"/>
          </a:xfrm>
          <a:prstGeom prst="rect">
            <a:avLst/>
          </a:prstGeom>
          <a:ln w="0">
            <a:noFill/>
          </a:ln>
        </p:spPr>
      </p:pic>
      <p:pic>
        <p:nvPicPr>
          <p:cNvPr id="212" name="Google Shape;247;p23" descr="Gears"/>
          <p:cNvPicPr/>
          <p:nvPr/>
        </p:nvPicPr>
        <p:blipFill>
          <a:blip r:embed="rId4"/>
          <a:stretch/>
        </p:blipFill>
        <p:spPr>
          <a:xfrm>
            <a:off x="2254320" y="2705040"/>
            <a:ext cx="486720" cy="486720"/>
          </a:xfrm>
          <a:prstGeom prst="rect">
            <a:avLst/>
          </a:prstGeom>
          <a:ln w="0">
            <a:noFill/>
          </a:ln>
        </p:spPr>
      </p:pic>
      <p:grpSp>
        <p:nvGrpSpPr>
          <p:cNvPr id="213" name="Group 53"/>
          <p:cNvGrpSpPr/>
          <p:nvPr/>
        </p:nvGrpSpPr>
        <p:grpSpPr>
          <a:xfrm>
            <a:off x="5742000" y="2684520"/>
            <a:ext cx="462240" cy="487080"/>
            <a:chOff x="5742000" y="2684520"/>
            <a:chExt cx="462240" cy="487080"/>
          </a:xfrm>
        </p:grpSpPr>
        <p:sp>
          <p:nvSpPr>
            <p:cNvPr id="214" name="CustomShape 54"/>
            <p:cNvSpPr/>
            <p:nvPr/>
          </p:nvSpPr>
          <p:spPr>
            <a:xfrm>
              <a:off x="5905800" y="2684520"/>
              <a:ext cx="298440" cy="313920"/>
            </a:xfrm>
            <a:custGeom>
              <a:avLst/>
              <a:gdLst/>
              <a:ahLst/>
              <a:rect l="l" t="t" r="r" b="b"/>
              <a:pathLst>
                <a:path w="450826" h="450826">
                  <a:moveTo>
                    <a:pt x="372153" y="79558"/>
                  </a:moveTo>
                  <a:lnTo>
                    <a:pt x="363313" y="0"/>
                  </a:lnTo>
                  <a:lnTo>
                    <a:pt x="266076" y="97237"/>
                  </a:lnTo>
                  <a:lnTo>
                    <a:pt x="271380" y="143204"/>
                  </a:lnTo>
                  <a:lnTo>
                    <a:pt x="129944" y="284640"/>
                  </a:lnTo>
                  <a:cubicBezTo>
                    <a:pt x="117569" y="278452"/>
                    <a:pt x="103425" y="274032"/>
                    <a:pt x="88397" y="274032"/>
                  </a:cubicBezTo>
                  <a:cubicBezTo>
                    <a:pt x="39779" y="274032"/>
                    <a:pt x="0" y="313811"/>
                    <a:pt x="0" y="362429"/>
                  </a:cubicBezTo>
                  <a:cubicBezTo>
                    <a:pt x="0" y="411048"/>
                    <a:pt x="39779" y="450827"/>
                    <a:pt x="88397" y="450827"/>
                  </a:cubicBezTo>
                  <a:cubicBezTo>
                    <a:pt x="137016" y="450827"/>
                    <a:pt x="176795" y="411048"/>
                    <a:pt x="176795" y="362429"/>
                  </a:cubicBezTo>
                  <a:cubicBezTo>
                    <a:pt x="176795" y="347402"/>
                    <a:pt x="173259" y="334142"/>
                    <a:pt x="167071" y="321767"/>
                  </a:cubicBezTo>
                  <a:lnTo>
                    <a:pt x="308507" y="180331"/>
                  </a:lnTo>
                  <a:lnTo>
                    <a:pt x="354474" y="185635"/>
                  </a:lnTo>
                  <a:lnTo>
                    <a:pt x="451711" y="88397"/>
                  </a:lnTo>
                  <a:lnTo>
                    <a:pt x="372153" y="79558"/>
                  </a:lnTo>
                  <a:close/>
                </a:path>
              </a:pathLst>
            </a:custGeom>
            <a:solidFill>
              <a:srgbClr val="000000"/>
            </a:solidFill>
            <a:ln w="0">
              <a:noFill/>
            </a:ln>
          </p:spPr>
          <p:style>
            <a:lnRef idx="0"/>
            <a:fillRef idx="0"/>
            <a:effectRef idx="0"/>
            <a:fontRef idx="minor"/>
          </p:style>
        </p:sp>
        <p:sp>
          <p:nvSpPr>
            <p:cNvPr id="215" name="CustomShape 55"/>
            <p:cNvSpPr/>
            <p:nvPr/>
          </p:nvSpPr>
          <p:spPr>
            <a:xfrm>
              <a:off x="5742000" y="2703240"/>
              <a:ext cx="445320" cy="468360"/>
            </a:xfrm>
            <a:custGeom>
              <a:avLst/>
              <a:gdLst/>
              <a:ahLst/>
              <a:rect l="l" t="t" r="r" b="b"/>
              <a:pathLst>
                <a:path w="671820" h="671820">
                  <a:moveTo>
                    <a:pt x="625854" y="183867"/>
                  </a:moveTo>
                  <a:lnTo>
                    <a:pt x="614362" y="196242"/>
                  </a:lnTo>
                  <a:lnTo>
                    <a:pt x="597566" y="194474"/>
                  </a:lnTo>
                  <a:lnTo>
                    <a:pt x="579003" y="191822"/>
                  </a:lnTo>
                  <a:cubicBezTo>
                    <a:pt x="603754" y="234253"/>
                    <a:pt x="618782" y="282872"/>
                    <a:pt x="618782" y="335910"/>
                  </a:cubicBezTo>
                  <a:cubicBezTo>
                    <a:pt x="618782" y="491490"/>
                    <a:pt x="491490" y="618782"/>
                    <a:pt x="335910" y="618782"/>
                  </a:cubicBezTo>
                  <a:cubicBezTo>
                    <a:pt x="180331" y="618782"/>
                    <a:pt x="53038" y="491490"/>
                    <a:pt x="53038" y="335910"/>
                  </a:cubicBezTo>
                  <a:cubicBezTo>
                    <a:pt x="53038" y="180331"/>
                    <a:pt x="180331" y="53038"/>
                    <a:pt x="335910" y="53038"/>
                  </a:cubicBezTo>
                  <a:cubicBezTo>
                    <a:pt x="388065" y="53038"/>
                    <a:pt x="437567" y="67182"/>
                    <a:pt x="479998" y="92817"/>
                  </a:cubicBezTo>
                  <a:lnTo>
                    <a:pt x="478230" y="75138"/>
                  </a:lnTo>
                  <a:lnTo>
                    <a:pt x="475578" y="57458"/>
                  </a:lnTo>
                  <a:lnTo>
                    <a:pt x="487954" y="45083"/>
                  </a:lnTo>
                  <a:lnTo>
                    <a:pt x="494141" y="38895"/>
                  </a:lnTo>
                  <a:cubicBezTo>
                    <a:pt x="446407" y="14144"/>
                    <a:pt x="393368" y="0"/>
                    <a:pt x="335910" y="0"/>
                  </a:cubicBezTo>
                  <a:cubicBezTo>
                    <a:pt x="150276" y="0"/>
                    <a:pt x="0" y="150276"/>
                    <a:pt x="0" y="335910"/>
                  </a:cubicBezTo>
                  <a:cubicBezTo>
                    <a:pt x="0" y="521545"/>
                    <a:pt x="150276" y="671820"/>
                    <a:pt x="335910" y="671820"/>
                  </a:cubicBezTo>
                  <a:cubicBezTo>
                    <a:pt x="521545" y="671820"/>
                    <a:pt x="671820" y="521545"/>
                    <a:pt x="671820" y="335910"/>
                  </a:cubicBezTo>
                  <a:cubicBezTo>
                    <a:pt x="671820" y="278452"/>
                    <a:pt x="657677" y="225413"/>
                    <a:pt x="632041" y="178563"/>
                  </a:cubicBezTo>
                  <a:lnTo>
                    <a:pt x="625854" y="183867"/>
                  </a:lnTo>
                  <a:close/>
                </a:path>
              </a:pathLst>
            </a:custGeom>
            <a:solidFill>
              <a:srgbClr val="000000"/>
            </a:solidFill>
            <a:ln w="0">
              <a:noFill/>
            </a:ln>
          </p:spPr>
          <p:style>
            <a:lnRef idx="0"/>
            <a:fillRef idx="0"/>
            <a:effectRef idx="0"/>
            <a:fontRef idx="minor"/>
          </p:style>
        </p:sp>
        <p:sp>
          <p:nvSpPr>
            <p:cNvPr id="216" name="CustomShape 56"/>
            <p:cNvSpPr/>
            <p:nvPr/>
          </p:nvSpPr>
          <p:spPr>
            <a:xfrm>
              <a:off x="5824440" y="2789640"/>
              <a:ext cx="280800" cy="295560"/>
            </a:xfrm>
            <a:custGeom>
              <a:avLst/>
              <a:gdLst/>
              <a:ahLst/>
              <a:rect l="l" t="t" r="r" b="b"/>
              <a:pathLst>
                <a:path w="424307" h="424307">
                  <a:moveTo>
                    <a:pt x="359777" y="152044"/>
                  </a:moveTo>
                  <a:cubicBezTo>
                    <a:pt x="367733" y="170607"/>
                    <a:pt x="371269" y="190938"/>
                    <a:pt x="371269" y="212154"/>
                  </a:cubicBezTo>
                  <a:cubicBezTo>
                    <a:pt x="371269" y="299667"/>
                    <a:pt x="299667" y="371269"/>
                    <a:pt x="212154" y="371269"/>
                  </a:cubicBezTo>
                  <a:cubicBezTo>
                    <a:pt x="124640" y="371269"/>
                    <a:pt x="53038" y="299667"/>
                    <a:pt x="53038" y="212154"/>
                  </a:cubicBezTo>
                  <a:cubicBezTo>
                    <a:pt x="53038" y="124640"/>
                    <a:pt x="124640" y="53038"/>
                    <a:pt x="212154" y="53038"/>
                  </a:cubicBezTo>
                  <a:cubicBezTo>
                    <a:pt x="233369" y="53038"/>
                    <a:pt x="253701" y="57458"/>
                    <a:pt x="272264" y="64530"/>
                  </a:cubicBezTo>
                  <a:lnTo>
                    <a:pt x="312043" y="24751"/>
                  </a:lnTo>
                  <a:cubicBezTo>
                    <a:pt x="281988" y="8840"/>
                    <a:pt x="248397" y="0"/>
                    <a:pt x="212154" y="0"/>
                  </a:cubicBezTo>
                  <a:cubicBezTo>
                    <a:pt x="95469" y="0"/>
                    <a:pt x="0" y="95469"/>
                    <a:pt x="0" y="212154"/>
                  </a:cubicBezTo>
                  <a:cubicBezTo>
                    <a:pt x="0" y="328838"/>
                    <a:pt x="95469" y="424308"/>
                    <a:pt x="212154" y="424308"/>
                  </a:cubicBezTo>
                  <a:cubicBezTo>
                    <a:pt x="328838" y="424308"/>
                    <a:pt x="424308" y="328838"/>
                    <a:pt x="424308" y="212154"/>
                  </a:cubicBezTo>
                  <a:cubicBezTo>
                    <a:pt x="424308" y="175911"/>
                    <a:pt x="415468" y="142320"/>
                    <a:pt x="399556" y="112265"/>
                  </a:cubicBezTo>
                  <a:lnTo>
                    <a:pt x="359777" y="152044"/>
                  </a:lnTo>
                  <a:close/>
                </a:path>
              </a:pathLst>
            </a:custGeom>
            <a:solidFill>
              <a:srgbClr val="000000"/>
            </a:solidFill>
            <a:ln w="0">
              <a:noFill/>
            </a:ln>
          </p:spPr>
          <p:style>
            <a:lnRef idx="0"/>
            <a:fillRef idx="0"/>
            <a:effectRef idx="0"/>
            <a:fontRef idx="minor"/>
          </p:style>
        </p:sp>
      </p:grpSp>
      <p:grpSp>
        <p:nvGrpSpPr>
          <p:cNvPr id="217" name="Group 57"/>
          <p:cNvGrpSpPr/>
          <p:nvPr/>
        </p:nvGrpSpPr>
        <p:grpSpPr>
          <a:xfrm>
            <a:off x="4035240" y="2705040"/>
            <a:ext cx="412560" cy="414720"/>
            <a:chOff x="4035240" y="2705040"/>
            <a:chExt cx="412560" cy="414720"/>
          </a:xfrm>
        </p:grpSpPr>
        <p:sp>
          <p:nvSpPr>
            <p:cNvPr id="218" name="CustomShape 58"/>
            <p:cNvSpPr/>
            <p:nvPr/>
          </p:nvSpPr>
          <p:spPr>
            <a:xfrm>
              <a:off x="4035240" y="2705040"/>
              <a:ext cx="412560" cy="414720"/>
            </a:xfrm>
            <a:custGeom>
              <a:avLst/>
              <a:gdLst/>
              <a:ahLst/>
              <a:rect l="l" t="t" r="r" b="b"/>
              <a:pathLst>
                <a:path w="698339" h="698339">
                  <a:moveTo>
                    <a:pt x="571936" y="484423"/>
                  </a:moveTo>
                  <a:cubicBezTo>
                    <a:pt x="557792" y="470279"/>
                    <a:pt x="536577" y="463207"/>
                    <a:pt x="517130" y="467627"/>
                  </a:cubicBezTo>
                  <a:lnTo>
                    <a:pt x="477351" y="428732"/>
                  </a:lnTo>
                  <a:cubicBezTo>
                    <a:pt x="512710" y="382766"/>
                    <a:pt x="532157" y="326191"/>
                    <a:pt x="532157" y="267849"/>
                  </a:cubicBezTo>
                  <a:cubicBezTo>
                    <a:pt x="533041" y="120225"/>
                    <a:pt x="413705" y="889"/>
                    <a:pt x="266965" y="5"/>
                  </a:cubicBezTo>
                  <a:cubicBezTo>
                    <a:pt x="120225" y="-879"/>
                    <a:pt x="889" y="118457"/>
                    <a:pt x="5" y="265197"/>
                  </a:cubicBezTo>
                  <a:cubicBezTo>
                    <a:pt x="-879" y="411937"/>
                    <a:pt x="118457" y="531273"/>
                    <a:pt x="265197" y="532157"/>
                  </a:cubicBezTo>
                  <a:cubicBezTo>
                    <a:pt x="323539" y="532157"/>
                    <a:pt x="380998" y="512710"/>
                    <a:pt x="427848" y="477351"/>
                  </a:cubicBezTo>
                  <a:lnTo>
                    <a:pt x="466743" y="516246"/>
                  </a:lnTo>
                  <a:cubicBezTo>
                    <a:pt x="463207" y="536577"/>
                    <a:pt x="469395" y="556909"/>
                    <a:pt x="483539" y="571936"/>
                  </a:cubicBezTo>
                  <a:lnTo>
                    <a:pt x="594035" y="682433"/>
                  </a:lnTo>
                  <a:cubicBezTo>
                    <a:pt x="617903" y="706300"/>
                    <a:pt x="657682" y="706300"/>
                    <a:pt x="681549" y="682433"/>
                  </a:cubicBezTo>
                  <a:cubicBezTo>
                    <a:pt x="705416" y="658566"/>
                    <a:pt x="705416" y="618787"/>
                    <a:pt x="681549" y="594919"/>
                  </a:cubicBezTo>
                  <a:lnTo>
                    <a:pt x="571936" y="484423"/>
                  </a:lnTo>
                  <a:close/>
                  <a:moveTo>
                    <a:pt x="266965" y="479119"/>
                  </a:moveTo>
                  <a:cubicBezTo>
                    <a:pt x="149396" y="479119"/>
                    <a:pt x="54811" y="384534"/>
                    <a:pt x="54811" y="266965"/>
                  </a:cubicBezTo>
                  <a:cubicBezTo>
                    <a:pt x="54811" y="149396"/>
                    <a:pt x="149396" y="54811"/>
                    <a:pt x="266965" y="54811"/>
                  </a:cubicBezTo>
                  <a:cubicBezTo>
                    <a:pt x="384534" y="54811"/>
                    <a:pt x="479119" y="149396"/>
                    <a:pt x="479119" y="266965"/>
                  </a:cubicBezTo>
                  <a:cubicBezTo>
                    <a:pt x="479119" y="383650"/>
                    <a:pt x="383650" y="479119"/>
                    <a:pt x="266965" y="479119"/>
                  </a:cubicBezTo>
                  <a:close/>
                </a:path>
              </a:pathLst>
            </a:custGeom>
            <a:solidFill>
              <a:srgbClr val="000000"/>
            </a:solidFill>
            <a:ln w="0">
              <a:noFill/>
            </a:ln>
          </p:spPr>
          <p:style>
            <a:lnRef idx="0"/>
            <a:fillRef idx="0"/>
            <a:effectRef idx="0"/>
            <a:fontRef idx="minor"/>
          </p:style>
        </p:sp>
        <p:sp>
          <p:nvSpPr>
            <p:cNvPr id="219" name="CustomShape 59"/>
            <p:cNvSpPr/>
            <p:nvPr/>
          </p:nvSpPr>
          <p:spPr>
            <a:xfrm>
              <a:off x="4078080" y="2783160"/>
              <a:ext cx="224280" cy="162360"/>
            </a:xfrm>
            <a:custGeom>
              <a:avLst/>
              <a:gdLst/>
              <a:ahLst/>
              <a:rect l="l" t="t" r="r" b="b"/>
              <a:pathLst>
                <a:path w="380108" h="274031">
                  <a:moveTo>
                    <a:pt x="380109" y="122327"/>
                  </a:moveTo>
                  <a:lnTo>
                    <a:pt x="329722" y="122327"/>
                  </a:lnTo>
                  <a:cubicBezTo>
                    <a:pt x="325302" y="123211"/>
                    <a:pt x="320883" y="125863"/>
                    <a:pt x="318231" y="129399"/>
                  </a:cubicBezTo>
                  <a:lnTo>
                    <a:pt x="284640" y="165642"/>
                  </a:lnTo>
                  <a:lnTo>
                    <a:pt x="256352" y="67521"/>
                  </a:lnTo>
                  <a:cubicBezTo>
                    <a:pt x="253701" y="59565"/>
                    <a:pt x="244861" y="54261"/>
                    <a:pt x="236905" y="56913"/>
                  </a:cubicBezTo>
                  <a:cubicBezTo>
                    <a:pt x="232485" y="58681"/>
                    <a:pt x="228065" y="61333"/>
                    <a:pt x="226297" y="66637"/>
                  </a:cubicBezTo>
                  <a:lnTo>
                    <a:pt x="173259" y="207189"/>
                  </a:lnTo>
                  <a:lnTo>
                    <a:pt x="137016" y="12714"/>
                  </a:lnTo>
                  <a:cubicBezTo>
                    <a:pt x="135248" y="3875"/>
                    <a:pt x="127292" y="-1429"/>
                    <a:pt x="119336" y="339"/>
                  </a:cubicBezTo>
                  <a:cubicBezTo>
                    <a:pt x="114033" y="1223"/>
                    <a:pt x="109613" y="5643"/>
                    <a:pt x="106961" y="10946"/>
                  </a:cubicBezTo>
                  <a:lnTo>
                    <a:pt x="68950" y="122327"/>
                  </a:lnTo>
                  <a:lnTo>
                    <a:pt x="0" y="122327"/>
                  </a:lnTo>
                  <a:lnTo>
                    <a:pt x="0" y="157686"/>
                  </a:lnTo>
                  <a:lnTo>
                    <a:pt x="80442" y="157686"/>
                  </a:lnTo>
                  <a:cubicBezTo>
                    <a:pt x="87513" y="156802"/>
                    <a:pt x="93701" y="151498"/>
                    <a:pt x="95469" y="144427"/>
                  </a:cubicBezTo>
                  <a:lnTo>
                    <a:pt x="117569" y="77244"/>
                  </a:lnTo>
                  <a:lnTo>
                    <a:pt x="152927" y="267299"/>
                  </a:lnTo>
                  <a:cubicBezTo>
                    <a:pt x="153811" y="274371"/>
                    <a:pt x="159999" y="279675"/>
                    <a:pt x="167071" y="279675"/>
                  </a:cubicBezTo>
                  <a:lnTo>
                    <a:pt x="168839" y="279675"/>
                  </a:lnTo>
                  <a:cubicBezTo>
                    <a:pt x="175027" y="279675"/>
                    <a:pt x="181215" y="276139"/>
                    <a:pt x="183867" y="269951"/>
                  </a:cubicBezTo>
                  <a:lnTo>
                    <a:pt x="240441" y="121443"/>
                  </a:lnTo>
                  <a:lnTo>
                    <a:pt x="263424" y="201001"/>
                  </a:lnTo>
                  <a:cubicBezTo>
                    <a:pt x="266076" y="208957"/>
                    <a:pt x="274032" y="214260"/>
                    <a:pt x="282872" y="211609"/>
                  </a:cubicBezTo>
                  <a:cubicBezTo>
                    <a:pt x="285524" y="210725"/>
                    <a:pt x="288176" y="208957"/>
                    <a:pt x="289943" y="207189"/>
                  </a:cubicBezTo>
                  <a:lnTo>
                    <a:pt x="337678" y="157686"/>
                  </a:lnTo>
                  <a:lnTo>
                    <a:pt x="380993" y="157686"/>
                  </a:lnTo>
                  <a:lnTo>
                    <a:pt x="380993" y="122327"/>
                  </a:lnTo>
                  <a:close/>
                </a:path>
              </a:pathLst>
            </a:custGeom>
            <a:solidFill>
              <a:srgbClr val="000000"/>
            </a:solidFill>
            <a:ln w="0">
              <a:noFill/>
            </a:ln>
          </p:spPr>
          <p:style>
            <a:lnRef idx="0"/>
            <a:fillRef idx="0"/>
            <a:effectRef idx="0"/>
            <a:fontRef idx="minor"/>
          </p:style>
        </p:sp>
      </p:grpSp>
      <p:sp>
        <p:nvSpPr>
          <p:cNvPr id="220" name="CustomShape 60"/>
          <p:cNvSpPr/>
          <p:nvPr/>
        </p:nvSpPr>
        <p:spPr>
          <a:xfrm>
            <a:off x="1521000" y="2810520"/>
            <a:ext cx="194760" cy="204120"/>
          </a:xfrm>
          <a:prstGeom prst="ellipse">
            <a:avLst/>
          </a:prstGeom>
          <a:solidFill>
            <a:srgbClr val="4cc1ef"/>
          </a:solidFill>
          <a:ln w="9525">
            <a:solidFill>
              <a:srgbClr val="4cc1ef"/>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0" y="128520"/>
            <a:ext cx="8316360" cy="392760"/>
          </a:xfrm>
          <a:prstGeom prst="rect">
            <a:avLst/>
          </a:prstGeom>
          <a:solidFill>
            <a:srgbClr val="0047bb"/>
          </a:solidFill>
          <a:ln w="0">
            <a:noFill/>
          </a:ln>
        </p:spPr>
        <p:style>
          <a:lnRef idx="0"/>
          <a:fillRef idx="0"/>
          <a:effectRef idx="0"/>
          <a:fontRef idx="minor"/>
        </p:style>
        <p:txBody>
          <a:bodyPr lIns="90000" rIns="90000" tIns="91440" bIns="91440" anchor="ctr">
            <a:normAutofit fontScale="51000"/>
          </a:bodyPr>
          <a:p>
            <a:pPr>
              <a:lnSpc>
                <a:spcPct val="100000"/>
              </a:lnSpc>
              <a:tabLst>
                <a:tab algn="l" pos="0"/>
              </a:tabLst>
            </a:pPr>
            <a:r>
              <a:rPr b="0" lang="en-GB" sz="2200" spc="-1" strike="noStrike">
                <a:solidFill>
                  <a:srgbClr val="ffffff"/>
                </a:solidFill>
                <a:latin typeface="Catamaran"/>
                <a:ea typeface="Catamaran"/>
              </a:rPr>
              <a:t>Feasibility Study</a:t>
            </a:r>
            <a:endParaRPr b="0" lang="en-US" sz="2200" spc="-1" strike="noStrike">
              <a:latin typeface="Arial"/>
            </a:endParaRPr>
          </a:p>
        </p:txBody>
      </p:sp>
      <p:sp>
        <p:nvSpPr>
          <p:cNvPr id="222" name="CustomShape 2"/>
          <p:cNvSpPr/>
          <p:nvPr/>
        </p:nvSpPr>
        <p:spPr>
          <a:xfrm>
            <a:off x="8523720" y="4695480"/>
            <a:ext cx="547920" cy="392760"/>
          </a:xfrm>
          <a:prstGeom prst="rect">
            <a:avLst/>
          </a:prstGeom>
          <a:noFill/>
          <a:ln w="0">
            <a:noFill/>
          </a:ln>
        </p:spPr>
        <p:style>
          <a:lnRef idx="0"/>
          <a:fillRef idx="0"/>
          <a:effectRef idx="0"/>
          <a:fontRef idx="minor"/>
        </p:style>
        <p:txBody>
          <a:bodyPr lIns="90000" rIns="90000" tIns="91440" bIns="91440" anchor="b">
            <a:noAutofit/>
          </a:bodyPr>
          <a:p>
            <a:pPr algn="r">
              <a:lnSpc>
                <a:spcPct val="100000"/>
              </a:lnSpc>
              <a:tabLst>
                <a:tab algn="l" pos="0"/>
              </a:tabLst>
            </a:pPr>
            <a:fld id="{CBE2C2A9-EB36-4C59-8798-DD45CA3A67B0}" type="slidenum">
              <a:rPr b="0" lang="en-GB" sz="750" spc="-1" strike="noStrike">
                <a:solidFill>
                  <a:srgbClr val="424242"/>
                </a:solidFill>
                <a:latin typeface="Catamaran SemiBold"/>
                <a:ea typeface="Catamaran SemiBold"/>
              </a:rPr>
              <a:t>9</a:t>
            </a:fld>
            <a:endParaRPr b="0" lang="en-US" sz="750" spc="-1" strike="noStrike">
              <a:latin typeface="Arial"/>
            </a:endParaRPr>
          </a:p>
        </p:txBody>
      </p:sp>
      <p:sp>
        <p:nvSpPr>
          <p:cNvPr id="223" name="CustomShape 3"/>
          <p:cNvSpPr/>
          <p:nvPr/>
        </p:nvSpPr>
        <p:spPr>
          <a:xfrm>
            <a:off x="94680" y="961920"/>
            <a:ext cx="8221320" cy="3837240"/>
          </a:xfrm>
          <a:prstGeom prst="rect">
            <a:avLst/>
          </a:prstGeom>
          <a:noFill/>
          <a:ln w="0">
            <a:noFill/>
          </a:ln>
        </p:spPr>
        <p:style>
          <a:lnRef idx="0"/>
          <a:fillRef idx="0"/>
          <a:effectRef idx="0"/>
          <a:fontRef idx="minor"/>
        </p:style>
        <p:txBody>
          <a:bodyPr lIns="90000" rIns="90000" tIns="91440" bIns="91440">
            <a:spAutoFit/>
          </a:bodyPr>
          <a:p>
            <a:pPr>
              <a:lnSpc>
                <a:spcPct val="100000"/>
              </a:lnSpc>
              <a:tabLst>
                <a:tab algn="l" pos="0"/>
              </a:tabLst>
            </a:pPr>
            <a:r>
              <a:rPr b="0" lang="en-GB" sz="2400" spc="-1" strike="noStrike">
                <a:solidFill>
                  <a:srgbClr val="0047bb"/>
                </a:solidFill>
                <a:latin typeface="Catamaran"/>
                <a:ea typeface="Catamaran"/>
              </a:rPr>
              <a:t>Workshop with </a:t>
            </a:r>
            <a:r>
              <a:rPr b="1" lang="en-GB" sz="2000" spc="-1" strike="noStrike">
                <a:solidFill>
                  <a:srgbClr val="ff9900"/>
                </a:solidFill>
                <a:latin typeface="Catamaran"/>
                <a:ea typeface="Catamaran"/>
              </a:rPr>
              <a:t>TRAVEL</a:t>
            </a:r>
            <a:r>
              <a:rPr b="0" i="1" lang="en-GB" sz="2000" spc="-1" strike="noStrike">
                <a:solidFill>
                  <a:srgbClr val="ff9900"/>
                </a:solidFill>
                <a:latin typeface="Catamaran"/>
                <a:ea typeface="Catamaran"/>
              </a:rPr>
              <a:t>clique</a:t>
            </a:r>
            <a:r>
              <a:rPr b="0" lang="en-GB" sz="2400" spc="-1" strike="noStrike">
                <a:solidFill>
                  <a:srgbClr val="0047bb"/>
                </a:solidFill>
                <a:latin typeface="Catamaran"/>
                <a:ea typeface="Catamaran"/>
              </a:rPr>
              <a:t> team</a:t>
            </a:r>
            <a:endParaRPr b="0" lang="en-US" sz="2400" spc="-1" strike="noStrike">
              <a:latin typeface="Arial"/>
            </a:endParaRPr>
          </a:p>
          <a:p>
            <a:pPr>
              <a:lnSpc>
                <a:spcPct val="100000"/>
              </a:lnSpc>
              <a:tabLst>
                <a:tab algn="l" pos="0"/>
              </a:tabLst>
            </a:pPr>
            <a:endParaRPr b="0" lang="en-US" sz="2400" spc="-1" strike="noStrike">
              <a:latin typeface="Arial"/>
            </a:endParaRPr>
          </a:p>
          <a:p>
            <a:pPr marL="4572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Determine stakeholders for project feasibility, delivery and acceptance</a:t>
            </a:r>
            <a:endParaRPr b="0" lang="en-US" sz="1400" spc="-1" strike="noStrike">
              <a:latin typeface="Arial"/>
            </a:endParaRPr>
          </a:p>
          <a:p>
            <a:pPr marL="4572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Determine IT Infrastructure availability, capacity and any restrictions</a:t>
            </a:r>
            <a:endParaRPr b="0" lang="en-US" sz="1400" spc="-1" strike="noStrike">
              <a:latin typeface="Arial"/>
            </a:endParaRPr>
          </a:p>
          <a:p>
            <a:pPr marL="4572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Gather license and API details of existing systems</a:t>
            </a:r>
            <a:endParaRPr b="0" lang="en-US" sz="1400" spc="-1" strike="noStrike">
              <a:latin typeface="Arial"/>
            </a:endParaRPr>
          </a:p>
          <a:p>
            <a:pPr marL="4572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Gather sample data from existing systems (to be used for data modelling)</a:t>
            </a:r>
            <a:endParaRPr b="0" lang="en-US" sz="1400" spc="-1" strike="noStrike">
              <a:latin typeface="Arial"/>
            </a:endParaRPr>
          </a:p>
          <a:p>
            <a:pPr marL="4572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Public Cloud</a:t>
            </a:r>
            <a:endParaRPr b="0" lang="en-US" sz="1400" spc="-1" strike="noStrike">
              <a:latin typeface="Arial"/>
            </a:endParaRPr>
          </a:p>
          <a:p>
            <a:pPr lvl="1" marL="9144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Determine preference (if any)</a:t>
            </a:r>
            <a:endParaRPr b="0" lang="en-US" sz="1400" spc="-1" strike="noStrike">
              <a:latin typeface="Arial"/>
            </a:endParaRPr>
          </a:p>
          <a:p>
            <a:pPr lvl="1" marL="9144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Determine budgetary details (if any)</a:t>
            </a:r>
            <a:endParaRPr b="0" lang="en-US" sz="1400" spc="-1" strike="noStrike">
              <a:latin typeface="Arial"/>
            </a:endParaRPr>
          </a:p>
          <a:p>
            <a:pPr lvl="1" marL="9144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Determine type/size of appliance for on-premise gateway</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0" lang="en-GB" sz="2400" spc="-1" strike="noStrike">
                <a:solidFill>
                  <a:srgbClr val="0047bb"/>
                </a:solidFill>
                <a:latin typeface="Catamaran"/>
                <a:ea typeface="Catamaran"/>
              </a:rPr>
              <a:t>Outcome</a:t>
            </a:r>
            <a:endParaRPr b="0" lang="en-US" sz="2400" spc="-1" strike="noStrike">
              <a:latin typeface="Arial"/>
            </a:endParaRPr>
          </a:p>
          <a:p>
            <a:pPr marL="4572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Scope of Works for commercial engagement</a:t>
            </a:r>
            <a:endParaRPr b="0" lang="en-US" sz="1400" spc="-1" strike="noStrike">
              <a:latin typeface="Arial"/>
            </a:endParaRPr>
          </a:p>
          <a:p>
            <a:pPr marL="4572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High Level Design for technical engagement activities</a:t>
            </a:r>
            <a:endParaRPr b="0" lang="en-US" sz="1400" spc="-1" strike="noStrike">
              <a:latin typeface="Arial"/>
            </a:endParaRPr>
          </a:p>
          <a:p>
            <a:pPr marL="457200" indent="-31680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Formal cost quotation with terms and conditions</a:t>
            </a:r>
            <a:endParaRPr b="0" lang="en-US" sz="1400" spc="-1" strike="noStrike">
              <a:latin typeface="Arial"/>
            </a:endParaRPr>
          </a:p>
        </p:txBody>
      </p:sp>
      <p:sp>
        <p:nvSpPr>
          <p:cNvPr id="224" name="CustomShape 4"/>
          <p:cNvSpPr/>
          <p:nvPr/>
        </p:nvSpPr>
        <p:spPr>
          <a:xfrm>
            <a:off x="479880" y="1262880"/>
            <a:ext cx="4494960" cy="39960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LibreOffice/7.0.4.2$Linux_X86_64 LibreOffice_project/00$Build-2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2023-06-22T16:13:37Z</dcterms:modified>
  <cp:revision>2</cp:revision>
  <dc:subject/>
  <dc:title/>
</cp:coreProperties>
</file>

<file path=docProps/custom.xml><?xml version="1.0" encoding="utf-8"?>
<Properties xmlns="http://schemas.openxmlformats.org/officeDocument/2006/custom-properties" xmlns:vt="http://schemas.openxmlformats.org/officeDocument/2006/docPropsVTypes"/>
</file>