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1.png" ContentType="image/png"/>
  <Override PartName="/ppt/media/image31.png" ContentType="image/png"/>
  <Override PartName="/ppt/media/image25.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40.png" ContentType="image/png"/>
  <Override PartName="/ppt/media/image9.png" ContentType="image/png"/>
  <Override PartName="/ppt/media/image39.png" ContentType="image/png"/>
  <Override PartName="/ppt/media/image41.png" ContentType="image/png"/>
  <Override PartName="/ppt/media/image30.png" ContentType="image/png"/>
  <Override PartName="/ppt/media/image28.png" ContentType="image/png"/>
  <Override PartName="/ppt/media/image42.png" ContentType="image/png"/>
  <Override PartName="/ppt/media/image43.png" ContentType="image/png"/>
  <Override PartName="/ppt/media/image11.png" ContentType="image/png"/>
  <Override PartName="/ppt/media/image36.png" ContentType="image/png"/>
  <Override PartName="/ppt/media/image6.png" ContentType="image/png"/>
  <Override PartName="/ppt/media/image29.png" ContentType="image/png"/>
  <Override PartName="/ppt/media/image10.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GB" sz="1400" spc="-1" strike="noStrike">
                <a:solidFill>
                  <a:srgbClr val="000000"/>
                </a:solidFill>
                <a:latin typeface="Arial"/>
              </a:rPr>
              <a:t>Click to move the slide</a:t>
            </a:r>
            <a:endParaRPr b="0" lang="en-GB" sz="1400" spc="-1" strike="noStrike">
              <a:solidFill>
                <a:srgbClr val="000000"/>
              </a:solidFill>
              <a:latin typeface="Arial"/>
            </a:endParaRPr>
          </a:p>
        </p:txBody>
      </p:sp>
      <p:sp>
        <p:nvSpPr>
          <p:cNvPr id="45" name="PlaceHolder 2"/>
          <p:cNvSpPr>
            <a:spLocks noGrp="1"/>
          </p:cNvSpPr>
          <p:nvPr>
            <p:ph type="body"/>
          </p:nvPr>
        </p:nvSpPr>
        <p:spPr>
          <a:xfrm>
            <a:off x="777240" y="4777560"/>
            <a:ext cx="6217560" cy="4525920"/>
          </a:xfrm>
          <a:prstGeom prst="rect">
            <a:avLst/>
          </a:prstGeom>
        </p:spPr>
        <p:txBody>
          <a:bodyPr lIns="0" rIns="0" tIns="0" bIns="0">
            <a:noAutofit/>
          </a:bodyPr>
          <a:p>
            <a:r>
              <a:rPr b="0" lang="en-GB" sz="2000" spc="-1" strike="noStrike">
                <a:latin typeface="Arial"/>
              </a:rPr>
              <a:t>Click to edit the notes' format</a:t>
            </a:r>
            <a:endParaRPr b="0" lang="en-GB" sz="2000" spc="-1" strike="noStrike">
              <a:latin typeface="Arial"/>
            </a:endParaRPr>
          </a:p>
        </p:txBody>
      </p:sp>
      <p:sp>
        <p:nvSpPr>
          <p:cNvPr id="46" name="PlaceHolder 3"/>
          <p:cNvSpPr>
            <a:spLocks noGrp="1"/>
          </p:cNvSpPr>
          <p:nvPr>
            <p:ph type="hdr"/>
          </p:nvPr>
        </p:nvSpPr>
        <p:spPr>
          <a:xfrm>
            <a:off x="0" y="0"/>
            <a:ext cx="3372840" cy="502560"/>
          </a:xfrm>
          <a:prstGeom prst="rect">
            <a:avLst/>
          </a:prstGeom>
        </p:spPr>
        <p:txBody>
          <a:bodyPr lIns="0" rIns="0" tIns="0" bIns="0">
            <a:noAutofit/>
          </a:bodyPr>
          <a:p>
            <a:r>
              <a:rPr b="0" lang="en-GB" sz="1400" spc="-1" strike="noStrike">
                <a:latin typeface="Times New Roman"/>
              </a:rPr>
              <a:t>&lt;header&gt;</a:t>
            </a:r>
            <a:endParaRPr b="0" lang="en-GB" sz="1400" spc="-1" strike="noStrike">
              <a:latin typeface="Times New Roman"/>
            </a:endParaRPr>
          </a:p>
        </p:txBody>
      </p:sp>
      <p:sp>
        <p:nvSpPr>
          <p:cNvPr id="47" name="PlaceHolder 4"/>
          <p:cNvSpPr>
            <a:spLocks noGrp="1"/>
          </p:cNvSpPr>
          <p:nvPr>
            <p:ph type="dt"/>
          </p:nvPr>
        </p:nvSpPr>
        <p:spPr>
          <a:xfrm>
            <a:off x="4399200" y="0"/>
            <a:ext cx="3372840" cy="502560"/>
          </a:xfrm>
          <a:prstGeom prst="rect">
            <a:avLst/>
          </a:prstGeom>
        </p:spPr>
        <p:txBody>
          <a:bodyPr lIns="0" rIns="0" tIns="0" bIns="0">
            <a:noAutofit/>
          </a:bodyPr>
          <a:p>
            <a:pPr algn="r"/>
            <a:r>
              <a:rPr b="0" lang="en-GB" sz="1400" spc="-1" strike="noStrike">
                <a:latin typeface="Times New Roman"/>
              </a:rPr>
              <a:t>&lt;date/time&gt;</a:t>
            </a:r>
            <a:endParaRPr b="0" lang="en-GB" sz="1400" spc="-1" strike="noStrike">
              <a:latin typeface="Times New Roman"/>
            </a:endParaRPr>
          </a:p>
        </p:txBody>
      </p:sp>
      <p:sp>
        <p:nvSpPr>
          <p:cNvPr id="48" name="PlaceHolder 5"/>
          <p:cNvSpPr>
            <a:spLocks noGrp="1"/>
          </p:cNvSpPr>
          <p:nvPr>
            <p:ph type="ftr"/>
          </p:nvPr>
        </p:nvSpPr>
        <p:spPr>
          <a:xfrm>
            <a:off x="0" y="9555480"/>
            <a:ext cx="3372840" cy="502560"/>
          </a:xfrm>
          <a:prstGeom prst="rect">
            <a:avLst/>
          </a:prstGeom>
        </p:spPr>
        <p:txBody>
          <a:bodyPr lIns="0" rIns="0" tIns="0" bIns="0" anchor="b">
            <a:noAutofit/>
          </a:bodyPr>
          <a:p>
            <a:r>
              <a:rPr b="0" lang="en-GB" sz="1400" spc="-1" strike="noStrike">
                <a:latin typeface="Times New Roman"/>
              </a:rPr>
              <a:t>&lt;footer&gt;</a:t>
            </a:r>
            <a:endParaRPr b="0" lang="en-GB" sz="1400" spc="-1" strike="noStrike">
              <a:latin typeface="Times New Roman"/>
            </a:endParaRPr>
          </a:p>
        </p:txBody>
      </p:sp>
      <p:sp>
        <p:nvSpPr>
          <p:cNvPr id="49"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EDA4B477-B714-416C-BE88-F68EBF78C2AF}"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ldImg"/>
          </p:nvPr>
        </p:nvSpPr>
        <p:spPr>
          <a:xfrm>
            <a:off x="106200" y="750960"/>
            <a:ext cx="6663960" cy="3749400"/>
          </a:xfrm>
          <a:prstGeom prst="rect">
            <a:avLst/>
          </a:prstGeom>
        </p:spPr>
      </p:sp>
      <p:sp>
        <p:nvSpPr>
          <p:cNvPr id="183" name="PlaceHolder 2"/>
          <p:cNvSpPr>
            <a:spLocks noGrp="1"/>
          </p:cNvSpPr>
          <p:nvPr>
            <p:ph type="body"/>
          </p:nvPr>
        </p:nvSpPr>
        <p:spPr>
          <a:xfrm>
            <a:off x="685800" y="4400640"/>
            <a:ext cx="5486040" cy="3600000"/>
          </a:xfrm>
          <a:prstGeom prst="rect">
            <a:avLst/>
          </a:prstGeom>
        </p:spPr>
        <p:txBody>
          <a:bodyPr>
            <a:noAutofit/>
          </a:bodyPr>
          <a:p>
            <a:pPr>
              <a:lnSpc>
                <a:spcPct val="100000"/>
              </a:lnSpc>
              <a:tabLst>
                <a:tab algn="l" pos="0"/>
              </a:tabLst>
            </a:pPr>
            <a:r>
              <a:rPr b="0" lang="en-GB" sz="1200" spc="-1" strike="noStrike">
                <a:solidFill>
                  <a:srgbClr val="000000"/>
                </a:solidFill>
                <a:latin typeface="Calibri"/>
                <a:ea typeface="Calibri"/>
              </a:rPr>
              <a:t>Automation: NFV MANO / BPEL / LSO</a:t>
            </a:r>
            <a:endParaRPr b="0" lang="en-GB" sz="1200" spc="-1" strike="noStrike">
              <a:latin typeface="Arial"/>
            </a:endParaRPr>
          </a:p>
          <a:p>
            <a:pPr>
              <a:lnSpc>
                <a:spcPct val="100000"/>
              </a:lnSpc>
              <a:tabLst>
                <a:tab algn="l" pos="0"/>
              </a:tabLst>
            </a:pPr>
            <a:r>
              <a:rPr b="0" lang="en-GB" sz="1200" spc="-1" strike="noStrike">
                <a:solidFill>
                  <a:srgbClr val="000000"/>
                </a:solidFill>
                <a:latin typeface="Calibri"/>
                <a:ea typeface="Calibri"/>
              </a:rPr>
              <a:t>Standards: TMF / MEF / ETSI / GSMA / ITIL / TOGAF</a:t>
            </a:r>
            <a:endParaRPr b="0" lang="en-GB" sz="1200" spc="-1" strike="noStrike">
              <a:latin typeface="Arial"/>
            </a:endParaRPr>
          </a:p>
          <a:p>
            <a:pPr>
              <a:lnSpc>
                <a:spcPct val="100000"/>
              </a:lnSpc>
              <a:spcBef>
                <a:spcPts val="360"/>
              </a:spcBef>
              <a:tabLst>
                <a:tab algn="l" pos="0"/>
              </a:tabLst>
            </a:pPr>
            <a:r>
              <a:rPr b="0" lang="en-GB" sz="1200" spc="-1" strike="noStrike">
                <a:solidFill>
                  <a:srgbClr val="000000"/>
                </a:solidFill>
                <a:latin typeface="Calibri"/>
                <a:ea typeface="Calibri"/>
              </a:rPr>
              <a:t>Virtualisation: OpenStack / K8S / TOSCA / Cloud-Native / Open Air Interface (OAI) / M-CORD</a:t>
            </a:r>
            <a:endParaRPr b="0" lang="en-GB" sz="1200" spc="-1" strike="noStrike">
              <a:latin typeface="Arial"/>
            </a:endParaRPr>
          </a:p>
          <a:p>
            <a:pPr>
              <a:lnSpc>
                <a:spcPct val="100000"/>
              </a:lnSpc>
              <a:tabLst>
                <a:tab algn="l" pos="0"/>
              </a:tabLst>
            </a:pPr>
            <a:endParaRPr b="0" lang="en-GB" sz="1200" spc="-1" strike="noStrike">
              <a:latin typeface="Arial"/>
            </a:endParaRPr>
          </a:p>
        </p:txBody>
      </p:sp>
      <p:sp>
        <p:nvSpPr>
          <p:cNvPr id="184" name="TextShape 3"/>
          <p:cNvSpPr txBox="1"/>
          <p:nvPr/>
        </p:nvSpPr>
        <p:spPr>
          <a:xfrm>
            <a:off x="3884760" y="8685360"/>
            <a:ext cx="2971440" cy="458280"/>
          </a:xfrm>
          <a:prstGeom prst="rect">
            <a:avLst/>
          </a:prstGeom>
          <a:noFill/>
          <a:ln w="0">
            <a:noFill/>
          </a:ln>
        </p:spPr>
        <p:txBody>
          <a:bodyPr anchor="b">
            <a:noAutofit/>
          </a:bodyPr>
          <a:p>
            <a:pPr algn="r">
              <a:lnSpc>
                <a:spcPct val="100000"/>
              </a:lnSpc>
              <a:tabLst>
                <a:tab algn="l" pos="0"/>
              </a:tabLst>
            </a:pPr>
            <a:fld id="{921E21EC-3B05-4A6C-9B12-FBE724AA9241}" type="slidenum">
              <a:rPr b="0" lang="en-GB" sz="1300" spc="-1" strike="noStrike">
                <a:solidFill>
                  <a:srgbClr val="000000"/>
                </a:solidFill>
                <a:latin typeface="Calibri"/>
                <a:ea typeface="Calibri"/>
              </a:rPr>
              <a:t>&lt;number&gt;</a:t>
            </a:fld>
            <a:endParaRPr b="0" lang="en-GB" sz="13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46480" y="-141480"/>
            <a:ext cx="11091240" cy="114516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46480" y="-141480"/>
            <a:ext cx="11091240" cy="114516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546480" y="-141480"/>
            <a:ext cx="11091240" cy="114516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546480" y="-141480"/>
            <a:ext cx="11091240" cy="114516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46480" y="-141480"/>
            <a:ext cx="11091240" cy="114516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46480" y="-141480"/>
            <a:ext cx="11091240" cy="114516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546480" y="-141480"/>
            <a:ext cx="11091240" cy="1145160"/>
          </a:xfrm>
          <a:prstGeom prst="rect">
            <a:avLst/>
          </a:prstGeom>
        </p:spPr>
        <p:txBody>
          <a:bodyPr lIns="0" rIns="0" tIns="0" bIns="0" anchor="ctr">
            <a:noAutofit/>
          </a:bodyPr>
          <a:p>
            <a:endParaRPr b="0" lang="en-GB"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546480" y="-141480"/>
            <a:ext cx="11091240" cy="53096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46480" y="-141480"/>
            <a:ext cx="11091240" cy="114516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46480" y="-141480"/>
            <a:ext cx="11091240" cy="114516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46480" y="-141480"/>
            <a:ext cx="11091240" cy="114516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6787800"/>
            <a:ext cx="12188520" cy="72720"/>
          </a:xfrm>
          <a:prstGeom prst="rect">
            <a:avLst/>
          </a:prstGeom>
          <a:gradFill rotWithShape="0">
            <a:gsLst>
              <a:gs pos="0">
                <a:srgbClr val="fdb515"/>
              </a:gs>
              <a:gs pos="100000">
                <a:srgbClr val="ec008c"/>
              </a:gs>
            </a:gsLst>
            <a:lin ang="0"/>
          </a:gradFill>
          <a:ln w="0">
            <a:noFill/>
          </a:ln>
        </p:spPr>
        <p:style>
          <a:lnRef idx="0"/>
          <a:fillRef idx="0"/>
          <a:effectRef idx="0"/>
          <a:fontRef idx="minor"/>
        </p:style>
      </p:sp>
      <p:sp>
        <p:nvSpPr>
          <p:cNvPr id="1" name="PlaceHolder 2"/>
          <p:cNvSpPr>
            <a:spLocks noGrp="1"/>
          </p:cNvSpPr>
          <p:nvPr>
            <p:ph type="title"/>
          </p:nvPr>
        </p:nvSpPr>
        <p:spPr>
          <a:xfrm>
            <a:off x="546480" y="-141480"/>
            <a:ext cx="11091240" cy="1145160"/>
          </a:xfrm>
          <a:prstGeom prst="rect">
            <a:avLst/>
          </a:prstGeom>
        </p:spPr>
        <p:txBody>
          <a:bodyPr lIns="0" rIns="0" tIns="0" bIns="0" anchor="b">
            <a:noAutofit/>
          </a:bodyPr>
          <a:p>
            <a:r>
              <a:rPr b="0" lang="en-GB" sz="3740" spc="-1" strike="noStrike">
                <a:solidFill>
                  <a:srgbClr val="000000"/>
                </a:solidFill>
                <a:latin typeface="Arial"/>
              </a:rPr>
              <a:t>Click to edit the title text format</a:t>
            </a:r>
            <a:endParaRPr b="0" lang="en-GB" sz="3740" spc="-1" strike="noStrike">
              <a:solidFill>
                <a:srgbClr val="000000"/>
              </a:solidFill>
              <a:latin typeface="Arial"/>
            </a:endParaRPr>
          </a:p>
        </p:txBody>
      </p:sp>
      <p:sp>
        <p:nvSpPr>
          <p:cNvPr id="2" name="CustomShape 3"/>
          <p:cNvSpPr/>
          <p:nvPr/>
        </p:nvSpPr>
        <p:spPr>
          <a:xfrm>
            <a:off x="0" y="0"/>
            <a:ext cx="12188520" cy="72720"/>
          </a:xfrm>
          <a:prstGeom prst="rect">
            <a:avLst/>
          </a:prstGeom>
          <a:gradFill rotWithShape="0">
            <a:gsLst>
              <a:gs pos="0">
                <a:srgbClr val="fdb515"/>
              </a:gs>
              <a:gs pos="100000">
                <a:srgbClr val="ec008c"/>
              </a:gs>
            </a:gsLst>
            <a:lin ang="0"/>
          </a:gradFill>
          <a:ln w="0">
            <a:noFill/>
          </a:ln>
        </p:spPr>
        <p:style>
          <a:lnRef idx="0"/>
          <a:fillRef idx="0"/>
          <a:effectRef idx="0"/>
          <a:fontRef idx="minor"/>
        </p:style>
      </p:sp>
      <p:sp>
        <p:nvSpPr>
          <p:cNvPr id="3" name="CustomShape 4"/>
          <p:cNvSpPr/>
          <p:nvPr/>
        </p:nvSpPr>
        <p:spPr>
          <a:xfrm rot="5400000">
            <a:off x="-1918440" y="1991880"/>
            <a:ext cx="3910320" cy="72720"/>
          </a:xfrm>
          <a:prstGeom prst="rect">
            <a:avLst/>
          </a:prstGeom>
          <a:gradFill rotWithShape="0">
            <a:gsLst>
              <a:gs pos="0">
                <a:srgbClr val="fdb515"/>
              </a:gs>
              <a:gs pos="100000">
                <a:srgbClr val="ec008c"/>
              </a:gs>
            </a:gsLst>
            <a:lin ang="5400000"/>
          </a:gradFill>
          <a:ln w="0">
            <a:noFill/>
          </a:ln>
        </p:spPr>
        <p:style>
          <a:lnRef idx="0"/>
          <a:fillRef idx="0"/>
          <a:effectRef idx="0"/>
          <a:fontRef idx="minor"/>
        </p:style>
      </p:sp>
      <p:sp>
        <p:nvSpPr>
          <p:cNvPr id="4" name="CustomShape 5"/>
          <p:cNvSpPr/>
          <p:nvPr/>
        </p:nvSpPr>
        <p:spPr>
          <a:xfrm rot="16200000">
            <a:off x="-1409760" y="5375160"/>
            <a:ext cx="2892960" cy="72720"/>
          </a:xfrm>
          <a:prstGeom prst="rect">
            <a:avLst/>
          </a:prstGeom>
          <a:gradFill rotWithShape="0">
            <a:gsLst>
              <a:gs pos="0">
                <a:srgbClr val="fdb515"/>
              </a:gs>
              <a:gs pos="100000">
                <a:srgbClr val="ec008c"/>
              </a:gs>
            </a:gsLst>
            <a:lin ang="16200000"/>
          </a:gradFill>
          <a:ln w="0">
            <a:noFill/>
          </a:ln>
        </p:spPr>
        <p:style>
          <a:lnRef idx="0"/>
          <a:fillRef idx="0"/>
          <a:effectRef idx="0"/>
          <a:fontRef idx="minor"/>
        </p:style>
      </p:sp>
      <p:sp>
        <p:nvSpPr>
          <p:cNvPr id="5" name="CustomShape 6"/>
          <p:cNvSpPr/>
          <p:nvPr/>
        </p:nvSpPr>
        <p:spPr>
          <a:xfrm rot="16200000">
            <a:off x="10199520" y="1992240"/>
            <a:ext cx="3910320" cy="72720"/>
          </a:xfrm>
          <a:prstGeom prst="rect">
            <a:avLst/>
          </a:prstGeom>
          <a:gradFill rotWithShape="0">
            <a:gsLst>
              <a:gs pos="0">
                <a:srgbClr val="fdb515"/>
              </a:gs>
              <a:gs pos="100000">
                <a:srgbClr val="ec008c"/>
              </a:gs>
            </a:gsLst>
            <a:lin ang="16200000"/>
          </a:gradFill>
          <a:ln w="0">
            <a:noFill/>
          </a:ln>
        </p:spPr>
        <p:style>
          <a:lnRef idx="0"/>
          <a:fillRef idx="0"/>
          <a:effectRef idx="0"/>
          <a:fontRef idx="minor"/>
        </p:style>
      </p:sp>
      <p:sp>
        <p:nvSpPr>
          <p:cNvPr id="6" name="CustomShape 7"/>
          <p:cNvSpPr/>
          <p:nvPr/>
        </p:nvSpPr>
        <p:spPr>
          <a:xfrm rot="5400000">
            <a:off x="10708560" y="5374800"/>
            <a:ext cx="2892960" cy="72720"/>
          </a:xfrm>
          <a:prstGeom prst="rect">
            <a:avLst/>
          </a:prstGeom>
          <a:gradFill rotWithShape="0">
            <a:gsLst>
              <a:gs pos="0">
                <a:srgbClr val="fdb515"/>
              </a:gs>
              <a:gs pos="100000">
                <a:srgbClr val="ec008c"/>
              </a:gs>
            </a:gsLst>
            <a:lin ang="5400000"/>
          </a:gradFill>
          <a:ln w="0">
            <a:noFill/>
          </a:ln>
        </p:spPr>
        <p:style>
          <a:lnRef idx="0"/>
          <a:fillRef idx="0"/>
          <a:effectRef idx="0"/>
          <a:fontRef idx="minor"/>
        </p:style>
      </p:sp>
      <p:sp>
        <p:nvSpPr>
          <p:cNvPr id="7" name="CustomShape 8"/>
          <p:cNvSpPr/>
          <p:nvPr/>
        </p:nvSpPr>
        <p:spPr>
          <a:xfrm rot="16200000">
            <a:off x="9811440" y="3104280"/>
            <a:ext cx="4114440" cy="364680"/>
          </a:xfrm>
          <a:prstGeom prst="rect">
            <a:avLst/>
          </a:prstGeom>
          <a:noFill/>
          <a:ln w="0">
            <a:noFill/>
          </a:ln>
        </p:spPr>
        <p:style>
          <a:lnRef idx="0"/>
          <a:fillRef idx="0"/>
          <a:effectRef idx="0"/>
          <a:fontRef idx="minor"/>
        </p:style>
        <p:txBody>
          <a:bodyPr lIns="68400" rIns="68400" tIns="34200" bIns="34200" anchor="ctr">
            <a:noAutofit/>
          </a:bodyPr>
          <a:p>
            <a:pPr>
              <a:lnSpc>
                <a:spcPct val="100000"/>
              </a:lnSpc>
              <a:tabLst>
                <a:tab algn="l" pos="0"/>
              </a:tabLst>
            </a:pPr>
            <a:endParaRPr b="0" lang="en-GB" sz="1800" spc="-1" strike="noStrike">
              <a:latin typeface="Arial"/>
            </a:endParaRPr>
          </a:p>
          <a:p>
            <a:pPr>
              <a:lnSpc>
                <a:spcPct val="100000"/>
              </a:lnSpc>
              <a:tabLst>
                <a:tab algn="l" pos="0"/>
              </a:tabLst>
            </a:pPr>
            <a:endParaRPr b="0" lang="en-GB" sz="1800" spc="-1" strike="noStrike">
              <a:latin typeface="Arial"/>
            </a:endParaRPr>
          </a:p>
          <a:p>
            <a:pPr>
              <a:lnSpc>
                <a:spcPct val="100000"/>
              </a:lnSpc>
              <a:tabLst>
                <a:tab algn="l" pos="0"/>
              </a:tabLst>
            </a:pPr>
            <a:endParaRPr b="0" lang="en-GB" sz="1800" spc="-1" strike="noStrike">
              <a:latin typeface="Arial"/>
            </a:endParaRPr>
          </a:p>
          <a:p>
            <a:pPr>
              <a:lnSpc>
                <a:spcPct val="100000"/>
              </a:lnSpc>
              <a:tabLst>
                <a:tab algn="l" pos="0"/>
              </a:tabLst>
            </a:pPr>
            <a:endParaRPr b="0" lang="en-GB" sz="1800" spc="-1" strike="noStrike">
              <a:latin typeface="Arial"/>
            </a:endParaRPr>
          </a:p>
          <a:p>
            <a:pPr>
              <a:lnSpc>
                <a:spcPct val="100000"/>
              </a:lnSpc>
              <a:tabLst>
                <a:tab algn="l" pos="0"/>
              </a:tabLst>
            </a:pPr>
            <a:endParaRPr b="0" lang="en-GB" sz="1800" spc="-1" strike="noStrike">
              <a:latin typeface="Arial"/>
            </a:endParaRPr>
          </a:p>
          <a:p>
            <a:pPr>
              <a:lnSpc>
                <a:spcPct val="100000"/>
              </a:lnSpc>
              <a:tabLst>
                <a:tab algn="l" pos="0"/>
              </a:tabLst>
            </a:pPr>
            <a:endParaRPr b="0" lang="en-GB" sz="1800" spc="-1" strike="noStrike">
              <a:latin typeface="Arial"/>
            </a:endParaRPr>
          </a:p>
          <a:p>
            <a:pPr>
              <a:lnSpc>
                <a:spcPct val="100000"/>
              </a:lnSpc>
              <a:tabLst>
                <a:tab algn="l" pos="0"/>
              </a:tabLst>
            </a:pPr>
            <a:endParaRPr b="0" lang="en-GB" sz="1800" spc="-1" strike="noStrike">
              <a:latin typeface="Arial"/>
            </a:endParaRPr>
          </a:p>
          <a:p>
            <a:pPr>
              <a:lnSpc>
                <a:spcPct val="100000"/>
              </a:lnSpc>
              <a:tabLst>
                <a:tab algn="l" pos="0"/>
              </a:tabLst>
            </a:pPr>
            <a:r>
              <a:rPr b="0" lang="en-GB" sz="550" spc="-1" strike="noStrike">
                <a:solidFill>
                  <a:srgbClr val="ffffff"/>
                </a:solidFill>
                <a:latin typeface="Century Gothic"/>
                <a:ea typeface="Century Gothic"/>
              </a:rPr>
              <a:t>Information Security Level 2 – Sensitive © 2018 – Proprietary &amp; Confidential Information of Amdocs</a:t>
            </a:r>
            <a:endParaRPr b="0" lang="en-GB" sz="55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image" Target="../media/image19.png"/><Relationship Id="rId20" Type="http://schemas.openxmlformats.org/officeDocument/2006/relationships/image" Target="../media/image20.png"/><Relationship Id="rId21" Type="http://schemas.openxmlformats.org/officeDocument/2006/relationships/image" Target="../media/image21.png"/><Relationship Id="rId22" Type="http://schemas.openxmlformats.org/officeDocument/2006/relationships/image" Target="../media/image22.png"/><Relationship Id="rId23" Type="http://schemas.openxmlformats.org/officeDocument/2006/relationships/image" Target="../media/image23.png"/><Relationship Id="rId24" Type="http://schemas.openxmlformats.org/officeDocument/2006/relationships/image" Target="../media/image24.png"/><Relationship Id="rId25" Type="http://schemas.openxmlformats.org/officeDocument/2006/relationships/image" Target="../media/image25.png"/><Relationship Id="rId26" Type="http://schemas.openxmlformats.org/officeDocument/2006/relationships/image" Target="../media/image26.png"/><Relationship Id="rId27" Type="http://schemas.openxmlformats.org/officeDocument/2006/relationships/image" Target="../media/image27.png"/><Relationship Id="rId28" Type="http://schemas.openxmlformats.org/officeDocument/2006/relationships/image" Target="../media/image28.png"/><Relationship Id="rId29" Type="http://schemas.openxmlformats.org/officeDocument/2006/relationships/image" Target="../media/image29.png"/><Relationship Id="rId30" Type="http://schemas.openxmlformats.org/officeDocument/2006/relationships/image" Target="../media/image30.png"/><Relationship Id="rId31" Type="http://schemas.openxmlformats.org/officeDocument/2006/relationships/image" Target="../media/image31.png"/><Relationship Id="rId32" Type="http://schemas.openxmlformats.org/officeDocument/2006/relationships/image" Target="../media/image32.png"/><Relationship Id="rId33" Type="http://schemas.openxmlformats.org/officeDocument/2006/relationships/image" Target="../media/image33.png"/><Relationship Id="rId34" Type="http://schemas.openxmlformats.org/officeDocument/2006/relationships/image" Target="../media/image34.png"/><Relationship Id="rId35" Type="http://schemas.openxmlformats.org/officeDocument/2006/relationships/image" Target="../media/image35.png"/><Relationship Id="rId36" Type="http://schemas.openxmlformats.org/officeDocument/2006/relationships/image" Target="../media/image36.png"/><Relationship Id="rId37" Type="http://schemas.openxmlformats.org/officeDocument/2006/relationships/image" Target="../media/image37.png"/><Relationship Id="rId38" Type="http://schemas.openxmlformats.org/officeDocument/2006/relationships/image" Target="../media/image38.png"/><Relationship Id="rId39" Type="http://schemas.openxmlformats.org/officeDocument/2006/relationships/image" Target="../media/image39.png"/><Relationship Id="rId40" Type="http://schemas.openxmlformats.org/officeDocument/2006/relationships/image" Target="../media/image40.png"/><Relationship Id="rId41" Type="http://schemas.openxmlformats.org/officeDocument/2006/relationships/image" Target="../media/image41.png"/><Relationship Id="rId42" Type="http://schemas.openxmlformats.org/officeDocument/2006/relationships/image" Target="../media/image42.png"/><Relationship Id="rId43" Type="http://schemas.openxmlformats.org/officeDocument/2006/relationships/image" Target="../media/image43.png"/><Relationship Id="rId44" Type="http://schemas.openxmlformats.org/officeDocument/2006/relationships/slideLayout" Target="../slideLayouts/slideLayout1.xml"/><Relationship Id="rId45"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9abaa"/>
        </a:solidFill>
      </p:bgPr>
    </p:bg>
    <p:spTree>
      <p:nvGrpSpPr>
        <p:cNvPr id="1" name=""/>
        <p:cNvGrpSpPr/>
        <p:nvPr/>
      </p:nvGrpSpPr>
      <p:grpSpPr>
        <a:xfrm>
          <a:off x="0" y="0"/>
          <a:ext cx="0" cy="0"/>
          <a:chOff x="0" y="0"/>
          <a:chExt cx="0" cy="0"/>
        </a:xfrm>
      </p:grpSpPr>
      <p:grpSp>
        <p:nvGrpSpPr>
          <p:cNvPr id="50" name="Group 1"/>
          <p:cNvGrpSpPr/>
          <p:nvPr/>
        </p:nvGrpSpPr>
        <p:grpSpPr>
          <a:xfrm>
            <a:off x="75600" y="51120"/>
            <a:ext cx="12049560" cy="1014480"/>
            <a:chOff x="75600" y="51120"/>
            <a:chExt cx="12049560" cy="1014480"/>
          </a:xfrm>
        </p:grpSpPr>
        <p:sp>
          <p:nvSpPr>
            <p:cNvPr id="51" name="CustomShape 2"/>
            <p:cNvSpPr/>
            <p:nvPr/>
          </p:nvSpPr>
          <p:spPr>
            <a:xfrm>
              <a:off x="75600" y="51120"/>
              <a:ext cx="12049560" cy="1014480"/>
            </a:xfrm>
            <a:prstGeom prst="rect">
              <a:avLst/>
            </a:prstGeom>
            <a:solidFill>
              <a:srgbClr val="d8d8d8"/>
            </a:solidFill>
            <a:ln w="9525">
              <a:solidFill>
                <a:schemeClr val="dk1"/>
              </a:solidFill>
              <a:round/>
            </a:ln>
          </p:spPr>
          <p:style>
            <a:lnRef idx="0"/>
            <a:fillRef idx="0"/>
            <a:effectRef idx="0"/>
            <a:fontRef idx="minor"/>
          </p:style>
        </p:sp>
        <p:sp>
          <p:nvSpPr>
            <p:cNvPr id="52" name="CustomShape 3"/>
            <p:cNvSpPr/>
            <p:nvPr/>
          </p:nvSpPr>
          <p:spPr>
            <a:xfrm>
              <a:off x="163440" y="151920"/>
              <a:ext cx="1728000" cy="812520"/>
            </a:xfrm>
            <a:prstGeom prst="rect">
              <a:avLst/>
            </a:prstGeom>
            <a:solidFill>
              <a:schemeClr val="lt1"/>
            </a:solidFill>
            <a:ln w="9525">
              <a:solidFill>
                <a:schemeClr val="dk1"/>
              </a:solidFill>
              <a:round/>
            </a:ln>
          </p:spPr>
          <p:style>
            <a:lnRef idx="0"/>
            <a:fillRef idx="0"/>
            <a:effectRef idx="0"/>
            <a:fontRef idx="minor"/>
          </p:style>
        </p:sp>
        <p:pic>
          <p:nvPicPr>
            <p:cNvPr id="53" name="Google Shape;100;p10" descr=""/>
            <p:cNvPicPr/>
            <p:nvPr/>
          </p:nvPicPr>
          <p:blipFill>
            <a:blip r:embed="rId1"/>
            <a:stretch/>
          </p:blipFill>
          <p:spPr>
            <a:xfrm>
              <a:off x="631800" y="284760"/>
              <a:ext cx="1071720" cy="519840"/>
            </a:xfrm>
            <a:prstGeom prst="rect">
              <a:avLst/>
            </a:prstGeom>
            <a:ln w="0">
              <a:noFill/>
            </a:ln>
          </p:spPr>
        </p:pic>
        <p:pic>
          <p:nvPicPr>
            <p:cNvPr id="54" name="Google Shape;101;p10" descr=""/>
            <p:cNvPicPr/>
            <p:nvPr/>
          </p:nvPicPr>
          <p:blipFill>
            <a:blip r:embed="rId2"/>
            <a:stretch/>
          </p:blipFill>
          <p:spPr>
            <a:xfrm>
              <a:off x="250560" y="217800"/>
              <a:ext cx="268200" cy="346680"/>
            </a:xfrm>
            <a:prstGeom prst="rect">
              <a:avLst/>
            </a:prstGeom>
            <a:ln w="0">
              <a:noFill/>
            </a:ln>
          </p:spPr>
        </p:pic>
        <p:pic>
          <p:nvPicPr>
            <p:cNvPr id="55" name="Google Shape;102;p10" descr=""/>
            <p:cNvPicPr/>
            <p:nvPr/>
          </p:nvPicPr>
          <p:blipFill>
            <a:blip r:embed="rId3"/>
            <a:stretch/>
          </p:blipFill>
          <p:spPr>
            <a:xfrm>
              <a:off x="295920" y="566640"/>
              <a:ext cx="210960" cy="367920"/>
            </a:xfrm>
            <a:prstGeom prst="rect">
              <a:avLst/>
            </a:prstGeom>
            <a:ln w="0">
              <a:noFill/>
            </a:ln>
          </p:spPr>
        </p:pic>
      </p:grpSp>
      <p:sp>
        <p:nvSpPr>
          <p:cNvPr id="56" name="CustomShape 4"/>
          <p:cNvSpPr/>
          <p:nvPr/>
        </p:nvSpPr>
        <p:spPr>
          <a:xfrm>
            <a:off x="75600" y="4468320"/>
            <a:ext cx="12049560" cy="1300320"/>
          </a:xfrm>
          <a:prstGeom prst="rect">
            <a:avLst/>
          </a:prstGeom>
          <a:solidFill>
            <a:srgbClr val="d8d8d8"/>
          </a:solidFill>
          <a:ln w="9525">
            <a:solidFill>
              <a:schemeClr val="dk1"/>
            </a:solidFill>
            <a:round/>
          </a:ln>
        </p:spPr>
        <p:style>
          <a:lnRef idx="0"/>
          <a:fillRef idx="0"/>
          <a:effectRef idx="0"/>
          <a:fontRef idx="minor"/>
        </p:style>
      </p:sp>
      <p:sp>
        <p:nvSpPr>
          <p:cNvPr id="57" name="CustomShape 5"/>
          <p:cNvSpPr/>
          <p:nvPr/>
        </p:nvSpPr>
        <p:spPr>
          <a:xfrm>
            <a:off x="101880" y="1009080"/>
            <a:ext cx="11971080" cy="3514320"/>
          </a:xfrm>
          <a:prstGeom prst="rect">
            <a:avLst/>
          </a:prstGeom>
          <a:solidFill>
            <a:srgbClr val="d8d8d8"/>
          </a:solidFill>
          <a:ln w="9525">
            <a:solidFill>
              <a:schemeClr val="dk1"/>
            </a:solidFill>
            <a:round/>
          </a:ln>
        </p:spPr>
        <p:style>
          <a:lnRef idx="0"/>
          <a:fillRef idx="0"/>
          <a:effectRef idx="0"/>
          <a:fontRef idx="minor"/>
        </p:style>
      </p:sp>
      <p:sp>
        <p:nvSpPr>
          <p:cNvPr id="58" name="CustomShape 6"/>
          <p:cNvSpPr/>
          <p:nvPr/>
        </p:nvSpPr>
        <p:spPr>
          <a:xfrm>
            <a:off x="101880" y="5672520"/>
            <a:ext cx="11969640" cy="1128960"/>
          </a:xfrm>
          <a:prstGeom prst="rect">
            <a:avLst/>
          </a:prstGeom>
          <a:solidFill>
            <a:srgbClr val="d8d8d8"/>
          </a:solidFill>
          <a:ln w="9525">
            <a:solidFill>
              <a:schemeClr val="dk1"/>
            </a:solidFill>
            <a:round/>
          </a:ln>
        </p:spPr>
        <p:style>
          <a:lnRef idx="0"/>
          <a:fillRef idx="0"/>
          <a:effectRef idx="0"/>
          <a:fontRef idx="minor"/>
        </p:style>
      </p:sp>
      <p:sp>
        <p:nvSpPr>
          <p:cNvPr id="59" name="CustomShape 7"/>
          <p:cNvSpPr/>
          <p:nvPr/>
        </p:nvSpPr>
        <p:spPr>
          <a:xfrm>
            <a:off x="-273960" y="116640"/>
            <a:ext cx="223920" cy="863640"/>
          </a:xfrm>
          <a:prstGeom prst="leftBracket">
            <a:avLst>
              <a:gd name="adj" fmla="val 8333"/>
            </a:avLst>
          </a:prstGeom>
          <a:noFill/>
          <a:ln w="9525">
            <a:solidFill>
              <a:schemeClr val="dk2"/>
            </a:solidFill>
            <a:miter/>
          </a:ln>
        </p:spPr>
        <p:style>
          <a:lnRef idx="0"/>
          <a:fillRef idx="0"/>
          <a:effectRef idx="0"/>
          <a:fontRef idx="minor"/>
        </p:style>
      </p:sp>
      <p:sp>
        <p:nvSpPr>
          <p:cNvPr id="60" name="CustomShape 8"/>
          <p:cNvSpPr/>
          <p:nvPr/>
        </p:nvSpPr>
        <p:spPr>
          <a:xfrm rot="5400000">
            <a:off x="-1017360" y="289080"/>
            <a:ext cx="929880" cy="518040"/>
          </a:xfrm>
          <a:prstGeom prst="rect">
            <a:avLst/>
          </a:prstGeom>
          <a:noFill/>
          <a:ln w="0">
            <a:noFill/>
          </a:ln>
        </p:spPr>
        <p:style>
          <a:lnRef idx="0"/>
          <a:fillRef idx="0"/>
          <a:effectRef idx="0"/>
          <a:fontRef idx="minor"/>
        </p:style>
        <p:txBody>
          <a:bodyPr>
            <a:spAutoFit/>
          </a:bodyPr>
          <a:p>
            <a:pPr algn="ctr">
              <a:lnSpc>
                <a:spcPct val="100000"/>
              </a:lnSpc>
              <a:tabLst>
                <a:tab algn="l" pos="0"/>
              </a:tabLst>
            </a:pPr>
            <a:r>
              <a:rPr b="0" lang="en-GB" sz="1400" spc="-1" strike="noStrike">
                <a:solidFill>
                  <a:srgbClr val="302e45"/>
                </a:solidFill>
                <a:latin typeface="Arial"/>
                <a:ea typeface="Arial"/>
              </a:rPr>
              <a:t>Zone A</a:t>
            </a:r>
            <a:endParaRPr b="0" lang="en-GB" sz="1400" spc="-1" strike="noStrike">
              <a:latin typeface="Arial"/>
            </a:endParaRPr>
          </a:p>
          <a:p>
            <a:pPr algn="ctr">
              <a:lnSpc>
                <a:spcPct val="100000"/>
              </a:lnSpc>
              <a:tabLst>
                <a:tab algn="l" pos="0"/>
              </a:tabLst>
            </a:pPr>
            <a:r>
              <a:rPr b="0" lang="en-GB" sz="1400" spc="-1" strike="noStrike">
                <a:solidFill>
                  <a:srgbClr val="302e45"/>
                </a:solidFill>
                <a:latin typeface="Arial"/>
                <a:ea typeface="Arial"/>
              </a:rPr>
              <a:t>The Lens</a:t>
            </a:r>
            <a:endParaRPr b="0" lang="en-GB" sz="1400" spc="-1" strike="noStrike">
              <a:latin typeface="Arial"/>
            </a:endParaRPr>
          </a:p>
        </p:txBody>
      </p:sp>
      <p:sp>
        <p:nvSpPr>
          <p:cNvPr id="61" name="CustomShape 9"/>
          <p:cNvSpPr/>
          <p:nvPr/>
        </p:nvSpPr>
        <p:spPr>
          <a:xfrm>
            <a:off x="-273960" y="1052640"/>
            <a:ext cx="223920" cy="3312000"/>
          </a:xfrm>
          <a:prstGeom prst="leftBracket">
            <a:avLst>
              <a:gd name="adj" fmla="val 8333"/>
            </a:avLst>
          </a:prstGeom>
          <a:noFill/>
          <a:ln w="9525">
            <a:solidFill>
              <a:schemeClr val="dk2"/>
            </a:solidFill>
            <a:miter/>
          </a:ln>
        </p:spPr>
        <p:style>
          <a:lnRef idx="0"/>
          <a:fillRef idx="0"/>
          <a:effectRef idx="0"/>
          <a:fontRef idx="minor"/>
        </p:style>
      </p:sp>
      <p:sp>
        <p:nvSpPr>
          <p:cNvPr id="62" name="CustomShape 10"/>
          <p:cNvSpPr/>
          <p:nvPr/>
        </p:nvSpPr>
        <p:spPr>
          <a:xfrm rot="5400000">
            <a:off x="-1271160" y="2451600"/>
            <a:ext cx="1437840" cy="518040"/>
          </a:xfrm>
          <a:prstGeom prst="rect">
            <a:avLst/>
          </a:prstGeom>
          <a:noFill/>
          <a:ln w="0">
            <a:noFill/>
          </a:ln>
        </p:spPr>
        <p:style>
          <a:lnRef idx="0"/>
          <a:fillRef idx="0"/>
          <a:effectRef idx="0"/>
          <a:fontRef idx="minor"/>
        </p:style>
        <p:txBody>
          <a:bodyPr>
            <a:spAutoFit/>
          </a:bodyPr>
          <a:p>
            <a:pPr algn="ctr">
              <a:lnSpc>
                <a:spcPct val="100000"/>
              </a:lnSpc>
              <a:tabLst>
                <a:tab algn="l" pos="0"/>
              </a:tabLst>
            </a:pPr>
            <a:r>
              <a:rPr b="0" lang="en-GB" sz="1400" spc="-1" strike="noStrike">
                <a:solidFill>
                  <a:srgbClr val="302e45"/>
                </a:solidFill>
                <a:latin typeface="Arial"/>
                <a:ea typeface="Arial"/>
              </a:rPr>
              <a:t>Zone B</a:t>
            </a:r>
            <a:endParaRPr b="0" lang="en-GB" sz="1400" spc="-1" strike="noStrike">
              <a:latin typeface="Arial"/>
            </a:endParaRPr>
          </a:p>
          <a:p>
            <a:pPr algn="ctr">
              <a:lnSpc>
                <a:spcPct val="100000"/>
              </a:lnSpc>
              <a:tabLst>
                <a:tab algn="l" pos="0"/>
              </a:tabLst>
            </a:pPr>
            <a:r>
              <a:rPr b="0" lang="en-GB" sz="1400" spc="-1" strike="noStrike">
                <a:solidFill>
                  <a:srgbClr val="302e45"/>
                </a:solidFill>
                <a:latin typeface="Arial"/>
                <a:ea typeface="Arial"/>
              </a:rPr>
              <a:t>The Experience</a:t>
            </a:r>
            <a:endParaRPr b="0" lang="en-GB" sz="1400" spc="-1" strike="noStrike">
              <a:latin typeface="Arial"/>
            </a:endParaRPr>
          </a:p>
        </p:txBody>
      </p:sp>
      <p:sp>
        <p:nvSpPr>
          <p:cNvPr id="63" name="CustomShape 11"/>
          <p:cNvSpPr/>
          <p:nvPr/>
        </p:nvSpPr>
        <p:spPr>
          <a:xfrm>
            <a:off x="-277920" y="4581000"/>
            <a:ext cx="223920" cy="2226240"/>
          </a:xfrm>
          <a:prstGeom prst="leftBracket">
            <a:avLst>
              <a:gd name="adj" fmla="val 8333"/>
            </a:avLst>
          </a:prstGeom>
          <a:noFill/>
          <a:ln w="9525">
            <a:solidFill>
              <a:schemeClr val="dk2"/>
            </a:solidFill>
            <a:miter/>
          </a:ln>
        </p:spPr>
        <p:style>
          <a:lnRef idx="0"/>
          <a:fillRef idx="0"/>
          <a:effectRef idx="0"/>
          <a:fontRef idx="minor"/>
        </p:style>
      </p:sp>
      <p:sp>
        <p:nvSpPr>
          <p:cNvPr id="64" name="CustomShape 12"/>
          <p:cNvSpPr/>
          <p:nvPr/>
        </p:nvSpPr>
        <p:spPr>
          <a:xfrm rot="5400000">
            <a:off x="-1131120" y="5511240"/>
            <a:ext cx="1158840" cy="518040"/>
          </a:xfrm>
          <a:prstGeom prst="rect">
            <a:avLst/>
          </a:prstGeom>
          <a:noFill/>
          <a:ln w="0">
            <a:noFill/>
          </a:ln>
        </p:spPr>
        <p:style>
          <a:lnRef idx="0"/>
          <a:fillRef idx="0"/>
          <a:effectRef idx="0"/>
          <a:fontRef idx="minor"/>
        </p:style>
        <p:txBody>
          <a:bodyPr>
            <a:spAutoFit/>
          </a:bodyPr>
          <a:p>
            <a:pPr algn="ctr">
              <a:lnSpc>
                <a:spcPct val="100000"/>
              </a:lnSpc>
              <a:tabLst>
                <a:tab algn="l" pos="0"/>
              </a:tabLst>
            </a:pPr>
            <a:r>
              <a:rPr b="0" lang="en-GB" sz="1400" spc="-1" strike="noStrike">
                <a:solidFill>
                  <a:srgbClr val="302e45"/>
                </a:solidFill>
                <a:latin typeface="Arial"/>
                <a:ea typeface="Arial"/>
              </a:rPr>
              <a:t>Zone C</a:t>
            </a:r>
            <a:endParaRPr b="0" lang="en-GB" sz="1400" spc="-1" strike="noStrike">
              <a:latin typeface="Arial"/>
            </a:endParaRPr>
          </a:p>
          <a:p>
            <a:pPr algn="ctr">
              <a:lnSpc>
                <a:spcPct val="100000"/>
              </a:lnSpc>
              <a:tabLst>
                <a:tab algn="l" pos="0"/>
              </a:tabLst>
            </a:pPr>
            <a:r>
              <a:rPr b="0" lang="en-GB" sz="1400" spc="-1" strike="noStrike">
                <a:solidFill>
                  <a:srgbClr val="302e45"/>
                </a:solidFill>
                <a:latin typeface="Arial"/>
                <a:ea typeface="Arial"/>
              </a:rPr>
              <a:t>The Insights</a:t>
            </a:r>
            <a:endParaRPr b="0" lang="en-GB" sz="1400" spc="-1" strike="noStrike">
              <a:latin typeface="Arial"/>
            </a:endParaRPr>
          </a:p>
        </p:txBody>
      </p:sp>
      <p:grpSp>
        <p:nvGrpSpPr>
          <p:cNvPr id="65" name="Group 13"/>
          <p:cNvGrpSpPr/>
          <p:nvPr/>
        </p:nvGrpSpPr>
        <p:grpSpPr>
          <a:xfrm>
            <a:off x="6230160" y="4581000"/>
            <a:ext cx="2808000" cy="1053360"/>
            <a:chOff x="6230160" y="4581000"/>
            <a:chExt cx="2808000" cy="1053360"/>
          </a:xfrm>
        </p:grpSpPr>
        <p:sp>
          <p:nvSpPr>
            <p:cNvPr id="66" name="CustomShape 14"/>
            <p:cNvSpPr/>
            <p:nvPr/>
          </p:nvSpPr>
          <p:spPr>
            <a:xfrm>
              <a:off x="6230160" y="4581000"/>
              <a:ext cx="2808000" cy="1022040"/>
            </a:xfrm>
            <a:prstGeom prst="rect">
              <a:avLst/>
            </a:prstGeom>
            <a:solidFill>
              <a:schemeClr val="lt1"/>
            </a:solidFill>
            <a:ln w="9525">
              <a:solidFill>
                <a:schemeClr val="dk1"/>
              </a:solidFill>
              <a:round/>
            </a:ln>
          </p:spPr>
          <p:style>
            <a:lnRef idx="0"/>
            <a:fillRef idx="0"/>
            <a:effectRef idx="0"/>
            <a:fontRef idx="minor"/>
          </p:style>
          <p:txBody>
            <a:bodyPr>
              <a:noAutofit/>
            </a:bodyPr>
            <a:p>
              <a:pPr>
                <a:lnSpc>
                  <a:spcPct val="100000"/>
                </a:lnSpc>
                <a:tabLst>
                  <a:tab algn="l" pos="0"/>
                </a:tabLst>
              </a:pPr>
              <a:r>
                <a:rPr b="1" lang="en-GB" sz="1400" spc="-1" strike="noStrike" cap="small">
                  <a:solidFill>
                    <a:srgbClr val="000000"/>
                  </a:solidFill>
                  <a:latin typeface="Century Gothic"/>
                  <a:ea typeface="Century Gothic"/>
                </a:rPr>
                <a:t>Consolidate &amp; Optimise</a:t>
              </a:r>
              <a:endParaRPr b="0" lang="en-GB" sz="1400" spc="-1" strike="noStrike">
                <a:latin typeface="Arial"/>
              </a:endParaRPr>
            </a:p>
          </p:txBody>
        </p:sp>
        <p:sp>
          <p:nvSpPr>
            <p:cNvPr id="67" name="CustomShape 15"/>
            <p:cNvSpPr/>
            <p:nvPr/>
          </p:nvSpPr>
          <p:spPr>
            <a:xfrm>
              <a:off x="6230160" y="4812480"/>
              <a:ext cx="2802960" cy="821880"/>
            </a:xfrm>
            <a:prstGeom prst="rect">
              <a:avLst/>
            </a:prstGeom>
            <a:noFill/>
            <a:ln w="0">
              <a:noFill/>
            </a:ln>
          </p:spPr>
          <p:style>
            <a:lnRef idx="0"/>
            <a:fillRef idx="0"/>
            <a:effectRef idx="0"/>
            <a:fontRef idx="minor"/>
          </p:style>
          <p:txBody>
            <a:bodyPr>
              <a:spAutoFit/>
            </a:bodyPr>
            <a:p>
              <a:pPr>
                <a:lnSpc>
                  <a:spcPct val="100000"/>
                </a:lnSpc>
                <a:tabLst>
                  <a:tab algn="l" pos="0"/>
                </a:tabLst>
              </a:pPr>
              <a:r>
                <a:rPr b="0" lang="en-GB" sz="800" spc="-1" strike="noStrike">
                  <a:solidFill>
                    <a:srgbClr val="302e45"/>
                  </a:solidFill>
                  <a:latin typeface="Arial"/>
                  <a:ea typeface="Arial"/>
                </a:rPr>
                <a:t>Estate: combine legacy estates</a:t>
              </a:r>
              <a:endParaRPr b="0" lang="en-GB" sz="800" spc="-1" strike="noStrike">
                <a:latin typeface="Arial"/>
              </a:endParaRPr>
            </a:p>
            <a:p>
              <a:pPr>
                <a:lnSpc>
                  <a:spcPct val="100000"/>
                </a:lnSpc>
                <a:tabLst>
                  <a:tab algn="l" pos="0"/>
                </a:tabLst>
              </a:pPr>
              <a:r>
                <a:rPr b="0" lang="en-GB" sz="800" spc="-1" strike="noStrike">
                  <a:solidFill>
                    <a:srgbClr val="302e45"/>
                  </a:solidFill>
                  <a:latin typeface="Arial"/>
                  <a:ea typeface="Arial"/>
                </a:rPr>
                <a:t>RAN: fine-tune through drive testing, analytics, crowdsourcing data and trend forecasting</a:t>
              </a:r>
              <a:endParaRPr b="0" lang="en-GB" sz="800" spc="-1" strike="noStrike">
                <a:latin typeface="Arial"/>
              </a:endParaRPr>
            </a:p>
            <a:p>
              <a:pPr>
                <a:lnSpc>
                  <a:spcPct val="100000"/>
                </a:lnSpc>
                <a:tabLst>
                  <a:tab algn="l" pos="0"/>
                </a:tabLst>
              </a:pPr>
              <a:r>
                <a:rPr b="0" lang="en-GB" sz="800" spc="-1" strike="noStrike">
                  <a:solidFill>
                    <a:srgbClr val="302e45"/>
                  </a:solidFill>
                  <a:latin typeface="Arial"/>
                  <a:ea typeface="Arial"/>
                </a:rPr>
                <a:t>MBH: capacity &amp; latency to be 5G ready (VoLTE </a:t>
              </a:r>
              <a:r>
                <a:rPr b="0" lang="en-GB" sz="700" spc="-1" strike="noStrike">
                  <a:solidFill>
                    <a:srgbClr val="302e45"/>
                  </a:solidFill>
                  <a:latin typeface="Arial"/>
                  <a:ea typeface="Arial"/>
                </a:rPr>
                <a:t>&amp;</a:t>
              </a:r>
              <a:r>
                <a:rPr b="0" lang="en-GB" sz="800" spc="-1" strike="noStrike">
                  <a:solidFill>
                    <a:srgbClr val="302e45"/>
                  </a:solidFill>
                  <a:latin typeface="Arial"/>
                  <a:ea typeface="Arial"/>
                </a:rPr>
                <a:t> ViLTE)</a:t>
              </a:r>
              <a:endParaRPr b="0" lang="en-GB" sz="800" spc="-1" strike="noStrike">
                <a:latin typeface="Arial"/>
              </a:endParaRPr>
            </a:p>
            <a:p>
              <a:pPr>
                <a:lnSpc>
                  <a:spcPct val="100000"/>
                </a:lnSpc>
                <a:tabLst>
                  <a:tab algn="l" pos="0"/>
                </a:tabLst>
              </a:pPr>
              <a:r>
                <a:rPr b="0" lang="en-GB" sz="800" spc="-1" strike="noStrike">
                  <a:solidFill>
                    <a:srgbClr val="302e45"/>
                  </a:solidFill>
                  <a:latin typeface="Arial"/>
                  <a:ea typeface="Arial"/>
                </a:rPr>
                <a:t>OPS: business process isolation, zero technical debt</a:t>
              </a:r>
              <a:endParaRPr b="0" lang="en-GB" sz="800" spc="-1" strike="noStrike">
                <a:latin typeface="Arial"/>
              </a:endParaRPr>
            </a:p>
            <a:p>
              <a:pPr>
                <a:lnSpc>
                  <a:spcPct val="100000"/>
                </a:lnSpc>
                <a:tabLst>
                  <a:tab algn="l" pos="0"/>
                </a:tabLst>
              </a:pPr>
              <a:r>
                <a:rPr b="0" lang="en-GB" sz="800" spc="-1" strike="noStrike">
                  <a:solidFill>
                    <a:srgbClr val="302e45"/>
                  </a:solidFill>
                  <a:latin typeface="Arial"/>
                  <a:ea typeface="Arial"/>
                </a:rPr>
                <a:t>Agility: through outsourced flexibility &amp; scalability (SP6)</a:t>
              </a:r>
              <a:endParaRPr b="0" lang="en-GB" sz="800" spc="-1" strike="noStrike">
                <a:latin typeface="Arial"/>
              </a:endParaRPr>
            </a:p>
          </p:txBody>
        </p:sp>
      </p:grpSp>
      <p:grpSp>
        <p:nvGrpSpPr>
          <p:cNvPr id="68" name="Group 16"/>
          <p:cNvGrpSpPr/>
          <p:nvPr/>
        </p:nvGrpSpPr>
        <p:grpSpPr>
          <a:xfrm>
            <a:off x="9150480" y="4581000"/>
            <a:ext cx="2808000" cy="1174320"/>
            <a:chOff x="9150480" y="4581000"/>
            <a:chExt cx="2808000" cy="1174320"/>
          </a:xfrm>
        </p:grpSpPr>
        <p:sp>
          <p:nvSpPr>
            <p:cNvPr id="69" name="CustomShape 17"/>
            <p:cNvSpPr/>
            <p:nvPr/>
          </p:nvSpPr>
          <p:spPr>
            <a:xfrm>
              <a:off x="9150480" y="4581000"/>
              <a:ext cx="2808000" cy="1022040"/>
            </a:xfrm>
            <a:prstGeom prst="rect">
              <a:avLst/>
            </a:prstGeom>
            <a:solidFill>
              <a:schemeClr val="lt1"/>
            </a:solidFill>
            <a:ln w="9525">
              <a:solidFill>
                <a:schemeClr val="dk1"/>
              </a:solidFill>
              <a:round/>
            </a:ln>
          </p:spPr>
          <p:style>
            <a:lnRef idx="0"/>
            <a:fillRef idx="0"/>
            <a:effectRef idx="0"/>
            <a:fontRef idx="minor"/>
          </p:style>
          <p:txBody>
            <a:bodyPr>
              <a:noAutofit/>
            </a:bodyPr>
            <a:p>
              <a:pPr>
                <a:lnSpc>
                  <a:spcPct val="100000"/>
                </a:lnSpc>
                <a:tabLst>
                  <a:tab algn="l" pos="0"/>
                </a:tabLst>
              </a:pPr>
              <a:r>
                <a:rPr b="1" lang="en-GB" sz="1400" spc="-1" strike="noStrike" cap="small">
                  <a:solidFill>
                    <a:srgbClr val="000000"/>
                  </a:solidFill>
                  <a:latin typeface="Century Gothic"/>
                  <a:ea typeface="Century Gothic"/>
                </a:rPr>
                <a:t>Rules of Engagement</a:t>
              </a:r>
              <a:endParaRPr b="0" lang="en-GB" sz="1400" spc="-1" strike="noStrike">
                <a:latin typeface="Arial"/>
              </a:endParaRPr>
            </a:p>
          </p:txBody>
        </p:sp>
        <p:sp>
          <p:nvSpPr>
            <p:cNvPr id="70" name="CustomShape 18"/>
            <p:cNvSpPr/>
            <p:nvPr/>
          </p:nvSpPr>
          <p:spPr>
            <a:xfrm>
              <a:off x="9150480" y="4811760"/>
              <a:ext cx="2793960" cy="943560"/>
            </a:xfrm>
            <a:prstGeom prst="rect">
              <a:avLst/>
            </a:prstGeom>
            <a:noFill/>
            <a:ln w="0">
              <a:noFill/>
            </a:ln>
          </p:spPr>
          <p:style>
            <a:lnRef idx="0"/>
            <a:fillRef idx="0"/>
            <a:effectRef idx="0"/>
            <a:fontRef idx="minor"/>
          </p:style>
          <p:txBody>
            <a:bodyPr>
              <a:spAutoFit/>
            </a:bodyPr>
            <a:p>
              <a:pPr>
                <a:lnSpc>
                  <a:spcPct val="100000"/>
                </a:lnSpc>
                <a:tabLst>
                  <a:tab algn="l" pos="0"/>
                </a:tabLst>
              </a:pPr>
              <a:r>
                <a:rPr b="0" lang="en-GB" sz="800" spc="-1" strike="noStrike">
                  <a:solidFill>
                    <a:srgbClr val="302e45"/>
                  </a:solidFill>
                  <a:latin typeface="Arial"/>
                  <a:ea typeface="Arial"/>
                </a:rPr>
                <a:t>UK Regulatory: 1996 / 2003 / 2006 / 2016 / 2017 / 2018</a:t>
              </a:r>
              <a:endParaRPr b="0" lang="en-GB" sz="800" spc="-1" strike="noStrike">
                <a:latin typeface="Arial"/>
              </a:endParaRPr>
            </a:p>
            <a:p>
              <a:pPr>
                <a:lnSpc>
                  <a:spcPct val="100000"/>
                </a:lnSpc>
                <a:tabLst>
                  <a:tab algn="l" pos="0"/>
                </a:tabLst>
              </a:pPr>
              <a:r>
                <a:rPr b="0" lang="en-GB" sz="800" spc="-1" strike="noStrike">
                  <a:solidFill>
                    <a:srgbClr val="302e45"/>
                  </a:solidFill>
                  <a:latin typeface="Arial"/>
                  <a:ea typeface="Arial"/>
                </a:rPr>
                <a:t>Security: SC/DV paramount, lawful interception, IDPS (SIEM)</a:t>
              </a:r>
              <a:endParaRPr b="0" lang="en-GB" sz="800" spc="-1" strike="noStrike">
                <a:latin typeface="Arial"/>
              </a:endParaRPr>
            </a:p>
            <a:p>
              <a:pPr>
                <a:lnSpc>
                  <a:spcPct val="100000"/>
                </a:lnSpc>
                <a:tabLst>
                  <a:tab algn="l" pos="0"/>
                </a:tabLst>
              </a:pPr>
              <a:r>
                <a:rPr b="0" lang="en-GB" sz="800" spc="-1" strike="noStrike">
                  <a:solidFill>
                    <a:srgbClr val="302e45"/>
                  </a:solidFill>
                  <a:latin typeface="Arial"/>
                  <a:ea typeface="Arial"/>
                </a:rPr>
                <a:t>Regulatory: Ofcom / European Commission</a:t>
              </a:r>
              <a:endParaRPr b="0" lang="en-GB" sz="800" spc="-1" strike="noStrike">
                <a:latin typeface="Arial"/>
              </a:endParaRPr>
            </a:p>
            <a:p>
              <a:pPr>
                <a:lnSpc>
                  <a:spcPct val="100000"/>
                </a:lnSpc>
                <a:tabLst>
                  <a:tab algn="l" pos="0"/>
                </a:tabLst>
              </a:pPr>
              <a:r>
                <a:rPr b="0" lang="en-GB" sz="800" spc="-1" strike="noStrike">
                  <a:solidFill>
                    <a:srgbClr val="302e45"/>
                  </a:solidFill>
                  <a:latin typeface="Arial"/>
                  <a:ea typeface="Arial"/>
                </a:rPr>
                <a:t>Data: Quality &amp; Integrity through segregation</a:t>
              </a:r>
              <a:endParaRPr b="0" lang="en-GB" sz="800" spc="-1" strike="noStrike">
                <a:latin typeface="Arial"/>
              </a:endParaRPr>
            </a:p>
            <a:p>
              <a:pPr>
                <a:lnSpc>
                  <a:spcPct val="100000"/>
                </a:lnSpc>
                <a:tabLst>
                  <a:tab algn="l" pos="0"/>
                </a:tabLst>
              </a:pPr>
              <a:r>
                <a:rPr b="0" lang="en-GB" sz="800" spc="-1" strike="noStrike">
                  <a:solidFill>
                    <a:srgbClr val="302e45"/>
                  </a:solidFill>
                  <a:latin typeface="Arial"/>
                  <a:ea typeface="Arial"/>
                </a:rPr>
                <a:t>Spectrum: Harmonisation</a:t>
              </a:r>
              <a:endParaRPr b="0" lang="en-GB" sz="800" spc="-1" strike="noStrike">
                <a:latin typeface="Arial"/>
              </a:endParaRPr>
            </a:p>
            <a:p>
              <a:pPr>
                <a:lnSpc>
                  <a:spcPct val="100000"/>
                </a:lnSpc>
                <a:tabLst>
                  <a:tab algn="l" pos="0"/>
                </a:tabLst>
              </a:pPr>
              <a:endParaRPr b="0" lang="en-GB" sz="800" spc="-1" strike="noStrike">
                <a:latin typeface="Arial"/>
              </a:endParaRPr>
            </a:p>
          </p:txBody>
        </p:sp>
      </p:grpSp>
      <p:grpSp>
        <p:nvGrpSpPr>
          <p:cNvPr id="71" name="Group 19"/>
          <p:cNvGrpSpPr/>
          <p:nvPr/>
        </p:nvGrpSpPr>
        <p:grpSpPr>
          <a:xfrm>
            <a:off x="1963440" y="151920"/>
            <a:ext cx="5040360" cy="812520"/>
            <a:chOff x="1963440" y="151920"/>
            <a:chExt cx="5040360" cy="812520"/>
          </a:xfrm>
        </p:grpSpPr>
        <p:sp>
          <p:nvSpPr>
            <p:cNvPr id="72" name="CustomShape 20"/>
            <p:cNvSpPr/>
            <p:nvPr/>
          </p:nvSpPr>
          <p:spPr>
            <a:xfrm>
              <a:off x="1963440" y="151920"/>
              <a:ext cx="5040360" cy="812520"/>
            </a:xfrm>
            <a:prstGeom prst="rect">
              <a:avLst/>
            </a:prstGeom>
            <a:solidFill>
              <a:schemeClr val="lt1"/>
            </a:solidFill>
            <a:ln w="9525">
              <a:solidFill>
                <a:schemeClr val="dk1"/>
              </a:solidFill>
              <a:round/>
            </a:ln>
          </p:spPr>
          <p:style>
            <a:lnRef idx="0"/>
            <a:fillRef idx="0"/>
            <a:effectRef idx="0"/>
            <a:fontRef idx="minor"/>
          </p:style>
          <p:txBody>
            <a:bodyPr>
              <a:noAutofit/>
            </a:bodyPr>
            <a:p>
              <a:pPr>
                <a:lnSpc>
                  <a:spcPct val="100000"/>
                </a:lnSpc>
                <a:tabLst>
                  <a:tab algn="l" pos="0"/>
                </a:tabLst>
              </a:pPr>
              <a:r>
                <a:rPr b="1" lang="en-GB" sz="1400" spc="-1" strike="noStrike" cap="small">
                  <a:solidFill>
                    <a:srgbClr val="000000"/>
                  </a:solidFill>
                  <a:latin typeface="Century Gothic"/>
                  <a:ea typeface="Century Gothic"/>
                </a:rPr>
                <a:t>Scenario</a:t>
              </a:r>
              <a:endParaRPr b="0" lang="en-GB" sz="1400" spc="-1" strike="noStrike">
                <a:latin typeface="Arial"/>
              </a:endParaRPr>
            </a:p>
          </p:txBody>
        </p:sp>
        <p:sp>
          <p:nvSpPr>
            <p:cNvPr id="73" name="CustomShape 21"/>
            <p:cNvSpPr/>
            <p:nvPr/>
          </p:nvSpPr>
          <p:spPr>
            <a:xfrm>
              <a:off x="1963440" y="341280"/>
              <a:ext cx="5040360" cy="594000"/>
            </a:xfrm>
            <a:prstGeom prst="rect">
              <a:avLst/>
            </a:prstGeom>
            <a:noFill/>
            <a:ln w="0">
              <a:noFill/>
            </a:ln>
          </p:spPr>
          <p:style>
            <a:lnRef idx="0"/>
            <a:fillRef idx="0"/>
            <a:effectRef idx="0"/>
            <a:fontRef idx="minor"/>
          </p:style>
          <p:txBody>
            <a:bodyPr>
              <a:spAutoFit/>
            </a:bodyPr>
            <a:p>
              <a:pPr>
                <a:lnSpc>
                  <a:spcPct val="100000"/>
                </a:lnSpc>
                <a:tabLst>
                  <a:tab algn="l" pos="0"/>
                </a:tabLst>
              </a:pPr>
              <a:r>
                <a:rPr b="0" lang="en-GB" sz="1100" spc="-1" strike="noStrike">
                  <a:solidFill>
                    <a:srgbClr val="302e45"/>
                  </a:solidFill>
                  <a:latin typeface="Arial"/>
                  <a:ea typeface="Arial"/>
                </a:rPr>
                <a:t>A joint venture (JV) formed in 2007 between EE and H3G to achieve CAPEX and OPEX reduction through the economies of scale of passive infrastructure sharing, resulting in the creation of a ground breaking tower company.</a:t>
              </a:r>
              <a:endParaRPr b="0" lang="en-GB" sz="1100" spc="-1" strike="noStrike">
                <a:latin typeface="Arial"/>
              </a:endParaRPr>
            </a:p>
          </p:txBody>
        </p:sp>
      </p:grpSp>
      <p:grpSp>
        <p:nvGrpSpPr>
          <p:cNvPr id="74" name="Group 22"/>
          <p:cNvGrpSpPr/>
          <p:nvPr/>
        </p:nvGrpSpPr>
        <p:grpSpPr>
          <a:xfrm>
            <a:off x="7051320" y="151920"/>
            <a:ext cx="4993200" cy="812520"/>
            <a:chOff x="7051320" y="151920"/>
            <a:chExt cx="4993200" cy="812520"/>
          </a:xfrm>
        </p:grpSpPr>
        <p:sp>
          <p:nvSpPr>
            <p:cNvPr id="75" name="CustomShape 23"/>
            <p:cNvSpPr/>
            <p:nvPr/>
          </p:nvSpPr>
          <p:spPr>
            <a:xfrm>
              <a:off x="7076160" y="151920"/>
              <a:ext cx="4968360" cy="812520"/>
            </a:xfrm>
            <a:prstGeom prst="rect">
              <a:avLst/>
            </a:prstGeom>
            <a:solidFill>
              <a:schemeClr val="lt1"/>
            </a:solidFill>
            <a:ln w="9525">
              <a:solidFill>
                <a:schemeClr val="dk1"/>
              </a:solidFill>
              <a:round/>
            </a:ln>
          </p:spPr>
          <p:style>
            <a:lnRef idx="0"/>
            <a:fillRef idx="0"/>
            <a:effectRef idx="0"/>
            <a:fontRef idx="minor"/>
          </p:style>
          <p:txBody>
            <a:bodyPr>
              <a:noAutofit/>
            </a:bodyPr>
            <a:p>
              <a:pPr>
                <a:lnSpc>
                  <a:spcPct val="100000"/>
                </a:lnSpc>
                <a:tabLst>
                  <a:tab algn="l" pos="0"/>
                </a:tabLst>
              </a:pPr>
              <a:r>
                <a:rPr b="1" lang="en-GB" sz="1400" spc="-1" strike="noStrike" cap="small">
                  <a:solidFill>
                    <a:srgbClr val="000000"/>
                  </a:solidFill>
                  <a:latin typeface="Century Gothic"/>
                  <a:ea typeface="Century Gothic"/>
                </a:rPr>
                <a:t>Goals and Expectations</a:t>
              </a:r>
              <a:endParaRPr b="0" lang="en-GB" sz="1400" spc="-1" strike="noStrike">
                <a:latin typeface="Arial"/>
              </a:endParaRPr>
            </a:p>
          </p:txBody>
        </p:sp>
        <p:sp>
          <p:nvSpPr>
            <p:cNvPr id="76" name="CustomShape 24"/>
            <p:cNvSpPr/>
            <p:nvPr/>
          </p:nvSpPr>
          <p:spPr>
            <a:xfrm>
              <a:off x="7051320" y="358920"/>
              <a:ext cx="4992840" cy="578520"/>
            </a:xfrm>
            <a:prstGeom prst="rect">
              <a:avLst/>
            </a:prstGeom>
            <a:noFill/>
            <a:ln w="0">
              <a:noFill/>
            </a:ln>
          </p:spPr>
          <p:style>
            <a:lnRef idx="0"/>
            <a:fillRef idx="0"/>
            <a:effectRef idx="0"/>
            <a:fontRef idx="minor"/>
          </p:style>
          <p:txBody>
            <a:bodyPr>
              <a:spAutoFit/>
            </a:bodyPr>
            <a:p>
              <a:pPr>
                <a:lnSpc>
                  <a:spcPct val="100000"/>
                </a:lnSpc>
                <a:tabLst>
                  <a:tab algn="l" pos="0"/>
                </a:tabLst>
              </a:pPr>
              <a:r>
                <a:rPr b="0" lang="en-GB" sz="800" spc="-1" strike="noStrike">
                  <a:solidFill>
                    <a:srgbClr val="302e45"/>
                  </a:solidFill>
                  <a:latin typeface="Arial"/>
                  <a:ea typeface="Arial"/>
                </a:rPr>
                <a:t>Transformation of both Network Operations (OPS) and Operational Support Systems (OSS) to further Shareholder vision and strategy for network planning, design, build and operation while optimising operational efficiencies and decoupling ongoing operational expenditure from network growth, enabling both MBNL and Shareholder-Unilateral processes to coexist effectively. Become a World-Class TowerCo.</a:t>
              </a:r>
              <a:endParaRPr b="0" lang="en-GB" sz="800" spc="-1" strike="noStrike">
                <a:latin typeface="Arial"/>
              </a:endParaRPr>
            </a:p>
          </p:txBody>
        </p:sp>
      </p:grpSp>
      <p:grpSp>
        <p:nvGrpSpPr>
          <p:cNvPr id="77" name="Group 25"/>
          <p:cNvGrpSpPr/>
          <p:nvPr/>
        </p:nvGrpSpPr>
        <p:grpSpPr>
          <a:xfrm>
            <a:off x="1986480" y="3597120"/>
            <a:ext cx="1718280" cy="905040"/>
            <a:chOff x="1986480" y="3597120"/>
            <a:chExt cx="1718280" cy="905040"/>
          </a:xfrm>
        </p:grpSpPr>
        <p:sp>
          <p:nvSpPr>
            <p:cNvPr id="78" name="CustomShape 26"/>
            <p:cNvSpPr/>
            <p:nvPr/>
          </p:nvSpPr>
          <p:spPr>
            <a:xfrm>
              <a:off x="2381760" y="3597120"/>
              <a:ext cx="1323000" cy="492480"/>
            </a:xfrm>
            <a:prstGeom prst="wedgeRectCallout">
              <a:avLst>
                <a:gd name="adj1" fmla="val -22486"/>
                <a:gd name="adj2" fmla="val 84546"/>
              </a:avLst>
            </a:prstGeom>
            <a:noFill/>
            <a:ln w="12700">
              <a:solidFill>
                <a:schemeClr val="dk1"/>
              </a:solidFill>
              <a:miter/>
            </a:ln>
          </p:spPr>
          <p:style>
            <a:lnRef idx="0"/>
            <a:fillRef idx="0"/>
            <a:effectRef idx="0"/>
            <a:fontRef idx="minor"/>
          </p:style>
          <p:txBody>
            <a:bodyPr anchor="ctr">
              <a:noAutofit/>
            </a:bodyPr>
            <a:p>
              <a:pPr algn="ctr">
                <a:lnSpc>
                  <a:spcPct val="100000"/>
                </a:lnSpc>
                <a:tabLst>
                  <a:tab algn="l" pos="0"/>
                </a:tabLst>
              </a:pPr>
              <a:r>
                <a:rPr b="0" lang="en-GB" sz="800" spc="-1" strike="noStrike">
                  <a:solidFill>
                    <a:srgbClr val="302e45"/>
                  </a:solidFill>
                  <a:latin typeface="Century Gothic"/>
                  <a:ea typeface="Century Gothic"/>
                </a:rPr>
                <a:t>2G networks expected to outlast 3G as MNOs jump to 4G</a:t>
              </a:r>
              <a:endParaRPr b="0" lang="en-GB" sz="800" spc="-1" strike="noStrike">
                <a:latin typeface="Arial"/>
              </a:endParaRPr>
            </a:p>
          </p:txBody>
        </p:sp>
        <p:sp>
          <p:nvSpPr>
            <p:cNvPr id="79" name="CustomShape 27"/>
            <p:cNvSpPr/>
            <p:nvPr/>
          </p:nvSpPr>
          <p:spPr>
            <a:xfrm>
              <a:off x="1986480" y="3742200"/>
              <a:ext cx="699120" cy="651240"/>
            </a:xfrm>
            <a:prstGeom prst="curvedConnector3">
              <a:avLst>
                <a:gd name="adj1" fmla="val 50000"/>
              </a:avLst>
            </a:prstGeom>
            <a:noFill/>
            <a:ln w="9525">
              <a:solidFill>
                <a:schemeClr val="dk2"/>
              </a:solidFill>
              <a:miter/>
            </a:ln>
          </p:spPr>
          <p:style>
            <a:lnRef idx="0"/>
            <a:fillRef idx="0"/>
            <a:effectRef idx="0"/>
            <a:fontRef idx="minor"/>
          </p:style>
        </p:sp>
        <p:pic>
          <p:nvPicPr>
            <p:cNvPr id="80" name="Google Shape;128;p10" descr=""/>
            <p:cNvPicPr/>
            <p:nvPr/>
          </p:nvPicPr>
          <p:blipFill>
            <a:blip r:embed="rId4"/>
            <a:stretch/>
          </p:blipFill>
          <p:spPr>
            <a:xfrm>
              <a:off x="2685960" y="4285800"/>
              <a:ext cx="216360" cy="216360"/>
            </a:xfrm>
            <a:prstGeom prst="rect">
              <a:avLst/>
            </a:prstGeom>
            <a:ln w="0">
              <a:noFill/>
            </a:ln>
          </p:spPr>
        </p:pic>
      </p:grpSp>
      <p:grpSp>
        <p:nvGrpSpPr>
          <p:cNvPr id="81" name="Group 28"/>
          <p:cNvGrpSpPr/>
          <p:nvPr/>
        </p:nvGrpSpPr>
        <p:grpSpPr>
          <a:xfrm>
            <a:off x="342360" y="1124640"/>
            <a:ext cx="2819520" cy="522000"/>
            <a:chOff x="342360" y="1124640"/>
            <a:chExt cx="2819520" cy="522000"/>
          </a:xfrm>
        </p:grpSpPr>
        <p:sp>
          <p:nvSpPr>
            <p:cNvPr id="82" name="CustomShape 29"/>
            <p:cNvSpPr/>
            <p:nvPr/>
          </p:nvSpPr>
          <p:spPr>
            <a:xfrm flipH="1">
              <a:off x="342360" y="1124640"/>
              <a:ext cx="2808000" cy="164880"/>
            </a:xfrm>
            <a:prstGeom prst="snip1Rect">
              <a:avLst>
                <a:gd name="adj" fmla="val 16667"/>
              </a:avLst>
            </a:prstGeom>
            <a:solidFill>
              <a:schemeClr val="dk1"/>
            </a:solidFill>
            <a:ln w="12700">
              <a:solidFill>
                <a:schemeClr val="dk1"/>
              </a:solidFill>
              <a:miter/>
            </a:ln>
          </p:spPr>
          <p:style>
            <a:lnRef idx="0"/>
            <a:fillRef idx="0"/>
            <a:effectRef idx="0"/>
            <a:fontRef idx="minor"/>
          </p:style>
          <p:txBody>
            <a:bodyPr lIns="36000" anchor="ctr">
              <a:noAutofit/>
            </a:bodyPr>
            <a:p>
              <a:pPr algn="ctr">
                <a:lnSpc>
                  <a:spcPct val="100000"/>
                </a:lnSpc>
                <a:tabLst>
                  <a:tab algn="l" pos="0"/>
                </a:tabLst>
              </a:pPr>
              <a:r>
                <a:rPr b="1" lang="en-GB" sz="800" spc="-1" strike="noStrike">
                  <a:solidFill>
                    <a:srgbClr val="ffffff"/>
                  </a:solidFill>
                  <a:latin typeface="Century Gothic"/>
                  <a:ea typeface="Century Gothic"/>
                </a:rPr>
                <a:t>2G</a:t>
              </a:r>
              <a:endParaRPr b="0" lang="en-GB" sz="800" spc="-1" strike="noStrike">
                <a:latin typeface="Arial"/>
              </a:endParaRPr>
            </a:p>
          </p:txBody>
        </p:sp>
        <p:sp>
          <p:nvSpPr>
            <p:cNvPr id="83" name="CustomShape 30"/>
            <p:cNvSpPr/>
            <p:nvPr/>
          </p:nvSpPr>
          <p:spPr>
            <a:xfrm>
              <a:off x="542520" y="1311480"/>
              <a:ext cx="2619360" cy="335160"/>
            </a:xfrm>
            <a:prstGeom prst="rect">
              <a:avLst/>
            </a:prstGeom>
            <a:noFill/>
            <a:ln w="0">
              <a:noFill/>
            </a:ln>
          </p:spPr>
          <p:style>
            <a:lnRef idx="0"/>
            <a:fillRef idx="0"/>
            <a:effectRef idx="0"/>
            <a:fontRef idx="minor"/>
          </p:style>
          <p:txBody>
            <a:bodyPr>
              <a:spAutoFit/>
            </a:bodyPr>
            <a:p>
              <a:pPr>
                <a:lnSpc>
                  <a:spcPct val="100000"/>
                </a:lnSpc>
                <a:tabLst>
                  <a:tab algn="l" pos="0"/>
                </a:tabLst>
              </a:pPr>
              <a:r>
                <a:rPr b="0" lang="en-GB" sz="800" spc="-1" strike="noStrike">
                  <a:solidFill>
                    <a:srgbClr val="302e45"/>
                  </a:solidFill>
                  <a:latin typeface="Arial"/>
                  <a:ea typeface="Arial"/>
                </a:rPr>
                <a:t>MNO rivals T-Mobile &amp; H3G continue rollout of 2G across the UK to compete with Vodafone and O2</a:t>
              </a:r>
              <a:endParaRPr b="0" lang="en-GB" sz="800" spc="-1" strike="noStrike">
                <a:latin typeface="Arial"/>
              </a:endParaRPr>
            </a:p>
          </p:txBody>
        </p:sp>
        <p:pic>
          <p:nvPicPr>
            <p:cNvPr id="84" name="Google Shape;132;p10" descr=""/>
            <p:cNvPicPr/>
            <p:nvPr/>
          </p:nvPicPr>
          <p:blipFill>
            <a:blip r:embed="rId5"/>
            <a:stretch/>
          </p:blipFill>
          <p:spPr>
            <a:xfrm>
              <a:off x="342360" y="1372320"/>
              <a:ext cx="216360" cy="216360"/>
            </a:xfrm>
            <a:prstGeom prst="rect">
              <a:avLst/>
            </a:prstGeom>
            <a:ln w="0">
              <a:noFill/>
            </a:ln>
          </p:spPr>
        </p:pic>
      </p:grpSp>
      <p:grpSp>
        <p:nvGrpSpPr>
          <p:cNvPr id="85" name="Group 31"/>
          <p:cNvGrpSpPr/>
          <p:nvPr/>
        </p:nvGrpSpPr>
        <p:grpSpPr>
          <a:xfrm>
            <a:off x="6230160" y="1124640"/>
            <a:ext cx="2830320" cy="991080"/>
            <a:chOff x="6230160" y="1124640"/>
            <a:chExt cx="2830320" cy="991080"/>
          </a:xfrm>
        </p:grpSpPr>
        <p:sp>
          <p:nvSpPr>
            <p:cNvPr id="86" name="CustomShape 32"/>
            <p:cNvSpPr/>
            <p:nvPr/>
          </p:nvSpPr>
          <p:spPr>
            <a:xfrm flipH="1">
              <a:off x="6230160" y="1124640"/>
              <a:ext cx="2808000" cy="164880"/>
            </a:xfrm>
            <a:prstGeom prst="snip1Rect">
              <a:avLst>
                <a:gd name="adj" fmla="val 16667"/>
              </a:avLst>
            </a:prstGeom>
            <a:solidFill>
              <a:schemeClr val="dk1"/>
            </a:solidFill>
            <a:ln w="12700">
              <a:solidFill>
                <a:schemeClr val="dk1"/>
              </a:solidFill>
              <a:miter/>
            </a:ln>
          </p:spPr>
          <p:style>
            <a:lnRef idx="0"/>
            <a:fillRef idx="0"/>
            <a:effectRef idx="0"/>
            <a:fontRef idx="minor"/>
          </p:style>
          <p:txBody>
            <a:bodyPr lIns="36000" anchor="ctr">
              <a:noAutofit/>
            </a:bodyPr>
            <a:p>
              <a:pPr algn="ctr">
                <a:lnSpc>
                  <a:spcPct val="100000"/>
                </a:lnSpc>
                <a:tabLst>
                  <a:tab algn="l" pos="0"/>
                </a:tabLst>
              </a:pPr>
              <a:r>
                <a:rPr b="1" lang="en-GB" sz="800" spc="-1" strike="noStrike">
                  <a:solidFill>
                    <a:srgbClr val="ffffff"/>
                  </a:solidFill>
                  <a:latin typeface="Century Gothic"/>
                  <a:ea typeface="Century Gothic"/>
                </a:rPr>
                <a:t>4G</a:t>
              </a:r>
              <a:endParaRPr b="0" lang="en-GB" sz="800" spc="-1" strike="noStrike">
                <a:latin typeface="Arial"/>
              </a:endParaRPr>
            </a:p>
          </p:txBody>
        </p:sp>
        <p:sp>
          <p:nvSpPr>
            <p:cNvPr id="87" name="CustomShape 33"/>
            <p:cNvSpPr/>
            <p:nvPr/>
          </p:nvSpPr>
          <p:spPr>
            <a:xfrm>
              <a:off x="6446880" y="1311480"/>
              <a:ext cx="2586240" cy="335160"/>
            </a:xfrm>
            <a:prstGeom prst="rect">
              <a:avLst/>
            </a:prstGeom>
            <a:noFill/>
            <a:ln w="0">
              <a:noFill/>
            </a:ln>
          </p:spPr>
          <p:style>
            <a:lnRef idx="0"/>
            <a:fillRef idx="0"/>
            <a:effectRef idx="0"/>
            <a:fontRef idx="minor"/>
          </p:style>
          <p:txBody>
            <a:bodyPr>
              <a:spAutoFit/>
            </a:bodyPr>
            <a:p>
              <a:pPr>
                <a:lnSpc>
                  <a:spcPct val="100000"/>
                </a:lnSpc>
                <a:tabLst>
                  <a:tab algn="l" pos="0"/>
                </a:tabLst>
              </a:pPr>
              <a:r>
                <a:rPr b="0" lang="en-GB" sz="800" spc="-1" strike="noStrike">
                  <a:solidFill>
                    <a:srgbClr val="302e45"/>
                  </a:solidFill>
                  <a:latin typeface="Arial"/>
                  <a:ea typeface="Arial"/>
                </a:rPr>
                <a:t>UK first 4G network launched under EE; EE &amp; Three sign new network sharing agreement </a:t>
              </a:r>
              <a:endParaRPr b="0" lang="en-GB" sz="800" spc="-1" strike="noStrike">
                <a:latin typeface="Arial"/>
              </a:endParaRPr>
            </a:p>
          </p:txBody>
        </p:sp>
        <p:sp>
          <p:nvSpPr>
            <p:cNvPr id="88" name="CustomShape 34"/>
            <p:cNvSpPr/>
            <p:nvPr/>
          </p:nvSpPr>
          <p:spPr>
            <a:xfrm>
              <a:off x="6456240" y="1572840"/>
              <a:ext cx="2586240" cy="335160"/>
            </a:xfrm>
            <a:prstGeom prst="rect">
              <a:avLst/>
            </a:prstGeom>
            <a:noFill/>
            <a:ln w="0">
              <a:noFill/>
            </a:ln>
          </p:spPr>
          <p:style>
            <a:lnRef idx="0"/>
            <a:fillRef idx="0"/>
            <a:effectRef idx="0"/>
            <a:fontRef idx="minor"/>
          </p:style>
          <p:txBody>
            <a:bodyPr>
              <a:spAutoFit/>
            </a:bodyPr>
            <a:p>
              <a:pPr>
                <a:lnSpc>
                  <a:spcPct val="100000"/>
                </a:lnSpc>
                <a:tabLst>
                  <a:tab algn="l" pos="0"/>
                </a:tabLst>
              </a:pPr>
              <a:r>
                <a:rPr b="0" lang="en-GB" sz="800" spc="-1" strike="noStrike">
                  <a:solidFill>
                    <a:srgbClr val="302e45"/>
                  </a:solidFill>
                  <a:latin typeface="Arial"/>
                  <a:ea typeface="Arial"/>
                </a:rPr>
                <a:t>MBNL reaches 18k RAN sites and carries 75% UK mobile data traffic</a:t>
              </a:r>
              <a:endParaRPr b="0" lang="en-GB" sz="800" spc="-1" strike="noStrike">
                <a:latin typeface="Arial"/>
              </a:endParaRPr>
            </a:p>
          </p:txBody>
        </p:sp>
        <p:sp>
          <p:nvSpPr>
            <p:cNvPr id="89" name="CustomShape 35"/>
            <p:cNvSpPr/>
            <p:nvPr/>
          </p:nvSpPr>
          <p:spPr>
            <a:xfrm>
              <a:off x="6474240" y="1900080"/>
              <a:ext cx="2586240" cy="213480"/>
            </a:xfrm>
            <a:prstGeom prst="rect">
              <a:avLst/>
            </a:prstGeom>
            <a:noFill/>
            <a:ln w="0">
              <a:noFill/>
            </a:ln>
          </p:spPr>
          <p:style>
            <a:lnRef idx="0"/>
            <a:fillRef idx="0"/>
            <a:effectRef idx="0"/>
            <a:fontRef idx="minor"/>
          </p:style>
          <p:txBody>
            <a:bodyPr>
              <a:spAutoFit/>
            </a:bodyPr>
            <a:p>
              <a:pPr>
                <a:lnSpc>
                  <a:spcPct val="100000"/>
                </a:lnSpc>
                <a:tabLst>
                  <a:tab algn="l" pos="0"/>
                </a:tabLst>
              </a:pPr>
              <a:r>
                <a:rPr b="0" lang="en-GB" sz="800" spc="-1" strike="noStrike">
                  <a:solidFill>
                    <a:srgbClr val="302e45"/>
                  </a:solidFill>
                  <a:latin typeface="Arial"/>
                  <a:ea typeface="Arial"/>
                </a:rPr>
                <a:t>EE joins the BT group, Jan 2016</a:t>
              </a:r>
              <a:endParaRPr b="0" lang="en-GB" sz="800" spc="-1" strike="noStrike">
                <a:latin typeface="Arial"/>
              </a:endParaRPr>
            </a:p>
          </p:txBody>
        </p:sp>
        <p:pic>
          <p:nvPicPr>
            <p:cNvPr id="90" name="Google Shape;138;p10" descr=""/>
            <p:cNvPicPr/>
            <p:nvPr/>
          </p:nvPicPr>
          <p:blipFill>
            <a:blip r:embed="rId6"/>
            <a:stretch/>
          </p:blipFill>
          <p:spPr>
            <a:xfrm>
              <a:off x="6230160" y="1372320"/>
              <a:ext cx="216360" cy="216360"/>
            </a:xfrm>
            <a:prstGeom prst="rect">
              <a:avLst/>
            </a:prstGeom>
            <a:ln w="0">
              <a:noFill/>
            </a:ln>
          </p:spPr>
        </p:pic>
        <p:pic>
          <p:nvPicPr>
            <p:cNvPr id="91" name="Google Shape;139;p10" descr=""/>
            <p:cNvPicPr/>
            <p:nvPr/>
          </p:nvPicPr>
          <p:blipFill>
            <a:blip r:embed="rId7"/>
            <a:stretch/>
          </p:blipFill>
          <p:spPr>
            <a:xfrm>
              <a:off x="6230160" y="1624680"/>
              <a:ext cx="216360" cy="216360"/>
            </a:xfrm>
            <a:prstGeom prst="rect">
              <a:avLst/>
            </a:prstGeom>
            <a:ln w="0">
              <a:noFill/>
            </a:ln>
          </p:spPr>
        </p:pic>
        <p:pic>
          <p:nvPicPr>
            <p:cNvPr id="92" name="Google Shape;140;p10" descr=""/>
            <p:cNvPicPr/>
            <p:nvPr/>
          </p:nvPicPr>
          <p:blipFill>
            <a:blip r:embed="rId8"/>
            <a:stretch/>
          </p:blipFill>
          <p:spPr>
            <a:xfrm>
              <a:off x="6230160" y="1899360"/>
              <a:ext cx="216360" cy="216360"/>
            </a:xfrm>
            <a:prstGeom prst="rect">
              <a:avLst/>
            </a:prstGeom>
            <a:ln w="0">
              <a:noFill/>
            </a:ln>
          </p:spPr>
        </p:pic>
      </p:grpSp>
      <p:grpSp>
        <p:nvGrpSpPr>
          <p:cNvPr id="93" name="Group 36"/>
          <p:cNvGrpSpPr/>
          <p:nvPr/>
        </p:nvGrpSpPr>
        <p:grpSpPr>
          <a:xfrm>
            <a:off x="9190080" y="1124640"/>
            <a:ext cx="2808360" cy="1049040"/>
            <a:chOff x="9190080" y="1124640"/>
            <a:chExt cx="2808360" cy="1049040"/>
          </a:xfrm>
        </p:grpSpPr>
        <p:pic>
          <p:nvPicPr>
            <p:cNvPr id="94" name="Google Shape;142;p10" descr=""/>
            <p:cNvPicPr/>
            <p:nvPr/>
          </p:nvPicPr>
          <p:blipFill>
            <a:blip r:embed="rId9"/>
            <a:stretch/>
          </p:blipFill>
          <p:spPr>
            <a:xfrm>
              <a:off x="9190080" y="1372320"/>
              <a:ext cx="216360" cy="216360"/>
            </a:xfrm>
            <a:prstGeom prst="rect">
              <a:avLst/>
            </a:prstGeom>
            <a:ln w="0">
              <a:noFill/>
            </a:ln>
          </p:spPr>
        </p:pic>
        <p:sp>
          <p:nvSpPr>
            <p:cNvPr id="95" name="CustomShape 37"/>
            <p:cNvSpPr/>
            <p:nvPr/>
          </p:nvSpPr>
          <p:spPr>
            <a:xfrm flipH="1">
              <a:off x="9190080" y="1124640"/>
              <a:ext cx="2808000" cy="164880"/>
            </a:xfrm>
            <a:prstGeom prst="snip1Rect">
              <a:avLst>
                <a:gd name="adj" fmla="val 16667"/>
              </a:avLst>
            </a:prstGeom>
            <a:solidFill>
              <a:schemeClr val="dk1"/>
            </a:solidFill>
            <a:ln w="12700">
              <a:solidFill>
                <a:schemeClr val="dk1"/>
              </a:solidFill>
              <a:miter/>
            </a:ln>
          </p:spPr>
          <p:style>
            <a:lnRef idx="0"/>
            <a:fillRef idx="0"/>
            <a:effectRef idx="0"/>
            <a:fontRef idx="minor"/>
          </p:style>
          <p:txBody>
            <a:bodyPr lIns="36000" anchor="ctr">
              <a:noAutofit/>
            </a:bodyPr>
            <a:p>
              <a:pPr algn="ctr">
                <a:lnSpc>
                  <a:spcPct val="100000"/>
                </a:lnSpc>
                <a:tabLst>
                  <a:tab algn="l" pos="0"/>
                </a:tabLst>
              </a:pPr>
              <a:r>
                <a:rPr b="1" lang="en-GB" sz="800" spc="-1" strike="noStrike">
                  <a:solidFill>
                    <a:srgbClr val="ffffff"/>
                  </a:solidFill>
                  <a:latin typeface="Century Gothic"/>
                  <a:ea typeface="Century Gothic"/>
                </a:rPr>
                <a:t>5G</a:t>
              </a:r>
              <a:endParaRPr b="0" lang="en-GB" sz="800" spc="-1" strike="noStrike">
                <a:latin typeface="Arial"/>
              </a:endParaRPr>
            </a:p>
          </p:txBody>
        </p:sp>
        <p:sp>
          <p:nvSpPr>
            <p:cNvPr id="96" name="CustomShape 38"/>
            <p:cNvSpPr/>
            <p:nvPr/>
          </p:nvSpPr>
          <p:spPr>
            <a:xfrm>
              <a:off x="9401040" y="1373040"/>
              <a:ext cx="2597400" cy="213480"/>
            </a:xfrm>
            <a:prstGeom prst="rect">
              <a:avLst/>
            </a:prstGeom>
            <a:noFill/>
            <a:ln w="0">
              <a:noFill/>
            </a:ln>
          </p:spPr>
          <p:style>
            <a:lnRef idx="0"/>
            <a:fillRef idx="0"/>
            <a:effectRef idx="0"/>
            <a:fontRef idx="minor"/>
          </p:style>
          <p:txBody>
            <a:bodyPr>
              <a:spAutoFit/>
            </a:bodyPr>
            <a:p>
              <a:pPr>
                <a:lnSpc>
                  <a:spcPct val="100000"/>
                </a:lnSpc>
                <a:tabLst>
                  <a:tab algn="l" pos="0"/>
                </a:tabLst>
              </a:pPr>
              <a:r>
                <a:rPr b="0" lang="en-GB" sz="800" spc="-1" strike="noStrike">
                  <a:solidFill>
                    <a:srgbClr val="302e45"/>
                  </a:solidFill>
                  <a:latin typeface="Arial"/>
                  <a:ea typeface="Arial"/>
                </a:rPr>
                <a:t>UK 5G spectrum auction raises GBP £1,355,744,000</a:t>
              </a:r>
              <a:endParaRPr b="0" lang="en-GB" sz="800" spc="-1" strike="noStrike">
                <a:latin typeface="Arial"/>
              </a:endParaRPr>
            </a:p>
          </p:txBody>
        </p:sp>
        <p:sp>
          <p:nvSpPr>
            <p:cNvPr id="97" name="CustomShape 39"/>
            <p:cNvSpPr/>
            <p:nvPr/>
          </p:nvSpPr>
          <p:spPr>
            <a:xfrm>
              <a:off x="9401040" y="1572840"/>
              <a:ext cx="2597400" cy="335160"/>
            </a:xfrm>
            <a:prstGeom prst="rect">
              <a:avLst/>
            </a:prstGeom>
            <a:noFill/>
            <a:ln w="0">
              <a:noFill/>
            </a:ln>
          </p:spPr>
          <p:style>
            <a:lnRef idx="0"/>
            <a:fillRef idx="0"/>
            <a:effectRef idx="0"/>
            <a:fontRef idx="minor"/>
          </p:style>
          <p:txBody>
            <a:bodyPr>
              <a:spAutoFit/>
            </a:bodyPr>
            <a:p>
              <a:pPr>
                <a:lnSpc>
                  <a:spcPct val="100000"/>
                </a:lnSpc>
                <a:tabLst>
                  <a:tab algn="l" pos="0"/>
                </a:tabLst>
              </a:pPr>
              <a:r>
                <a:rPr b="0" lang="en-GB" sz="800" spc="-1" strike="noStrike">
                  <a:solidFill>
                    <a:srgbClr val="302e45"/>
                  </a:solidFill>
                  <a:latin typeface="Arial"/>
                  <a:ea typeface="Arial"/>
                </a:rPr>
                <a:t>67% (£453,888,000) of UK 5G spectrum auction investment from EE and Three</a:t>
              </a:r>
              <a:endParaRPr b="0" lang="en-GB" sz="800" spc="-1" strike="noStrike">
                <a:latin typeface="Arial"/>
              </a:endParaRPr>
            </a:p>
          </p:txBody>
        </p:sp>
        <p:sp>
          <p:nvSpPr>
            <p:cNvPr id="98" name="CustomShape 40"/>
            <p:cNvSpPr/>
            <p:nvPr/>
          </p:nvSpPr>
          <p:spPr>
            <a:xfrm>
              <a:off x="9401040" y="1838520"/>
              <a:ext cx="2597400" cy="335160"/>
            </a:xfrm>
            <a:prstGeom prst="rect">
              <a:avLst/>
            </a:prstGeom>
            <a:noFill/>
            <a:ln w="0">
              <a:noFill/>
            </a:ln>
          </p:spPr>
          <p:style>
            <a:lnRef idx="0"/>
            <a:fillRef idx="0"/>
            <a:effectRef idx="0"/>
            <a:fontRef idx="minor"/>
          </p:style>
          <p:txBody>
            <a:bodyPr>
              <a:spAutoFit/>
            </a:bodyPr>
            <a:p>
              <a:pPr>
                <a:lnSpc>
                  <a:spcPct val="100000"/>
                </a:lnSpc>
                <a:tabLst>
                  <a:tab algn="l" pos="0"/>
                </a:tabLst>
              </a:pPr>
              <a:r>
                <a:rPr b="0" lang="en-GB" sz="800" spc="-1" strike="noStrike">
                  <a:solidFill>
                    <a:srgbClr val="302e45"/>
                  </a:solidFill>
                  <a:latin typeface="Arial"/>
                  <a:ea typeface="Arial"/>
                </a:rPr>
                <a:t>UK Government launches 5G Testbeds and Trials Programme (5GTT)</a:t>
              </a:r>
              <a:endParaRPr b="0" lang="en-GB" sz="800" spc="-1" strike="noStrike">
                <a:latin typeface="Arial"/>
              </a:endParaRPr>
            </a:p>
          </p:txBody>
        </p:sp>
        <p:pic>
          <p:nvPicPr>
            <p:cNvPr id="99" name="Google Shape;147;p10" descr=""/>
            <p:cNvPicPr/>
            <p:nvPr/>
          </p:nvPicPr>
          <p:blipFill>
            <a:blip r:embed="rId10"/>
            <a:stretch/>
          </p:blipFill>
          <p:spPr>
            <a:xfrm>
              <a:off x="9190080" y="1624680"/>
              <a:ext cx="216360" cy="216360"/>
            </a:xfrm>
            <a:prstGeom prst="rect">
              <a:avLst/>
            </a:prstGeom>
            <a:ln w="0">
              <a:noFill/>
            </a:ln>
          </p:spPr>
        </p:pic>
        <p:pic>
          <p:nvPicPr>
            <p:cNvPr id="100" name="Google Shape;148;p10" descr=""/>
            <p:cNvPicPr/>
            <p:nvPr/>
          </p:nvPicPr>
          <p:blipFill>
            <a:blip r:embed="rId11"/>
            <a:stretch/>
          </p:blipFill>
          <p:spPr>
            <a:xfrm>
              <a:off x="9190080" y="1899360"/>
              <a:ext cx="216360" cy="216360"/>
            </a:xfrm>
            <a:prstGeom prst="rect">
              <a:avLst/>
            </a:prstGeom>
            <a:ln w="0">
              <a:noFill/>
            </a:ln>
          </p:spPr>
        </p:pic>
      </p:grpSp>
      <p:grpSp>
        <p:nvGrpSpPr>
          <p:cNvPr id="101" name="Group 41"/>
          <p:cNvGrpSpPr/>
          <p:nvPr/>
        </p:nvGrpSpPr>
        <p:grpSpPr>
          <a:xfrm>
            <a:off x="3287160" y="1124640"/>
            <a:ext cx="2792160" cy="1049040"/>
            <a:chOff x="3287160" y="1124640"/>
            <a:chExt cx="2792160" cy="1049040"/>
          </a:xfrm>
        </p:grpSpPr>
        <p:grpSp>
          <p:nvGrpSpPr>
            <p:cNvPr id="102" name="Group 42"/>
            <p:cNvGrpSpPr/>
            <p:nvPr/>
          </p:nvGrpSpPr>
          <p:grpSpPr>
            <a:xfrm>
              <a:off x="3287160" y="1124640"/>
              <a:ext cx="2790720" cy="164880"/>
              <a:chOff x="3287160" y="1124640"/>
              <a:chExt cx="2790720" cy="164880"/>
            </a:xfrm>
          </p:grpSpPr>
          <p:sp>
            <p:nvSpPr>
              <p:cNvPr id="103" name="CustomShape 43"/>
              <p:cNvSpPr/>
              <p:nvPr/>
            </p:nvSpPr>
            <p:spPr>
              <a:xfrm flipH="1">
                <a:off x="4118760" y="1124640"/>
                <a:ext cx="1958760" cy="164880"/>
              </a:xfrm>
              <a:prstGeom prst="snip1Rect">
                <a:avLst>
                  <a:gd name="adj" fmla="val 16667"/>
                </a:avLst>
              </a:prstGeom>
              <a:solidFill>
                <a:schemeClr val="dk1"/>
              </a:solidFill>
              <a:ln w="12700">
                <a:solidFill>
                  <a:schemeClr val="dk1"/>
                </a:solidFill>
                <a:miter/>
              </a:ln>
            </p:spPr>
            <p:style>
              <a:lnRef idx="0"/>
              <a:fillRef idx="0"/>
              <a:effectRef idx="0"/>
              <a:fontRef idx="minor"/>
            </p:style>
            <p:txBody>
              <a:bodyPr lIns="36000" anchor="ctr">
                <a:noAutofit/>
              </a:bodyPr>
              <a:p>
                <a:pPr algn="ctr">
                  <a:lnSpc>
                    <a:spcPct val="100000"/>
                  </a:lnSpc>
                  <a:tabLst>
                    <a:tab algn="l" pos="0"/>
                  </a:tabLst>
                </a:pPr>
                <a:r>
                  <a:rPr b="1" lang="en-GB" sz="800" spc="-1" strike="noStrike">
                    <a:solidFill>
                      <a:srgbClr val="ffffff"/>
                    </a:solidFill>
                    <a:latin typeface="Century Gothic"/>
                    <a:ea typeface="Century Gothic"/>
                  </a:rPr>
                  <a:t>3G</a:t>
                </a:r>
                <a:endParaRPr b="0" lang="en-GB" sz="800" spc="-1" strike="noStrike">
                  <a:latin typeface="Arial"/>
                </a:endParaRPr>
              </a:p>
            </p:txBody>
          </p:sp>
          <p:sp>
            <p:nvSpPr>
              <p:cNvPr id="104" name="CustomShape 44"/>
              <p:cNvSpPr/>
              <p:nvPr/>
            </p:nvSpPr>
            <p:spPr>
              <a:xfrm flipH="1">
                <a:off x="3287160" y="1124640"/>
                <a:ext cx="972000" cy="164880"/>
              </a:xfrm>
              <a:prstGeom prst="snip1Rect">
                <a:avLst>
                  <a:gd name="adj" fmla="val 16667"/>
                </a:avLst>
              </a:prstGeom>
              <a:solidFill>
                <a:schemeClr val="lt1"/>
              </a:solidFill>
              <a:ln w="12700">
                <a:solidFill>
                  <a:schemeClr val="dk1"/>
                </a:solidFill>
                <a:miter/>
              </a:ln>
            </p:spPr>
            <p:style>
              <a:lnRef idx="0"/>
              <a:fillRef idx="0"/>
              <a:effectRef idx="0"/>
              <a:fontRef idx="minor"/>
            </p:style>
            <p:txBody>
              <a:bodyPr lIns="36000" anchor="ctr">
                <a:noAutofit/>
              </a:bodyPr>
              <a:p>
                <a:pPr algn="ctr">
                  <a:lnSpc>
                    <a:spcPct val="100000"/>
                  </a:lnSpc>
                  <a:tabLst>
                    <a:tab algn="l" pos="0"/>
                  </a:tabLst>
                </a:pPr>
                <a:r>
                  <a:rPr b="1" lang="en-GB" sz="800" spc="-1" strike="noStrike">
                    <a:solidFill>
                      <a:srgbClr val="000000"/>
                    </a:solidFill>
                    <a:latin typeface="Century Gothic"/>
                    <a:ea typeface="Century Gothic"/>
                  </a:rPr>
                  <a:t>2.5G</a:t>
                </a:r>
                <a:endParaRPr b="0" lang="en-GB" sz="800" spc="-1" strike="noStrike">
                  <a:latin typeface="Arial"/>
                </a:endParaRPr>
              </a:p>
            </p:txBody>
          </p:sp>
        </p:grpSp>
        <p:sp>
          <p:nvSpPr>
            <p:cNvPr id="105" name="CustomShape 45"/>
            <p:cNvSpPr/>
            <p:nvPr/>
          </p:nvSpPr>
          <p:spPr>
            <a:xfrm>
              <a:off x="3490560" y="1373040"/>
              <a:ext cx="2588760" cy="213480"/>
            </a:xfrm>
            <a:prstGeom prst="rect">
              <a:avLst/>
            </a:prstGeom>
            <a:noFill/>
            <a:ln w="0">
              <a:noFill/>
            </a:ln>
          </p:spPr>
          <p:style>
            <a:lnRef idx="0"/>
            <a:fillRef idx="0"/>
            <a:effectRef idx="0"/>
            <a:fontRef idx="minor"/>
          </p:style>
          <p:txBody>
            <a:bodyPr>
              <a:spAutoFit/>
            </a:bodyPr>
            <a:p>
              <a:pPr>
                <a:lnSpc>
                  <a:spcPct val="100000"/>
                </a:lnSpc>
                <a:tabLst>
                  <a:tab algn="l" pos="0"/>
                </a:tabLst>
              </a:pPr>
              <a:r>
                <a:rPr b="0" lang="en-GB" sz="800" spc="-1" strike="noStrike">
                  <a:solidFill>
                    <a:srgbClr val="302e45"/>
                  </a:solidFill>
                  <a:latin typeface="Arial"/>
                  <a:ea typeface="Arial"/>
                </a:rPr>
                <a:t>MBNL formed to deliver and operate 3G network</a:t>
              </a:r>
              <a:endParaRPr b="0" lang="en-GB" sz="800" spc="-1" strike="noStrike">
                <a:latin typeface="Arial"/>
              </a:endParaRPr>
            </a:p>
          </p:txBody>
        </p:sp>
        <p:sp>
          <p:nvSpPr>
            <p:cNvPr id="106" name="CustomShape 46"/>
            <p:cNvSpPr/>
            <p:nvPr/>
          </p:nvSpPr>
          <p:spPr>
            <a:xfrm>
              <a:off x="3489480" y="1572840"/>
              <a:ext cx="2588760" cy="335160"/>
            </a:xfrm>
            <a:prstGeom prst="rect">
              <a:avLst/>
            </a:prstGeom>
            <a:noFill/>
            <a:ln w="0">
              <a:noFill/>
            </a:ln>
          </p:spPr>
          <p:style>
            <a:lnRef idx="0"/>
            <a:fillRef idx="0"/>
            <a:effectRef idx="0"/>
            <a:fontRef idx="minor"/>
          </p:style>
          <p:txBody>
            <a:bodyPr>
              <a:spAutoFit/>
            </a:bodyPr>
            <a:p>
              <a:pPr>
                <a:lnSpc>
                  <a:spcPct val="100000"/>
                </a:lnSpc>
                <a:tabLst>
                  <a:tab algn="l" pos="0"/>
                </a:tabLst>
              </a:pPr>
              <a:r>
                <a:rPr b="0" lang="en-GB" sz="800" spc="-1" strike="noStrike">
                  <a:solidFill>
                    <a:srgbClr val="302e45"/>
                  </a:solidFill>
                  <a:latin typeface="Arial"/>
                  <a:ea typeface="Arial"/>
                </a:rPr>
                <a:t>MBNL                 network integration milestone of 12,000 sites</a:t>
              </a:r>
              <a:endParaRPr b="0" lang="en-GB" sz="800" spc="-1" strike="noStrike">
                <a:latin typeface="Arial"/>
              </a:endParaRPr>
            </a:p>
          </p:txBody>
        </p:sp>
        <p:sp>
          <p:nvSpPr>
            <p:cNvPr id="107" name="CustomShape 47"/>
            <p:cNvSpPr/>
            <p:nvPr/>
          </p:nvSpPr>
          <p:spPr>
            <a:xfrm>
              <a:off x="3489480" y="1838520"/>
              <a:ext cx="2588760" cy="335160"/>
            </a:xfrm>
            <a:prstGeom prst="rect">
              <a:avLst/>
            </a:prstGeom>
            <a:noFill/>
            <a:ln w="0">
              <a:noFill/>
            </a:ln>
          </p:spPr>
          <p:style>
            <a:lnRef idx="0"/>
            <a:fillRef idx="0"/>
            <a:effectRef idx="0"/>
            <a:fontRef idx="minor"/>
          </p:style>
          <p:txBody>
            <a:bodyPr>
              <a:spAutoFit/>
            </a:bodyPr>
            <a:p>
              <a:pPr>
                <a:lnSpc>
                  <a:spcPct val="100000"/>
                </a:lnSpc>
                <a:tabLst>
                  <a:tab algn="l" pos="0"/>
                </a:tabLst>
              </a:pPr>
              <a:r>
                <a:rPr b="0" lang="en-GB" sz="800" spc="-1" strike="noStrike">
                  <a:solidFill>
                    <a:srgbClr val="302e45"/>
                  </a:solidFill>
                  <a:latin typeface="Arial"/>
                  <a:ea typeface="Arial"/>
                </a:rPr>
                <a:t>Following merger with T-Mobile, Orange join MBNL as Everything Everywhere (now known as EE)</a:t>
              </a:r>
              <a:endParaRPr b="0" lang="en-GB" sz="800" spc="-1" strike="noStrike">
                <a:latin typeface="Arial"/>
              </a:endParaRPr>
            </a:p>
          </p:txBody>
        </p:sp>
        <p:pic>
          <p:nvPicPr>
            <p:cNvPr id="108" name="Google Shape;156;p10" descr=""/>
            <p:cNvPicPr/>
            <p:nvPr/>
          </p:nvPicPr>
          <p:blipFill>
            <a:blip r:embed="rId12"/>
            <a:stretch/>
          </p:blipFill>
          <p:spPr>
            <a:xfrm>
              <a:off x="3287160" y="1372320"/>
              <a:ext cx="216360" cy="216360"/>
            </a:xfrm>
            <a:prstGeom prst="rect">
              <a:avLst/>
            </a:prstGeom>
            <a:ln w="0">
              <a:noFill/>
            </a:ln>
          </p:spPr>
        </p:pic>
        <p:pic>
          <p:nvPicPr>
            <p:cNvPr id="109" name="Google Shape;157;p10" descr=""/>
            <p:cNvPicPr/>
            <p:nvPr/>
          </p:nvPicPr>
          <p:blipFill>
            <a:blip r:embed="rId13"/>
            <a:stretch/>
          </p:blipFill>
          <p:spPr>
            <a:xfrm>
              <a:off x="3287160" y="1624680"/>
              <a:ext cx="216360" cy="216360"/>
            </a:xfrm>
            <a:prstGeom prst="rect">
              <a:avLst/>
            </a:prstGeom>
            <a:ln w="0">
              <a:noFill/>
            </a:ln>
          </p:spPr>
        </p:pic>
        <p:pic>
          <p:nvPicPr>
            <p:cNvPr id="110" name="Google Shape;158;p10" descr=""/>
            <p:cNvPicPr/>
            <p:nvPr/>
          </p:nvPicPr>
          <p:blipFill>
            <a:blip r:embed="rId14"/>
            <a:stretch/>
          </p:blipFill>
          <p:spPr>
            <a:xfrm>
              <a:off x="3287160" y="1899360"/>
              <a:ext cx="216360" cy="216360"/>
            </a:xfrm>
            <a:prstGeom prst="rect">
              <a:avLst/>
            </a:prstGeom>
            <a:ln w="0">
              <a:noFill/>
            </a:ln>
          </p:spPr>
        </p:pic>
        <p:pic>
          <p:nvPicPr>
            <p:cNvPr id="111" name="Google Shape;159;p10" descr=""/>
            <p:cNvPicPr/>
            <p:nvPr/>
          </p:nvPicPr>
          <p:blipFill>
            <a:blip r:embed="rId15"/>
            <a:stretch/>
          </p:blipFill>
          <p:spPr>
            <a:xfrm>
              <a:off x="3896640" y="1614960"/>
              <a:ext cx="417240" cy="113040"/>
            </a:xfrm>
            <a:prstGeom prst="rect">
              <a:avLst/>
            </a:prstGeom>
            <a:ln w="0">
              <a:noFill/>
            </a:ln>
          </p:spPr>
        </p:pic>
      </p:grpSp>
      <p:grpSp>
        <p:nvGrpSpPr>
          <p:cNvPr id="112" name="Group 48"/>
          <p:cNvGrpSpPr/>
          <p:nvPr/>
        </p:nvGrpSpPr>
        <p:grpSpPr>
          <a:xfrm>
            <a:off x="342360" y="5733360"/>
            <a:ext cx="2808000" cy="909000"/>
            <a:chOff x="342360" y="5733360"/>
            <a:chExt cx="2808000" cy="909000"/>
          </a:xfrm>
        </p:grpSpPr>
        <p:sp>
          <p:nvSpPr>
            <p:cNvPr id="113" name="CustomShape 49"/>
            <p:cNvSpPr/>
            <p:nvPr/>
          </p:nvSpPr>
          <p:spPr>
            <a:xfrm>
              <a:off x="342360" y="5733360"/>
              <a:ext cx="2808000" cy="863640"/>
            </a:xfrm>
            <a:prstGeom prst="rect">
              <a:avLst/>
            </a:prstGeom>
            <a:noFill/>
            <a:ln w="0">
              <a:noFill/>
            </a:ln>
          </p:spPr>
          <p:style>
            <a:lnRef idx="0"/>
            <a:fillRef idx="0"/>
            <a:effectRef idx="0"/>
            <a:fontRef idx="minor"/>
          </p:style>
          <p:txBody>
            <a:bodyPr>
              <a:noAutofit/>
            </a:bodyPr>
            <a:p>
              <a:pPr>
                <a:lnSpc>
                  <a:spcPct val="100000"/>
                </a:lnSpc>
                <a:tabLst>
                  <a:tab algn="l" pos="0"/>
                </a:tabLst>
              </a:pPr>
              <a:r>
                <a:rPr b="1" lang="en-GB" sz="1400" spc="-1" strike="noStrike" cap="small">
                  <a:solidFill>
                    <a:srgbClr val="000000"/>
                  </a:solidFill>
                  <a:latin typeface="Century Gothic"/>
                  <a:ea typeface="Century Gothic"/>
                </a:rPr>
                <a:t>World-Class</a:t>
              </a:r>
              <a:endParaRPr b="0" lang="en-GB" sz="1400" spc="-1" strike="noStrike">
                <a:latin typeface="Arial"/>
              </a:endParaRPr>
            </a:p>
          </p:txBody>
        </p:sp>
        <p:sp>
          <p:nvSpPr>
            <p:cNvPr id="114" name="CustomShape 50"/>
            <p:cNvSpPr/>
            <p:nvPr/>
          </p:nvSpPr>
          <p:spPr>
            <a:xfrm>
              <a:off x="342360" y="6063840"/>
              <a:ext cx="2793960" cy="578520"/>
            </a:xfrm>
            <a:prstGeom prst="rect">
              <a:avLst/>
            </a:prstGeom>
            <a:noFill/>
            <a:ln w="0">
              <a:noFill/>
            </a:ln>
          </p:spPr>
          <p:style>
            <a:lnRef idx="0"/>
            <a:fillRef idx="0"/>
            <a:effectRef idx="0"/>
            <a:fontRef idx="minor"/>
          </p:style>
          <p:txBody>
            <a:bodyPr>
              <a:spAutoFit/>
            </a:bodyPr>
            <a:p>
              <a:pPr marL="171360" indent="-171000">
                <a:lnSpc>
                  <a:spcPct val="100000"/>
                </a:lnSpc>
                <a:buClr>
                  <a:srgbClr val="302e45"/>
                </a:buClr>
                <a:buFont typeface="Arial"/>
                <a:buChar char="•"/>
              </a:pPr>
              <a:r>
                <a:rPr b="0" lang="en-GB" sz="800" spc="-1" strike="noStrike">
                  <a:solidFill>
                    <a:srgbClr val="302e45"/>
                  </a:solidFill>
                  <a:latin typeface="Arial"/>
                  <a:ea typeface="Arial"/>
                </a:rPr>
                <a:t>SD-WAN for MBH</a:t>
              </a:r>
              <a:endParaRPr b="0" lang="en-GB" sz="800" spc="-1" strike="noStrike">
                <a:latin typeface="Arial"/>
              </a:endParaRPr>
            </a:p>
            <a:p>
              <a:pPr marL="171360" indent="-171000">
                <a:lnSpc>
                  <a:spcPct val="100000"/>
                </a:lnSpc>
                <a:buClr>
                  <a:srgbClr val="302e45"/>
                </a:buClr>
                <a:buFont typeface="Arial"/>
                <a:buChar char="•"/>
              </a:pPr>
              <a:r>
                <a:rPr b="0" lang="en-GB" sz="800" spc="-1" strike="noStrike">
                  <a:solidFill>
                    <a:srgbClr val="302e45"/>
                  </a:solidFill>
                  <a:latin typeface="Arial"/>
                  <a:ea typeface="Arial"/>
                </a:rPr>
                <a:t>Backed by World-Class ISV, </a:t>
              </a:r>
              <a:r>
                <a:rPr b="1" lang="en-GB" sz="800" spc="-1" strike="noStrike">
                  <a:solidFill>
                    <a:srgbClr val="302e45"/>
                  </a:solidFill>
                  <a:latin typeface="Arial"/>
                  <a:ea typeface="Arial"/>
                </a:rPr>
                <a:t>Amdocs</a:t>
              </a:r>
              <a:r>
                <a:rPr b="0" lang="en-GB" sz="800" spc="-1" strike="noStrike">
                  <a:solidFill>
                    <a:srgbClr val="302e45"/>
                  </a:solidFill>
                  <a:latin typeface="Arial"/>
                  <a:ea typeface="Arial"/>
                </a:rPr>
                <a:t>, with industry leading OSS and services, conforming to existing and leading industry standards: eTOM, ONAP, LSO</a:t>
              </a:r>
              <a:endParaRPr b="0" lang="en-GB" sz="800" spc="-1" strike="noStrike">
                <a:latin typeface="Arial"/>
              </a:endParaRPr>
            </a:p>
          </p:txBody>
        </p:sp>
      </p:grpSp>
      <p:grpSp>
        <p:nvGrpSpPr>
          <p:cNvPr id="115" name="Group 51"/>
          <p:cNvGrpSpPr/>
          <p:nvPr/>
        </p:nvGrpSpPr>
        <p:grpSpPr>
          <a:xfrm>
            <a:off x="4159440" y="2437200"/>
            <a:ext cx="2765880" cy="1059120"/>
            <a:chOff x="4159440" y="2437200"/>
            <a:chExt cx="2765880" cy="1059120"/>
          </a:xfrm>
        </p:grpSpPr>
        <p:sp>
          <p:nvSpPr>
            <p:cNvPr id="116" name="CustomShape 52"/>
            <p:cNvSpPr/>
            <p:nvPr/>
          </p:nvSpPr>
          <p:spPr>
            <a:xfrm flipH="1" rot="10800000">
              <a:off x="4159080" y="3095280"/>
              <a:ext cx="1400040" cy="401040"/>
            </a:xfrm>
            <a:prstGeom prst="curvedConnector3">
              <a:avLst>
                <a:gd name="adj1" fmla="val 50000"/>
              </a:avLst>
            </a:prstGeom>
            <a:noFill/>
            <a:ln w="9525">
              <a:solidFill>
                <a:schemeClr val="dk2"/>
              </a:solidFill>
              <a:miter/>
            </a:ln>
          </p:spPr>
          <p:style>
            <a:lnRef idx="0"/>
            <a:fillRef idx="0"/>
            <a:effectRef idx="0"/>
            <a:fontRef idx="minor"/>
          </p:style>
        </p:sp>
        <p:pic>
          <p:nvPicPr>
            <p:cNvPr id="117" name="Google Shape;167;p10" descr=""/>
            <p:cNvPicPr/>
            <p:nvPr/>
          </p:nvPicPr>
          <p:blipFill>
            <a:blip r:embed="rId16"/>
            <a:stretch/>
          </p:blipFill>
          <p:spPr>
            <a:xfrm>
              <a:off x="5559840" y="2986560"/>
              <a:ext cx="216360" cy="216360"/>
            </a:xfrm>
            <a:prstGeom prst="rect">
              <a:avLst/>
            </a:prstGeom>
            <a:ln w="0">
              <a:noFill/>
            </a:ln>
          </p:spPr>
        </p:pic>
        <p:pic>
          <p:nvPicPr>
            <p:cNvPr id="118" name="Google Shape;168;p10" descr=""/>
            <p:cNvPicPr/>
            <p:nvPr/>
          </p:nvPicPr>
          <p:blipFill>
            <a:blip r:embed="rId17"/>
            <a:stretch/>
          </p:blipFill>
          <p:spPr>
            <a:xfrm>
              <a:off x="5329800" y="3202920"/>
              <a:ext cx="676080" cy="198720"/>
            </a:xfrm>
            <a:prstGeom prst="rect">
              <a:avLst/>
            </a:prstGeom>
            <a:ln w="0">
              <a:noFill/>
            </a:ln>
          </p:spPr>
        </p:pic>
        <p:sp>
          <p:nvSpPr>
            <p:cNvPr id="119" name="CustomShape 53"/>
            <p:cNvSpPr/>
            <p:nvPr/>
          </p:nvSpPr>
          <p:spPr>
            <a:xfrm>
              <a:off x="5190840" y="2437200"/>
              <a:ext cx="1734480" cy="381960"/>
            </a:xfrm>
            <a:prstGeom prst="wedgeRectCallout">
              <a:avLst>
                <a:gd name="adj1" fmla="val -22486"/>
                <a:gd name="adj2" fmla="val 84546"/>
              </a:avLst>
            </a:prstGeom>
            <a:noFill/>
            <a:ln w="12700">
              <a:solidFill>
                <a:schemeClr val="dk1"/>
              </a:solidFill>
              <a:miter/>
            </a:ln>
          </p:spPr>
          <p:style>
            <a:lnRef idx="0"/>
            <a:fillRef idx="0"/>
            <a:effectRef idx="0"/>
            <a:fontRef idx="minor"/>
          </p:style>
          <p:txBody>
            <a:bodyPr anchor="ctr">
              <a:noAutofit/>
            </a:bodyPr>
            <a:p>
              <a:pPr algn="ctr">
                <a:lnSpc>
                  <a:spcPct val="100000"/>
                </a:lnSpc>
                <a:tabLst>
                  <a:tab algn="l" pos="0"/>
                </a:tabLst>
              </a:pPr>
              <a:r>
                <a:rPr b="0" lang="en-GB" sz="800" spc="-1" strike="noStrike">
                  <a:solidFill>
                    <a:srgbClr val="302e45"/>
                  </a:solidFill>
                  <a:latin typeface="Century Gothic"/>
                  <a:ea typeface="Century Gothic"/>
                </a:rPr>
                <a:t>Connected “Things” drive need for capacity &amp; coverage</a:t>
              </a:r>
              <a:endParaRPr b="0" lang="en-GB" sz="800" spc="-1" strike="noStrike">
                <a:latin typeface="Arial"/>
              </a:endParaRPr>
            </a:p>
          </p:txBody>
        </p:sp>
      </p:grpSp>
      <p:grpSp>
        <p:nvGrpSpPr>
          <p:cNvPr id="120" name="Group 54"/>
          <p:cNvGrpSpPr/>
          <p:nvPr/>
        </p:nvGrpSpPr>
        <p:grpSpPr>
          <a:xfrm>
            <a:off x="1036800" y="2491200"/>
            <a:ext cx="2451960" cy="1894320"/>
            <a:chOff x="1036800" y="2491200"/>
            <a:chExt cx="2451960" cy="1894320"/>
          </a:xfrm>
        </p:grpSpPr>
        <p:sp>
          <p:nvSpPr>
            <p:cNvPr id="121" name="CustomShape 55"/>
            <p:cNvSpPr/>
            <p:nvPr/>
          </p:nvSpPr>
          <p:spPr>
            <a:xfrm flipH="1" rot="10800000">
              <a:off x="1036440" y="3742560"/>
              <a:ext cx="732960" cy="642960"/>
            </a:xfrm>
            <a:prstGeom prst="curvedConnector3">
              <a:avLst>
                <a:gd name="adj1" fmla="val 50000"/>
              </a:avLst>
            </a:prstGeom>
            <a:noFill/>
            <a:ln w="9525">
              <a:solidFill>
                <a:schemeClr val="dk2"/>
              </a:solidFill>
              <a:miter/>
            </a:ln>
          </p:spPr>
          <p:style>
            <a:lnRef idx="0"/>
            <a:fillRef idx="0"/>
            <a:effectRef idx="0"/>
            <a:fontRef idx="minor"/>
          </p:style>
        </p:sp>
        <p:pic>
          <p:nvPicPr>
            <p:cNvPr id="122" name="Google Shape;173;p10" descr=""/>
            <p:cNvPicPr/>
            <p:nvPr/>
          </p:nvPicPr>
          <p:blipFill>
            <a:blip r:embed="rId18"/>
            <a:stretch/>
          </p:blipFill>
          <p:spPr>
            <a:xfrm>
              <a:off x="1603080" y="2496960"/>
              <a:ext cx="1885680" cy="1066680"/>
            </a:xfrm>
            <a:prstGeom prst="rect">
              <a:avLst/>
            </a:prstGeom>
            <a:ln w="0">
              <a:noFill/>
            </a:ln>
          </p:spPr>
        </p:pic>
        <p:sp>
          <p:nvSpPr>
            <p:cNvPr id="123" name="CustomShape 56"/>
            <p:cNvSpPr/>
            <p:nvPr/>
          </p:nvSpPr>
          <p:spPr>
            <a:xfrm>
              <a:off x="1656720" y="2491200"/>
              <a:ext cx="1726560" cy="213480"/>
            </a:xfrm>
            <a:prstGeom prst="rect">
              <a:avLst/>
            </a:prstGeom>
            <a:noFill/>
            <a:ln w="0">
              <a:noFill/>
            </a:ln>
          </p:spPr>
          <p:style>
            <a:lnRef idx="0"/>
            <a:fillRef idx="0"/>
            <a:effectRef idx="0"/>
            <a:fontRef idx="minor"/>
          </p:style>
          <p:txBody>
            <a:bodyPr>
              <a:spAutoFit/>
            </a:bodyPr>
            <a:p>
              <a:pPr>
                <a:lnSpc>
                  <a:spcPct val="100000"/>
                </a:lnSpc>
                <a:tabLst>
                  <a:tab algn="l" pos="0"/>
                </a:tabLst>
              </a:pPr>
              <a:r>
                <a:rPr b="0" lang="en-GB" sz="800" spc="-1" strike="noStrike">
                  <a:solidFill>
                    <a:srgbClr val="302e45"/>
                  </a:solidFill>
                  <a:latin typeface="Arial"/>
                  <a:ea typeface="Arial"/>
                </a:rPr>
                <a:t>Annual Global Mobile Data Traffic</a:t>
              </a:r>
              <a:endParaRPr b="0" lang="en-GB" sz="800" spc="-1" strike="noStrike">
                <a:latin typeface="Arial"/>
              </a:endParaRPr>
            </a:p>
          </p:txBody>
        </p:sp>
        <p:pic>
          <p:nvPicPr>
            <p:cNvPr id="124" name="Google Shape;127;p10" descr=""/>
            <p:cNvPicPr/>
            <p:nvPr/>
          </p:nvPicPr>
          <p:blipFill>
            <a:blip r:embed="rId19"/>
            <a:stretch/>
          </p:blipFill>
          <p:spPr>
            <a:xfrm>
              <a:off x="1769760" y="3633840"/>
              <a:ext cx="216360" cy="216360"/>
            </a:xfrm>
            <a:prstGeom prst="rect">
              <a:avLst/>
            </a:prstGeom>
            <a:ln w="0">
              <a:noFill/>
            </a:ln>
          </p:spPr>
        </p:pic>
        <p:pic>
          <p:nvPicPr>
            <p:cNvPr id="125" name="Google Shape;175;p10" descr=""/>
            <p:cNvPicPr/>
            <p:nvPr/>
          </p:nvPicPr>
          <p:blipFill>
            <a:blip r:embed="rId20"/>
            <a:stretch/>
          </p:blipFill>
          <p:spPr>
            <a:xfrm>
              <a:off x="1718640" y="2777760"/>
              <a:ext cx="497880" cy="501840"/>
            </a:xfrm>
            <a:prstGeom prst="rect">
              <a:avLst/>
            </a:prstGeom>
            <a:ln w="0">
              <a:noFill/>
            </a:ln>
          </p:spPr>
        </p:pic>
        <p:pic>
          <p:nvPicPr>
            <p:cNvPr id="126" name="Google Shape;176;p10" descr=""/>
            <p:cNvPicPr/>
            <p:nvPr/>
          </p:nvPicPr>
          <p:blipFill>
            <a:blip r:embed="rId21"/>
            <a:stretch/>
          </p:blipFill>
          <p:spPr>
            <a:xfrm>
              <a:off x="2213640" y="3112200"/>
              <a:ext cx="190800" cy="89280"/>
            </a:xfrm>
            <a:prstGeom prst="rect">
              <a:avLst/>
            </a:prstGeom>
            <a:ln w="0">
              <a:noFill/>
            </a:ln>
          </p:spPr>
        </p:pic>
        <p:pic>
          <p:nvPicPr>
            <p:cNvPr id="127" name="Google Shape;177;p10" descr=""/>
            <p:cNvPicPr/>
            <p:nvPr/>
          </p:nvPicPr>
          <p:blipFill>
            <a:blip r:embed="rId22"/>
            <a:stretch/>
          </p:blipFill>
          <p:spPr>
            <a:xfrm>
              <a:off x="2081880" y="2729880"/>
              <a:ext cx="282240" cy="60480"/>
            </a:xfrm>
            <a:prstGeom prst="rect">
              <a:avLst/>
            </a:prstGeom>
            <a:ln w="0">
              <a:noFill/>
            </a:ln>
          </p:spPr>
        </p:pic>
        <p:pic>
          <p:nvPicPr>
            <p:cNvPr id="128" name="Google Shape;178;p10" descr=""/>
            <p:cNvPicPr/>
            <p:nvPr/>
          </p:nvPicPr>
          <p:blipFill>
            <a:blip r:embed="rId23"/>
            <a:stretch/>
          </p:blipFill>
          <p:spPr>
            <a:xfrm>
              <a:off x="2513520" y="2850120"/>
              <a:ext cx="472680" cy="77760"/>
            </a:xfrm>
            <a:prstGeom prst="rect">
              <a:avLst/>
            </a:prstGeom>
            <a:ln w="0">
              <a:noFill/>
            </a:ln>
          </p:spPr>
        </p:pic>
        <p:pic>
          <p:nvPicPr>
            <p:cNvPr id="129" name="Google Shape;179;p10" descr=""/>
            <p:cNvPicPr/>
            <p:nvPr/>
          </p:nvPicPr>
          <p:blipFill>
            <a:blip r:embed="rId24"/>
            <a:stretch/>
          </p:blipFill>
          <p:spPr>
            <a:xfrm>
              <a:off x="2387880" y="2976480"/>
              <a:ext cx="301320" cy="114480"/>
            </a:xfrm>
            <a:prstGeom prst="rect">
              <a:avLst/>
            </a:prstGeom>
            <a:ln w="0">
              <a:noFill/>
            </a:ln>
          </p:spPr>
        </p:pic>
        <p:pic>
          <p:nvPicPr>
            <p:cNvPr id="130" name="Google Shape;180;p10" descr=""/>
            <p:cNvPicPr/>
            <p:nvPr/>
          </p:nvPicPr>
          <p:blipFill>
            <a:blip r:embed="rId25"/>
            <a:stretch/>
          </p:blipFill>
          <p:spPr>
            <a:xfrm>
              <a:off x="2255400" y="2828880"/>
              <a:ext cx="242280" cy="138600"/>
            </a:xfrm>
            <a:prstGeom prst="rect">
              <a:avLst/>
            </a:prstGeom>
            <a:ln w="0">
              <a:noFill/>
            </a:ln>
          </p:spPr>
        </p:pic>
        <p:pic>
          <p:nvPicPr>
            <p:cNvPr id="131" name="Google Shape;181;p10" descr=""/>
            <p:cNvPicPr/>
            <p:nvPr/>
          </p:nvPicPr>
          <p:blipFill>
            <a:blip r:embed="rId26"/>
            <a:stretch/>
          </p:blipFill>
          <p:spPr>
            <a:xfrm>
              <a:off x="2464920" y="2686680"/>
              <a:ext cx="133920" cy="146520"/>
            </a:xfrm>
            <a:prstGeom prst="rect">
              <a:avLst/>
            </a:prstGeom>
            <a:ln w="0">
              <a:noFill/>
            </a:ln>
          </p:spPr>
        </p:pic>
        <p:pic>
          <p:nvPicPr>
            <p:cNvPr id="132" name="Google Shape;182;p10" descr=""/>
            <p:cNvPicPr/>
            <p:nvPr/>
          </p:nvPicPr>
          <p:blipFill>
            <a:blip r:embed="rId27"/>
            <a:srcRect l="9716" t="26240" r="9973" b="34335"/>
            <a:stretch/>
          </p:blipFill>
          <p:spPr>
            <a:xfrm>
              <a:off x="2688480" y="2712240"/>
              <a:ext cx="576360" cy="99000"/>
            </a:xfrm>
            <a:prstGeom prst="rect">
              <a:avLst/>
            </a:prstGeom>
            <a:ln w="0">
              <a:noFill/>
            </a:ln>
          </p:spPr>
        </p:pic>
      </p:grpSp>
      <p:grpSp>
        <p:nvGrpSpPr>
          <p:cNvPr id="133" name="Group 57"/>
          <p:cNvGrpSpPr/>
          <p:nvPr/>
        </p:nvGrpSpPr>
        <p:grpSpPr>
          <a:xfrm>
            <a:off x="5776560" y="3094920"/>
            <a:ext cx="1437840" cy="969480"/>
            <a:chOff x="5776560" y="3094920"/>
            <a:chExt cx="1437840" cy="969480"/>
          </a:xfrm>
        </p:grpSpPr>
        <p:sp>
          <p:nvSpPr>
            <p:cNvPr id="134" name="CustomShape 58"/>
            <p:cNvSpPr/>
            <p:nvPr/>
          </p:nvSpPr>
          <p:spPr>
            <a:xfrm>
              <a:off x="5776560" y="3094920"/>
              <a:ext cx="800640" cy="861120"/>
            </a:xfrm>
            <a:prstGeom prst="curvedConnector3">
              <a:avLst>
                <a:gd name="adj1" fmla="val 50000"/>
              </a:avLst>
            </a:prstGeom>
            <a:noFill/>
            <a:ln w="9525">
              <a:solidFill>
                <a:schemeClr val="dk2"/>
              </a:solidFill>
              <a:miter/>
            </a:ln>
          </p:spPr>
          <p:style>
            <a:lnRef idx="0"/>
            <a:fillRef idx="0"/>
            <a:effectRef idx="0"/>
            <a:fontRef idx="minor"/>
          </p:style>
        </p:sp>
        <p:pic>
          <p:nvPicPr>
            <p:cNvPr id="135" name="Google Shape;185;p10" descr=""/>
            <p:cNvPicPr/>
            <p:nvPr/>
          </p:nvPicPr>
          <p:blipFill>
            <a:blip r:embed="rId28"/>
            <a:stretch/>
          </p:blipFill>
          <p:spPr>
            <a:xfrm>
              <a:off x="6577560" y="3848040"/>
              <a:ext cx="216360" cy="216360"/>
            </a:xfrm>
            <a:prstGeom prst="rect">
              <a:avLst/>
            </a:prstGeom>
            <a:ln w="0">
              <a:noFill/>
            </a:ln>
          </p:spPr>
        </p:pic>
        <p:sp>
          <p:nvSpPr>
            <p:cNvPr id="136" name="CustomShape 59"/>
            <p:cNvSpPr/>
            <p:nvPr/>
          </p:nvSpPr>
          <p:spPr>
            <a:xfrm>
              <a:off x="6490800" y="3207600"/>
              <a:ext cx="723600" cy="431640"/>
            </a:xfrm>
            <a:prstGeom prst="wedgeRectCallout">
              <a:avLst>
                <a:gd name="adj1" fmla="val -22486"/>
                <a:gd name="adj2" fmla="val 84546"/>
              </a:avLst>
            </a:prstGeom>
            <a:noFill/>
            <a:ln w="12700">
              <a:solidFill>
                <a:schemeClr val="dk1"/>
              </a:solidFill>
              <a:miter/>
            </a:ln>
          </p:spPr>
          <p:style>
            <a:lnRef idx="0"/>
            <a:fillRef idx="0"/>
            <a:effectRef idx="0"/>
            <a:fontRef idx="minor"/>
          </p:style>
          <p:txBody>
            <a:bodyPr anchor="ctr">
              <a:noAutofit/>
            </a:bodyPr>
            <a:p>
              <a:pPr algn="ctr">
                <a:lnSpc>
                  <a:spcPct val="100000"/>
                </a:lnSpc>
                <a:tabLst>
                  <a:tab algn="l" pos="0"/>
                </a:tabLst>
              </a:pPr>
              <a:r>
                <a:rPr b="1" lang="en-GB" sz="1000" spc="-1" strike="noStrike" cap="small">
                  <a:solidFill>
                    <a:srgbClr val="302e45"/>
                  </a:solidFill>
                  <a:latin typeface="Century Gothic"/>
                  <a:ea typeface="Century Gothic"/>
                </a:rPr>
                <a:t>5G</a:t>
              </a:r>
              <a:r>
                <a:rPr b="1" lang="en-GB" sz="800" spc="-1" strike="noStrike" cap="small">
                  <a:solidFill>
                    <a:srgbClr val="302e45"/>
                  </a:solidFill>
                  <a:latin typeface="Century Gothic"/>
                  <a:ea typeface="Century Gothic"/>
                </a:rPr>
                <a:t> </a:t>
              </a:r>
              <a:r>
                <a:rPr b="1" lang="en-GB" sz="800" spc="-1" strike="noStrike">
                  <a:solidFill>
                    <a:srgbClr val="302e45"/>
                  </a:solidFill>
                  <a:latin typeface="Century Gothic"/>
                  <a:ea typeface="Century Gothic"/>
                </a:rPr>
                <a:t>Readiness</a:t>
              </a:r>
              <a:endParaRPr b="0" lang="en-GB" sz="800" spc="-1" strike="noStrike">
                <a:latin typeface="Arial"/>
              </a:endParaRPr>
            </a:p>
          </p:txBody>
        </p:sp>
      </p:grpSp>
      <p:grpSp>
        <p:nvGrpSpPr>
          <p:cNvPr id="137" name="Group 60"/>
          <p:cNvGrpSpPr/>
          <p:nvPr/>
        </p:nvGrpSpPr>
        <p:grpSpPr>
          <a:xfrm>
            <a:off x="6794640" y="3326760"/>
            <a:ext cx="1151640" cy="629640"/>
            <a:chOff x="6794640" y="3326760"/>
            <a:chExt cx="1151640" cy="629640"/>
          </a:xfrm>
        </p:grpSpPr>
        <p:sp>
          <p:nvSpPr>
            <p:cNvPr id="138" name="CustomShape 61"/>
            <p:cNvSpPr/>
            <p:nvPr/>
          </p:nvSpPr>
          <p:spPr>
            <a:xfrm flipH="1" rot="10800000">
              <a:off x="6794640" y="3795480"/>
              <a:ext cx="919440" cy="160920"/>
            </a:xfrm>
            <a:prstGeom prst="curvedConnector2">
              <a:avLst/>
            </a:prstGeom>
            <a:noFill/>
            <a:ln w="9525">
              <a:solidFill>
                <a:schemeClr val="dk2"/>
              </a:solidFill>
              <a:miter/>
            </a:ln>
          </p:spPr>
          <p:style>
            <a:lnRef idx="0"/>
            <a:fillRef idx="0"/>
            <a:effectRef idx="0"/>
            <a:fontRef idx="minor"/>
          </p:style>
        </p:sp>
        <p:pic>
          <p:nvPicPr>
            <p:cNvPr id="139" name="Google Shape;189;p10" descr=""/>
            <p:cNvPicPr/>
            <p:nvPr/>
          </p:nvPicPr>
          <p:blipFill>
            <a:blip r:embed="rId29"/>
            <a:stretch/>
          </p:blipFill>
          <p:spPr>
            <a:xfrm>
              <a:off x="7481520" y="3326760"/>
              <a:ext cx="464760" cy="468000"/>
            </a:xfrm>
            <a:prstGeom prst="rect">
              <a:avLst/>
            </a:prstGeom>
            <a:ln w="0">
              <a:noFill/>
            </a:ln>
          </p:spPr>
        </p:pic>
      </p:grpSp>
      <p:grpSp>
        <p:nvGrpSpPr>
          <p:cNvPr id="140" name="Group 62"/>
          <p:cNvGrpSpPr/>
          <p:nvPr/>
        </p:nvGrpSpPr>
        <p:grpSpPr>
          <a:xfrm>
            <a:off x="2902320" y="2684520"/>
            <a:ext cx="2849400" cy="1824120"/>
            <a:chOff x="2902320" y="2684520"/>
            <a:chExt cx="2849400" cy="1824120"/>
          </a:xfrm>
        </p:grpSpPr>
        <p:sp>
          <p:nvSpPr>
            <p:cNvPr id="141" name="CustomShape 63"/>
            <p:cNvSpPr/>
            <p:nvPr/>
          </p:nvSpPr>
          <p:spPr>
            <a:xfrm flipH="1" rot="10800000">
              <a:off x="2901960" y="3605400"/>
              <a:ext cx="1148040" cy="788760"/>
            </a:xfrm>
            <a:prstGeom prst="curvedConnector2">
              <a:avLst/>
            </a:prstGeom>
            <a:noFill/>
            <a:ln w="9525">
              <a:solidFill>
                <a:schemeClr val="dk2"/>
              </a:solidFill>
              <a:miter/>
            </a:ln>
          </p:spPr>
          <p:style>
            <a:lnRef idx="0"/>
            <a:fillRef idx="0"/>
            <a:effectRef idx="0"/>
            <a:fontRef idx="minor"/>
          </p:style>
        </p:sp>
        <p:pic>
          <p:nvPicPr>
            <p:cNvPr id="142" name="Google Shape;166;p10" descr=""/>
            <p:cNvPicPr/>
            <p:nvPr/>
          </p:nvPicPr>
          <p:blipFill>
            <a:blip r:embed="rId30"/>
            <a:stretch/>
          </p:blipFill>
          <p:spPr>
            <a:xfrm>
              <a:off x="3942720" y="3387960"/>
              <a:ext cx="216360" cy="216360"/>
            </a:xfrm>
            <a:prstGeom prst="rect">
              <a:avLst/>
            </a:prstGeom>
            <a:ln w="0">
              <a:noFill/>
            </a:ln>
          </p:spPr>
        </p:pic>
        <p:sp>
          <p:nvSpPr>
            <p:cNvPr id="143" name="CustomShape 64"/>
            <p:cNvSpPr/>
            <p:nvPr/>
          </p:nvSpPr>
          <p:spPr>
            <a:xfrm>
              <a:off x="3734280" y="2684520"/>
              <a:ext cx="1106640" cy="492480"/>
            </a:xfrm>
            <a:prstGeom prst="wedgeRectCallout">
              <a:avLst>
                <a:gd name="adj1" fmla="val -22486"/>
                <a:gd name="adj2" fmla="val 84546"/>
              </a:avLst>
            </a:prstGeom>
            <a:noFill/>
            <a:ln w="12700">
              <a:solidFill>
                <a:schemeClr val="dk1"/>
              </a:solidFill>
              <a:miter/>
            </a:ln>
          </p:spPr>
          <p:style>
            <a:lnRef idx="0"/>
            <a:fillRef idx="0"/>
            <a:effectRef idx="0"/>
            <a:fontRef idx="minor"/>
          </p:style>
          <p:txBody>
            <a:bodyPr anchor="ctr">
              <a:noAutofit/>
            </a:bodyPr>
            <a:p>
              <a:pPr algn="ctr">
                <a:lnSpc>
                  <a:spcPct val="100000"/>
                </a:lnSpc>
                <a:tabLst>
                  <a:tab algn="l" pos="0"/>
                </a:tabLst>
              </a:pPr>
              <a:r>
                <a:rPr b="0" lang="en-GB" sz="800" spc="-1" strike="noStrike">
                  <a:solidFill>
                    <a:srgbClr val="302e45"/>
                  </a:solidFill>
                  <a:latin typeface="Century Gothic"/>
                  <a:ea typeface="Century Gothic"/>
                </a:rPr>
                <a:t>vRAN/vEPC/vIMS usage soars due to increase of NFVI</a:t>
              </a:r>
              <a:endParaRPr b="0" lang="en-GB" sz="800" spc="-1" strike="noStrike">
                <a:latin typeface="Arial"/>
              </a:endParaRPr>
            </a:p>
          </p:txBody>
        </p:sp>
        <p:pic>
          <p:nvPicPr>
            <p:cNvPr id="144" name="Google Shape;193;p10" descr=""/>
            <p:cNvPicPr/>
            <p:nvPr/>
          </p:nvPicPr>
          <p:blipFill>
            <a:blip r:embed="rId31"/>
            <a:stretch/>
          </p:blipFill>
          <p:spPr>
            <a:xfrm>
              <a:off x="4024080" y="3533040"/>
              <a:ext cx="1727640" cy="975600"/>
            </a:xfrm>
            <a:prstGeom prst="rect">
              <a:avLst/>
            </a:prstGeom>
            <a:ln w="0">
              <a:noFill/>
            </a:ln>
          </p:spPr>
        </p:pic>
      </p:grpSp>
      <p:grpSp>
        <p:nvGrpSpPr>
          <p:cNvPr id="145" name="Group 65"/>
          <p:cNvGrpSpPr/>
          <p:nvPr/>
        </p:nvGrpSpPr>
        <p:grpSpPr>
          <a:xfrm>
            <a:off x="9865440" y="2130120"/>
            <a:ext cx="2121120" cy="1835640"/>
            <a:chOff x="9865440" y="2130120"/>
            <a:chExt cx="2121120" cy="1835640"/>
          </a:xfrm>
        </p:grpSpPr>
        <p:sp>
          <p:nvSpPr>
            <p:cNvPr id="146" name="CustomShape 66"/>
            <p:cNvSpPr/>
            <p:nvPr/>
          </p:nvSpPr>
          <p:spPr>
            <a:xfrm flipH="1" rot="10800000">
              <a:off x="9865440" y="3533400"/>
              <a:ext cx="1419840" cy="432360"/>
            </a:xfrm>
            <a:prstGeom prst="curvedConnector2">
              <a:avLst/>
            </a:prstGeom>
            <a:noFill/>
            <a:ln w="9525">
              <a:solidFill>
                <a:schemeClr val="dk2"/>
              </a:solidFill>
              <a:miter/>
            </a:ln>
          </p:spPr>
          <p:style>
            <a:lnRef idx="0"/>
            <a:fillRef idx="0"/>
            <a:effectRef idx="0"/>
            <a:fontRef idx="minor"/>
          </p:style>
        </p:sp>
        <p:pic>
          <p:nvPicPr>
            <p:cNvPr id="147" name="Google Shape;197;p10" descr=""/>
            <p:cNvPicPr/>
            <p:nvPr/>
          </p:nvPicPr>
          <p:blipFill>
            <a:blip r:embed="rId32"/>
            <a:stretch/>
          </p:blipFill>
          <p:spPr>
            <a:xfrm>
              <a:off x="10584000" y="2130120"/>
              <a:ext cx="1402560" cy="1402560"/>
            </a:xfrm>
            <a:prstGeom prst="rect">
              <a:avLst/>
            </a:prstGeom>
            <a:ln w="0">
              <a:noFill/>
            </a:ln>
          </p:spPr>
        </p:pic>
      </p:grpSp>
      <p:grpSp>
        <p:nvGrpSpPr>
          <p:cNvPr id="148" name="Group 67"/>
          <p:cNvGrpSpPr/>
          <p:nvPr/>
        </p:nvGrpSpPr>
        <p:grpSpPr>
          <a:xfrm>
            <a:off x="144000" y="2497320"/>
            <a:ext cx="1380600" cy="1996200"/>
            <a:chOff x="144000" y="2497320"/>
            <a:chExt cx="1380600" cy="1996200"/>
          </a:xfrm>
        </p:grpSpPr>
        <p:sp>
          <p:nvSpPr>
            <p:cNvPr id="149" name="CustomShape 68"/>
            <p:cNvSpPr/>
            <p:nvPr/>
          </p:nvSpPr>
          <p:spPr>
            <a:xfrm>
              <a:off x="175320" y="2497320"/>
              <a:ext cx="1349280" cy="670320"/>
            </a:xfrm>
            <a:prstGeom prst="wedgeRectCallout">
              <a:avLst>
                <a:gd name="adj1" fmla="val -22486"/>
                <a:gd name="adj2" fmla="val 84546"/>
              </a:avLst>
            </a:prstGeom>
            <a:noFill/>
            <a:ln w="12700">
              <a:solidFill>
                <a:schemeClr val="dk1"/>
              </a:solidFill>
              <a:miter/>
            </a:ln>
          </p:spPr>
          <p:style>
            <a:lnRef idx="0"/>
            <a:fillRef idx="0"/>
            <a:effectRef idx="0"/>
            <a:fontRef idx="minor"/>
          </p:style>
          <p:txBody>
            <a:bodyPr anchor="ctr">
              <a:noAutofit/>
            </a:bodyPr>
            <a:p>
              <a:pPr algn="ctr">
                <a:lnSpc>
                  <a:spcPct val="100000"/>
                </a:lnSpc>
                <a:tabLst>
                  <a:tab algn="l" pos="0"/>
                </a:tabLst>
              </a:pPr>
              <a:r>
                <a:rPr b="0" lang="en-GB" sz="800" spc="-1" strike="noStrike">
                  <a:solidFill>
                    <a:srgbClr val="302e45"/>
                  </a:solidFill>
                  <a:latin typeface="Century Gothic"/>
                  <a:ea typeface="Century Gothic"/>
                </a:rPr>
                <a:t>JV inherited monolithic, heavily customised OSS and overly complex shareholder-unilateral processes </a:t>
              </a:r>
              <a:endParaRPr b="0" lang="en-GB" sz="800" spc="-1" strike="noStrike">
                <a:latin typeface="Arial"/>
              </a:endParaRPr>
            </a:p>
          </p:txBody>
        </p:sp>
        <p:pic>
          <p:nvPicPr>
            <p:cNvPr id="150" name="Google Shape;172;p10" descr=""/>
            <p:cNvPicPr/>
            <p:nvPr/>
          </p:nvPicPr>
          <p:blipFill>
            <a:blip r:embed="rId33"/>
            <a:stretch/>
          </p:blipFill>
          <p:spPr>
            <a:xfrm>
              <a:off x="819720" y="4277160"/>
              <a:ext cx="216360" cy="216360"/>
            </a:xfrm>
            <a:prstGeom prst="rect">
              <a:avLst/>
            </a:prstGeom>
            <a:ln w="0">
              <a:noFill/>
            </a:ln>
          </p:spPr>
        </p:pic>
        <p:pic>
          <p:nvPicPr>
            <p:cNvPr id="151" name="Google Shape;200;p10" descr=""/>
            <p:cNvPicPr/>
            <p:nvPr/>
          </p:nvPicPr>
          <p:blipFill>
            <a:blip r:embed="rId34"/>
            <a:stretch/>
          </p:blipFill>
          <p:spPr>
            <a:xfrm>
              <a:off x="144000" y="3390480"/>
              <a:ext cx="669960" cy="1100160"/>
            </a:xfrm>
            <a:prstGeom prst="rect">
              <a:avLst/>
            </a:prstGeom>
            <a:ln w="0">
              <a:noFill/>
            </a:ln>
          </p:spPr>
        </p:pic>
      </p:grpSp>
      <p:grpSp>
        <p:nvGrpSpPr>
          <p:cNvPr id="152" name="Group 69"/>
          <p:cNvGrpSpPr/>
          <p:nvPr/>
        </p:nvGrpSpPr>
        <p:grpSpPr>
          <a:xfrm>
            <a:off x="7947000" y="2082240"/>
            <a:ext cx="2310840" cy="2390400"/>
            <a:chOff x="7947000" y="2082240"/>
            <a:chExt cx="2310840" cy="2390400"/>
          </a:xfrm>
        </p:grpSpPr>
        <p:sp>
          <p:nvSpPr>
            <p:cNvPr id="153" name="CustomShape 70"/>
            <p:cNvSpPr/>
            <p:nvPr/>
          </p:nvSpPr>
          <p:spPr>
            <a:xfrm rot="5400000">
              <a:off x="9276840" y="3608280"/>
              <a:ext cx="14040" cy="945360"/>
            </a:xfrm>
            <a:prstGeom prst="curvedConnector3">
              <a:avLst>
                <a:gd name="adj1" fmla="val 2874790"/>
              </a:avLst>
            </a:prstGeom>
            <a:noFill/>
            <a:ln w="9525">
              <a:solidFill>
                <a:schemeClr val="dk2"/>
              </a:solidFill>
              <a:miter/>
            </a:ln>
          </p:spPr>
          <p:style>
            <a:lnRef idx="0"/>
            <a:fillRef idx="0"/>
            <a:effectRef idx="0"/>
            <a:fontRef idx="minor"/>
          </p:style>
        </p:sp>
        <p:sp>
          <p:nvSpPr>
            <p:cNvPr id="154" name="CustomShape 71"/>
            <p:cNvSpPr/>
            <p:nvPr/>
          </p:nvSpPr>
          <p:spPr>
            <a:xfrm rot="16200000">
              <a:off x="8691840" y="3312360"/>
              <a:ext cx="678960" cy="439920"/>
            </a:xfrm>
            <a:prstGeom prst="curvedConnector3">
              <a:avLst>
                <a:gd name="adj1" fmla="val 50000"/>
              </a:avLst>
            </a:prstGeom>
            <a:noFill/>
            <a:ln w="9525">
              <a:solidFill>
                <a:schemeClr val="dk2"/>
              </a:solidFill>
              <a:miter/>
            </a:ln>
          </p:spPr>
          <p:style>
            <a:lnRef idx="0"/>
            <a:fillRef idx="0"/>
            <a:effectRef idx="0"/>
            <a:fontRef idx="minor"/>
          </p:style>
        </p:sp>
        <p:pic>
          <p:nvPicPr>
            <p:cNvPr id="155" name="Google Shape;205;p10" descr=""/>
            <p:cNvPicPr/>
            <p:nvPr/>
          </p:nvPicPr>
          <p:blipFill>
            <a:blip r:embed="rId35"/>
            <a:stretch/>
          </p:blipFill>
          <p:spPr>
            <a:xfrm>
              <a:off x="9142920" y="2975760"/>
              <a:ext cx="216360" cy="216360"/>
            </a:xfrm>
            <a:prstGeom prst="rect">
              <a:avLst/>
            </a:prstGeom>
            <a:ln w="0">
              <a:noFill/>
            </a:ln>
          </p:spPr>
        </p:pic>
        <p:pic>
          <p:nvPicPr>
            <p:cNvPr id="156" name="Google Shape;203;p10" descr=""/>
            <p:cNvPicPr/>
            <p:nvPr/>
          </p:nvPicPr>
          <p:blipFill>
            <a:blip r:embed="rId36"/>
            <a:stretch/>
          </p:blipFill>
          <p:spPr>
            <a:xfrm>
              <a:off x="8703000" y="3871800"/>
              <a:ext cx="216360" cy="216360"/>
            </a:xfrm>
            <a:prstGeom prst="rect">
              <a:avLst/>
            </a:prstGeom>
            <a:ln w="0">
              <a:noFill/>
            </a:ln>
          </p:spPr>
        </p:pic>
        <p:pic>
          <p:nvPicPr>
            <p:cNvPr id="157" name="Google Shape;196;p10" descr=""/>
            <p:cNvPicPr/>
            <p:nvPr/>
          </p:nvPicPr>
          <p:blipFill>
            <a:blip r:embed="rId37"/>
            <a:stretch/>
          </p:blipFill>
          <p:spPr>
            <a:xfrm>
              <a:off x="9648360" y="3857400"/>
              <a:ext cx="216360" cy="216360"/>
            </a:xfrm>
            <a:prstGeom prst="rect">
              <a:avLst/>
            </a:prstGeom>
            <a:ln w="0">
              <a:noFill/>
            </a:ln>
          </p:spPr>
        </p:pic>
        <p:pic>
          <p:nvPicPr>
            <p:cNvPr id="158" name="Google Shape;206;p10" descr=""/>
            <p:cNvPicPr/>
            <p:nvPr/>
          </p:nvPicPr>
          <p:blipFill>
            <a:blip r:embed="rId38"/>
            <a:stretch/>
          </p:blipFill>
          <p:spPr>
            <a:xfrm>
              <a:off x="8312040" y="2082240"/>
              <a:ext cx="1945800" cy="2390400"/>
            </a:xfrm>
            <a:prstGeom prst="rect">
              <a:avLst/>
            </a:prstGeom>
            <a:ln w="0">
              <a:noFill/>
            </a:ln>
          </p:spPr>
        </p:pic>
        <p:sp>
          <p:nvSpPr>
            <p:cNvPr id="159" name="CustomShape 72"/>
            <p:cNvSpPr/>
            <p:nvPr/>
          </p:nvSpPr>
          <p:spPr>
            <a:xfrm flipH="1" rot="10800000">
              <a:off x="7947000" y="3084480"/>
              <a:ext cx="1195920" cy="476280"/>
            </a:xfrm>
            <a:prstGeom prst="curvedConnector3">
              <a:avLst>
                <a:gd name="adj1" fmla="val 50000"/>
              </a:avLst>
            </a:prstGeom>
            <a:noFill/>
            <a:ln w="9525">
              <a:solidFill>
                <a:schemeClr val="dk2"/>
              </a:solidFill>
              <a:miter/>
            </a:ln>
          </p:spPr>
          <p:style>
            <a:lnRef idx="0"/>
            <a:fillRef idx="0"/>
            <a:effectRef idx="0"/>
            <a:fontRef idx="minor"/>
          </p:style>
        </p:sp>
      </p:grpSp>
      <p:grpSp>
        <p:nvGrpSpPr>
          <p:cNvPr id="160" name="Group 73"/>
          <p:cNvGrpSpPr/>
          <p:nvPr/>
        </p:nvGrpSpPr>
        <p:grpSpPr>
          <a:xfrm>
            <a:off x="342360" y="4581000"/>
            <a:ext cx="2808000" cy="1041840"/>
            <a:chOff x="342360" y="4581000"/>
            <a:chExt cx="2808000" cy="1041840"/>
          </a:xfrm>
        </p:grpSpPr>
        <p:sp>
          <p:nvSpPr>
            <p:cNvPr id="161" name="CustomShape 74"/>
            <p:cNvSpPr/>
            <p:nvPr/>
          </p:nvSpPr>
          <p:spPr>
            <a:xfrm>
              <a:off x="342360" y="4581000"/>
              <a:ext cx="2808000" cy="1022040"/>
            </a:xfrm>
            <a:prstGeom prst="rect">
              <a:avLst/>
            </a:prstGeom>
            <a:solidFill>
              <a:schemeClr val="lt1"/>
            </a:solidFill>
            <a:ln w="9525">
              <a:solidFill>
                <a:schemeClr val="dk1"/>
              </a:solidFill>
              <a:round/>
            </a:ln>
          </p:spPr>
          <p:style>
            <a:lnRef idx="0"/>
            <a:fillRef idx="0"/>
            <a:effectRef idx="0"/>
            <a:fontRef idx="minor"/>
          </p:style>
          <p:txBody>
            <a:bodyPr>
              <a:noAutofit/>
            </a:bodyPr>
            <a:p>
              <a:pPr>
                <a:lnSpc>
                  <a:spcPct val="100000"/>
                </a:lnSpc>
                <a:tabLst>
                  <a:tab algn="l" pos="0"/>
                </a:tabLst>
              </a:pPr>
              <a:r>
                <a:rPr b="1" lang="en-GB" sz="1400" spc="-1" strike="noStrike" cap="small">
                  <a:solidFill>
                    <a:srgbClr val="000000"/>
                  </a:solidFill>
                  <a:latin typeface="Century Gothic"/>
                  <a:ea typeface="Century Gothic"/>
                </a:rPr>
                <a:t>Embrace COTS</a:t>
              </a:r>
              <a:endParaRPr b="0" lang="en-GB" sz="1400" spc="-1" strike="noStrike">
                <a:latin typeface="Arial"/>
              </a:endParaRPr>
            </a:p>
          </p:txBody>
        </p:sp>
        <p:sp>
          <p:nvSpPr>
            <p:cNvPr id="162" name="CustomShape 75"/>
            <p:cNvSpPr/>
            <p:nvPr/>
          </p:nvSpPr>
          <p:spPr>
            <a:xfrm>
              <a:off x="342360" y="4800960"/>
              <a:ext cx="2793960" cy="821880"/>
            </a:xfrm>
            <a:prstGeom prst="rect">
              <a:avLst/>
            </a:prstGeom>
            <a:noFill/>
            <a:ln w="0">
              <a:noFill/>
            </a:ln>
          </p:spPr>
          <p:style>
            <a:lnRef idx="0"/>
            <a:fillRef idx="0"/>
            <a:effectRef idx="0"/>
            <a:fontRef idx="minor"/>
          </p:style>
          <p:txBody>
            <a:bodyPr>
              <a:spAutoFit/>
            </a:bodyPr>
            <a:p>
              <a:pPr>
                <a:lnSpc>
                  <a:spcPct val="100000"/>
                </a:lnSpc>
                <a:tabLst>
                  <a:tab algn="l" pos="0"/>
                </a:tabLst>
              </a:pPr>
              <a:r>
                <a:rPr b="0" lang="en-GB" sz="800" spc="-1" strike="noStrike">
                  <a:solidFill>
                    <a:srgbClr val="302e45"/>
                  </a:solidFill>
                  <a:latin typeface="Arial"/>
                  <a:ea typeface="Arial"/>
                </a:rPr>
                <a:t>OSS: configuration vs. customisation (SP5)</a:t>
              </a:r>
              <a:endParaRPr b="0" lang="en-GB" sz="800" spc="-1" strike="noStrike">
                <a:latin typeface="Arial"/>
              </a:endParaRPr>
            </a:p>
            <a:p>
              <a:pPr>
                <a:lnSpc>
                  <a:spcPct val="100000"/>
                </a:lnSpc>
                <a:tabLst>
                  <a:tab algn="l" pos="0"/>
                </a:tabLst>
              </a:pPr>
              <a:r>
                <a:rPr b="0" lang="en-GB" sz="800" spc="-1" strike="noStrike">
                  <a:solidFill>
                    <a:srgbClr val="302e45"/>
                  </a:solidFill>
                  <a:latin typeface="Arial"/>
                  <a:ea typeface="Arial"/>
                </a:rPr>
                <a:t>RAN: multi-vendor / cRAN &amp; RRH / virtualised</a:t>
              </a:r>
              <a:endParaRPr b="0" lang="en-GB" sz="800" spc="-1" strike="noStrike">
                <a:latin typeface="Arial"/>
              </a:endParaRPr>
            </a:p>
            <a:p>
              <a:pPr>
                <a:lnSpc>
                  <a:spcPct val="100000"/>
                </a:lnSpc>
                <a:tabLst>
                  <a:tab algn="l" pos="0"/>
                </a:tabLst>
              </a:pPr>
              <a:r>
                <a:rPr b="0" lang="en-GB" sz="800" spc="-1" strike="noStrike">
                  <a:solidFill>
                    <a:srgbClr val="302e45"/>
                  </a:solidFill>
                  <a:latin typeface="Arial"/>
                  <a:ea typeface="Arial"/>
                </a:rPr>
                <a:t>MBH: multi-party (OLO)</a:t>
              </a:r>
              <a:endParaRPr b="0" lang="en-GB" sz="800" spc="-1" strike="noStrike">
                <a:latin typeface="Arial"/>
              </a:endParaRPr>
            </a:p>
            <a:p>
              <a:pPr>
                <a:lnSpc>
                  <a:spcPct val="100000"/>
                </a:lnSpc>
                <a:tabLst>
                  <a:tab algn="l" pos="0"/>
                </a:tabLst>
              </a:pPr>
              <a:r>
                <a:rPr b="0" lang="en-GB" sz="800" spc="-1" strike="noStrike">
                  <a:solidFill>
                    <a:srgbClr val="302e45"/>
                  </a:solidFill>
                  <a:latin typeface="Arial"/>
                  <a:ea typeface="Arial"/>
                </a:rPr>
                <a:t>Decommissioning: remove cost &amp; dependencies from monolithic OSS and legacy infrastructure</a:t>
              </a:r>
              <a:endParaRPr b="0" lang="en-GB" sz="800" spc="-1" strike="noStrike">
                <a:latin typeface="Arial"/>
              </a:endParaRPr>
            </a:p>
            <a:p>
              <a:pPr>
                <a:lnSpc>
                  <a:spcPct val="100000"/>
                </a:lnSpc>
                <a:tabLst>
                  <a:tab algn="l" pos="0"/>
                </a:tabLst>
              </a:pPr>
              <a:r>
                <a:rPr b="0" lang="en-GB" sz="800" spc="-1" strike="noStrike">
                  <a:solidFill>
                    <a:srgbClr val="302e45"/>
                  </a:solidFill>
                  <a:latin typeface="Arial"/>
                  <a:ea typeface="Arial"/>
                </a:rPr>
                <a:t>KPI: increased service levels        availability         failure</a:t>
              </a:r>
              <a:endParaRPr b="0" lang="en-GB" sz="800" spc="-1" strike="noStrike">
                <a:latin typeface="Arial"/>
              </a:endParaRPr>
            </a:p>
          </p:txBody>
        </p:sp>
        <p:pic>
          <p:nvPicPr>
            <p:cNvPr id="163" name="Google Shape;211;p10" descr=""/>
            <p:cNvPicPr/>
            <p:nvPr/>
          </p:nvPicPr>
          <p:blipFill>
            <a:blip r:embed="rId39"/>
            <a:stretch/>
          </p:blipFill>
          <p:spPr>
            <a:xfrm>
              <a:off x="2551320" y="5456160"/>
              <a:ext cx="118440" cy="118440"/>
            </a:xfrm>
            <a:prstGeom prst="rect">
              <a:avLst/>
            </a:prstGeom>
            <a:ln w="0">
              <a:noFill/>
            </a:ln>
          </p:spPr>
        </p:pic>
        <p:pic>
          <p:nvPicPr>
            <p:cNvPr id="164" name="Google Shape;212;p10" descr=""/>
            <p:cNvPicPr/>
            <p:nvPr/>
          </p:nvPicPr>
          <p:blipFill>
            <a:blip r:embed="rId40"/>
            <a:stretch/>
          </p:blipFill>
          <p:spPr>
            <a:xfrm>
              <a:off x="1818720" y="5456520"/>
              <a:ext cx="118440" cy="118440"/>
            </a:xfrm>
            <a:prstGeom prst="rect">
              <a:avLst/>
            </a:prstGeom>
            <a:ln w="0">
              <a:noFill/>
            </a:ln>
          </p:spPr>
        </p:pic>
      </p:grpSp>
      <p:grpSp>
        <p:nvGrpSpPr>
          <p:cNvPr id="165" name="Group 76"/>
          <p:cNvGrpSpPr/>
          <p:nvPr/>
        </p:nvGrpSpPr>
        <p:grpSpPr>
          <a:xfrm>
            <a:off x="3270240" y="4581000"/>
            <a:ext cx="2808000" cy="1033920"/>
            <a:chOff x="3270240" y="4581000"/>
            <a:chExt cx="2808000" cy="1033920"/>
          </a:xfrm>
        </p:grpSpPr>
        <p:grpSp>
          <p:nvGrpSpPr>
            <p:cNvPr id="166" name="Group 77"/>
            <p:cNvGrpSpPr/>
            <p:nvPr/>
          </p:nvGrpSpPr>
          <p:grpSpPr>
            <a:xfrm>
              <a:off x="3270240" y="4581000"/>
              <a:ext cx="2808000" cy="1033920"/>
              <a:chOff x="3270240" y="4581000"/>
              <a:chExt cx="2808000" cy="1033920"/>
            </a:xfrm>
          </p:grpSpPr>
          <p:sp>
            <p:nvSpPr>
              <p:cNvPr id="167" name="CustomShape 78"/>
              <p:cNvSpPr/>
              <p:nvPr/>
            </p:nvSpPr>
            <p:spPr>
              <a:xfrm>
                <a:off x="3270240" y="4581000"/>
                <a:ext cx="2808000" cy="1022040"/>
              </a:xfrm>
              <a:prstGeom prst="rect">
                <a:avLst/>
              </a:prstGeom>
              <a:solidFill>
                <a:schemeClr val="lt1"/>
              </a:solidFill>
              <a:ln w="9525">
                <a:solidFill>
                  <a:schemeClr val="dk1"/>
                </a:solidFill>
                <a:round/>
              </a:ln>
            </p:spPr>
            <p:style>
              <a:lnRef idx="0"/>
              <a:fillRef idx="0"/>
              <a:effectRef idx="0"/>
              <a:fontRef idx="minor"/>
            </p:style>
            <p:txBody>
              <a:bodyPr>
                <a:noAutofit/>
              </a:bodyPr>
              <a:p>
                <a:pPr>
                  <a:lnSpc>
                    <a:spcPct val="100000"/>
                  </a:lnSpc>
                  <a:tabLst>
                    <a:tab algn="l" pos="0"/>
                  </a:tabLst>
                </a:pPr>
                <a:r>
                  <a:rPr b="1" lang="en-GB" sz="1400" spc="-1" strike="noStrike" cap="small">
                    <a:solidFill>
                      <a:srgbClr val="000000"/>
                    </a:solidFill>
                    <a:latin typeface="Century Gothic"/>
                    <a:ea typeface="Century Gothic"/>
                  </a:rPr>
                  <a:t>Leverage Software Defined</a:t>
                </a:r>
                <a:endParaRPr b="0" lang="en-GB" sz="1400" spc="-1" strike="noStrike">
                  <a:latin typeface="Arial"/>
                </a:endParaRPr>
              </a:p>
            </p:txBody>
          </p:sp>
          <p:sp>
            <p:nvSpPr>
              <p:cNvPr id="168" name="CustomShape 79"/>
              <p:cNvSpPr/>
              <p:nvPr/>
            </p:nvSpPr>
            <p:spPr>
              <a:xfrm>
                <a:off x="3270240" y="4793040"/>
                <a:ext cx="2808000" cy="821880"/>
              </a:xfrm>
              <a:prstGeom prst="rect">
                <a:avLst/>
              </a:prstGeom>
              <a:noFill/>
              <a:ln w="0">
                <a:noFill/>
              </a:ln>
            </p:spPr>
            <p:style>
              <a:lnRef idx="0"/>
              <a:fillRef idx="0"/>
              <a:effectRef idx="0"/>
              <a:fontRef idx="minor"/>
            </p:style>
            <p:txBody>
              <a:bodyPr>
                <a:spAutoFit/>
              </a:bodyPr>
              <a:p>
                <a:pPr>
                  <a:lnSpc>
                    <a:spcPct val="100000"/>
                  </a:lnSpc>
                  <a:tabLst>
                    <a:tab algn="l" pos="0"/>
                  </a:tabLst>
                </a:pPr>
                <a:r>
                  <a:rPr b="0" lang="en-GB" sz="800" spc="-1" strike="noStrike">
                    <a:solidFill>
                      <a:srgbClr val="302e45"/>
                    </a:solidFill>
                    <a:latin typeface="Arial"/>
                    <a:ea typeface="Arial"/>
                  </a:rPr>
                  <a:t>Virtualisation: Software Driven Data Centres</a:t>
                </a:r>
                <a:endParaRPr b="0" lang="en-GB" sz="800" spc="-1" strike="noStrike">
                  <a:latin typeface="Arial"/>
                </a:endParaRPr>
              </a:p>
              <a:p>
                <a:pPr>
                  <a:lnSpc>
                    <a:spcPct val="100000"/>
                  </a:lnSpc>
                  <a:tabLst>
                    <a:tab algn="l" pos="0"/>
                  </a:tabLst>
                </a:pPr>
                <a:r>
                  <a:rPr b="0" lang="en-GB" sz="800" spc="-1" strike="noStrike">
                    <a:solidFill>
                      <a:srgbClr val="302e45"/>
                    </a:solidFill>
                    <a:latin typeface="Arial"/>
                    <a:ea typeface="Arial"/>
                  </a:rPr>
                  <a:t>Orchestration: End-to-End process management with the inclusion of industry standard APIs (SP7)</a:t>
                </a:r>
                <a:endParaRPr b="0" lang="en-GB" sz="800" spc="-1" strike="noStrike">
                  <a:latin typeface="Arial"/>
                </a:endParaRPr>
              </a:p>
              <a:p>
                <a:pPr>
                  <a:lnSpc>
                    <a:spcPct val="100000"/>
                  </a:lnSpc>
                  <a:tabLst>
                    <a:tab algn="l" pos="0"/>
                  </a:tabLst>
                </a:pPr>
                <a:r>
                  <a:rPr b="0" lang="en-GB" sz="800" spc="-1" strike="noStrike">
                    <a:solidFill>
                      <a:srgbClr val="302e45"/>
                    </a:solidFill>
                    <a:latin typeface="Arial"/>
                    <a:ea typeface="Arial"/>
                  </a:rPr>
                  <a:t>Automation: driving scaling of rollouts &amp; enhancements</a:t>
                </a:r>
                <a:endParaRPr b="0" lang="en-GB" sz="800" spc="-1" strike="noStrike">
                  <a:latin typeface="Arial"/>
                </a:endParaRPr>
              </a:p>
              <a:p>
                <a:pPr>
                  <a:lnSpc>
                    <a:spcPct val="100000"/>
                  </a:lnSpc>
                  <a:tabLst>
                    <a:tab algn="l" pos="0"/>
                  </a:tabLst>
                </a:pPr>
                <a:r>
                  <a:rPr b="0" lang="en-GB" sz="800" spc="-1" strike="noStrike">
                    <a:solidFill>
                      <a:srgbClr val="302e45"/>
                    </a:solidFill>
                    <a:latin typeface="Arial"/>
                    <a:ea typeface="Arial"/>
                  </a:rPr>
                  <a:t>Multi-tenancy: single instance serving multiple tenants</a:t>
                </a:r>
                <a:endParaRPr b="0" lang="en-GB" sz="800" spc="-1" strike="noStrike">
                  <a:latin typeface="Arial"/>
                </a:endParaRPr>
              </a:p>
              <a:p>
                <a:pPr>
                  <a:lnSpc>
                    <a:spcPct val="100000"/>
                  </a:lnSpc>
                  <a:tabLst>
                    <a:tab algn="l" pos="0"/>
                  </a:tabLst>
                </a:pPr>
                <a:r>
                  <a:rPr b="0" lang="en-GB" sz="800" spc="-1" strike="noStrike">
                    <a:solidFill>
                      <a:srgbClr val="302e45"/>
                    </a:solidFill>
                    <a:latin typeface="Arial"/>
                    <a:ea typeface="Arial"/>
                  </a:rPr>
                  <a:t>Utilisation: high asset usage         CAPEX         OPEX </a:t>
                </a:r>
                <a:endParaRPr b="0" lang="en-GB" sz="800" spc="-1" strike="noStrike">
                  <a:latin typeface="Arial"/>
                </a:endParaRPr>
              </a:p>
            </p:txBody>
          </p:sp>
        </p:grpSp>
        <p:pic>
          <p:nvPicPr>
            <p:cNvPr id="169" name="Google Shape;217;p10" descr=""/>
            <p:cNvPicPr/>
            <p:nvPr/>
          </p:nvPicPr>
          <p:blipFill>
            <a:blip r:embed="rId41"/>
            <a:stretch/>
          </p:blipFill>
          <p:spPr>
            <a:xfrm>
              <a:off x="5357160" y="5451120"/>
              <a:ext cx="118440" cy="118440"/>
            </a:xfrm>
            <a:prstGeom prst="rect">
              <a:avLst/>
            </a:prstGeom>
            <a:ln w="0">
              <a:noFill/>
            </a:ln>
          </p:spPr>
        </p:pic>
        <p:pic>
          <p:nvPicPr>
            <p:cNvPr id="170" name="Google Shape;218;p10" descr=""/>
            <p:cNvPicPr/>
            <p:nvPr/>
          </p:nvPicPr>
          <p:blipFill>
            <a:blip r:embed="rId42"/>
            <a:stretch/>
          </p:blipFill>
          <p:spPr>
            <a:xfrm>
              <a:off x="4746240" y="5451120"/>
              <a:ext cx="118440" cy="118440"/>
            </a:xfrm>
            <a:prstGeom prst="rect">
              <a:avLst/>
            </a:prstGeom>
            <a:ln w="0">
              <a:noFill/>
            </a:ln>
          </p:spPr>
        </p:pic>
      </p:grpSp>
      <p:grpSp>
        <p:nvGrpSpPr>
          <p:cNvPr id="171" name="Group 80"/>
          <p:cNvGrpSpPr/>
          <p:nvPr/>
        </p:nvGrpSpPr>
        <p:grpSpPr>
          <a:xfrm>
            <a:off x="6189120" y="5715000"/>
            <a:ext cx="2835000" cy="951840"/>
            <a:chOff x="6189120" y="5715000"/>
            <a:chExt cx="2835000" cy="951840"/>
          </a:xfrm>
        </p:grpSpPr>
        <p:grpSp>
          <p:nvGrpSpPr>
            <p:cNvPr id="172" name="Group 81"/>
            <p:cNvGrpSpPr/>
            <p:nvPr/>
          </p:nvGrpSpPr>
          <p:grpSpPr>
            <a:xfrm>
              <a:off x="6230160" y="5966640"/>
              <a:ext cx="2793960" cy="700200"/>
              <a:chOff x="6230160" y="5966640"/>
              <a:chExt cx="2793960" cy="700200"/>
            </a:xfrm>
          </p:grpSpPr>
          <p:sp>
            <p:nvSpPr>
              <p:cNvPr id="173" name="CustomShape 82"/>
              <p:cNvSpPr/>
              <p:nvPr/>
            </p:nvSpPr>
            <p:spPr>
              <a:xfrm>
                <a:off x="6230160" y="5966640"/>
                <a:ext cx="2793960" cy="700200"/>
              </a:xfrm>
              <a:prstGeom prst="rect">
                <a:avLst/>
              </a:prstGeom>
              <a:noFill/>
              <a:ln w="0">
                <a:noFill/>
              </a:ln>
            </p:spPr>
            <p:style>
              <a:lnRef idx="0"/>
              <a:fillRef idx="0"/>
              <a:effectRef idx="0"/>
              <a:fontRef idx="minor"/>
            </p:style>
            <p:txBody>
              <a:bodyPr>
                <a:spAutoFit/>
              </a:bodyPr>
              <a:p>
                <a:pPr marL="171360" indent="-171000">
                  <a:lnSpc>
                    <a:spcPct val="100000"/>
                  </a:lnSpc>
                  <a:buClr>
                    <a:srgbClr val="302e45"/>
                  </a:buClr>
                  <a:buFont typeface="Arial"/>
                  <a:buChar char="•"/>
                </a:pPr>
                <a:r>
                  <a:rPr b="0" lang="en-GB" sz="800" spc="-1" strike="noStrike">
                    <a:solidFill>
                      <a:srgbClr val="302e45"/>
                    </a:solidFill>
                    <a:latin typeface="Arial"/>
                    <a:ea typeface="Arial"/>
                  </a:rPr>
                  <a:t>pre-emptively find new UK/EU tower estates (i.e. Vodafone rumoured tower sale across the EU)</a:t>
                </a:r>
                <a:endParaRPr b="0" lang="en-GB" sz="800" spc="-1" strike="noStrike">
                  <a:latin typeface="Arial"/>
                </a:endParaRPr>
              </a:p>
              <a:p>
                <a:pPr marL="171360" indent="-171000">
                  <a:lnSpc>
                    <a:spcPct val="100000"/>
                  </a:lnSpc>
                  <a:buClr>
                    <a:srgbClr val="302e45"/>
                  </a:buClr>
                  <a:buFont typeface="Arial"/>
                  <a:buChar char="•"/>
                </a:pPr>
                <a:r>
                  <a:rPr b="0" lang="en-GB" sz="800" spc="-1" strike="noStrike">
                    <a:solidFill>
                      <a:srgbClr val="302e45"/>
                    </a:solidFill>
                    <a:latin typeface="Arial"/>
                    <a:ea typeface="Arial"/>
                  </a:rPr>
                  <a:t>Small Cell for 5G (femto, pico, micro, macro)</a:t>
                </a:r>
                <a:endParaRPr b="0" lang="en-GB" sz="800" spc="-1" strike="noStrike">
                  <a:latin typeface="Arial"/>
                </a:endParaRPr>
              </a:p>
              <a:p>
                <a:pPr marL="171360" indent="-171000">
                  <a:lnSpc>
                    <a:spcPct val="100000"/>
                  </a:lnSpc>
                  <a:buClr>
                    <a:srgbClr val="302e45"/>
                  </a:buClr>
                  <a:buFont typeface="Arial"/>
                  <a:buChar char="•"/>
                </a:pPr>
                <a:r>
                  <a:rPr b="0" lang="en-GB" sz="800" spc="-1" strike="noStrike">
                    <a:solidFill>
                      <a:srgbClr val="302e45"/>
                    </a:solidFill>
                    <a:latin typeface="Arial"/>
                    <a:ea typeface="Arial"/>
                  </a:rPr>
                  <a:t>Profit-Centre NOT Cost-Centre        ROI</a:t>
                </a:r>
                <a:endParaRPr b="0" lang="en-GB" sz="800" spc="-1" strike="noStrike">
                  <a:latin typeface="Arial"/>
                </a:endParaRPr>
              </a:p>
              <a:p>
                <a:pPr marL="171360" indent="-171000">
                  <a:lnSpc>
                    <a:spcPct val="100000"/>
                  </a:lnSpc>
                  <a:buClr>
                    <a:srgbClr val="302e45"/>
                  </a:buClr>
                  <a:buFont typeface="Arial"/>
                  <a:buChar char="•"/>
                </a:pPr>
                <a:r>
                  <a:rPr b="0" lang="en-GB" sz="800" spc="-1" strike="noStrike">
                    <a:solidFill>
                      <a:srgbClr val="302e45"/>
                    </a:solidFill>
                    <a:latin typeface="Arial"/>
                    <a:ea typeface="Arial"/>
                  </a:rPr>
                  <a:t>Dependable Mean Time To Repair (MTTR)</a:t>
                </a:r>
                <a:endParaRPr b="0" lang="en-GB" sz="800" spc="-1" strike="noStrike">
                  <a:latin typeface="Arial"/>
                </a:endParaRPr>
              </a:p>
            </p:txBody>
          </p:sp>
          <p:pic>
            <p:nvPicPr>
              <p:cNvPr id="174" name="Google Shape;222;p10" descr=""/>
              <p:cNvPicPr/>
              <p:nvPr/>
            </p:nvPicPr>
            <p:blipFill>
              <a:blip r:embed="rId43"/>
              <a:stretch/>
            </p:blipFill>
            <p:spPr>
              <a:xfrm>
                <a:off x="7968240" y="6382440"/>
                <a:ext cx="118440" cy="118440"/>
              </a:xfrm>
              <a:prstGeom prst="rect">
                <a:avLst/>
              </a:prstGeom>
              <a:ln w="0">
                <a:noFill/>
              </a:ln>
            </p:spPr>
          </p:pic>
        </p:grpSp>
        <p:sp>
          <p:nvSpPr>
            <p:cNvPr id="175" name="CustomShape 83"/>
            <p:cNvSpPr/>
            <p:nvPr/>
          </p:nvSpPr>
          <p:spPr>
            <a:xfrm>
              <a:off x="6189120" y="5715000"/>
              <a:ext cx="1056240" cy="517320"/>
            </a:xfrm>
            <a:prstGeom prst="rect">
              <a:avLst/>
            </a:prstGeom>
            <a:noFill/>
            <a:ln w="0">
              <a:noFill/>
            </a:ln>
          </p:spPr>
          <p:style>
            <a:lnRef idx="0"/>
            <a:fillRef idx="0"/>
            <a:effectRef idx="0"/>
            <a:fontRef idx="minor"/>
          </p:style>
          <p:txBody>
            <a:bodyPr>
              <a:spAutoFit/>
            </a:bodyPr>
            <a:p>
              <a:pPr>
                <a:lnSpc>
                  <a:spcPct val="100000"/>
                </a:lnSpc>
                <a:tabLst>
                  <a:tab algn="l" pos="0"/>
                </a:tabLst>
              </a:pPr>
              <a:r>
                <a:rPr b="1" lang="en-GB" sz="1400" spc="-1" strike="noStrike" cap="small">
                  <a:solidFill>
                    <a:srgbClr val="000000"/>
                  </a:solidFill>
                  <a:latin typeface="Century Gothic"/>
                  <a:ea typeface="Century Gothic"/>
                </a:rPr>
                <a:t>Excellence</a:t>
              </a:r>
              <a:endParaRPr b="0" lang="en-GB" sz="1400" spc="-1" strike="noStrike">
                <a:latin typeface="Arial"/>
              </a:endParaRPr>
            </a:p>
          </p:txBody>
        </p:sp>
      </p:grpSp>
      <p:grpSp>
        <p:nvGrpSpPr>
          <p:cNvPr id="176" name="Group 84"/>
          <p:cNvGrpSpPr/>
          <p:nvPr/>
        </p:nvGrpSpPr>
        <p:grpSpPr>
          <a:xfrm>
            <a:off x="9114480" y="5715000"/>
            <a:ext cx="2844000" cy="830160"/>
            <a:chOff x="9114480" y="5715000"/>
            <a:chExt cx="2844000" cy="830160"/>
          </a:xfrm>
        </p:grpSpPr>
        <p:sp>
          <p:nvSpPr>
            <p:cNvPr id="177" name="CustomShape 85"/>
            <p:cNvSpPr/>
            <p:nvPr/>
          </p:nvSpPr>
          <p:spPr>
            <a:xfrm>
              <a:off x="9150480" y="5966640"/>
              <a:ext cx="2808000" cy="578520"/>
            </a:xfrm>
            <a:prstGeom prst="rect">
              <a:avLst/>
            </a:prstGeom>
            <a:noFill/>
            <a:ln w="0">
              <a:noFill/>
            </a:ln>
          </p:spPr>
          <p:style>
            <a:lnRef idx="0"/>
            <a:fillRef idx="0"/>
            <a:effectRef idx="0"/>
            <a:fontRef idx="minor"/>
          </p:style>
          <p:txBody>
            <a:bodyPr>
              <a:spAutoFit/>
            </a:bodyPr>
            <a:p>
              <a:pPr marL="171360" indent="-171000">
                <a:lnSpc>
                  <a:spcPct val="100000"/>
                </a:lnSpc>
                <a:buClr>
                  <a:srgbClr val="302e45"/>
                </a:buClr>
                <a:buFont typeface="Arial"/>
                <a:buChar char="•"/>
              </a:pPr>
              <a:r>
                <a:rPr b="0" lang="en-GB" sz="800" spc="-1" strike="noStrike">
                  <a:solidFill>
                    <a:srgbClr val="302e45"/>
                  </a:solidFill>
                  <a:latin typeface="Arial"/>
                  <a:ea typeface="Arial"/>
                </a:rPr>
                <a:t>On-Demand rollout and RF planning </a:t>
              </a:r>
              <a:endParaRPr b="0" lang="en-GB" sz="800" spc="-1" strike="noStrike">
                <a:latin typeface="Arial"/>
              </a:endParaRPr>
            </a:p>
            <a:p>
              <a:pPr marL="171360" indent="-171000">
                <a:lnSpc>
                  <a:spcPct val="100000"/>
                </a:lnSpc>
                <a:buClr>
                  <a:srgbClr val="302e45"/>
                </a:buClr>
                <a:buFont typeface="Arial"/>
                <a:buChar char="•"/>
              </a:pPr>
              <a:r>
                <a:rPr b="0" lang="en-GB" sz="800" spc="-1" strike="noStrike">
                  <a:solidFill>
                    <a:srgbClr val="302e45"/>
                  </a:solidFill>
                  <a:latin typeface="Arial"/>
                  <a:ea typeface="Arial"/>
                </a:rPr>
                <a:t>Enter new territories: EMEA, APAC, CALA, NAM – post Brexit opportunities</a:t>
              </a:r>
              <a:endParaRPr b="0" lang="en-GB" sz="800" spc="-1" strike="noStrike">
                <a:latin typeface="Arial"/>
              </a:endParaRPr>
            </a:p>
            <a:p>
              <a:pPr marL="171360" indent="-171000">
                <a:lnSpc>
                  <a:spcPct val="100000"/>
                </a:lnSpc>
                <a:buClr>
                  <a:srgbClr val="302e45"/>
                </a:buClr>
                <a:buFont typeface="Arial"/>
                <a:buChar char="•"/>
              </a:pPr>
              <a:r>
                <a:rPr b="0" lang="en-GB" sz="800" spc="-1" strike="noStrike">
                  <a:solidFill>
                    <a:srgbClr val="302e45"/>
                  </a:solidFill>
                  <a:latin typeface="Arial"/>
                  <a:ea typeface="Arial"/>
                </a:rPr>
                <a:t>Offer to global market: Tower-as-a-Service</a:t>
              </a:r>
              <a:endParaRPr b="0" lang="en-GB" sz="800" spc="-1" strike="noStrike">
                <a:latin typeface="Arial"/>
              </a:endParaRPr>
            </a:p>
          </p:txBody>
        </p:sp>
        <p:sp>
          <p:nvSpPr>
            <p:cNvPr id="178" name="CustomShape 86"/>
            <p:cNvSpPr/>
            <p:nvPr/>
          </p:nvSpPr>
          <p:spPr>
            <a:xfrm>
              <a:off x="9114480" y="5715000"/>
              <a:ext cx="923400" cy="517320"/>
            </a:xfrm>
            <a:prstGeom prst="rect">
              <a:avLst/>
            </a:prstGeom>
            <a:noFill/>
            <a:ln w="0">
              <a:noFill/>
            </a:ln>
          </p:spPr>
          <p:style>
            <a:lnRef idx="0"/>
            <a:fillRef idx="0"/>
            <a:effectRef idx="0"/>
            <a:fontRef idx="minor"/>
          </p:style>
          <p:txBody>
            <a:bodyPr>
              <a:spAutoFit/>
            </a:bodyPr>
            <a:p>
              <a:pPr>
                <a:lnSpc>
                  <a:spcPct val="100000"/>
                </a:lnSpc>
                <a:tabLst>
                  <a:tab algn="l" pos="0"/>
                </a:tabLst>
              </a:pPr>
              <a:r>
                <a:rPr b="1" lang="en-GB" sz="1400" spc="-1" strike="noStrike" cap="small">
                  <a:solidFill>
                    <a:srgbClr val="000000"/>
                  </a:solidFill>
                  <a:latin typeface="Century Gothic"/>
                  <a:ea typeface="Century Gothic"/>
                </a:rPr>
                <a:t>Flexibility</a:t>
              </a:r>
              <a:endParaRPr b="0" lang="en-GB" sz="1400" spc="-1" strike="noStrike">
                <a:latin typeface="Arial"/>
              </a:endParaRPr>
            </a:p>
          </p:txBody>
        </p:sp>
      </p:grpSp>
      <p:grpSp>
        <p:nvGrpSpPr>
          <p:cNvPr id="179" name="Group 87"/>
          <p:cNvGrpSpPr/>
          <p:nvPr/>
        </p:nvGrpSpPr>
        <p:grpSpPr>
          <a:xfrm>
            <a:off x="3209400" y="5715000"/>
            <a:ext cx="2854800" cy="987840"/>
            <a:chOff x="3209400" y="5715000"/>
            <a:chExt cx="2854800" cy="987840"/>
          </a:xfrm>
        </p:grpSpPr>
        <p:sp>
          <p:nvSpPr>
            <p:cNvPr id="180" name="CustomShape 88"/>
            <p:cNvSpPr/>
            <p:nvPr/>
          </p:nvSpPr>
          <p:spPr>
            <a:xfrm>
              <a:off x="3270240" y="6002640"/>
              <a:ext cx="2793960" cy="700200"/>
            </a:xfrm>
            <a:prstGeom prst="rect">
              <a:avLst/>
            </a:prstGeom>
            <a:noFill/>
            <a:ln w="0">
              <a:noFill/>
            </a:ln>
          </p:spPr>
          <p:style>
            <a:lnRef idx="0"/>
            <a:fillRef idx="0"/>
            <a:effectRef idx="0"/>
            <a:fontRef idx="minor"/>
          </p:style>
          <p:txBody>
            <a:bodyPr>
              <a:spAutoFit/>
            </a:bodyPr>
            <a:p>
              <a:pPr marL="171360" indent="-171000">
                <a:lnSpc>
                  <a:spcPct val="100000"/>
                </a:lnSpc>
                <a:buClr>
                  <a:srgbClr val="302e45"/>
                </a:buClr>
                <a:buFont typeface="Arial"/>
                <a:buChar char="•"/>
              </a:pPr>
              <a:r>
                <a:rPr b="0" lang="en-GB" sz="800" spc="-1" strike="noStrike">
                  <a:solidFill>
                    <a:srgbClr val="302e45"/>
                  </a:solidFill>
                  <a:latin typeface="Arial"/>
                  <a:ea typeface="Arial"/>
                </a:rPr>
                <a:t>Work with </a:t>
              </a:r>
              <a:r>
                <a:rPr b="1" lang="en-GB" sz="800" spc="-1" strike="noStrike">
                  <a:solidFill>
                    <a:srgbClr val="302e45"/>
                  </a:solidFill>
                  <a:latin typeface="Arial"/>
                  <a:ea typeface="Arial"/>
                </a:rPr>
                <a:t>Amdocs</a:t>
              </a:r>
              <a:r>
                <a:rPr b="0" lang="en-GB" sz="800" spc="-1" strike="noStrike">
                  <a:solidFill>
                    <a:srgbClr val="302e45"/>
                  </a:solidFill>
                  <a:latin typeface="Arial"/>
                  <a:ea typeface="Arial"/>
                </a:rPr>
                <a:t> to introduce new global Tower-as-a-Service standards through TMF &amp; MEF for MNOs and vendors to adopt</a:t>
              </a:r>
              <a:endParaRPr b="0" lang="en-GB" sz="800" spc="-1" strike="noStrike">
                <a:latin typeface="Arial"/>
              </a:endParaRPr>
            </a:p>
            <a:p>
              <a:pPr marL="171360" indent="-171000">
                <a:lnSpc>
                  <a:spcPct val="100000"/>
                </a:lnSpc>
                <a:buClr>
                  <a:srgbClr val="302e45"/>
                </a:buClr>
                <a:buFont typeface="Arial"/>
                <a:buChar char="•"/>
              </a:pPr>
              <a:r>
                <a:rPr b="0" lang="en-GB" sz="800" spc="-1" strike="noStrike">
                  <a:solidFill>
                    <a:srgbClr val="302e45"/>
                  </a:solidFill>
                  <a:latin typeface="Arial"/>
                  <a:ea typeface="Arial"/>
                </a:rPr>
                <a:t>Enable new seamless shareholder enablement</a:t>
              </a:r>
              <a:endParaRPr b="0" lang="en-GB" sz="800" spc="-1" strike="noStrike">
                <a:latin typeface="Arial"/>
              </a:endParaRPr>
            </a:p>
            <a:p>
              <a:pPr marL="171360" indent="-171000">
                <a:lnSpc>
                  <a:spcPct val="100000"/>
                </a:lnSpc>
                <a:buClr>
                  <a:srgbClr val="302e45"/>
                </a:buClr>
                <a:buFont typeface="Arial"/>
                <a:buChar char="•"/>
              </a:pPr>
              <a:r>
                <a:rPr b="0" lang="en-GB" sz="800" spc="-1" strike="noStrike">
                  <a:solidFill>
                    <a:srgbClr val="302e45"/>
                  </a:solidFill>
                  <a:latin typeface="Arial"/>
                  <a:ea typeface="Arial"/>
                </a:rPr>
                <a:t>Forecasted capacity and coverage</a:t>
              </a:r>
              <a:endParaRPr b="0" lang="en-GB" sz="800" spc="-1" strike="noStrike">
                <a:latin typeface="Arial"/>
              </a:endParaRPr>
            </a:p>
          </p:txBody>
        </p:sp>
        <p:sp>
          <p:nvSpPr>
            <p:cNvPr id="181" name="CustomShape 89"/>
            <p:cNvSpPr/>
            <p:nvPr/>
          </p:nvSpPr>
          <p:spPr>
            <a:xfrm>
              <a:off x="3209400" y="5715000"/>
              <a:ext cx="945720" cy="517320"/>
            </a:xfrm>
            <a:prstGeom prst="rect">
              <a:avLst/>
            </a:prstGeom>
            <a:noFill/>
            <a:ln w="0">
              <a:noFill/>
            </a:ln>
          </p:spPr>
          <p:style>
            <a:lnRef idx="0"/>
            <a:fillRef idx="0"/>
            <a:effectRef idx="0"/>
            <a:fontRef idx="minor"/>
          </p:style>
          <p:txBody>
            <a:bodyPr>
              <a:spAutoFit/>
            </a:bodyPr>
            <a:p>
              <a:pPr>
                <a:lnSpc>
                  <a:spcPct val="100000"/>
                </a:lnSpc>
                <a:tabLst>
                  <a:tab algn="l" pos="0"/>
                </a:tabLst>
              </a:pPr>
              <a:r>
                <a:rPr b="1" lang="en-GB" sz="1400" spc="-1" strike="noStrike" cap="small">
                  <a:solidFill>
                    <a:srgbClr val="000000"/>
                  </a:solidFill>
                  <a:latin typeface="Century Gothic"/>
                  <a:ea typeface="Century Gothic"/>
                </a:rPr>
                <a:t>Certainty</a:t>
              </a:r>
              <a:endParaRPr b="0" lang="en-GB" sz="1400" spc="-1" strike="noStrike">
                <a:latin typeface="Arial"/>
              </a:endParaRPr>
            </a:p>
          </p:txBody>
        </p:sp>
      </p:gr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71"/>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9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1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1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7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1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1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1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1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15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23" presetSubtype="16">
                                  <p:stCondLst>
                                    <p:cond delay="0"/>
                                  </p:stCondLst>
                                  <p:childTnLst>
                                    <p:set>
                                      <p:cBhvr>
                                        <p:cTn id="66" dur="1" fill="hold">
                                          <p:stCondLst>
                                            <p:cond delay="0"/>
                                          </p:stCondLst>
                                        </p:cTn>
                                        <p:tgtEl>
                                          <p:spTgt spid="145"/>
                                        </p:tgtEl>
                                        <p:attrNameLst>
                                          <p:attrName>style.visibility</p:attrName>
                                        </p:attrNameLst>
                                      </p:cBhvr>
                                      <p:to>
                                        <p:strVal val="visible"/>
                                      </p:to>
                                    </p:set>
                                    <p:anim calcmode="lin" valueType="num">
                                      <p:cBhvr additive="repl">
                                        <p:cTn id="67" dur="500"/>
                                        <p:tgtEl>
                                          <p:spTgt spid="145"/>
                                        </p:tgtEl>
                                        <p:attrNameLst>
                                          <p:attrName>ppt_w</p:attrName>
                                        </p:attrNameLst>
                                      </p:cBhvr>
                                      <p:tavLst>
                                        <p:tav tm="0">
                                          <p:val>
                                            <p:strVal val="0"/>
                                          </p:val>
                                        </p:tav>
                                        <p:tav tm="100000">
                                          <p:val>
                                            <p:strVal val="#ppt_w"/>
                                          </p:val>
                                        </p:tav>
                                      </p:tavLst>
                                    </p:anim>
                                    <p:anim calcmode="lin" valueType="num">
                                      <p:cBhvr additive="repl">
                                        <p:cTn id="68" dur="500"/>
                                        <p:tgtEl>
                                          <p:spTgt spid="145"/>
                                        </p:tgtEl>
                                        <p:attrNameLst>
                                          <p:attrName>ppt_h</p:attrName>
                                        </p:attrNameLst>
                                      </p:cBhvr>
                                      <p:tavLst>
                                        <p:tav tm="0">
                                          <p:val>
                                            <p:str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5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16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16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6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6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5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11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17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17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02e45"/>
      </a:dk2>
      <a:lt2>
        <a:srgbClr val="dfe1df"/>
      </a:lt2>
      <a:accent1>
        <a:srgbClr val="fdb515"/>
      </a:accent1>
      <a:accent2>
        <a:srgbClr val="f2665f"/>
      </a:accent2>
      <a:accent3>
        <a:srgbClr val="ec008c"/>
      </a:accent3>
      <a:accent4>
        <a:srgbClr val="302e45"/>
      </a:accent4>
      <a:accent5>
        <a:srgbClr val="626469"/>
      </a:accent5>
      <a:accent6>
        <a:srgbClr val="d9d9d6"/>
      </a:accent6>
      <a:hlink>
        <a:srgbClr val="fdb515"/>
      </a:hlink>
      <a:folHlink>
        <a:srgbClr val="ec00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02e45"/>
      </a:dk2>
      <a:lt2>
        <a:srgbClr val="dfe1df"/>
      </a:lt2>
      <a:accent1>
        <a:srgbClr val="fdb515"/>
      </a:accent1>
      <a:accent2>
        <a:srgbClr val="f2665f"/>
      </a:accent2>
      <a:accent3>
        <a:srgbClr val="ec008c"/>
      </a:accent3>
      <a:accent4>
        <a:srgbClr val="302e45"/>
      </a:accent4>
      <a:accent5>
        <a:srgbClr val="626469"/>
      </a:accent5>
      <a:accent6>
        <a:srgbClr val="d9d9d6"/>
      </a:accent6>
      <a:hlink>
        <a:srgbClr val="fdb515"/>
      </a:hlink>
      <a:folHlink>
        <a:srgbClr val="ec00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2023-06-29T10:29:28Z</dcterms:modified>
  <cp:revision>1</cp:revision>
  <dc:subject/>
  <dc:title/>
</cp:coreProperties>
</file>