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>
        <p:scale>
          <a:sx n="60" d="100"/>
          <a:sy n="60" d="100"/>
        </p:scale>
        <p:origin x="16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i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>
                <a:latin typeface="+mj-ea"/>
                <a:ea typeface="+mj-ea"/>
              </a:rPr>
              <a:t>中華旅行社銷售業績</a:t>
            </a:r>
            <a:endParaRPr lang="en-MY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9-4B91-B583-FF9DF71CE904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C9-4B91-B583-FF9DF71CE904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C9-4B91-B583-FF9DF71CE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3649856"/>
        <c:axId val="803666176"/>
        <c:axId val="0"/>
      </c:bar3DChart>
      <c:catAx>
        <c:axId val="80364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CN" altLang="en-US" sz="1000">
                    <a:latin typeface="+mj-ea"/>
                    <a:ea typeface="+mj-ea"/>
                  </a:rPr>
                  <a:t>月份</a:t>
                </a:r>
                <a:endParaRPr lang="en-MY" sz="1000">
                  <a:latin typeface="+mj-ea"/>
                  <a:ea typeface="+mj-ea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66176"/>
        <c:crosses val="autoZero"/>
        <c:auto val="1"/>
        <c:lblAlgn val="ctr"/>
        <c:lblOffset val="100"/>
        <c:noMultiLvlLbl val="0"/>
      </c:catAx>
      <c:valAx>
        <c:axId val="80366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CN" altLang="en-US" sz="1000">
                    <a:latin typeface="+mj-ea"/>
                    <a:ea typeface="+mj-ea"/>
                  </a:rPr>
                  <a:t>金額（千元）</a:t>
                </a:r>
                <a:endParaRPr lang="en-MY" sz="1000">
                  <a:latin typeface="+mj-ea"/>
                  <a:ea typeface="+mj-ea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4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>
                <a:latin typeface="+mj-ea"/>
                <a:ea typeface="+mj-ea"/>
              </a:rPr>
              <a:t>中華旅行社銷售情形</a:t>
            </a:r>
            <a:endParaRPr lang="en-MY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150481189851271E-2"/>
          <c:y val="0.18148148148148149"/>
          <c:w val="0.87129396325459318"/>
          <c:h val="0.60653543307086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7-4C4D-8432-DED90FA69865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7-4C4D-8432-DED90FA69865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7-4C4D-8432-DED90FA698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37385808"/>
        <c:axId val="737372368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87-4C4D-8432-DED90FA698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37385808"/>
        <c:axId val="737372368"/>
      </c:lineChart>
      <c:catAx>
        <c:axId val="737385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月份</a:t>
                </a:r>
                <a:endParaRPr lang="en-MY"/>
              </a:p>
            </c:rich>
          </c:tx>
          <c:layout>
            <c:manualLayout>
              <c:xMode val="edge"/>
              <c:yMode val="edge"/>
              <c:x val="0.47983962166769795"/>
              <c:y val="0.85432226758902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372368"/>
        <c:crosses val="autoZero"/>
        <c:auto val="1"/>
        <c:lblAlgn val="ctr"/>
        <c:lblOffset val="100"/>
        <c:noMultiLvlLbl val="0"/>
      </c:catAx>
      <c:valAx>
        <c:axId val="73737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b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金額</a:t>
                </a:r>
                <a:endParaRPr lang="en-MY"/>
              </a:p>
            </c:rich>
          </c:tx>
          <c:layout>
            <c:manualLayout>
              <c:xMode val="edge"/>
              <c:yMode val="edge"/>
              <c:x val="2.5719430652443226E-2"/>
              <c:y val="8.89151721049411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b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38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>
                <a:latin typeface="+mj-ea"/>
                <a:ea typeface="+mj-ea"/>
              </a:rPr>
              <a:t>中華旅行社銷售業績</a:t>
            </a:r>
            <a:endParaRPr lang="en-MY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橫條圖!$A$1</c:f>
              <c:strCache>
                <c:ptCount val="1"/>
                <c:pt idx="0">
                  <c:v>品名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橫條圖!$B$1:$G$1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04-40FD-B213-D6A64B4E2694}"/>
            </c:ext>
          </c:extLst>
        </c:ser>
        <c:ser>
          <c:idx val="1"/>
          <c:order val="1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04-40FD-B213-D6A64B4E2694}"/>
            </c:ext>
          </c:extLst>
        </c:ser>
        <c:ser>
          <c:idx val="2"/>
          <c:order val="2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04-40FD-B213-D6A64B4E2694}"/>
            </c:ext>
          </c:extLst>
        </c:ser>
        <c:ser>
          <c:idx val="3"/>
          <c:order val="3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04-40FD-B213-D6A64B4E2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485456"/>
        <c:axId val="727500816"/>
        <c:axId val="0"/>
      </c:bar3DChart>
      <c:catAx>
        <c:axId val="727485456"/>
        <c:scaling>
          <c:orientation val="minMax"/>
        </c:scaling>
        <c:delete val="0"/>
        <c:axPos val="l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CN" altLang="en-US">
                    <a:latin typeface="+mj-ea"/>
                    <a:ea typeface="+mj-ea"/>
                  </a:rPr>
                  <a:t>月份</a:t>
                </a:r>
                <a:endParaRPr lang="en-MY">
                  <a:latin typeface="+mj-ea"/>
                  <a:ea typeface="+mj-ea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00816"/>
        <c:crosses val="autoZero"/>
        <c:auto val="1"/>
        <c:lblAlgn val="ctr"/>
        <c:lblOffset val="100"/>
        <c:noMultiLvlLbl val="0"/>
      </c:catAx>
      <c:valAx>
        <c:axId val="72750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CN" altLang="en-US">
                    <a:latin typeface="+mj-ea"/>
                    <a:ea typeface="+mj-ea"/>
                  </a:rPr>
                  <a:t>金額（千元）</a:t>
                </a:r>
                <a:endParaRPr lang="en-MY">
                  <a:latin typeface="+mj-ea"/>
                  <a:ea typeface="+mj-ea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4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83333333333334E-2"/>
          <c:y val="0.24739574219889179"/>
          <c:w val="0.81388888888888888"/>
          <c:h val="0.65243073782443861"/>
        </c:manualLayout>
      </c:layout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F49-4EBA-9581-C9C7DE85C3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F49-4EBA-9581-C9C7DE85C3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F49-4EBA-9581-C9C7DE85C3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F49-4EBA-9581-C9C7DE85C3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FF49-4EBA-9581-C9C7DE85C393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FF49-4EBA-9581-C9C7DE85C393}"/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FF49-4EBA-9581-C9C7DE85C393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FF49-4EBA-9581-C9C7DE85C393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FF49-4EBA-9581-C9C7DE85C393}"/>
                </c:ext>
              </c:extLst>
            </c:dLbl>
            <c:dLbl>
              <c:idx val="4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FF49-4EBA-9581-C9C7DE85C39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5B9BD5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49-4EBA-9581-C9C7DE85C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5B9BD5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D0-4016-BE46-4FB68922D3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D0-4016-BE46-4FB68922D3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FD0-4016-BE46-4FB68922D3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FD0-4016-BE46-4FB68922D3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FD0-4016-BE46-4FB68922D3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FD0-4016-BE46-4FB68922D3C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FD0-4016-BE46-4FB68922D3C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FD0-4016-BE46-4FB68922D3C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FD0-4016-BE46-4FB68922D3C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EFD0-4016-BE46-4FB68922D3C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EFD0-4016-BE46-4FB68922D3C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EFD0-4016-BE46-4FB68922D3C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FD0-4016-BE46-4FB68922D3C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5B9BD5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>
                <a:latin typeface="+mj-ea"/>
                <a:ea typeface="+mj-ea"/>
              </a:rPr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83333333333334E-2"/>
          <c:y val="0.24739574219889179"/>
          <c:w val="0.81388888888888888"/>
          <c:h val="0.65243073782443861"/>
        </c:manualLayout>
      </c:layout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D6A-4BF3-A337-A1AC8C8741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D6A-4BF3-A337-A1AC8C8741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D6A-4BF3-A337-A1AC8C8741EE}"/>
              </c:ext>
            </c:extLst>
          </c:dPt>
          <c:dPt>
            <c:idx val="3"/>
            <c:bubble3D val="0"/>
            <c:explosion val="2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D6A-4BF3-A337-A1AC8C8741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D6A-4BF3-A337-A1AC8C8741EE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D6A-4BF3-A337-A1AC8C8741EE}"/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1D6A-4BF3-A337-A1AC8C8741EE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1D6A-4BF3-A337-A1AC8C8741EE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1D6A-4BF3-A337-A1AC8C8741EE}"/>
                </c:ext>
              </c:extLst>
            </c:dLbl>
            <c:dLbl>
              <c:idx val="4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1D6A-4BF3-A337-A1AC8C8741E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5B9BD5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6A-4BF3-A337-A1AC8C874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5B9BD5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服務績效表現</a:t>
            </a:r>
            <a:endParaRPr lang="en-MY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3-4A2B-A4D5-3853F921E58B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3-4A2B-A4D5-3853F921E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257216"/>
        <c:axId val="806238496"/>
      </c:radarChart>
      <c:catAx>
        <c:axId val="80625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38496"/>
        <c:crosses val="autoZero"/>
        <c:auto val="1"/>
        <c:lblAlgn val="ctr"/>
        <c:lblOffset val="100"/>
        <c:noMultiLvlLbl val="0"/>
      </c:catAx>
      <c:valAx>
        <c:axId val="80623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5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5B9BD5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0F-43BD-9655-F6138C037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684896"/>
        <c:axId val="803669536"/>
      </c:scatterChart>
      <c:valAx>
        <c:axId val="80368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69536"/>
        <c:crosses val="autoZero"/>
        <c:crossBetween val="midCat"/>
      </c:valAx>
      <c:valAx>
        <c:axId val="80366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每月所得</a:t>
                </a:r>
                <a:endParaRPr lang="en-MY"/>
              </a:p>
            </c:rich>
          </c:tx>
          <c:overlay val="0"/>
          <c:spPr>
            <a:noFill/>
            <a:ln>
              <a:solidFill>
                <a:srgbClr val="5B9BD5"/>
              </a:solidFill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84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>
                <a:latin typeface="+mj-ea"/>
                <a:ea typeface="+mj-ea"/>
              </a:rPr>
              <a:t>中華航空銷售機位數量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9-4EA9-985D-2F8B97F77D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3677216"/>
        <c:axId val="803662816"/>
      </c:lineChart>
      <c:catAx>
        <c:axId val="803677216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62816"/>
        <c:crosses val="autoZero"/>
        <c:auto val="0"/>
        <c:lblAlgn val="ctr"/>
        <c:lblOffset val="100"/>
        <c:noMultiLvlLbl val="0"/>
      </c:catAx>
      <c:valAx>
        <c:axId val="803662816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8036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5B9BD5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>
                <a:latin typeface="+mj-ea"/>
                <a:ea typeface="+mj-ea"/>
              </a:rPr>
              <a:t>中華航空股價趨勢圖</a:t>
            </a:r>
            <a:endParaRPr lang="en-MY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0-4D7E-8B5C-15694CED7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3680096"/>
        <c:axId val="80368105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40-4D7E-8B5C-15694CED7D6C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40-4D7E-8B5C-15694CED7D6C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40-4D7E-8B5C-15694CED7D6C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740-4D7E-8B5C-15694CED7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20514176"/>
        <c:axId val="820535296"/>
      </c:stockChart>
      <c:catAx>
        <c:axId val="803680096"/>
        <c:scaling>
          <c:orientation val="minMax"/>
        </c:scaling>
        <c:delete val="0"/>
        <c:axPos val="b"/>
        <c:numFmt formatCode="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81056"/>
        <c:crosses val="autoZero"/>
        <c:auto val="0"/>
        <c:lblAlgn val="ctr"/>
        <c:lblOffset val="100"/>
        <c:noMultiLvlLbl val="0"/>
      </c:catAx>
      <c:valAx>
        <c:axId val="80368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CN" altLang="en-US">
                    <a:latin typeface="+mj-ea"/>
                    <a:ea typeface="+mj-ea"/>
                  </a:rPr>
                  <a:t>成交量</a:t>
                </a:r>
                <a:endParaRPr lang="en-MY">
                  <a:latin typeface="+mj-ea"/>
                  <a:ea typeface="+mj-ea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80096"/>
        <c:crosses val="autoZero"/>
        <c:crossBetween val="between"/>
      </c:valAx>
      <c:valAx>
        <c:axId val="8205352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CN" altLang="en-US">
                    <a:latin typeface="+mj-ea"/>
                    <a:ea typeface="+mj-ea"/>
                  </a:rPr>
                  <a:t>金額</a:t>
                </a:r>
                <a:endParaRPr lang="en-MY">
                  <a:latin typeface="+mj-ea"/>
                  <a:ea typeface="+mj-ea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514176"/>
        <c:crosses val="max"/>
        <c:crossBetween val="between"/>
      </c:valAx>
      <c:dateAx>
        <c:axId val="820514176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82053529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64F9D98-7DC8-194E-B6F2-DAA1B5399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976607"/>
              </p:ext>
            </p:extLst>
          </p:nvPr>
        </p:nvGraphicFramePr>
        <p:xfrm>
          <a:off x="4906013" y="3298394"/>
          <a:ext cx="4095759" cy="279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356992"/>
            <a:ext cx="4180994" cy="273442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DB3E8B7-5EAC-CD31-C2BE-ADF2B9CE9E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691421"/>
              </p:ext>
            </p:extLst>
          </p:nvPr>
        </p:nvGraphicFramePr>
        <p:xfrm>
          <a:off x="4823520" y="3234690"/>
          <a:ext cx="4180994" cy="288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A374DC-79C2-0FD0-3C80-C74E04E4D4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914554"/>
              </p:ext>
            </p:extLst>
          </p:nvPr>
        </p:nvGraphicFramePr>
        <p:xfrm>
          <a:off x="4937644" y="3260981"/>
          <a:ext cx="4063707" cy="291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7DA3A2-D8DE-D50C-479C-4FD07459E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918594"/>
              </p:ext>
            </p:extLst>
          </p:nvPr>
        </p:nvGraphicFramePr>
        <p:xfrm>
          <a:off x="4799457" y="3327816"/>
          <a:ext cx="4146083" cy="267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697F37-3C29-1C1C-A2FA-E1E74AD4E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14579"/>
              </p:ext>
            </p:extLst>
          </p:nvPr>
        </p:nvGraphicFramePr>
        <p:xfrm>
          <a:off x="4910324" y="3371644"/>
          <a:ext cx="4161292" cy="268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45A148-C160-1109-82B3-E4B05F2A0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881720"/>
              </p:ext>
            </p:extLst>
          </p:nvPr>
        </p:nvGraphicFramePr>
        <p:xfrm>
          <a:off x="4815239" y="3260981"/>
          <a:ext cx="4158208" cy="28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0"/>
            <a:ext cx="4300938" cy="290340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D96C24-C07C-3ACC-4419-BDF7F27E1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788430"/>
              </p:ext>
            </p:extLst>
          </p:nvPr>
        </p:nvGraphicFramePr>
        <p:xfrm>
          <a:off x="4729424" y="3260980"/>
          <a:ext cx="4235063" cy="272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0E8DD2-0714-B677-F643-F29C182AB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043217"/>
              </p:ext>
            </p:extLst>
          </p:nvPr>
        </p:nvGraphicFramePr>
        <p:xfrm>
          <a:off x="4595609" y="33482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05C866-0256-B5EE-00D1-C9B079555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43810"/>
              </p:ext>
            </p:extLst>
          </p:nvPr>
        </p:nvGraphicFramePr>
        <p:xfrm>
          <a:off x="4925647" y="3269330"/>
          <a:ext cx="3910921" cy="282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AC3DDB8-5285-5CB0-4EAA-C0B257FD7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078051"/>
              </p:ext>
            </p:extLst>
          </p:nvPr>
        </p:nvGraphicFramePr>
        <p:xfrm>
          <a:off x="4839688" y="3046098"/>
          <a:ext cx="4066414" cy="320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754</TotalTime>
  <Words>944</Words>
  <Application>Microsoft Office PowerPoint</Application>
  <PresentationFormat>On-screen Show (4:3)</PresentationFormat>
  <Paragraphs>490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文鼎中楷</vt:lpstr>
      <vt:lpstr>Arial</vt:lpstr>
      <vt:lpstr>Calibri</vt:lpstr>
      <vt:lpstr>Times New Roman</vt:lpstr>
      <vt:lpstr>4_佈景主題1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稼绅 李</cp:lastModifiedBy>
  <cp:revision>82</cp:revision>
  <dcterms:created xsi:type="dcterms:W3CDTF">2017-01-16T13:26:16Z</dcterms:created>
  <dcterms:modified xsi:type="dcterms:W3CDTF">2024-03-19T11:09:28Z</dcterms:modified>
</cp:coreProperties>
</file>