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5" r:id="rId2"/>
    <p:sldId id="328" r:id="rId3"/>
    <p:sldId id="338" r:id="rId4"/>
    <p:sldId id="329" r:id="rId5"/>
    <p:sldId id="342" r:id="rId6"/>
    <p:sldId id="364" r:id="rId7"/>
    <p:sldId id="341" r:id="rId8"/>
    <p:sldId id="344" r:id="rId9"/>
    <p:sldId id="345" r:id="rId10"/>
    <p:sldId id="352" r:id="rId11"/>
    <p:sldId id="351" r:id="rId12"/>
    <p:sldId id="343" r:id="rId13"/>
    <p:sldId id="347" r:id="rId14"/>
    <p:sldId id="353" r:id="rId15"/>
    <p:sldId id="354" r:id="rId16"/>
    <p:sldId id="358" r:id="rId17"/>
    <p:sldId id="359" r:id="rId18"/>
    <p:sldId id="360" r:id="rId19"/>
    <p:sldId id="363" r:id="rId20"/>
    <p:sldId id="361" r:id="rId21"/>
    <p:sldId id="362" r:id="rId22"/>
    <p:sldId id="356" r:id="rId23"/>
    <p:sldId id="31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A0E6DB-5188-4DD2-9CBD-2774C1D769A1}">
          <p14:sldIdLst>
            <p14:sldId id="295"/>
          </p14:sldIdLst>
        </p14:section>
        <p14:section name="Untitled Section" id="{6787E7B8-F987-44B1-A387-9189BE34A2D5}">
          <p14:sldIdLst>
            <p14:sldId id="328"/>
            <p14:sldId id="338"/>
            <p14:sldId id="329"/>
            <p14:sldId id="342"/>
            <p14:sldId id="364"/>
            <p14:sldId id="341"/>
            <p14:sldId id="344"/>
            <p14:sldId id="345"/>
            <p14:sldId id="352"/>
            <p14:sldId id="351"/>
            <p14:sldId id="343"/>
            <p14:sldId id="347"/>
            <p14:sldId id="353"/>
            <p14:sldId id="354"/>
            <p14:sldId id="358"/>
            <p14:sldId id="359"/>
            <p14:sldId id="360"/>
            <p14:sldId id="363"/>
            <p14:sldId id="361"/>
            <p14:sldId id="362"/>
            <p14:sldId id="35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yton Linh" initials="C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2EFE4"/>
    <a:srgbClr val="F9C303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74667" autoAdjust="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D354AF-A5D1-49DC-A645-0773D2D389EB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A800D6D-FA01-4B6D-9C4A-2DD8C4A5647A}">
      <dgm:prSet phldrT="[Text]"/>
      <dgm:spPr>
        <a:ln w="19050">
          <a:prstDash val="dashDot"/>
        </a:ln>
      </dgm:spPr>
      <dgm:t>
        <a:bodyPr/>
        <a:lstStyle/>
        <a:p>
          <a:r>
            <a:rPr lang="en-US" b="1" dirty="0"/>
            <a:t>make [options]  [target]</a:t>
          </a:r>
          <a:endParaRPr lang="en-US" dirty="0"/>
        </a:p>
      </dgm:t>
    </dgm:pt>
    <dgm:pt modelId="{73A5195B-05C4-43EF-854A-5967A9D8EFC2}" type="parTrans" cxnId="{45D597D2-D74F-4E52-B69D-AF0B68B12EDC}">
      <dgm:prSet/>
      <dgm:spPr/>
      <dgm:t>
        <a:bodyPr/>
        <a:lstStyle/>
        <a:p>
          <a:endParaRPr lang="en-US"/>
        </a:p>
      </dgm:t>
    </dgm:pt>
    <dgm:pt modelId="{B5965B5A-BB5C-499F-A6EB-789229400114}" type="sibTrans" cxnId="{45D597D2-D74F-4E52-B69D-AF0B68B12EDC}">
      <dgm:prSet/>
      <dgm:spPr/>
      <dgm:t>
        <a:bodyPr/>
        <a:lstStyle/>
        <a:p>
          <a:endParaRPr lang="en-US"/>
        </a:p>
      </dgm:t>
    </dgm:pt>
    <dgm:pt modelId="{06958E45-37A1-48AF-B424-7C180D59035B}">
      <dgm:prSet phldrT="[Text]"/>
      <dgm:spPr/>
      <dgm:t>
        <a:bodyPr/>
        <a:lstStyle/>
        <a:p>
          <a:pPr algn="ctr"/>
          <a:r>
            <a:rPr lang="en-US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Type </a:t>
          </a:r>
          <a:r>
            <a:rPr lang="en-US" b="1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make --help </a:t>
          </a:r>
          <a:r>
            <a:rPr lang="en-US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 see all </a:t>
          </a:r>
          <a:r>
            <a:rPr lang="en-US" b="1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options</a:t>
          </a:r>
          <a:r>
            <a:rPr lang="en-US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en-US" b="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make</a:t>
          </a:r>
          <a:r>
            <a:rPr lang="en-US" b="1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en-US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command supports</a:t>
          </a:r>
          <a:endParaRPr lang="en-US" dirty="0"/>
        </a:p>
      </dgm:t>
    </dgm:pt>
    <dgm:pt modelId="{C358C15F-57BF-456D-B710-61027B26900F}" type="parTrans" cxnId="{2074447E-E94B-4DF9-B2F2-3A0ED9F22198}">
      <dgm:prSet/>
      <dgm:spPr>
        <a:ln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A25391A2-0744-470C-A2E7-8422404DEF46}" type="sibTrans" cxnId="{2074447E-E94B-4DF9-B2F2-3A0ED9F22198}">
      <dgm:prSet/>
      <dgm:spPr/>
      <dgm:t>
        <a:bodyPr/>
        <a:lstStyle/>
        <a:p>
          <a:endParaRPr lang="en-US"/>
        </a:p>
      </dgm:t>
    </dgm:pt>
    <dgm:pt modelId="{DEA7306C-0A3F-409A-85E9-04EF61F87CEC}">
      <dgm:prSet phldrT="[Text]"/>
      <dgm:spPr/>
      <dgm:t>
        <a:bodyPr/>
        <a:lstStyle/>
        <a:p>
          <a:r>
            <a:rPr lang="en-US" b="1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target </a:t>
          </a:r>
          <a:r>
            <a:rPr lang="en-US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is a tag (or name defined) present in </a:t>
          </a:r>
          <a:r>
            <a:rPr lang="en-US" b="1" dirty="0" err="1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makefile</a:t>
          </a:r>
          <a:endParaRPr lang="en-US" dirty="0"/>
        </a:p>
      </dgm:t>
    </dgm:pt>
    <dgm:pt modelId="{84E55DAC-0B28-42BD-8EC2-6C5C65F758F3}" type="parTrans" cxnId="{F63FA55C-BECE-443B-9206-5D9D91D930F1}">
      <dgm:prSet/>
      <dgm:spPr>
        <a:ln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69291369-C865-4F9C-A679-67B6B6623B13}" type="sibTrans" cxnId="{F63FA55C-BECE-443B-9206-5D9D91D930F1}">
      <dgm:prSet/>
      <dgm:spPr/>
      <dgm:t>
        <a:bodyPr/>
        <a:lstStyle/>
        <a:p>
          <a:endParaRPr lang="en-US"/>
        </a:p>
      </dgm:t>
    </dgm:pt>
    <dgm:pt modelId="{1715B7EB-851A-44CC-805F-966F6A2A71EF}" type="pres">
      <dgm:prSet presAssocID="{FFD354AF-A5D1-49DC-A645-0773D2D389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E0E5FA-8218-4D05-BE0B-D30F58A83B83}" type="pres">
      <dgm:prSet presAssocID="{8A800D6D-FA01-4B6D-9C4A-2DD8C4A5647A}" presName="hierRoot1" presStyleCnt="0">
        <dgm:presLayoutVars>
          <dgm:hierBranch val="init"/>
        </dgm:presLayoutVars>
      </dgm:prSet>
      <dgm:spPr/>
    </dgm:pt>
    <dgm:pt modelId="{4B111A54-D1CB-4544-A4C0-1A8351DB6E24}" type="pres">
      <dgm:prSet presAssocID="{8A800D6D-FA01-4B6D-9C4A-2DD8C4A5647A}" presName="rootComposite1" presStyleCnt="0"/>
      <dgm:spPr/>
    </dgm:pt>
    <dgm:pt modelId="{4D4B8150-1C2D-4EA9-B76D-F66A480CB1C2}" type="pres">
      <dgm:prSet presAssocID="{8A800D6D-FA01-4B6D-9C4A-2DD8C4A5647A}" presName="rootText1" presStyleLbl="node0" presStyleIdx="0" presStyleCnt="1" custScaleX="221107" custScaleY="71942" custLinFactNeighborY="-396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0ADC16-899C-4532-AC54-7CA3669E410E}" type="pres">
      <dgm:prSet presAssocID="{8A800D6D-FA01-4B6D-9C4A-2DD8C4A5647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7E0E6F8-370A-4E22-8617-2E5B683951B2}" type="pres">
      <dgm:prSet presAssocID="{8A800D6D-FA01-4B6D-9C4A-2DD8C4A5647A}" presName="hierChild2" presStyleCnt="0"/>
      <dgm:spPr/>
    </dgm:pt>
    <dgm:pt modelId="{D97E19EE-13BD-4BBA-BF8F-D929B1494FB1}" type="pres">
      <dgm:prSet presAssocID="{C358C15F-57BF-456D-B710-61027B26900F}" presName="Name37" presStyleLbl="parChTrans1D2" presStyleIdx="0" presStyleCnt="2"/>
      <dgm:spPr/>
      <dgm:t>
        <a:bodyPr/>
        <a:lstStyle/>
        <a:p>
          <a:endParaRPr lang="en-US"/>
        </a:p>
      </dgm:t>
    </dgm:pt>
    <dgm:pt modelId="{876C3E58-F74F-425E-A952-9C621F4069FD}" type="pres">
      <dgm:prSet presAssocID="{06958E45-37A1-48AF-B424-7C180D59035B}" presName="hierRoot2" presStyleCnt="0">
        <dgm:presLayoutVars>
          <dgm:hierBranch val="init"/>
        </dgm:presLayoutVars>
      </dgm:prSet>
      <dgm:spPr/>
    </dgm:pt>
    <dgm:pt modelId="{A437419C-9103-4306-B812-AB176748881E}" type="pres">
      <dgm:prSet presAssocID="{06958E45-37A1-48AF-B424-7C180D59035B}" presName="rootComposite" presStyleCnt="0"/>
      <dgm:spPr/>
    </dgm:pt>
    <dgm:pt modelId="{A1C17203-A6C3-4057-9B7C-5D0E0494F3C3}" type="pres">
      <dgm:prSet presAssocID="{06958E45-37A1-48AF-B424-7C180D59035B}" presName="rootText" presStyleLbl="node2" presStyleIdx="0" presStyleCnt="2" custScaleX="2379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73DC17-5F12-4BF2-9F7B-D315F48D702A}" type="pres">
      <dgm:prSet presAssocID="{06958E45-37A1-48AF-B424-7C180D59035B}" presName="rootConnector" presStyleLbl="node2" presStyleIdx="0" presStyleCnt="2"/>
      <dgm:spPr/>
      <dgm:t>
        <a:bodyPr/>
        <a:lstStyle/>
        <a:p>
          <a:endParaRPr lang="en-US"/>
        </a:p>
      </dgm:t>
    </dgm:pt>
    <dgm:pt modelId="{C4F58F92-0A45-4808-9EB4-9B389587F8AB}" type="pres">
      <dgm:prSet presAssocID="{06958E45-37A1-48AF-B424-7C180D59035B}" presName="hierChild4" presStyleCnt="0"/>
      <dgm:spPr/>
    </dgm:pt>
    <dgm:pt modelId="{512F9502-5123-4481-83B9-67F76D8A1C52}" type="pres">
      <dgm:prSet presAssocID="{06958E45-37A1-48AF-B424-7C180D59035B}" presName="hierChild5" presStyleCnt="0"/>
      <dgm:spPr/>
    </dgm:pt>
    <dgm:pt modelId="{0D09652F-7460-4815-BBE6-EA37D761BABF}" type="pres">
      <dgm:prSet presAssocID="{84E55DAC-0B28-42BD-8EC2-6C5C65F758F3}" presName="Name37" presStyleLbl="parChTrans1D2" presStyleIdx="1" presStyleCnt="2"/>
      <dgm:spPr/>
      <dgm:t>
        <a:bodyPr/>
        <a:lstStyle/>
        <a:p>
          <a:endParaRPr lang="en-US"/>
        </a:p>
      </dgm:t>
    </dgm:pt>
    <dgm:pt modelId="{3A42183F-B2A0-4277-9A1B-7AB0255091F9}" type="pres">
      <dgm:prSet presAssocID="{DEA7306C-0A3F-409A-85E9-04EF61F87CEC}" presName="hierRoot2" presStyleCnt="0">
        <dgm:presLayoutVars>
          <dgm:hierBranch val="init"/>
        </dgm:presLayoutVars>
      </dgm:prSet>
      <dgm:spPr/>
    </dgm:pt>
    <dgm:pt modelId="{CD37FE8A-7ECB-465E-AC8F-E1AACF35DB34}" type="pres">
      <dgm:prSet presAssocID="{DEA7306C-0A3F-409A-85E9-04EF61F87CEC}" presName="rootComposite" presStyleCnt="0"/>
      <dgm:spPr/>
    </dgm:pt>
    <dgm:pt modelId="{6A6AB61B-2576-4A86-B614-932F298DDEFF}" type="pres">
      <dgm:prSet presAssocID="{DEA7306C-0A3F-409A-85E9-04EF61F87CEC}" presName="rootText" presStyleLbl="node2" presStyleIdx="1" presStyleCnt="2" custScaleX="2367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5E193B-76B2-4814-8BD6-A6543CD866A4}" type="pres">
      <dgm:prSet presAssocID="{DEA7306C-0A3F-409A-85E9-04EF61F87CEC}" presName="rootConnector" presStyleLbl="node2" presStyleIdx="1" presStyleCnt="2"/>
      <dgm:spPr/>
      <dgm:t>
        <a:bodyPr/>
        <a:lstStyle/>
        <a:p>
          <a:endParaRPr lang="en-US"/>
        </a:p>
      </dgm:t>
    </dgm:pt>
    <dgm:pt modelId="{A5974BCC-5C7B-4BD8-9312-2BBDC7DE97A1}" type="pres">
      <dgm:prSet presAssocID="{DEA7306C-0A3F-409A-85E9-04EF61F87CEC}" presName="hierChild4" presStyleCnt="0"/>
      <dgm:spPr/>
    </dgm:pt>
    <dgm:pt modelId="{183B0F7F-D3F4-4ADE-897B-6CB0B6388AD9}" type="pres">
      <dgm:prSet presAssocID="{DEA7306C-0A3F-409A-85E9-04EF61F87CEC}" presName="hierChild5" presStyleCnt="0"/>
      <dgm:spPr/>
    </dgm:pt>
    <dgm:pt modelId="{3A661B21-192A-4B7D-8B53-CA8B6F84FC7F}" type="pres">
      <dgm:prSet presAssocID="{8A800D6D-FA01-4B6D-9C4A-2DD8C4A5647A}" presName="hierChild3" presStyleCnt="0"/>
      <dgm:spPr/>
    </dgm:pt>
  </dgm:ptLst>
  <dgm:cxnLst>
    <dgm:cxn modelId="{4391FE24-C7F2-4C09-AB9B-EFCC2E52E015}" type="presOf" srcId="{C358C15F-57BF-456D-B710-61027B26900F}" destId="{D97E19EE-13BD-4BBA-BF8F-D929B1494FB1}" srcOrd="0" destOrd="0" presId="urn:microsoft.com/office/officeart/2005/8/layout/orgChart1"/>
    <dgm:cxn modelId="{CF468D1B-2BA9-479E-8166-69563DF7BEC6}" type="presOf" srcId="{8A800D6D-FA01-4B6D-9C4A-2DD8C4A5647A}" destId="{790ADC16-899C-4532-AC54-7CA3669E410E}" srcOrd="1" destOrd="0" presId="urn:microsoft.com/office/officeart/2005/8/layout/orgChart1"/>
    <dgm:cxn modelId="{98353406-8913-4950-B147-9C60AD833944}" type="presOf" srcId="{84E55DAC-0B28-42BD-8EC2-6C5C65F758F3}" destId="{0D09652F-7460-4815-BBE6-EA37D761BABF}" srcOrd="0" destOrd="0" presId="urn:microsoft.com/office/officeart/2005/8/layout/orgChart1"/>
    <dgm:cxn modelId="{22821C2F-60F6-4B6E-99E7-2748FBB2CBA5}" type="presOf" srcId="{FFD354AF-A5D1-49DC-A645-0773D2D389EB}" destId="{1715B7EB-851A-44CC-805F-966F6A2A71EF}" srcOrd="0" destOrd="0" presId="urn:microsoft.com/office/officeart/2005/8/layout/orgChart1"/>
    <dgm:cxn modelId="{F63FA55C-BECE-443B-9206-5D9D91D930F1}" srcId="{8A800D6D-FA01-4B6D-9C4A-2DD8C4A5647A}" destId="{DEA7306C-0A3F-409A-85E9-04EF61F87CEC}" srcOrd="1" destOrd="0" parTransId="{84E55DAC-0B28-42BD-8EC2-6C5C65F758F3}" sibTransId="{69291369-C865-4F9C-A679-67B6B6623B13}"/>
    <dgm:cxn modelId="{ABCCFBDB-C6B2-4C57-8401-7D0D65B4B0A8}" type="presOf" srcId="{DEA7306C-0A3F-409A-85E9-04EF61F87CEC}" destId="{6A6AB61B-2576-4A86-B614-932F298DDEFF}" srcOrd="0" destOrd="0" presId="urn:microsoft.com/office/officeart/2005/8/layout/orgChart1"/>
    <dgm:cxn modelId="{2074447E-E94B-4DF9-B2F2-3A0ED9F22198}" srcId="{8A800D6D-FA01-4B6D-9C4A-2DD8C4A5647A}" destId="{06958E45-37A1-48AF-B424-7C180D59035B}" srcOrd="0" destOrd="0" parTransId="{C358C15F-57BF-456D-B710-61027B26900F}" sibTransId="{A25391A2-0744-470C-A2E7-8422404DEF46}"/>
    <dgm:cxn modelId="{E7988FB1-937E-41FC-B481-D474594A17ED}" type="presOf" srcId="{8A800D6D-FA01-4B6D-9C4A-2DD8C4A5647A}" destId="{4D4B8150-1C2D-4EA9-B76D-F66A480CB1C2}" srcOrd="0" destOrd="0" presId="urn:microsoft.com/office/officeart/2005/8/layout/orgChart1"/>
    <dgm:cxn modelId="{92C17897-3B01-4E46-93DD-1BA918AE9980}" type="presOf" srcId="{06958E45-37A1-48AF-B424-7C180D59035B}" destId="{A1C17203-A6C3-4057-9B7C-5D0E0494F3C3}" srcOrd="0" destOrd="0" presId="urn:microsoft.com/office/officeart/2005/8/layout/orgChart1"/>
    <dgm:cxn modelId="{45D597D2-D74F-4E52-B69D-AF0B68B12EDC}" srcId="{FFD354AF-A5D1-49DC-A645-0773D2D389EB}" destId="{8A800D6D-FA01-4B6D-9C4A-2DD8C4A5647A}" srcOrd="0" destOrd="0" parTransId="{73A5195B-05C4-43EF-854A-5967A9D8EFC2}" sibTransId="{B5965B5A-BB5C-499F-A6EB-789229400114}"/>
    <dgm:cxn modelId="{9AF7E084-BC85-4B70-A32A-C416EBA34DD1}" type="presOf" srcId="{DEA7306C-0A3F-409A-85E9-04EF61F87CEC}" destId="{CE5E193B-76B2-4814-8BD6-A6543CD866A4}" srcOrd="1" destOrd="0" presId="urn:microsoft.com/office/officeart/2005/8/layout/orgChart1"/>
    <dgm:cxn modelId="{226CAE3A-DAB5-403A-B9CE-A8D1F8B6ACFB}" type="presOf" srcId="{06958E45-37A1-48AF-B424-7C180D59035B}" destId="{E773DC17-5F12-4BF2-9F7B-D315F48D702A}" srcOrd="1" destOrd="0" presId="urn:microsoft.com/office/officeart/2005/8/layout/orgChart1"/>
    <dgm:cxn modelId="{3C57D535-ABDF-4CFA-ABC3-5005CDA20FCF}" type="presParOf" srcId="{1715B7EB-851A-44CC-805F-966F6A2A71EF}" destId="{1BE0E5FA-8218-4D05-BE0B-D30F58A83B83}" srcOrd="0" destOrd="0" presId="urn:microsoft.com/office/officeart/2005/8/layout/orgChart1"/>
    <dgm:cxn modelId="{30C9B6B5-4EBF-4627-BD24-5458A4807DF4}" type="presParOf" srcId="{1BE0E5FA-8218-4D05-BE0B-D30F58A83B83}" destId="{4B111A54-D1CB-4544-A4C0-1A8351DB6E24}" srcOrd="0" destOrd="0" presId="urn:microsoft.com/office/officeart/2005/8/layout/orgChart1"/>
    <dgm:cxn modelId="{E0DDEC80-B92B-44C4-85B4-15801C39A5D3}" type="presParOf" srcId="{4B111A54-D1CB-4544-A4C0-1A8351DB6E24}" destId="{4D4B8150-1C2D-4EA9-B76D-F66A480CB1C2}" srcOrd="0" destOrd="0" presId="urn:microsoft.com/office/officeart/2005/8/layout/orgChart1"/>
    <dgm:cxn modelId="{88EB1724-2A53-45D4-9613-2A3920EA6B3C}" type="presParOf" srcId="{4B111A54-D1CB-4544-A4C0-1A8351DB6E24}" destId="{790ADC16-899C-4532-AC54-7CA3669E410E}" srcOrd="1" destOrd="0" presId="urn:microsoft.com/office/officeart/2005/8/layout/orgChart1"/>
    <dgm:cxn modelId="{53F43F33-69E1-445D-ACB0-D4C9F4552F47}" type="presParOf" srcId="{1BE0E5FA-8218-4D05-BE0B-D30F58A83B83}" destId="{B7E0E6F8-370A-4E22-8617-2E5B683951B2}" srcOrd="1" destOrd="0" presId="urn:microsoft.com/office/officeart/2005/8/layout/orgChart1"/>
    <dgm:cxn modelId="{724571C7-AAF1-464F-AA80-41DBFBF410F1}" type="presParOf" srcId="{B7E0E6F8-370A-4E22-8617-2E5B683951B2}" destId="{D97E19EE-13BD-4BBA-BF8F-D929B1494FB1}" srcOrd="0" destOrd="0" presId="urn:microsoft.com/office/officeart/2005/8/layout/orgChart1"/>
    <dgm:cxn modelId="{DC2FAF64-C4CE-440F-949D-BC683255F7D5}" type="presParOf" srcId="{B7E0E6F8-370A-4E22-8617-2E5B683951B2}" destId="{876C3E58-F74F-425E-A952-9C621F4069FD}" srcOrd="1" destOrd="0" presId="urn:microsoft.com/office/officeart/2005/8/layout/orgChart1"/>
    <dgm:cxn modelId="{3C289FD6-B6BC-409F-8F5F-269330498DB5}" type="presParOf" srcId="{876C3E58-F74F-425E-A952-9C621F4069FD}" destId="{A437419C-9103-4306-B812-AB176748881E}" srcOrd="0" destOrd="0" presId="urn:microsoft.com/office/officeart/2005/8/layout/orgChart1"/>
    <dgm:cxn modelId="{38DB07D5-C2DD-45F1-B096-006F7269C105}" type="presParOf" srcId="{A437419C-9103-4306-B812-AB176748881E}" destId="{A1C17203-A6C3-4057-9B7C-5D0E0494F3C3}" srcOrd="0" destOrd="0" presId="urn:microsoft.com/office/officeart/2005/8/layout/orgChart1"/>
    <dgm:cxn modelId="{14B80C63-9139-4C61-A837-233A391A14E1}" type="presParOf" srcId="{A437419C-9103-4306-B812-AB176748881E}" destId="{E773DC17-5F12-4BF2-9F7B-D315F48D702A}" srcOrd="1" destOrd="0" presId="urn:microsoft.com/office/officeart/2005/8/layout/orgChart1"/>
    <dgm:cxn modelId="{E6CC3721-C2B5-4949-9887-0F1D2DAFC5A9}" type="presParOf" srcId="{876C3E58-F74F-425E-A952-9C621F4069FD}" destId="{C4F58F92-0A45-4808-9EB4-9B389587F8AB}" srcOrd="1" destOrd="0" presId="urn:microsoft.com/office/officeart/2005/8/layout/orgChart1"/>
    <dgm:cxn modelId="{D12DE24E-3285-48C8-BBE4-3B3029386AFB}" type="presParOf" srcId="{876C3E58-F74F-425E-A952-9C621F4069FD}" destId="{512F9502-5123-4481-83B9-67F76D8A1C52}" srcOrd="2" destOrd="0" presId="urn:microsoft.com/office/officeart/2005/8/layout/orgChart1"/>
    <dgm:cxn modelId="{8745AA7F-2F18-47D1-9BE6-2E21C0BF8E8A}" type="presParOf" srcId="{B7E0E6F8-370A-4E22-8617-2E5B683951B2}" destId="{0D09652F-7460-4815-BBE6-EA37D761BABF}" srcOrd="2" destOrd="0" presId="urn:microsoft.com/office/officeart/2005/8/layout/orgChart1"/>
    <dgm:cxn modelId="{18934E50-982D-4860-98BB-C20C92110143}" type="presParOf" srcId="{B7E0E6F8-370A-4E22-8617-2E5B683951B2}" destId="{3A42183F-B2A0-4277-9A1B-7AB0255091F9}" srcOrd="3" destOrd="0" presId="urn:microsoft.com/office/officeart/2005/8/layout/orgChart1"/>
    <dgm:cxn modelId="{8570CCBC-58C4-4E71-9914-EFA663DD52F7}" type="presParOf" srcId="{3A42183F-B2A0-4277-9A1B-7AB0255091F9}" destId="{CD37FE8A-7ECB-465E-AC8F-E1AACF35DB34}" srcOrd="0" destOrd="0" presId="urn:microsoft.com/office/officeart/2005/8/layout/orgChart1"/>
    <dgm:cxn modelId="{D8A98ED2-DB29-4A20-A7DD-EF88122FBFF7}" type="presParOf" srcId="{CD37FE8A-7ECB-465E-AC8F-E1AACF35DB34}" destId="{6A6AB61B-2576-4A86-B614-932F298DDEFF}" srcOrd="0" destOrd="0" presId="urn:microsoft.com/office/officeart/2005/8/layout/orgChart1"/>
    <dgm:cxn modelId="{7504715A-F042-4EDE-9E0D-1E3EBE056F89}" type="presParOf" srcId="{CD37FE8A-7ECB-465E-AC8F-E1AACF35DB34}" destId="{CE5E193B-76B2-4814-8BD6-A6543CD866A4}" srcOrd="1" destOrd="0" presId="urn:microsoft.com/office/officeart/2005/8/layout/orgChart1"/>
    <dgm:cxn modelId="{B172B6CA-FC41-4EDE-A3C2-0BC2081268A1}" type="presParOf" srcId="{3A42183F-B2A0-4277-9A1B-7AB0255091F9}" destId="{A5974BCC-5C7B-4BD8-9312-2BBDC7DE97A1}" srcOrd="1" destOrd="0" presId="urn:microsoft.com/office/officeart/2005/8/layout/orgChart1"/>
    <dgm:cxn modelId="{85DCE3BB-692F-4147-BEC7-4990FE9470F9}" type="presParOf" srcId="{3A42183F-B2A0-4277-9A1B-7AB0255091F9}" destId="{183B0F7F-D3F4-4ADE-897B-6CB0B6388AD9}" srcOrd="2" destOrd="0" presId="urn:microsoft.com/office/officeart/2005/8/layout/orgChart1"/>
    <dgm:cxn modelId="{1F81E8D0-7521-4054-8504-DC5F0917484F}" type="presParOf" srcId="{1BE0E5FA-8218-4D05-BE0B-D30F58A83B83}" destId="{3A661B21-192A-4B7D-8B53-CA8B6F84FC7F}" srcOrd="2" destOrd="0" presId="urn:microsoft.com/office/officeart/2005/8/layout/orgChart1"/>
  </dgm:cxnLst>
  <dgm:bg/>
  <dgm:whole>
    <a:ln w="12700"/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9652F-7460-4815-BBE6-EA37D761BABF}">
      <dsp:nvSpPr>
        <dsp:cNvPr id="0" name=""/>
        <dsp:cNvSpPr/>
      </dsp:nvSpPr>
      <dsp:spPr>
        <a:xfrm>
          <a:off x="5443537" y="789978"/>
          <a:ext cx="2843469" cy="512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051"/>
              </a:lnTo>
              <a:lnTo>
                <a:pt x="2843469" y="282051"/>
              </a:lnTo>
              <a:lnTo>
                <a:pt x="2843469" y="512647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7E19EE-13BD-4BBA-BF8F-D929B1494FB1}">
      <dsp:nvSpPr>
        <dsp:cNvPr id="0" name=""/>
        <dsp:cNvSpPr/>
      </dsp:nvSpPr>
      <dsp:spPr>
        <a:xfrm>
          <a:off x="2613299" y="789978"/>
          <a:ext cx="2830237" cy="512647"/>
        </a:xfrm>
        <a:custGeom>
          <a:avLst/>
          <a:gdLst/>
          <a:ahLst/>
          <a:cxnLst/>
          <a:rect l="0" t="0" r="0" b="0"/>
          <a:pathLst>
            <a:path>
              <a:moveTo>
                <a:pt x="2830237" y="0"/>
              </a:moveTo>
              <a:lnTo>
                <a:pt x="2830237" y="282051"/>
              </a:lnTo>
              <a:lnTo>
                <a:pt x="0" y="282051"/>
              </a:lnTo>
              <a:lnTo>
                <a:pt x="0" y="512647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B8150-1C2D-4EA9-B76D-F66A480CB1C2}">
      <dsp:nvSpPr>
        <dsp:cNvPr id="0" name=""/>
        <dsp:cNvSpPr/>
      </dsp:nvSpPr>
      <dsp:spPr>
        <a:xfrm>
          <a:off x="3015612" y="0"/>
          <a:ext cx="4855849" cy="7899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rgbClr r="0" g="0" b="0"/>
          </a:solidFill>
          <a:prstDash val="dash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/>
            <a:t>make [options]  [target]</a:t>
          </a:r>
          <a:endParaRPr lang="en-US" sz="3000" kern="1200" dirty="0"/>
        </a:p>
      </dsp:txBody>
      <dsp:txXfrm>
        <a:off x="3015612" y="0"/>
        <a:ext cx="4855849" cy="789978"/>
      </dsp:txXfrm>
    </dsp:sp>
    <dsp:sp modelId="{A1C17203-A6C3-4057-9B7C-5D0E0494F3C3}">
      <dsp:nvSpPr>
        <dsp:cNvPr id="0" name=""/>
        <dsp:cNvSpPr/>
      </dsp:nvSpPr>
      <dsp:spPr>
        <a:xfrm>
          <a:off x="425" y="1302625"/>
          <a:ext cx="5225747" cy="1098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Type </a:t>
          </a:r>
          <a:r>
            <a:rPr lang="en-US" sz="3000" b="1" kern="12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make --help </a:t>
          </a:r>
          <a:r>
            <a:rPr lang="en-US" sz="3000" kern="12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 see all </a:t>
          </a:r>
          <a:r>
            <a:rPr lang="en-US" sz="3000" b="1" kern="12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options</a:t>
          </a:r>
          <a:r>
            <a:rPr lang="en-US" sz="3000" kern="12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en-US" sz="3000" b="0" kern="12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make</a:t>
          </a:r>
          <a:r>
            <a:rPr lang="en-US" sz="3000" b="1" kern="12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en-US" sz="3000" kern="12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command supports</a:t>
          </a:r>
          <a:endParaRPr lang="en-US" sz="3000" kern="1200" dirty="0"/>
        </a:p>
      </dsp:txBody>
      <dsp:txXfrm>
        <a:off x="425" y="1302625"/>
        <a:ext cx="5225747" cy="1098076"/>
      </dsp:txXfrm>
    </dsp:sp>
    <dsp:sp modelId="{6A6AB61B-2576-4A86-B614-932F298DDEFF}">
      <dsp:nvSpPr>
        <dsp:cNvPr id="0" name=""/>
        <dsp:cNvSpPr/>
      </dsp:nvSpPr>
      <dsp:spPr>
        <a:xfrm>
          <a:off x="5687364" y="1302625"/>
          <a:ext cx="5199283" cy="1098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target </a:t>
          </a:r>
          <a:r>
            <a:rPr lang="en-US" sz="3000" kern="12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is a tag (or name defined) present in </a:t>
          </a:r>
          <a:r>
            <a:rPr lang="en-US" sz="3000" b="1" kern="1200" dirty="0" err="1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makefile</a:t>
          </a:r>
          <a:endParaRPr lang="en-US" sz="3000" kern="1200" dirty="0"/>
        </a:p>
      </dsp:txBody>
      <dsp:txXfrm>
        <a:off x="5687364" y="1302625"/>
        <a:ext cx="5199283" cy="1098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7F975-785E-4422-8167-623494B57FB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9265D-0477-42D7-BE88-82688DC69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3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by Hai Phan on Sep 5</a:t>
            </a:r>
            <a:r>
              <a:rPr lang="en-US" baseline="30000" dirty="0"/>
              <a:t>th</a:t>
            </a:r>
            <a:r>
              <a:rPr lang="en-US" dirty="0"/>
              <a:t> 2018. This slide is used to help understand fundamental features and properties of Git ( a distributed version control system).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08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46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45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37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60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93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34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4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303B3-4080-431A-AFCA-DC696E698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BC48B-ECBD-41AB-B21B-9E1B06282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180D2-0082-4A85-B3B2-682F6F2A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0B1-3CE5-4E00-95CD-AB2D6EA5080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1B948-FADE-4C2B-BE71-9A2191B7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D61C7-1A05-41F9-85E3-FAD865DB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AFC6B12-434B-40A0-9022-05093D6D4AE5}"/>
              </a:ext>
            </a:extLst>
          </p:cNvPr>
          <p:cNvSpPr/>
          <p:nvPr userDrawn="1"/>
        </p:nvSpPr>
        <p:spPr>
          <a:xfrm flipV="1">
            <a:off x="1" y="-6"/>
            <a:ext cx="10579394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E2E181-599E-4E5F-9D47-DE446E6CEC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B0CF5A-AC05-4576-A803-F669BE528504}"/>
              </a:ext>
            </a:extLst>
          </p:cNvPr>
          <p:cNvSpPr txBox="1"/>
          <p:nvPr userDrawn="1"/>
        </p:nvSpPr>
        <p:spPr>
          <a:xfrm>
            <a:off x="238416" y="108811"/>
            <a:ext cx="5074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82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303B3-4080-431A-AFCA-DC696E698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BC48B-ECBD-41AB-B21B-9E1B06282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180D2-0082-4A85-B3B2-682F6F2A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0B1-3CE5-4E00-95CD-AB2D6EA5080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1B948-FADE-4C2B-BE71-9A2191B7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D61C7-1A05-41F9-85E3-FAD865DB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AFC6B12-434B-40A0-9022-05093D6D4AE5}"/>
              </a:ext>
            </a:extLst>
          </p:cNvPr>
          <p:cNvSpPr/>
          <p:nvPr userDrawn="1"/>
        </p:nvSpPr>
        <p:spPr>
          <a:xfrm flipV="1">
            <a:off x="0" y="-4"/>
            <a:ext cx="10625667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E2E181-599E-4E5F-9D47-DE446E6CEC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7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4493623" y="4868088"/>
            <a:ext cx="6903319" cy="581744"/>
          </a:xfrm>
          <a:prstGeom prst="rect">
            <a:avLst/>
          </a:prstGeom>
        </p:spPr>
        <p:txBody>
          <a:bodyPr anchor="ctr"/>
          <a:lstStyle>
            <a:lvl1pPr algn="ctr">
              <a:defRPr sz="2400" b="1" spc="800"/>
            </a:lvl1pPr>
          </a:lstStyle>
          <a:p>
            <a:r>
              <a:t>Title Text</a:t>
            </a:r>
          </a:p>
        </p:txBody>
      </p:sp>
      <p:sp>
        <p:nvSpPr>
          <p:cNvPr id="1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146627" y="5467589"/>
            <a:ext cx="7933102" cy="2365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1200" cap="all" spc="400">
                <a:solidFill>
                  <a:srgbClr val="2A1A00"/>
                </a:solidFill>
              </a:defRPr>
            </a:lvl1pPr>
            <a:lvl2pPr marL="0" indent="0">
              <a:lnSpc>
                <a:spcPct val="100000"/>
              </a:lnSpc>
              <a:buClrTx/>
              <a:buSzTx/>
              <a:buFontTx/>
              <a:buNone/>
              <a:defRPr sz="1200" cap="all" spc="400">
                <a:solidFill>
                  <a:srgbClr val="2A1A00"/>
                </a:solidFill>
              </a:defRPr>
            </a:lvl2pPr>
            <a:lvl3pPr marL="0" indent="0">
              <a:lnSpc>
                <a:spcPct val="100000"/>
              </a:lnSpc>
              <a:buClrTx/>
              <a:buSzTx/>
              <a:buFontTx/>
              <a:buNone/>
              <a:defRPr sz="1200" cap="all" spc="400">
                <a:solidFill>
                  <a:srgbClr val="2A1A00"/>
                </a:solidFill>
              </a:defRPr>
            </a:lvl3pPr>
            <a:lvl4pPr marL="0" indent="0">
              <a:lnSpc>
                <a:spcPct val="100000"/>
              </a:lnSpc>
              <a:buClrTx/>
              <a:buSzTx/>
              <a:buFontTx/>
              <a:buNone/>
              <a:defRPr sz="1200" cap="all" spc="400">
                <a:solidFill>
                  <a:srgbClr val="2A1A00"/>
                </a:solidFill>
              </a:defRPr>
            </a:lvl4pPr>
            <a:lvl5pPr marL="0" indent="0">
              <a:lnSpc>
                <a:spcPct val="100000"/>
              </a:lnSpc>
              <a:buClrTx/>
              <a:buSzTx/>
              <a:buFontTx/>
              <a:buNone/>
              <a:defRPr sz="1200" cap="all" spc="400">
                <a:solidFill>
                  <a:srgbClr val="2A1A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46548" y="5712907"/>
            <a:ext cx="7933103" cy="236523"/>
          </a:xfrm>
          <a:prstGeom prst="rect">
            <a:avLst/>
          </a:prstGeom>
        </p:spPr>
        <p:txBody>
          <a:bodyPr/>
          <a:lstStyle/>
          <a:p>
            <a:pPr marL="123444" indent="-123444" defTabSz="493776">
              <a:spcBef>
                <a:spcPts val="300"/>
              </a:spcBef>
              <a:defRPr sz="1080"/>
            </a:pPr>
            <a:endParaRPr/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1731"/>
            <a:ext cx="273654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416194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5BEC9-996C-435E-99A2-F19779034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3F218-E2DB-428B-B477-8240C6C82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40A86-4460-491C-960F-7C2D8507D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8D0B1-3CE5-4E00-95CD-AB2D6EA5080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F0492-0665-44D8-9D79-8AFF47C20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6F63E-9524-4F7C-80E3-110964794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8/8/what-how-makefile" TargetMode="External"/><Relationship Id="rId2" Type="http://schemas.openxmlformats.org/officeDocument/2006/relationships/hyperlink" Target="https://www.gnu.org/software/make/manual/make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 txBox="1">
            <a:spLocks noGrp="1"/>
          </p:cNvSpPr>
          <p:nvPr>
            <p:ph type="ctrTitle"/>
          </p:nvPr>
        </p:nvSpPr>
        <p:spPr>
          <a:xfrm>
            <a:off x="4605894" y="4900615"/>
            <a:ext cx="7367031" cy="72067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pPr algn="ctr"/>
            <a:r>
              <a:rPr lang="vi-VN" sz="3600" dirty="0" smtClean="0">
                <a:latin typeface="Arial Black" panose="020B0A04020102020204" pitchFamily="34" charset="0"/>
              </a:rPr>
              <a:t>SoC SW </a:t>
            </a:r>
            <a:r>
              <a:rPr lang="en-US" sz="3600" dirty="0" smtClean="0">
                <a:latin typeface="Arial Black" panose="020B0A04020102020204" pitchFamily="34" charset="0"/>
              </a:rPr>
              <a:t>– </a:t>
            </a:r>
            <a:r>
              <a:rPr lang="en-US" sz="3600" dirty="0" err="1">
                <a:latin typeface="Arial Black" panose="020B0A04020102020204" pitchFamily="34" charset="0"/>
              </a:rPr>
              <a:t>Makefile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92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4550773" y="5581892"/>
            <a:ext cx="7586107" cy="361707"/>
          </a:xfrm>
          <a:prstGeom prst="rect">
            <a:avLst/>
          </a:prstGeom>
        </p:spPr>
        <p:txBody>
          <a:bodyPr>
            <a:normAutofit/>
          </a:bodyPr>
          <a:lstStyle>
            <a:lvl1pPr defTabSz="896111">
              <a:lnSpc>
                <a:spcPct val="80000"/>
              </a:lnSpc>
              <a:spcBef>
                <a:spcPts val="600"/>
              </a:spcBef>
              <a:defRPr sz="1000" spc="0"/>
            </a:lvl1pPr>
          </a:lstStyle>
          <a:p>
            <a:pPr algn="ctr"/>
            <a:r>
              <a:rPr lang="vi-VN" sz="2000" dirty="0" smtClean="0">
                <a:latin typeface="Baskerville Old Face" panose="02020602080505020303" pitchFamily="18" charset="0"/>
              </a:rPr>
              <a:t>Step</a:t>
            </a:r>
            <a:r>
              <a:rPr lang="en-US" sz="2000" dirty="0" smtClean="0">
                <a:latin typeface="Baskerville Old Face" panose="02020602080505020303" pitchFamily="18" charset="0"/>
              </a:rPr>
              <a:t> </a:t>
            </a:r>
            <a:r>
              <a:rPr sz="2000" dirty="0">
                <a:latin typeface="Baskerville Old Face" panose="02020602080505020303" pitchFamily="18" charset="0"/>
              </a:rPr>
              <a:t>2</a:t>
            </a:r>
            <a:r>
              <a:rPr lang="en-US" sz="2000" dirty="0" smtClean="0">
                <a:latin typeface="Baskerville Old Face" panose="02020602080505020303" pitchFamily="18" charset="0"/>
              </a:rPr>
              <a:t>02</a:t>
            </a:r>
            <a:r>
              <a:rPr lang="vi-VN" sz="2000" dirty="0" smtClean="0">
                <a:latin typeface="Baskerville Old Face" panose="02020602080505020303" pitchFamily="18" charset="0"/>
              </a:rPr>
              <a:t>1</a:t>
            </a:r>
          </a:p>
          <a:p>
            <a:pPr algn="ctr"/>
            <a:endParaRPr sz="2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68033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13B74AC-6548-47FE-9F30-9081073EC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680" y="1449754"/>
            <a:ext cx="5610450" cy="3603971"/>
          </a:xfrm>
          <a:solidFill>
            <a:srgbClr val="F2EFE4"/>
          </a:solidFill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B050"/>
                </a:solidFill>
              </a:rPr>
              <a:t># Name(overwrite from the top make)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70C0"/>
                </a:solidFill>
              </a:rPr>
              <a:t>MODEL </a:t>
            </a:r>
            <a:r>
              <a:rPr lang="en-US" sz="1600" dirty="0"/>
              <a:t>= KCRC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4472C4"/>
                </a:solidFill>
              </a:rPr>
              <a:t> </a:t>
            </a:r>
            <a:r>
              <a:rPr lang="en-US" sz="1600" dirty="0">
                <a:solidFill>
                  <a:srgbClr val="00B050"/>
                </a:solidFill>
              </a:rPr>
              <a:t># Location(overwrite from the top make)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4472C4"/>
                </a:solidFill>
              </a:rPr>
              <a:t>LIBPATH</a:t>
            </a:r>
            <a:r>
              <a:rPr lang="en-US" sz="1600" dirty="0"/>
              <a:t> = lib-</a:t>
            </a:r>
            <a:r>
              <a:rPr lang="en-US" sz="1600" dirty="0">
                <a:solidFill>
                  <a:srgbClr val="4472C4"/>
                </a:solidFill>
              </a:rPr>
              <a:t>$(MODEL)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B050"/>
                </a:solidFill>
              </a:rPr>
              <a:t># Linux RedHat7.3 - gcc2.96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4472C4"/>
                </a:solidFill>
              </a:rPr>
              <a:t>CXX </a:t>
            </a:r>
            <a:r>
              <a:rPr lang="en-US" sz="1600" dirty="0"/>
              <a:t>= /</a:t>
            </a:r>
            <a:r>
              <a:rPr lang="en-US" sz="1600" dirty="0" err="1"/>
              <a:t>usr</a:t>
            </a:r>
            <a:r>
              <a:rPr lang="en-US" sz="1600" dirty="0"/>
              <a:t>/bin/g++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4472C4"/>
                </a:solidFill>
              </a:rPr>
              <a:t>DEPFLAG </a:t>
            </a:r>
            <a:r>
              <a:rPr lang="en-US" sz="1600" dirty="0"/>
              <a:t>= -MM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70C0"/>
                </a:solidFill>
              </a:rPr>
              <a:t>SOURCES</a:t>
            </a:r>
            <a:r>
              <a:rPr lang="en-US" sz="1600" dirty="0"/>
              <a:t> = KCRC.cpp KCRC_Func.cpp kcrc_regif.cpp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70C0"/>
                </a:solidFill>
              </a:rPr>
              <a:t>OBJECTS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4472C4"/>
                </a:solidFill>
              </a:rPr>
              <a:t>$(LIBPATH)</a:t>
            </a:r>
            <a:r>
              <a:rPr lang="en-US" sz="1600" dirty="0"/>
              <a:t>/</a:t>
            </a:r>
            <a:r>
              <a:rPr lang="en-US" sz="1600" dirty="0" err="1"/>
              <a:t>KCRC.o</a:t>
            </a:r>
            <a:r>
              <a:rPr lang="en-US" sz="1600" dirty="0"/>
              <a:t>  \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4472C4"/>
                </a:solidFill>
              </a:rPr>
              <a:t>                    $(LIBPATH)</a:t>
            </a:r>
            <a:r>
              <a:rPr lang="en-US" sz="1600" dirty="0"/>
              <a:t>/</a:t>
            </a:r>
            <a:r>
              <a:rPr lang="en-US" sz="1600" dirty="0" err="1"/>
              <a:t>KCRC_Func.o</a:t>
            </a:r>
            <a:r>
              <a:rPr lang="en-US" sz="1600" dirty="0"/>
              <a:t> \      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4472C4"/>
                </a:solidFill>
              </a:rPr>
              <a:t>                    $(LIBPATH)</a:t>
            </a:r>
            <a:r>
              <a:rPr lang="en-US" sz="1600" dirty="0"/>
              <a:t>/</a:t>
            </a:r>
            <a:r>
              <a:rPr lang="en-US" sz="1600" dirty="0" err="1"/>
              <a:t>kcrc_regif.o</a:t>
            </a:r>
            <a:endParaRPr lang="en-US" sz="1600" dirty="0"/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70C0"/>
                </a:solidFill>
              </a:rPr>
              <a:t>TARGET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4472C4"/>
                </a:solidFill>
              </a:rPr>
              <a:t>$(LIBPATH)</a:t>
            </a:r>
            <a:r>
              <a:rPr lang="en-US" sz="1600" dirty="0"/>
              <a:t>/</a:t>
            </a:r>
            <a:r>
              <a:rPr lang="en-US" sz="1600" dirty="0">
                <a:solidFill>
                  <a:srgbClr val="4472C4"/>
                </a:solidFill>
              </a:rPr>
              <a:t>$(MODEL)</a:t>
            </a:r>
            <a:r>
              <a:rPr lang="en-US" sz="1600" dirty="0"/>
              <a:t>.a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F1D63-4966-478A-A3EF-D7F254324FD9}"/>
              </a:ext>
            </a:extLst>
          </p:cNvPr>
          <p:cNvSpPr txBox="1"/>
          <p:nvPr/>
        </p:nvSpPr>
        <p:spPr>
          <a:xfrm>
            <a:off x="267483" y="-36877"/>
            <a:ext cx="84086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– Variable (2/2)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FEC4F53-180E-45FD-A086-24ED926B2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871" y="1421962"/>
            <a:ext cx="5500576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Lines starting with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comments.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the command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g++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from /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 to a variable 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CXX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 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DEPFLAG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defines flags to be used with 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 recipe.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files with the 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extension will be stored in a variable 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files with the 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.o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 from /lib-KCRC/ will be stored in a variable 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store /lib-KCRC/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KCRC.a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605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23B036-A0D8-42AD-8FCB-DC536A40CEFF}"/>
              </a:ext>
            </a:extLst>
          </p:cNvPr>
          <p:cNvSpPr txBox="1"/>
          <p:nvPr/>
        </p:nvSpPr>
        <p:spPr>
          <a:xfrm>
            <a:off x="214320" y="-71440"/>
            <a:ext cx="84086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- Syntax of Conditionals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39EDA3-0213-4FB5-8512-B7889171E8A1}"/>
              </a:ext>
            </a:extLst>
          </p:cNvPr>
          <p:cNvSpPr/>
          <p:nvPr/>
        </p:nvSpPr>
        <p:spPr>
          <a:xfrm>
            <a:off x="6607971" y="1351781"/>
            <a:ext cx="2277226" cy="1477328"/>
          </a:xfrm>
          <a:prstGeom prst="rect">
            <a:avLst/>
          </a:prstGeom>
          <a:ln w="19050">
            <a:solidFill>
              <a:schemeClr val="tx1"/>
            </a:solidFill>
            <a:prstDash val="dashDot"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conditional-directive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text-if-true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text-if-false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842A73-D8F3-4867-84D6-8ECFA8189D1D}"/>
              </a:ext>
            </a:extLst>
          </p:cNvPr>
          <p:cNvSpPr/>
          <p:nvPr/>
        </p:nvSpPr>
        <p:spPr>
          <a:xfrm>
            <a:off x="5555346" y="892107"/>
            <a:ext cx="59632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of a complex conditional is as follows: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56F55C-CC19-42FE-B98B-B784551347AA}"/>
              </a:ext>
            </a:extLst>
          </p:cNvPr>
          <p:cNvSpPr/>
          <p:nvPr/>
        </p:nvSpPr>
        <p:spPr>
          <a:xfrm>
            <a:off x="5555347" y="2933317"/>
            <a:ext cx="612274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conditional-directive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ifeq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(arg1, arg2)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ifneq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(arg1, arg2)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ifdef variable-name 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all variable references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them.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text-if-true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text-if-false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be any lines of text.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considered as part of the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condition is true.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 condition is true then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text-if-false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CEE7693-343D-45E6-879F-B12630229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339" y="1676435"/>
            <a:ext cx="4997288" cy="3033788"/>
          </a:xfrm>
          <a:solidFill>
            <a:srgbClr val="F2EFE4"/>
          </a:solidFill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SystemC</a:t>
            </a:r>
            <a:r>
              <a:rPr lang="en-US" sz="1400" dirty="0">
                <a:solidFill>
                  <a:srgbClr val="00B050"/>
                </a:solidFill>
              </a:rPr>
              <a:t> location and architecture(overwrite from the top make)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400" dirty="0" err="1"/>
              <a:t>ifeq</a:t>
            </a:r>
            <a:r>
              <a:rPr lang="en-US" sz="1400" dirty="0"/>
              <a:t> "</a:t>
            </a:r>
            <a:r>
              <a:rPr lang="en-US" sz="1400" dirty="0">
                <a:solidFill>
                  <a:srgbClr val="4472C4"/>
                </a:solidFill>
              </a:rPr>
              <a:t>$(shell </a:t>
            </a:r>
            <a:r>
              <a:rPr lang="en-US" sz="1400" dirty="0" err="1">
                <a:solidFill>
                  <a:srgbClr val="4472C4"/>
                </a:solidFill>
              </a:rPr>
              <a:t>uname</a:t>
            </a:r>
            <a:r>
              <a:rPr lang="en-US" sz="1400" dirty="0">
                <a:solidFill>
                  <a:srgbClr val="4472C4"/>
                </a:solidFill>
              </a:rPr>
              <a:t> -n)</a:t>
            </a:r>
            <a:r>
              <a:rPr lang="en-US" sz="1400" dirty="0"/>
              <a:t>" "sdlpc567"   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rgbClr val="4472C4"/>
                </a:solidFill>
              </a:rPr>
              <a:t>        SYSTEMC_HOME </a:t>
            </a:r>
            <a:r>
              <a:rPr lang="en-US" sz="1400" dirty="0"/>
              <a:t>= /</a:t>
            </a:r>
            <a:r>
              <a:rPr lang="en-US" sz="1400" dirty="0" err="1"/>
              <a:t>eda_tools</a:t>
            </a:r>
            <a:r>
              <a:rPr lang="en-US" sz="1400" dirty="0"/>
              <a:t>/</a:t>
            </a:r>
            <a:r>
              <a:rPr lang="en-US" sz="1400" dirty="0" err="1"/>
              <a:t>systemc</a:t>
            </a:r>
            <a:endParaRPr lang="en-US" sz="1400" dirty="0"/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400" dirty="0"/>
              <a:t>else   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rgbClr val="4472C4"/>
                </a:solidFill>
              </a:rPr>
              <a:t>         SYSTEMC_HOME </a:t>
            </a:r>
            <a:r>
              <a:rPr lang="en-US" sz="1400" dirty="0"/>
              <a:t>= /home/product/</a:t>
            </a:r>
            <a:r>
              <a:rPr lang="en-US" sz="1400" dirty="0" err="1"/>
              <a:t>systemc</a:t>
            </a:r>
            <a:r>
              <a:rPr lang="en-US" sz="1400" dirty="0"/>
              <a:t>/tools/</a:t>
            </a:r>
            <a:r>
              <a:rPr lang="en-US" sz="1400" dirty="0" err="1"/>
              <a:t>systemc</a:t>
            </a:r>
            <a:endParaRPr lang="en-US" sz="1400" dirty="0"/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400" dirty="0"/>
              <a:t>endif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400" dirty="0" err="1"/>
              <a:t>ifeq</a:t>
            </a:r>
            <a:r>
              <a:rPr lang="en-US" sz="1400" dirty="0"/>
              <a:t> "</a:t>
            </a:r>
            <a:r>
              <a:rPr lang="en-US" sz="1400" dirty="0">
                <a:solidFill>
                  <a:srgbClr val="4472C4"/>
                </a:solidFill>
              </a:rPr>
              <a:t>$(shell </a:t>
            </a:r>
            <a:r>
              <a:rPr lang="en-US" sz="1400" dirty="0" err="1">
                <a:solidFill>
                  <a:srgbClr val="4472C4"/>
                </a:solidFill>
              </a:rPr>
              <a:t>uname</a:t>
            </a:r>
            <a:r>
              <a:rPr lang="en-US" sz="1400" dirty="0">
                <a:solidFill>
                  <a:srgbClr val="4472C4"/>
                </a:solidFill>
              </a:rPr>
              <a:t> -s)</a:t>
            </a:r>
            <a:r>
              <a:rPr lang="en-US" sz="1400" dirty="0"/>
              <a:t>" "SunOS"   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rgbClr val="4472C4"/>
                </a:solidFill>
              </a:rPr>
              <a:t>        TARGET_ARCH </a:t>
            </a:r>
            <a:r>
              <a:rPr lang="en-US" sz="1400" dirty="0"/>
              <a:t>= gccsparcOS5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400" dirty="0"/>
              <a:t>else   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rgbClr val="4472C4"/>
                </a:solidFill>
              </a:rPr>
              <a:t>        TARGET_ARCH </a:t>
            </a:r>
            <a:r>
              <a:rPr lang="en-US" sz="1400" dirty="0"/>
              <a:t>= linux64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400" dirty="0"/>
              <a:t>endif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rgbClr val="4472C4"/>
                </a:solidFill>
              </a:rPr>
              <a:t>        SYSTEMC_INCPATH </a:t>
            </a:r>
            <a:r>
              <a:rPr lang="en-US" sz="1400" dirty="0"/>
              <a:t>= </a:t>
            </a:r>
            <a:r>
              <a:rPr lang="en-US" sz="1400" dirty="0">
                <a:solidFill>
                  <a:srgbClr val="4472C4"/>
                </a:solidFill>
              </a:rPr>
              <a:t>$(SYSTEMC_HOME)</a:t>
            </a:r>
            <a:r>
              <a:rPr lang="en-US" sz="1400" dirty="0"/>
              <a:t>/include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D4C3FA-4423-48DB-8EB1-148854241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1511" y="1490281"/>
            <a:ext cx="1711840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Dot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 expression 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text-if-true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7220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104E6A-9FF2-4E07-9485-D25726BCE38D}"/>
              </a:ext>
            </a:extLst>
          </p:cNvPr>
          <p:cNvSpPr txBox="1"/>
          <p:nvPr/>
        </p:nvSpPr>
        <p:spPr>
          <a:xfrm>
            <a:off x="214320" y="-71440"/>
            <a:ext cx="96420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- Pattern-specific Variable Values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93558C-3310-41F9-85A8-1FAE5920811C}"/>
              </a:ext>
            </a:extLst>
          </p:cNvPr>
          <p:cNvSpPr/>
          <p:nvPr/>
        </p:nvSpPr>
        <p:spPr>
          <a:xfrm>
            <a:off x="455427" y="938095"/>
            <a:ext cx="11075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form, the variable is defined for any target that matches the pattern specified.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E83692-DEE3-49B2-9821-2A74371ED4C8}"/>
              </a:ext>
            </a:extLst>
          </p:cNvPr>
          <p:cNvSpPr/>
          <p:nvPr/>
        </p:nvSpPr>
        <p:spPr>
          <a:xfrm>
            <a:off x="3690534" y="1639854"/>
            <a:ext cx="4810932" cy="523220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...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variable-assignment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C2EA94-4C09-4A97-84B0-BA64F44E6818}"/>
              </a:ext>
            </a:extLst>
          </p:cNvPr>
          <p:cNvSpPr/>
          <p:nvPr/>
        </p:nvSpPr>
        <p:spPr>
          <a:xfrm>
            <a:off x="506818" y="2310192"/>
            <a:ext cx="109728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is a %-pattern. As with target-specific variable values, multiple pattern values create a pattern-specific variable value for each pattern individually. 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variable-assignment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any valid form of assignment.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451E4A-96C6-4CBE-A278-C6A22009D837}"/>
              </a:ext>
            </a:extLst>
          </p:cNvPr>
          <p:cNvSpPr txBox="1"/>
          <p:nvPr/>
        </p:nvSpPr>
        <p:spPr>
          <a:xfrm>
            <a:off x="506818" y="3811527"/>
            <a:ext cx="19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6E3AC6-8555-450F-A022-77BCAA6AA892}"/>
              </a:ext>
            </a:extLst>
          </p:cNvPr>
          <p:cNvSpPr/>
          <p:nvPr/>
        </p:nvSpPr>
        <p:spPr>
          <a:xfrm>
            <a:off x="2430529" y="3859374"/>
            <a:ext cx="2032672" cy="400110"/>
          </a:xfrm>
          <a:prstGeom prst="rect">
            <a:avLst/>
          </a:prstGeom>
          <a:solidFill>
            <a:srgbClr val="F2EFE4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%.o </a:t>
            </a:r>
            <a:r>
              <a:rPr lang="en-US" sz="2000" dirty="0"/>
              <a:t>: CFLAGS = -O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9EF897-7FD8-41E6-9073-216932EB04A2}"/>
              </a:ext>
            </a:extLst>
          </p:cNvPr>
          <p:cNvSpPr/>
          <p:nvPr/>
        </p:nvSpPr>
        <p:spPr>
          <a:xfrm>
            <a:off x="602748" y="4383186"/>
            <a:ext cx="10670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assign CFLAGS the value of ‘-O’ for all targets matching the pattern %.o.</a:t>
            </a:r>
          </a:p>
        </p:txBody>
      </p:sp>
    </p:spTree>
    <p:extLst>
      <p:ext uri="{BB962C8B-B14F-4D97-AF65-F5344CB8AC3E}">
        <p14:creationId xmlns:p14="http://schemas.microsoft.com/office/powerpoint/2010/main" val="2411560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A60709-73D2-44C2-8FB8-5D822FB40D93}"/>
              </a:ext>
            </a:extLst>
          </p:cNvPr>
          <p:cNvSpPr txBox="1"/>
          <p:nvPr/>
        </p:nvSpPr>
        <p:spPr>
          <a:xfrm>
            <a:off x="214320" y="-92706"/>
            <a:ext cx="84086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- Implicit Rules (1/2)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544299-141C-4B1F-8645-F698AA74F4D1}"/>
              </a:ext>
            </a:extLst>
          </p:cNvPr>
          <p:cNvSpPr/>
          <p:nvPr/>
        </p:nvSpPr>
        <p:spPr>
          <a:xfrm>
            <a:off x="577295" y="831290"/>
            <a:ext cx="7422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rules help make knows how to make a file .d from a .o file: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AF3CD6-9C93-4ED7-8188-BD8E4A9632E2}"/>
              </a:ext>
            </a:extLst>
          </p:cNvPr>
          <p:cNvSpPr/>
          <p:nvPr/>
        </p:nvSpPr>
        <p:spPr>
          <a:xfrm>
            <a:off x="577295" y="2950053"/>
            <a:ext cx="111866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 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KCRC_Func.cpp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one of the values in 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$(SOURCES)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Then 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will match 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KCRC_Func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 match any target name). Below is the rule in its expanded form: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777290-8C8F-4033-AA91-29273A23ED59}"/>
              </a:ext>
            </a:extLst>
          </p:cNvPr>
          <p:cNvSpPr/>
          <p:nvPr/>
        </p:nvSpPr>
        <p:spPr>
          <a:xfrm>
            <a:off x="1041991" y="3826507"/>
            <a:ext cx="10419906" cy="646331"/>
          </a:xfrm>
          <a:prstGeom prst="rect">
            <a:avLst/>
          </a:prstGeom>
          <a:solidFill>
            <a:srgbClr val="F2EFE4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alibri body"/>
              </a:rPr>
              <a:t>KCRC_Func.d</a:t>
            </a:r>
            <a:r>
              <a:rPr lang="en-US" dirty="0">
                <a:latin typeface="Calibri body"/>
              </a:rPr>
              <a:t>: KCRC_Func.cpp</a:t>
            </a:r>
            <a:br>
              <a:rPr lang="en-US" dirty="0">
                <a:latin typeface="Calibri body"/>
              </a:rPr>
            </a:br>
            <a:r>
              <a:rPr lang="en-US" dirty="0">
                <a:latin typeface="Calibri body"/>
              </a:rPr>
              <a:t>      </a:t>
            </a:r>
            <a:r>
              <a:rPr lang="en-US" dirty="0">
                <a:solidFill>
                  <a:srgbClr val="4472C4"/>
                </a:solidFill>
              </a:rPr>
              <a:t>$(CXX) $(DEPFLAG) $(CXXFLAGS) </a:t>
            </a:r>
            <a:r>
              <a:rPr lang="en-US" dirty="0"/>
              <a:t>KCRC_Func.cpp| sed 's!$*.o:!$</a:t>
            </a:r>
            <a:r>
              <a:rPr lang="en-US" dirty="0">
                <a:solidFill>
                  <a:srgbClr val="4472C4"/>
                </a:solidFill>
              </a:rPr>
              <a:t>$(LIBPATH)</a:t>
            </a:r>
            <a:r>
              <a:rPr lang="en-US" dirty="0"/>
              <a:t>/&amp;!g’ &gt; </a:t>
            </a:r>
            <a:r>
              <a:rPr lang="en-US" dirty="0" err="1"/>
              <a:t>KCRC_Func.d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83FD6D-57E4-4EF5-83E6-B3ABF326C3D1}"/>
              </a:ext>
            </a:extLst>
          </p:cNvPr>
          <p:cNvSpPr/>
          <p:nvPr/>
        </p:nvSpPr>
        <p:spPr>
          <a:xfrm>
            <a:off x="967563" y="4776427"/>
            <a:ext cx="104943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shown, 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replaced by 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KCRC_Func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KCRC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kcrc_regif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$&lt;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(is patterned to match prerequisites) is replaced by 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%.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$@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matches the target.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ED49C03-6107-4BE2-BA0F-A2DC607A2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563" y="1369627"/>
            <a:ext cx="10494334" cy="1394842"/>
          </a:xfrm>
          <a:solidFill>
            <a:srgbClr val="F2EFE4"/>
          </a:solidFill>
        </p:spPr>
        <p:txBody>
          <a:bodyPr>
            <a:normAutofit fontScale="92500" lnSpcReduction="10000"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B050"/>
                </a:solidFill>
              </a:rPr>
              <a:t># Implicit rules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</a:rPr>
              <a:t>%.d</a:t>
            </a:r>
            <a:r>
              <a:rPr lang="en-US" sz="1800" dirty="0"/>
              <a:t>: %.cpp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4472C4"/>
                </a:solidFill>
              </a:rPr>
              <a:t>      $(CXX) $(DEPFLAG) $(CXXFLAGS) </a:t>
            </a:r>
            <a:r>
              <a:rPr lang="en-US" sz="1800" dirty="0"/>
              <a:t>$&lt; | sed 's!$*.o:!$</a:t>
            </a:r>
            <a:r>
              <a:rPr lang="en-US" sz="1800" dirty="0">
                <a:solidFill>
                  <a:srgbClr val="4472C4"/>
                </a:solidFill>
              </a:rPr>
              <a:t>$(LIBPATH)</a:t>
            </a:r>
            <a:r>
              <a:rPr lang="en-US" sz="1800" dirty="0"/>
              <a:t>/&amp;!g' &gt; $@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4472C4"/>
                </a:solidFill>
              </a:rPr>
              <a:t>$(LIBPATH)</a:t>
            </a:r>
            <a:r>
              <a:rPr lang="en-US" sz="1800" dirty="0">
                <a:solidFill>
                  <a:srgbClr val="FF0000"/>
                </a:solidFill>
              </a:rPr>
              <a:t>/%.o</a:t>
            </a:r>
            <a:r>
              <a:rPr lang="en-US" sz="1800" dirty="0"/>
              <a:t>: %.cpp	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      </a:t>
            </a:r>
            <a:r>
              <a:rPr lang="en-US" sz="1800" dirty="0">
                <a:solidFill>
                  <a:srgbClr val="4472C4"/>
                </a:solidFill>
              </a:rPr>
              <a:t>$(CXX) </a:t>
            </a:r>
            <a:r>
              <a:rPr lang="en-US" sz="1800" dirty="0"/>
              <a:t>-c </a:t>
            </a:r>
            <a:r>
              <a:rPr lang="en-US" sz="1800" dirty="0">
                <a:solidFill>
                  <a:srgbClr val="4472C4"/>
                </a:solidFill>
              </a:rPr>
              <a:t>$(CXXFLAGS) </a:t>
            </a:r>
            <a:r>
              <a:rPr lang="en-US" sz="1800" dirty="0"/>
              <a:t>-o $@ $&lt;</a:t>
            </a:r>
          </a:p>
        </p:txBody>
      </p:sp>
    </p:spTree>
    <p:extLst>
      <p:ext uri="{BB962C8B-B14F-4D97-AF65-F5344CB8AC3E}">
        <p14:creationId xmlns:p14="http://schemas.microsoft.com/office/powerpoint/2010/main" val="497044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A60709-73D2-44C2-8FB8-5D822FB40D93}"/>
              </a:ext>
            </a:extLst>
          </p:cNvPr>
          <p:cNvSpPr txBox="1"/>
          <p:nvPr/>
        </p:nvSpPr>
        <p:spPr>
          <a:xfrm>
            <a:off x="214320" y="-92706"/>
            <a:ext cx="84086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- Implicit Rules (2/2)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28CE8B-CD60-4CD8-907D-4ECA6BF32E34}"/>
              </a:ext>
            </a:extLst>
          </p:cNvPr>
          <p:cNvSpPr/>
          <p:nvPr/>
        </p:nvSpPr>
        <p:spPr>
          <a:xfrm>
            <a:off x="637953" y="956230"/>
            <a:ext cx="76944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rules help make knows how to make a .o file from a .c file: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BE3869-1C72-4B24-A22C-891E48170A55}"/>
              </a:ext>
            </a:extLst>
          </p:cNvPr>
          <p:cNvSpPr/>
          <p:nvPr/>
        </p:nvSpPr>
        <p:spPr>
          <a:xfrm>
            <a:off x="637953" y="3096376"/>
            <a:ext cx="11125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prerequisite in the previous rule is considered a target for this rule. Below is the rule in its expanded form: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CD0C48-2C26-4B63-B68B-9848EF528E26}"/>
              </a:ext>
            </a:extLst>
          </p:cNvPr>
          <p:cNvSpPr/>
          <p:nvPr/>
        </p:nvSpPr>
        <p:spPr>
          <a:xfrm>
            <a:off x="1034410" y="3659571"/>
            <a:ext cx="10333074" cy="1477328"/>
          </a:xfrm>
          <a:prstGeom prst="rect">
            <a:avLst/>
          </a:prstGeom>
          <a:solidFill>
            <a:srgbClr val="F2EFE4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# Implicit rules</a:t>
            </a:r>
            <a:endParaRPr lang="en-US" dirty="0">
              <a:solidFill>
                <a:srgbClr val="FF0000"/>
              </a:solidFill>
              <a:latin typeface="Calibri body"/>
            </a:endParaRPr>
          </a:p>
          <a:p>
            <a:r>
              <a:rPr lang="en-US" dirty="0" err="1">
                <a:solidFill>
                  <a:srgbClr val="FF0000"/>
                </a:solidFill>
                <a:latin typeface="Calibri body"/>
              </a:rPr>
              <a:t>KCRC_Func.d</a:t>
            </a:r>
            <a:r>
              <a:rPr lang="en-US" dirty="0">
                <a:latin typeface="Calibri body"/>
              </a:rPr>
              <a:t>: KCRC_Func.cpp</a:t>
            </a:r>
            <a:br>
              <a:rPr lang="en-US" dirty="0">
                <a:latin typeface="Calibri body"/>
              </a:rPr>
            </a:br>
            <a:r>
              <a:rPr lang="en-US" dirty="0">
                <a:latin typeface="Calibri body"/>
              </a:rPr>
              <a:t>      </a:t>
            </a:r>
            <a:r>
              <a:rPr lang="en-US" dirty="0">
                <a:solidFill>
                  <a:srgbClr val="4472C4"/>
                </a:solidFill>
              </a:rPr>
              <a:t>$(CXX) $(DEPFLAG) $(CXXFLAGS) </a:t>
            </a:r>
            <a:r>
              <a:rPr lang="en-US" dirty="0"/>
              <a:t>KCRC_Func.cpp| sed 's!$*.o:!$</a:t>
            </a:r>
            <a:r>
              <a:rPr lang="en-US" dirty="0">
                <a:solidFill>
                  <a:srgbClr val="4472C4"/>
                </a:solidFill>
              </a:rPr>
              <a:t>$(LIBPATH)</a:t>
            </a:r>
            <a:r>
              <a:rPr lang="en-US" dirty="0"/>
              <a:t>/&amp;!g’ &gt; </a:t>
            </a:r>
            <a:r>
              <a:rPr lang="en-US" dirty="0" err="1"/>
              <a:t>KCRC_Func.d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lib-KCRC/</a:t>
            </a:r>
            <a:r>
              <a:rPr lang="en-US" dirty="0" err="1">
                <a:solidFill>
                  <a:srgbClr val="FF0000"/>
                </a:solidFill>
              </a:rPr>
              <a:t>KCRC_Fun.o</a:t>
            </a:r>
            <a:r>
              <a:rPr lang="en-US" dirty="0"/>
              <a:t>: KCRC_Func.cpp</a:t>
            </a:r>
            <a:br>
              <a:rPr lang="en-US" dirty="0"/>
            </a:br>
            <a:r>
              <a:rPr lang="en-US" dirty="0"/>
              <a:t>       </a:t>
            </a:r>
            <a:r>
              <a:rPr lang="en-US" dirty="0">
                <a:solidFill>
                  <a:srgbClr val="4472C4"/>
                </a:solidFill>
              </a:rPr>
              <a:t>$(CXX) </a:t>
            </a:r>
            <a:r>
              <a:rPr lang="en-US" dirty="0"/>
              <a:t>-c </a:t>
            </a:r>
            <a:r>
              <a:rPr lang="en-US" dirty="0">
                <a:solidFill>
                  <a:srgbClr val="4472C4"/>
                </a:solidFill>
              </a:rPr>
              <a:t>$(CXXFLAGS) </a:t>
            </a:r>
            <a:r>
              <a:rPr lang="en-US" dirty="0"/>
              <a:t>-o lib-KCRC/</a:t>
            </a:r>
            <a:r>
              <a:rPr lang="en-US" dirty="0" err="1"/>
              <a:t>KCRC_Fun.o</a:t>
            </a:r>
            <a:r>
              <a:rPr lang="en-US" dirty="0"/>
              <a:t> KCRC_Func.cpp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9AD2735-A618-43FC-B693-185271B6E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093" y="1507671"/>
            <a:ext cx="10333074" cy="1394842"/>
          </a:xfrm>
          <a:solidFill>
            <a:srgbClr val="F2EFE4"/>
          </a:solidFill>
        </p:spPr>
        <p:txBody>
          <a:bodyPr>
            <a:normAutofit fontScale="92500" lnSpcReduction="10000"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B050"/>
                </a:solidFill>
              </a:rPr>
              <a:t># Implicit rules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</a:rPr>
              <a:t>%.d</a:t>
            </a:r>
            <a:r>
              <a:rPr lang="en-US" sz="1800" dirty="0"/>
              <a:t>: %.cpp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4472C4"/>
                </a:solidFill>
              </a:rPr>
              <a:t>      $(CXX) $(DEPFLAG) $(CXXFLAGS) </a:t>
            </a:r>
            <a:r>
              <a:rPr lang="en-US" sz="1800" dirty="0"/>
              <a:t>$&lt; | sed 's!$*.o:!$</a:t>
            </a:r>
            <a:r>
              <a:rPr lang="en-US" sz="1800" dirty="0">
                <a:solidFill>
                  <a:srgbClr val="4472C4"/>
                </a:solidFill>
              </a:rPr>
              <a:t>$(LIBPATH)</a:t>
            </a:r>
            <a:r>
              <a:rPr lang="en-US" sz="1800" dirty="0"/>
              <a:t>/&amp;!g' &gt; $@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4472C4"/>
                </a:solidFill>
              </a:rPr>
              <a:t>$(LIBPATH)</a:t>
            </a:r>
            <a:r>
              <a:rPr lang="en-US" sz="1800" dirty="0">
                <a:solidFill>
                  <a:srgbClr val="FF0000"/>
                </a:solidFill>
              </a:rPr>
              <a:t>/%.o</a:t>
            </a:r>
            <a:r>
              <a:rPr lang="en-US" sz="1800" dirty="0"/>
              <a:t>: %.cpp	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      </a:t>
            </a:r>
            <a:r>
              <a:rPr lang="en-US" sz="1800" dirty="0">
                <a:solidFill>
                  <a:srgbClr val="4472C4"/>
                </a:solidFill>
              </a:rPr>
              <a:t>$(CXX) </a:t>
            </a:r>
            <a:r>
              <a:rPr lang="en-US" sz="1800" dirty="0"/>
              <a:t>-c </a:t>
            </a:r>
            <a:r>
              <a:rPr lang="en-US" sz="1800" dirty="0">
                <a:solidFill>
                  <a:srgbClr val="4472C4"/>
                </a:solidFill>
              </a:rPr>
              <a:t>$(CXXFLAGS) </a:t>
            </a:r>
            <a:r>
              <a:rPr lang="en-US" sz="1800" dirty="0"/>
              <a:t>-o $@ $&lt;</a:t>
            </a:r>
          </a:p>
        </p:txBody>
      </p:sp>
    </p:spTree>
    <p:extLst>
      <p:ext uri="{BB962C8B-B14F-4D97-AF65-F5344CB8AC3E}">
        <p14:creationId xmlns:p14="http://schemas.microsoft.com/office/powerpoint/2010/main" val="1736960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A60709-73D2-44C2-8FB8-5D822FB40D93}"/>
              </a:ext>
            </a:extLst>
          </p:cNvPr>
          <p:cNvSpPr txBox="1"/>
          <p:nvPr/>
        </p:nvSpPr>
        <p:spPr>
          <a:xfrm>
            <a:off x="214320" y="-92706"/>
            <a:ext cx="84086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- Phony Target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BF501DB-00C0-4FC9-A798-D14811B5BFA7}"/>
              </a:ext>
            </a:extLst>
          </p:cNvPr>
          <p:cNvSpPr txBox="1">
            <a:spLocks/>
          </p:cNvSpPr>
          <p:nvPr/>
        </p:nvSpPr>
        <p:spPr>
          <a:xfrm>
            <a:off x="214320" y="1921835"/>
            <a:ext cx="4635795" cy="3014329"/>
          </a:xfrm>
          <a:prstGeom prst="rect">
            <a:avLst/>
          </a:prstGeom>
          <a:solidFill>
            <a:srgbClr val="F2EFE4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B050"/>
                </a:solidFill>
              </a:rPr>
              <a:t># Build rules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FF0000"/>
                </a:solidFill>
              </a:rPr>
              <a:t>.PHONY </a:t>
            </a:r>
            <a:r>
              <a:rPr lang="en-US" sz="1200" dirty="0"/>
              <a:t>: all compile clean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FF0000"/>
                </a:solidFill>
              </a:rPr>
              <a:t>all</a:t>
            </a:r>
            <a:r>
              <a:rPr lang="en-US" sz="1200" dirty="0"/>
              <a:t>:	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200" dirty="0"/>
              <a:t>      if test ! -d </a:t>
            </a:r>
            <a:r>
              <a:rPr lang="en-US" sz="1200" dirty="0">
                <a:solidFill>
                  <a:srgbClr val="4472C4"/>
                </a:solidFill>
              </a:rPr>
              <a:t>$(LIBPATH)</a:t>
            </a:r>
            <a:r>
              <a:rPr lang="en-US" sz="1200" dirty="0"/>
              <a:t>; then </a:t>
            </a:r>
            <a:r>
              <a:rPr lang="en-US" sz="1200" dirty="0" err="1"/>
              <a:t>mkdir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4472C4"/>
                </a:solidFill>
              </a:rPr>
              <a:t>$(LIBPATH)</a:t>
            </a:r>
            <a:r>
              <a:rPr lang="en-US" sz="1200" dirty="0"/>
              <a:t>; fi;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200" dirty="0"/>
              <a:t>      </a:t>
            </a:r>
            <a:r>
              <a:rPr lang="en-US" sz="1200" dirty="0">
                <a:solidFill>
                  <a:srgbClr val="4472C4"/>
                </a:solidFill>
              </a:rPr>
              <a:t>$(MAKE)</a:t>
            </a:r>
            <a:r>
              <a:rPr lang="en-US" sz="1200" dirty="0"/>
              <a:t> compile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FF0000"/>
                </a:solidFill>
              </a:rPr>
              <a:t>compile</a:t>
            </a:r>
            <a:r>
              <a:rPr lang="en-US" sz="1200" dirty="0"/>
              <a:t>: </a:t>
            </a:r>
            <a:r>
              <a:rPr lang="en-US" sz="1200" dirty="0">
                <a:solidFill>
                  <a:srgbClr val="4472C4"/>
                </a:solidFill>
              </a:rPr>
              <a:t>$(TARGET)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4472C4"/>
                </a:solidFill>
              </a:rPr>
              <a:t>$(TARGET)</a:t>
            </a:r>
            <a:r>
              <a:rPr lang="en-US" sz="1200" dirty="0"/>
              <a:t>: </a:t>
            </a:r>
            <a:r>
              <a:rPr lang="en-US" sz="1200" dirty="0">
                <a:solidFill>
                  <a:srgbClr val="4472C4"/>
                </a:solidFill>
              </a:rPr>
              <a:t>$(OBJECTS)</a:t>
            </a:r>
            <a:r>
              <a:rPr lang="en-US" sz="1200" dirty="0"/>
              <a:t>	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200" dirty="0"/>
              <a:t>      </a:t>
            </a:r>
            <a:r>
              <a:rPr lang="en-US" sz="1200" dirty="0">
                <a:solidFill>
                  <a:srgbClr val="4472C4"/>
                </a:solidFill>
              </a:rPr>
              <a:t>$(AR)</a:t>
            </a:r>
            <a:r>
              <a:rPr lang="en-US" sz="1200" dirty="0"/>
              <a:t> $@ </a:t>
            </a:r>
            <a:r>
              <a:rPr lang="en-US" sz="1200" dirty="0">
                <a:solidFill>
                  <a:srgbClr val="4472C4"/>
                </a:solidFill>
              </a:rPr>
              <a:t>$(OBJECTS)</a:t>
            </a:r>
            <a:r>
              <a:rPr lang="en-US" sz="1200" dirty="0"/>
              <a:t> 2&gt;&amp;1 | </a:t>
            </a:r>
            <a:r>
              <a:rPr lang="en-US" sz="1200" dirty="0" err="1"/>
              <a:t>c++filt</a:t>
            </a:r>
            <a:r>
              <a:rPr lang="en-US" sz="1200" dirty="0"/>
              <a:t>	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200" dirty="0"/>
              <a:t>      @echo "Done“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4472C4"/>
                </a:solidFill>
              </a:rPr>
              <a:t>$(OBJECTS)</a:t>
            </a:r>
            <a:r>
              <a:rPr lang="en-US" sz="1200" dirty="0"/>
              <a:t>: </a:t>
            </a:r>
            <a:r>
              <a:rPr lang="en-US" sz="1200" dirty="0">
                <a:solidFill>
                  <a:srgbClr val="4472C4"/>
                </a:solidFill>
              </a:rPr>
              <a:t>$(SOURCES) $(SOURCES:.</a:t>
            </a:r>
            <a:r>
              <a:rPr lang="en-US" sz="1200" dirty="0" err="1">
                <a:solidFill>
                  <a:srgbClr val="4472C4"/>
                </a:solidFill>
              </a:rPr>
              <a:t>cpp</a:t>
            </a:r>
            <a:r>
              <a:rPr lang="en-US" sz="1200" dirty="0">
                <a:solidFill>
                  <a:srgbClr val="4472C4"/>
                </a:solidFill>
              </a:rPr>
              <a:t>=.d)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FF0000"/>
                </a:solidFill>
              </a:rPr>
              <a:t>clean</a:t>
            </a:r>
            <a:r>
              <a:rPr lang="en-US" sz="1200" dirty="0"/>
              <a:t>:	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200" dirty="0"/>
              <a:t>       find . -name "*~" -print -exec rm -f {} \;	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200" dirty="0"/>
              <a:t>       </a:t>
            </a:r>
            <a:r>
              <a:rPr lang="en-US" sz="1200" dirty="0">
                <a:solidFill>
                  <a:srgbClr val="4472C4"/>
                </a:solidFill>
              </a:rPr>
              <a:t>-$(RM) $(RM_OPT) $(SOURCES:.</a:t>
            </a:r>
            <a:r>
              <a:rPr lang="en-US" sz="1200" dirty="0" err="1">
                <a:solidFill>
                  <a:srgbClr val="4472C4"/>
                </a:solidFill>
              </a:rPr>
              <a:t>cpp</a:t>
            </a:r>
            <a:r>
              <a:rPr lang="en-US" sz="1200" dirty="0">
                <a:solidFill>
                  <a:srgbClr val="4472C4"/>
                </a:solidFill>
              </a:rPr>
              <a:t>=.d) $(OBJECTS) $(TARGET) </a:t>
            </a:r>
            <a:r>
              <a:rPr lang="en-US" sz="1200" dirty="0"/>
              <a:t>core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200" dirty="0"/>
              <a:t>      </a:t>
            </a:r>
            <a:r>
              <a:rPr lang="en-US" sz="1200" dirty="0">
                <a:solidFill>
                  <a:srgbClr val="4472C4"/>
                </a:solidFill>
              </a:rPr>
              <a:t>-$(RM) $(RM_OPT) $(LIBPATH)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5676A9A-1AFA-45DB-B039-DE3286937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3332" y="1535485"/>
            <a:ext cx="6882810" cy="2373508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target (example: clean) is one that is not really the name of a file; rather it is just a name for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executed when you make an explicit request.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reasons to use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target: to avoid a conflict with a file of the same name, and to improve performance.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write a rule whose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not create the target file,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executed every time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comes up for remaking.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D77189-7BBE-43EC-AA2A-8638FFD27838}"/>
              </a:ext>
            </a:extLst>
          </p:cNvPr>
          <p:cNvSpPr/>
          <p:nvPr/>
        </p:nvSpPr>
        <p:spPr>
          <a:xfrm>
            <a:off x="4850115" y="3941812"/>
            <a:ext cx="68828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example, because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does not create a file named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probably no such file will ever exist. Therefore,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will be executed every time you say ‘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clean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this problem you can explicitly declare the target to be phony by making it a prerequisite of the special target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.PHONY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4046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A60709-73D2-44C2-8FB8-5D822FB40D93}"/>
              </a:ext>
            </a:extLst>
          </p:cNvPr>
          <p:cNvSpPr txBox="1"/>
          <p:nvPr/>
        </p:nvSpPr>
        <p:spPr>
          <a:xfrm>
            <a:off x="214320" y="-92706"/>
            <a:ext cx="84086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- Including Other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Makefiles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AD6AA5-903B-4E5A-9CCF-16F3124EEF59}"/>
              </a:ext>
            </a:extLst>
          </p:cNvPr>
          <p:cNvSpPr txBox="1"/>
          <p:nvPr/>
        </p:nvSpPr>
        <p:spPr>
          <a:xfrm>
            <a:off x="4761426" y="1753074"/>
            <a:ext cx="2669147" cy="40011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cs typeface="Times New Roman" panose="02020603050405020304" pitchFamily="18" charset="0"/>
              </a:rPr>
              <a:t>include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i="1" dirty="0">
                <a:cs typeface="Times New Roman" panose="02020603050405020304" pitchFamily="18" charset="0"/>
              </a:rPr>
              <a:t>filenames</a:t>
            </a:r>
            <a:r>
              <a:rPr lang="en-US" sz="2000" dirty="0">
                <a:cs typeface="Times New Roman" panose="02020603050405020304" pitchFamily="18" charset="0"/>
              </a:rPr>
              <a:t>...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91F93E-61AC-461C-8E0E-C31EE48B19D5}"/>
              </a:ext>
            </a:extLst>
          </p:cNvPr>
          <p:cNvSpPr/>
          <p:nvPr/>
        </p:nvSpPr>
        <p:spPr>
          <a:xfrm>
            <a:off x="581245" y="954312"/>
            <a:ext cx="1090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include directive tells make to suspend reading the current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read one or more other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continuing.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84BFAB-9CB3-4FD3-8D0C-F759EEBEDECD}"/>
              </a:ext>
            </a:extLst>
          </p:cNvPr>
          <p:cNvSpPr/>
          <p:nvPr/>
        </p:nvSpPr>
        <p:spPr>
          <a:xfrm>
            <a:off x="921487" y="2305615"/>
            <a:ext cx="10774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filenames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contain shell file name patterns. If filenames is empty, nothing is included and no error is printed.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7D579F-C39A-4798-9840-6E390F84660D}"/>
              </a:ext>
            </a:extLst>
          </p:cNvPr>
          <p:cNvSpPr/>
          <p:nvPr/>
        </p:nvSpPr>
        <p:spPr>
          <a:xfrm>
            <a:off x="581245" y="2827378"/>
            <a:ext cx="10604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simply ignore 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does not exist or cannot be remade, with no error message, use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-include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 instead of include, like this: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95F4FA-F599-4DF3-8F76-E7C63BA3B363}"/>
              </a:ext>
            </a:extLst>
          </p:cNvPr>
          <p:cNvSpPr txBox="1"/>
          <p:nvPr/>
        </p:nvSpPr>
        <p:spPr>
          <a:xfrm>
            <a:off x="4655098" y="3703867"/>
            <a:ext cx="2669147" cy="40011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cs typeface="Times New Roman" panose="02020603050405020304" pitchFamily="18" charset="0"/>
              </a:rPr>
              <a:t>-include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i="1" dirty="0">
                <a:cs typeface="Times New Roman" panose="02020603050405020304" pitchFamily="18" charset="0"/>
              </a:rPr>
              <a:t>filenames</a:t>
            </a:r>
            <a:r>
              <a:rPr lang="en-US" sz="2000" dirty="0">
                <a:cs typeface="Times New Roman" panose="02020603050405020304" pitchFamily="18" charset="0"/>
              </a:rPr>
              <a:t>...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95B2E7-612A-452A-AC34-E12F43A8BB16}"/>
              </a:ext>
            </a:extLst>
          </p:cNvPr>
          <p:cNvSpPr/>
          <p:nvPr/>
        </p:nvSpPr>
        <p:spPr>
          <a:xfrm>
            <a:off x="581245" y="4377277"/>
            <a:ext cx="1071053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example: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EAE107-7814-4920-BADD-BF13FA6D96A5}"/>
              </a:ext>
            </a:extLst>
          </p:cNvPr>
          <p:cNvSpPr/>
          <p:nvPr/>
        </p:nvSpPr>
        <p:spPr>
          <a:xfrm>
            <a:off x="2925722" y="4505443"/>
            <a:ext cx="6361817" cy="1600566"/>
          </a:xfrm>
          <a:prstGeom prst="rect">
            <a:avLst/>
          </a:prstGeom>
          <a:solidFill>
            <a:srgbClr val="F2EFE4"/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KCRC.cpp KCRC_Func.cpp kcrc_regif.cpp</a:t>
            </a:r>
          </a:p>
          <a:p>
            <a:pPr>
              <a:lnSpc>
                <a:spcPct val="110000"/>
              </a:lnSpc>
            </a:pPr>
            <a:r>
              <a:rPr lang="en-US" b="1" dirty="0"/>
              <a:t>…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B050"/>
                </a:solidFill>
              </a:rPr>
              <a:t>#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$(SOURCES:.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=.d) =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KCRC.d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KCRC_Func.d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kcrc_regif.d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00B050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B050"/>
                </a:solidFill>
              </a:rPr>
              <a:t># Dependencies</a:t>
            </a:r>
          </a:p>
          <a:p>
            <a:pPr>
              <a:lnSpc>
                <a:spcPct val="110000"/>
              </a:lnSpc>
            </a:pPr>
            <a:r>
              <a:rPr lang="en-US" dirty="0"/>
              <a:t>-include </a:t>
            </a:r>
            <a:r>
              <a:rPr lang="en-US" dirty="0">
                <a:solidFill>
                  <a:srgbClr val="FF0000"/>
                </a:solidFill>
              </a:rPr>
              <a:t>$(SOURCES</a:t>
            </a:r>
            <a:r>
              <a:rPr lang="en-US" dirty="0"/>
              <a:t>:.</a:t>
            </a:r>
            <a:r>
              <a:rPr lang="en-US" dirty="0" err="1"/>
              <a:t>cpp</a:t>
            </a:r>
            <a:r>
              <a:rPr lang="en-US" dirty="0"/>
              <a:t>=.d)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537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40EC6C-67D3-41ED-B646-A88ED19A2BAF}"/>
              </a:ext>
            </a:extLst>
          </p:cNvPr>
          <p:cNvSpPr/>
          <p:nvPr/>
        </p:nvSpPr>
        <p:spPr>
          <a:xfrm>
            <a:off x="363706" y="-94290"/>
            <a:ext cx="62565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Tips &amp; Tricks (1/5)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4EE8F9-F6B0-4C4A-AADF-CBDB296A1F1C}"/>
              </a:ext>
            </a:extLst>
          </p:cNvPr>
          <p:cNvSpPr/>
          <p:nvPr/>
        </p:nvSpPr>
        <p:spPr>
          <a:xfrm>
            <a:off x="602510" y="862365"/>
            <a:ext cx="107211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bad to put configuration settings to be provided by the user into a separate file.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CD9EB5-04B5-49FF-93CB-1D111EF43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15" y="1844651"/>
            <a:ext cx="4289392" cy="3624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D28586-4F42-4086-BD81-B24F82367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091" y="1844651"/>
            <a:ext cx="4396674" cy="11359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454FB8-97AC-4C56-8632-CBCD83C94206}"/>
              </a:ext>
            </a:extLst>
          </p:cNvPr>
          <p:cNvSpPr txBox="1"/>
          <p:nvPr/>
        </p:nvSpPr>
        <p:spPr>
          <a:xfrm>
            <a:off x="995915" y="1418911"/>
            <a:ext cx="1079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46253-0A2B-4DB7-B1D4-F186ACF952F5}"/>
              </a:ext>
            </a:extLst>
          </p:cNvPr>
          <p:cNvSpPr txBox="1"/>
          <p:nvPr/>
        </p:nvSpPr>
        <p:spPr>
          <a:xfrm>
            <a:off x="6010936" y="1418911"/>
            <a:ext cx="1229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config.mk</a:t>
            </a:r>
          </a:p>
        </p:txBody>
      </p:sp>
    </p:spTree>
    <p:extLst>
      <p:ext uri="{BB962C8B-B14F-4D97-AF65-F5344CB8AC3E}">
        <p14:creationId xmlns:p14="http://schemas.microsoft.com/office/powerpoint/2010/main" val="763891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40EC6C-67D3-41ED-B646-A88ED19A2BAF}"/>
              </a:ext>
            </a:extLst>
          </p:cNvPr>
          <p:cNvSpPr/>
          <p:nvPr/>
        </p:nvSpPr>
        <p:spPr>
          <a:xfrm>
            <a:off x="363706" y="-94290"/>
            <a:ext cx="62565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Tips &amp; Tricks (2/5)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4EE8F9-F6B0-4C4A-AADF-CBDB296A1F1C}"/>
              </a:ext>
            </a:extLst>
          </p:cNvPr>
          <p:cNvSpPr/>
          <p:nvPr/>
        </p:nvSpPr>
        <p:spPr>
          <a:xfrm>
            <a:off x="602510" y="862365"/>
            <a:ext cx="107211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generated files (.o, .d, final binary) into separate directory.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D83777-8974-4DDC-B5D3-186399DE086B}"/>
              </a:ext>
            </a:extLst>
          </p:cNvPr>
          <p:cNvSpPr/>
          <p:nvPr/>
        </p:nvSpPr>
        <p:spPr>
          <a:xfrm>
            <a:off x="1270765" y="4578460"/>
            <a:ext cx="561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files do not pollute your source directory.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8FEE7E5-4BD6-4C8E-97D2-F767522484D6}"/>
              </a:ext>
            </a:extLst>
          </p:cNvPr>
          <p:cNvSpPr txBox="1">
            <a:spLocks/>
          </p:cNvSpPr>
          <p:nvPr/>
        </p:nvSpPr>
        <p:spPr>
          <a:xfrm>
            <a:off x="2987750" y="1449688"/>
            <a:ext cx="6900530" cy="2941559"/>
          </a:xfrm>
          <a:prstGeom prst="rect">
            <a:avLst/>
          </a:prstGeom>
          <a:solidFill>
            <a:srgbClr val="F2EFE4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B050"/>
                </a:solidFill>
              </a:rPr>
              <a:t># Name(overwrite from the top make)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70C0"/>
                </a:solidFill>
              </a:rPr>
              <a:t>MODEL </a:t>
            </a:r>
            <a:r>
              <a:rPr lang="en-US" sz="1600" dirty="0"/>
              <a:t>= KCRC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4472C4"/>
                </a:solidFill>
              </a:rPr>
              <a:t> </a:t>
            </a:r>
            <a:r>
              <a:rPr lang="en-US" sz="1600" dirty="0">
                <a:solidFill>
                  <a:srgbClr val="00B050"/>
                </a:solidFill>
              </a:rPr>
              <a:t># Location(overwrite from the top make)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4472C4"/>
                </a:solidFill>
              </a:rPr>
              <a:t>LIBPATH</a:t>
            </a:r>
            <a:r>
              <a:rPr lang="en-US" sz="1600" dirty="0"/>
              <a:t> = lib-</a:t>
            </a:r>
            <a:r>
              <a:rPr lang="en-US" sz="1600" dirty="0">
                <a:solidFill>
                  <a:srgbClr val="4472C4"/>
                </a:solidFill>
              </a:rPr>
              <a:t>$(MODEL)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…….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B050"/>
                </a:solidFill>
              </a:rPr>
              <a:t># Implicit rules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FF0000"/>
                </a:solidFill>
              </a:rPr>
              <a:t>%.d</a:t>
            </a:r>
            <a:r>
              <a:rPr lang="en-US" sz="1600" dirty="0"/>
              <a:t>: %.cpp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4472C4"/>
                </a:solidFill>
              </a:rPr>
              <a:t>      $(CXX) $(DEPFLAG) $(CXXFLAGS) </a:t>
            </a:r>
            <a:r>
              <a:rPr lang="en-US" sz="1600" dirty="0"/>
              <a:t>$&lt; | sed 's!$*.o:!$</a:t>
            </a:r>
            <a:r>
              <a:rPr lang="en-US" sz="1600" dirty="0">
                <a:solidFill>
                  <a:srgbClr val="4472C4"/>
                </a:solidFill>
              </a:rPr>
              <a:t>$(LIBPATH)</a:t>
            </a:r>
            <a:r>
              <a:rPr lang="en-US" sz="1600" dirty="0"/>
              <a:t>/&amp;!g' &gt; $@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4472C4"/>
                </a:solidFill>
              </a:rPr>
              <a:t>$(LIBPATH)</a:t>
            </a:r>
            <a:r>
              <a:rPr lang="en-US" sz="1600" dirty="0">
                <a:solidFill>
                  <a:srgbClr val="FF0000"/>
                </a:solidFill>
              </a:rPr>
              <a:t>/%.o</a:t>
            </a:r>
            <a:r>
              <a:rPr lang="en-US" sz="1600" dirty="0"/>
              <a:t>: %.cpp	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      </a:t>
            </a:r>
            <a:r>
              <a:rPr lang="en-US" sz="1600" dirty="0">
                <a:solidFill>
                  <a:srgbClr val="4472C4"/>
                </a:solidFill>
              </a:rPr>
              <a:t>$(CXX) </a:t>
            </a:r>
            <a:r>
              <a:rPr lang="en-US" sz="1600" dirty="0"/>
              <a:t>-c </a:t>
            </a:r>
            <a:r>
              <a:rPr lang="en-US" sz="1600" dirty="0">
                <a:solidFill>
                  <a:srgbClr val="4472C4"/>
                </a:solidFill>
              </a:rPr>
              <a:t>$(CXXFLAGS) </a:t>
            </a:r>
            <a:r>
              <a:rPr lang="en-US" sz="1600" dirty="0"/>
              <a:t>-o $@ $&lt;</a:t>
            </a:r>
          </a:p>
        </p:txBody>
      </p:sp>
    </p:spTree>
    <p:extLst>
      <p:ext uri="{BB962C8B-B14F-4D97-AF65-F5344CB8AC3E}">
        <p14:creationId xmlns:p14="http://schemas.microsoft.com/office/powerpoint/2010/main" val="1385154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40EC6C-67D3-41ED-B646-A88ED19A2BAF}"/>
              </a:ext>
            </a:extLst>
          </p:cNvPr>
          <p:cNvSpPr/>
          <p:nvPr/>
        </p:nvSpPr>
        <p:spPr>
          <a:xfrm>
            <a:off x="363706" y="-94290"/>
            <a:ext cx="62565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Tips &amp; Tricks (3/5)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4EE8F9-F6B0-4C4A-AADF-CBDB296A1F1C}"/>
              </a:ext>
            </a:extLst>
          </p:cNvPr>
          <p:cNvSpPr/>
          <p:nvPr/>
        </p:nvSpPr>
        <p:spPr>
          <a:xfrm>
            <a:off x="602510" y="862365"/>
            <a:ext cx="107211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nicer output, use Linux kernel style pretty printing.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1BF5EC-A4F5-48EE-8802-63A4B9594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903" y="1449689"/>
            <a:ext cx="9096375" cy="24003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293E06-8F94-43D4-A9A8-6361133790AA}"/>
              </a:ext>
            </a:extLst>
          </p:cNvPr>
          <p:cNvSpPr/>
          <p:nvPr/>
        </p:nvSpPr>
        <p:spPr>
          <a:xfrm>
            <a:off x="602510" y="4037203"/>
            <a:ext cx="65101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beginning of the line does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 the command.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D69AB-97DC-4D98-A795-61E6A385CE54}"/>
              </a:ext>
            </a:extLst>
          </p:cNvPr>
          <p:cNvSpPr txBox="1"/>
          <p:nvPr/>
        </p:nvSpPr>
        <p:spPr>
          <a:xfrm>
            <a:off x="602510" y="4624527"/>
            <a:ext cx="148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364628-6E0C-4C00-AFD6-7D92A81BF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421" y="4844367"/>
            <a:ext cx="2266950" cy="4857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A3E1F5-851B-48F9-9900-3EC17460ED96}"/>
              </a:ext>
            </a:extLst>
          </p:cNvPr>
          <p:cNvSpPr txBox="1"/>
          <p:nvPr/>
        </p:nvSpPr>
        <p:spPr>
          <a:xfrm>
            <a:off x="1352408" y="522364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F805126-E347-4A41-9390-240A53B0A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237" y="5649211"/>
            <a:ext cx="2243138" cy="514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0031A3-EB6E-46AC-B6B9-1FFAFAEB6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6685" y="4732529"/>
            <a:ext cx="2124075" cy="7334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DB502F-8893-461F-85EC-5158F52EFF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7314" y="5649211"/>
            <a:ext cx="2171700" cy="533400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46A60016-4EB0-4E4C-94D9-4D30F3A3155B}"/>
              </a:ext>
            </a:extLst>
          </p:cNvPr>
          <p:cNvSpPr/>
          <p:nvPr/>
        </p:nvSpPr>
        <p:spPr>
          <a:xfrm>
            <a:off x="5071730" y="4993859"/>
            <a:ext cx="1780088" cy="20546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25B066A-2EEE-456F-80CB-70B3EDA3899C}"/>
              </a:ext>
            </a:extLst>
          </p:cNvPr>
          <p:cNvSpPr/>
          <p:nvPr/>
        </p:nvSpPr>
        <p:spPr>
          <a:xfrm>
            <a:off x="5044960" y="5803655"/>
            <a:ext cx="1780088" cy="20546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4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5074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2A230-B57E-4053-AB92-956E5E07F7E8}"/>
              </a:ext>
            </a:extLst>
          </p:cNvPr>
          <p:cNvSpPr txBox="1"/>
          <p:nvPr/>
        </p:nvSpPr>
        <p:spPr>
          <a:xfrm>
            <a:off x="942034" y="1059119"/>
            <a:ext cx="3667179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tool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Syntax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tool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AE5236-3E29-4AED-A356-5F90855EAC45}"/>
              </a:ext>
            </a:extLst>
          </p:cNvPr>
          <p:cNvSpPr/>
          <p:nvPr/>
        </p:nvSpPr>
        <p:spPr>
          <a:xfrm>
            <a:off x="6096000" y="1059119"/>
            <a:ext cx="6096000" cy="37702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2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</a:p>
          <a:p>
            <a:pPr marL="914400" lvl="3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</a:p>
          <a:p>
            <a:pPr marL="914400" lvl="3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of Conditionals</a:t>
            </a:r>
          </a:p>
          <a:p>
            <a:pPr marL="914400" lvl="3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Rules</a:t>
            </a:r>
          </a:p>
          <a:p>
            <a:pPr marL="914400" lvl="3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Phony Target</a:t>
            </a:r>
          </a:p>
          <a:p>
            <a:pPr marL="914400" lvl="3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Other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3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Tips &amp; Tricks</a:t>
            </a:r>
          </a:p>
          <a:p>
            <a:pPr marL="457200" lvl="3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0A979F-1076-46F5-BC51-966676AE3281}"/>
              </a:ext>
            </a:extLst>
          </p:cNvPr>
          <p:cNvCxnSpPr>
            <a:cxnSpLocks/>
          </p:cNvCxnSpPr>
          <p:nvPr/>
        </p:nvCxnSpPr>
        <p:spPr>
          <a:xfrm>
            <a:off x="5560828" y="1253673"/>
            <a:ext cx="0" cy="3381153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497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40EC6C-67D3-41ED-B646-A88ED19A2BAF}"/>
              </a:ext>
            </a:extLst>
          </p:cNvPr>
          <p:cNvSpPr/>
          <p:nvPr/>
        </p:nvSpPr>
        <p:spPr>
          <a:xfrm>
            <a:off x="363706" y="-94290"/>
            <a:ext cx="62565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Tips &amp; Tricks (4/5)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4EE8F9-F6B0-4C4A-AADF-CBDB296A1F1C}"/>
              </a:ext>
            </a:extLst>
          </p:cNvPr>
          <p:cNvSpPr/>
          <p:nvPr/>
        </p:nvSpPr>
        <p:spPr>
          <a:xfrm>
            <a:off x="602510" y="862365"/>
            <a:ext cx="107211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Suffix rule: Simplifying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Syntax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D69AB-97DC-4D98-A795-61E6A385CE54}"/>
              </a:ext>
            </a:extLst>
          </p:cNvPr>
          <p:cNvSpPr txBox="1"/>
          <p:nvPr/>
        </p:nvSpPr>
        <p:spPr>
          <a:xfrm>
            <a:off x="602510" y="4146062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Source code file: KCRC.cpp</a:t>
            </a:r>
          </a:p>
        </p:txBody>
      </p:sp>
      <p:pic>
        <p:nvPicPr>
          <p:cNvPr id="3074" name="Picture 2" descr="Image 6">
            <a:extLst>
              <a:ext uri="{FF2B5EF4-FFF2-40B4-BE49-F238E27FC236}">
                <a16:creationId xmlns:a16="http://schemas.microsoft.com/office/drawing/2014/main" id="{A61BD703-83DA-4721-BEA8-8EA964821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966" y="1362872"/>
            <a:ext cx="54102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940062C-80D4-432B-BF4F-8ACBFF135375}"/>
              </a:ext>
            </a:extLst>
          </p:cNvPr>
          <p:cNvSpPr txBox="1"/>
          <p:nvPr/>
        </p:nvSpPr>
        <p:spPr>
          <a:xfrm>
            <a:off x="4805916" y="9516139"/>
            <a:ext cx="819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78565C8A-D9E8-4C3D-AFB2-888DDCE27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623" y="4146062"/>
            <a:ext cx="2647706" cy="661720"/>
          </a:xfrm>
          <a:prstGeom prst="rect">
            <a:avLst/>
          </a:prstGeom>
          <a:solidFill>
            <a:srgbClr val="F2EFE4"/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c.o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cc -c $&lt;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6FA95B56-594F-4A81-9DA2-D4A43C701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4661" y="4136550"/>
            <a:ext cx="2679404" cy="661720"/>
          </a:xfrm>
          <a:prstGeom prst="rect">
            <a:avLst/>
          </a:prstGeom>
          <a:solidFill>
            <a:srgbClr val="F2EFE4"/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err="1">
                <a:solidFill>
                  <a:srgbClr val="FF0000"/>
                </a:solidFill>
              </a:rPr>
              <a:t>KCRC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.o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KCRC.cpp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cc -c </a:t>
            </a:r>
            <a:r>
              <a:rPr lang="en-US" altLang="en-US" sz="2000" dirty="0">
                <a:solidFill>
                  <a:srgbClr val="000000"/>
                </a:solidFill>
              </a:rPr>
              <a:t>KCRC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.cpp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D90F04F5-C922-491C-A745-13AB4B1C9827}"/>
              </a:ext>
            </a:extLst>
          </p:cNvPr>
          <p:cNvSpPr/>
          <p:nvPr/>
        </p:nvSpPr>
        <p:spPr>
          <a:xfrm>
            <a:off x="7550471" y="4351909"/>
            <a:ext cx="637954" cy="237636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32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85A912-A253-41FB-8508-F95F6618B7F9}"/>
              </a:ext>
            </a:extLst>
          </p:cNvPr>
          <p:cNvSpPr/>
          <p:nvPr/>
        </p:nvSpPr>
        <p:spPr>
          <a:xfrm>
            <a:off x="525148" y="905171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Special Characters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5CED16-8FCA-4FC4-BD72-64384BDA5840}"/>
              </a:ext>
            </a:extLst>
          </p:cNvPr>
          <p:cNvSpPr/>
          <p:nvPr/>
        </p:nvSpPr>
        <p:spPr>
          <a:xfrm>
            <a:off x="363706" y="-94290"/>
            <a:ext cx="62565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Tips &amp; Tricks (5/5)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152824-BF43-4E96-9683-CA2FEED0D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656963"/>
              </p:ext>
            </p:extLst>
          </p:nvPr>
        </p:nvGraphicFramePr>
        <p:xfrm>
          <a:off x="2219132" y="1596856"/>
          <a:ext cx="8594180" cy="320040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856821">
                  <a:extLst>
                    <a:ext uri="{9D8B030D-6E8A-4147-A177-3AD203B41FA5}">
                      <a16:colId xmlns:a16="http://schemas.microsoft.com/office/drawing/2014/main" val="1441184509"/>
                    </a:ext>
                  </a:extLst>
                </a:gridCol>
                <a:gridCol w="7737359">
                  <a:extLst>
                    <a:ext uri="{9D8B030D-6E8A-4147-A177-3AD203B41FA5}">
                      <a16:colId xmlns:a16="http://schemas.microsoft.com/office/drawing/2014/main" val="40219980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$? </a:t>
                      </a:r>
                      <a:endParaRPr lang="en-US" sz="2000" dirty="0">
                        <a:solidFill>
                          <a:srgbClr val="11111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of dependencies changed more recently than current target.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601078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$@</a:t>
                      </a:r>
                      <a:endParaRPr lang="en-US" sz="2000" dirty="0">
                        <a:solidFill>
                          <a:srgbClr val="11111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name of current target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599784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$&lt;</a:t>
                      </a:r>
                      <a:endParaRPr lang="en-US" sz="2000" dirty="0">
                        <a:solidFill>
                          <a:srgbClr val="11111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name of current dependency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44137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$*</a:t>
                      </a:r>
                      <a:endParaRPr lang="en-US" sz="2000" dirty="0">
                        <a:solidFill>
                          <a:srgbClr val="11111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name of current dependency without extension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228575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$%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target member name, when the target is an archive member</a:t>
                      </a:r>
                      <a:endParaRPr lang="en-US" sz="2000" dirty="0">
                        <a:solidFill>
                          <a:srgbClr val="11111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908088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$^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names of all the prerequisites, with spaces between them</a:t>
                      </a:r>
                      <a:endParaRPr lang="en-US" sz="2000" dirty="0">
                        <a:solidFill>
                          <a:srgbClr val="11111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75457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$|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names of all the order-only prerequisites, with spaces between them </a:t>
                      </a:r>
                      <a:endParaRPr lang="en-US" sz="2000" dirty="0">
                        <a:solidFill>
                          <a:srgbClr val="11111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358933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$+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is like ‘$^’</a:t>
                      </a:r>
                      <a:endParaRPr lang="en-US" sz="2000" dirty="0">
                        <a:solidFill>
                          <a:srgbClr val="11111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701575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904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23B036-A0D8-42AD-8FCB-DC536A40CEFF}"/>
              </a:ext>
            </a:extLst>
          </p:cNvPr>
          <p:cNvSpPr txBox="1"/>
          <p:nvPr/>
        </p:nvSpPr>
        <p:spPr>
          <a:xfrm>
            <a:off x="214320" y="-71440"/>
            <a:ext cx="84086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A9B630D-EC3F-4478-8091-ED8302139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866" y="1082122"/>
            <a:ext cx="9144000" cy="1655762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https://www.gnu.org/software/make/manual/make.pdf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https://opensource.com/article/18/8/what-how-makefile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383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 txBox="1">
            <a:spLocks noGrp="1"/>
          </p:cNvSpPr>
          <p:nvPr>
            <p:ph type="ctrTitle"/>
          </p:nvPr>
        </p:nvSpPr>
        <p:spPr>
          <a:xfrm>
            <a:off x="6738531" y="4003412"/>
            <a:ext cx="4159841" cy="293832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rPr lang="en-US" sz="4800" dirty="0"/>
              <a:t>THANK YOU!!!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351201372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2615609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5074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2A230-B57E-4053-AB92-956E5E07F7E8}"/>
              </a:ext>
            </a:extLst>
          </p:cNvPr>
          <p:cNvSpPr txBox="1"/>
          <p:nvPr/>
        </p:nvSpPr>
        <p:spPr>
          <a:xfrm>
            <a:off x="542610" y="909946"/>
            <a:ext cx="10892413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determines which pieces of a large program need to be recompiled.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rules how to transform them.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output files from several input files.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for any kind of “compilation task”.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Preparing LATEX documents.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images,…</a:t>
            </a:r>
          </a:p>
          <a:p>
            <a:pPr lvl="1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variants exist:</a:t>
            </a:r>
          </a:p>
          <a:p>
            <a:pPr lvl="2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GNU Make (covered in this lecture).</a:t>
            </a:r>
          </a:p>
          <a:p>
            <a:pPr lvl="2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make.</a:t>
            </a:r>
          </a:p>
          <a:p>
            <a:pPr lvl="2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BSD make.</a:t>
            </a:r>
          </a:p>
        </p:txBody>
      </p:sp>
    </p:spTree>
    <p:extLst>
      <p:ext uri="{BB962C8B-B14F-4D97-AF65-F5344CB8AC3E}">
        <p14:creationId xmlns:p14="http://schemas.microsoft.com/office/powerpoint/2010/main" val="286872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3"/>
            <a:ext cx="10625667" cy="52321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114304" y="-71440"/>
            <a:ext cx="5074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2A230-B57E-4053-AB92-956E5E07F7E8}"/>
              </a:ext>
            </a:extLst>
          </p:cNvPr>
          <p:cNvSpPr txBox="1"/>
          <p:nvPr/>
        </p:nvSpPr>
        <p:spPr>
          <a:xfrm>
            <a:off x="557973" y="1195889"/>
            <a:ext cx="1089241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file (by default named "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containing a set of directives used by a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tool to generate a target/goal.</a:t>
            </a:r>
            <a:endParaRPr lang="en-US" altLang="en-US" sz="2800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tells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to compile and link a program.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6BC75E-60DC-4920-8080-F1A39BBD89ED}"/>
              </a:ext>
            </a:extLst>
          </p:cNvPr>
          <p:cNvSpPr/>
          <p:nvPr/>
        </p:nvSpPr>
        <p:spPr>
          <a:xfrm>
            <a:off x="1158068" y="3165666"/>
            <a:ext cx="10292318" cy="1107990"/>
          </a:xfrm>
          <a:prstGeom prst="roundRect">
            <a:avLst>
              <a:gd name="adj" fmla="val 8772"/>
            </a:avLst>
          </a:prstGeom>
          <a:solidFill>
            <a:srgbClr val="F2EFE4"/>
          </a:solidFill>
          <a:ln>
            <a:solidFill>
              <a:srgbClr val="F2EF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000" dirty="0">
                <a:solidFill>
                  <a:srgbClr val="00B050"/>
                </a:solidFill>
                <a:latin typeface="Abadi" panose="020B0604020104020204" pitchFamily="34" charset="0"/>
              </a:rPr>
              <a:t># This is a very simple </a:t>
            </a:r>
            <a:r>
              <a:rPr lang="en-US" altLang="en-US" sz="2000" dirty="0" err="1">
                <a:solidFill>
                  <a:srgbClr val="00B050"/>
                </a:solidFill>
                <a:latin typeface="Abadi" panose="020B0604020104020204" pitchFamily="34" charset="0"/>
              </a:rPr>
              <a:t>makefile</a:t>
            </a:r>
            <a:r>
              <a:rPr lang="en-US" altLang="en-US" sz="2000" dirty="0">
                <a:solidFill>
                  <a:srgbClr val="00B050"/>
                </a:solidFill>
                <a:latin typeface="Abadi" panose="020B0604020104020204" pitchFamily="34" charset="0"/>
              </a:rPr>
              <a:t> </a:t>
            </a:r>
          </a:p>
          <a:p>
            <a:r>
              <a:rPr lang="en-US" altLang="en-US" sz="2000" dirty="0">
                <a:solidFill>
                  <a:srgbClr val="FF0000"/>
                </a:solidFill>
                <a:latin typeface="Abadi" panose="020B0604020104020204" pitchFamily="34" charset="0"/>
              </a:rPr>
              <a:t>MCU</a:t>
            </a:r>
            <a:r>
              <a:rPr lang="en-US" altLang="en-US" sz="2000" dirty="0">
                <a:solidFill>
                  <a:srgbClr val="000000"/>
                </a:solidFill>
                <a:latin typeface="Abadi" panose="020B0604020104020204" pitchFamily="34" charset="0"/>
              </a:rPr>
              <a:t>:  </a:t>
            </a:r>
          </a:p>
          <a:p>
            <a:r>
              <a:rPr lang="en-US" altLang="en-US" sz="2000" dirty="0">
                <a:solidFill>
                  <a:srgbClr val="000000"/>
                </a:solidFill>
                <a:latin typeface="Abadi" panose="020B0604020104020204" pitchFamily="34" charset="0"/>
              </a:rPr>
              <a:t>   </a:t>
            </a:r>
            <a:r>
              <a:rPr lang="en-US" altLang="en-US" sz="2000" dirty="0">
                <a:solidFill>
                  <a:srgbClr val="0070C0"/>
                </a:solidFill>
                <a:latin typeface="Abadi" panose="020B0604020104020204" pitchFamily="34" charset="0"/>
              </a:rPr>
              <a:t>echo</a:t>
            </a:r>
            <a:r>
              <a:rPr lang="en-US" altLang="en-US" sz="2000" dirty="0">
                <a:solidFill>
                  <a:srgbClr val="000000"/>
                </a:solidFill>
                <a:latin typeface="Abadi" panose="020B0604020104020204" pitchFamily="34" charset="0"/>
              </a:rPr>
              <a:t> “Welcome to MCU team”</a:t>
            </a:r>
            <a:endParaRPr lang="en-US" altLang="en-US" sz="4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15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4"/>
            <a:ext cx="10625667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41691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5" y="-71444"/>
            <a:ext cx="8262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Tool: Syntax Overview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DB82BEB2-D4C2-44B1-A46D-3C1E1A6D75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2009901"/>
              </p:ext>
            </p:extLst>
          </p:nvPr>
        </p:nvGraphicFramePr>
        <p:xfrm>
          <a:off x="652463" y="971130"/>
          <a:ext cx="10887074" cy="2452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6B746DF0-6B05-4BC8-B46C-DB29AEC4FD1B}"/>
              </a:ext>
            </a:extLst>
          </p:cNvPr>
          <p:cNvSpPr txBox="1"/>
          <p:nvPr/>
        </p:nvSpPr>
        <p:spPr>
          <a:xfrm>
            <a:off x="462279" y="3670627"/>
            <a:ext cx="19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C543C32B-0B80-4342-B51B-3B8991AC0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56" y="4926643"/>
            <a:ext cx="6545281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 the file by typing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output will be: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6F8C2B-E4FE-4655-AAC6-3286B1BC1971}"/>
              </a:ext>
            </a:extLst>
          </p:cNvPr>
          <p:cNvSpPr/>
          <p:nvPr/>
        </p:nvSpPr>
        <p:spPr>
          <a:xfrm>
            <a:off x="716756" y="4298635"/>
            <a:ext cx="4862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 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this content: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AE724D-9945-45E7-8F75-2A7A1C68FC63}"/>
              </a:ext>
            </a:extLst>
          </p:cNvPr>
          <p:cNvSpPr txBox="1"/>
          <p:nvPr/>
        </p:nvSpPr>
        <p:spPr>
          <a:xfrm>
            <a:off x="5885993" y="557105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AFEB01-DD4D-4D29-AD36-0D96DD6355DA}"/>
              </a:ext>
            </a:extLst>
          </p:cNvPr>
          <p:cNvSpPr/>
          <p:nvPr/>
        </p:nvSpPr>
        <p:spPr>
          <a:xfrm>
            <a:off x="1265274" y="5435294"/>
            <a:ext cx="4047559" cy="844474"/>
          </a:xfrm>
          <a:prstGeom prst="rect">
            <a:avLst/>
          </a:prstGeom>
          <a:solidFill>
            <a:srgbClr val="F2EFE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badi" panose="020B0604020202020204" pitchFamily="34" charset="0"/>
              </a:rPr>
              <a:t>$ </a:t>
            </a:r>
            <a:r>
              <a:rPr lang="en-US" sz="1600" dirty="0">
                <a:solidFill>
                  <a:srgbClr val="0070C0"/>
                </a:solidFill>
                <a:latin typeface="Abadi" panose="020B0604020202020204" pitchFamily="34" charset="0"/>
              </a:rPr>
              <a:t>make 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Abadi" panose="020B0604020104020204" pitchFamily="34" charset="0"/>
              </a:rPr>
              <a:t>echo</a:t>
            </a:r>
            <a:r>
              <a:rPr lang="en-US" altLang="en-US" sz="1600" dirty="0">
                <a:solidFill>
                  <a:srgbClr val="000000"/>
                </a:solidFill>
                <a:latin typeface="Abadi" panose="020B0604020104020204" pitchFamily="34" charset="0"/>
              </a:rPr>
              <a:t> “Welcome to MCU team” 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Abadi" panose="020B0604020104020204" pitchFamily="34" charset="0"/>
              </a:rPr>
              <a:t>Welcome to MCU team</a:t>
            </a:r>
            <a:endParaRPr lang="en-US" sz="16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5C0D3A-1C85-484B-8C98-7995F056606C}"/>
              </a:ext>
            </a:extLst>
          </p:cNvPr>
          <p:cNvSpPr txBox="1"/>
          <p:nvPr/>
        </p:nvSpPr>
        <p:spPr>
          <a:xfrm>
            <a:off x="5579626" y="3836529"/>
            <a:ext cx="5895618" cy="830997"/>
          </a:xfrm>
          <a:prstGeom prst="rect">
            <a:avLst/>
          </a:prstGeom>
          <a:solidFill>
            <a:srgbClr val="F2EFE4"/>
          </a:solidFill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rgbClr val="00B050"/>
                </a:solidFill>
                <a:latin typeface="Abadi" panose="020B0604020104020204" pitchFamily="34" charset="0"/>
              </a:rPr>
              <a:t># This is a very simple </a:t>
            </a:r>
            <a:r>
              <a:rPr lang="en-US" altLang="en-US" sz="1600" dirty="0" err="1">
                <a:solidFill>
                  <a:srgbClr val="00B050"/>
                </a:solidFill>
                <a:latin typeface="Abadi" panose="020B0604020104020204" pitchFamily="34" charset="0"/>
              </a:rPr>
              <a:t>makefile</a:t>
            </a:r>
            <a:r>
              <a:rPr lang="en-US" altLang="en-US" sz="1600" dirty="0">
                <a:solidFill>
                  <a:srgbClr val="00B050"/>
                </a:solidFill>
                <a:latin typeface="Abadi" panose="020B0604020104020204" pitchFamily="34" charset="0"/>
              </a:rPr>
              <a:t> </a:t>
            </a:r>
          </a:p>
          <a:p>
            <a:r>
              <a:rPr lang="en-US" altLang="en-US" sz="1600" dirty="0">
                <a:solidFill>
                  <a:srgbClr val="FF0000"/>
                </a:solidFill>
                <a:latin typeface="Abadi" panose="020B0604020104020204" pitchFamily="34" charset="0"/>
              </a:rPr>
              <a:t>MCU</a:t>
            </a:r>
            <a:r>
              <a:rPr lang="en-US" altLang="en-US" sz="1600" dirty="0">
                <a:solidFill>
                  <a:srgbClr val="000000"/>
                </a:solidFill>
                <a:latin typeface="Abadi" panose="020B0604020104020204" pitchFamily="34" charset="0"/>
              </a:rPr>
              <a:t>:  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Abadi" panose="020B0604020104020204" pitchFamily="34" charset="0"/>
              </a:rPr>
              <a:t>   </a:t>
            </a:r>
            <a:r>
              <a:rPr lang="en-US" altLang="en-US" sz="1600" dirty="0">
                <a:solidFill>
                  <a:srgbClr val="0070C0"/>
                </a:solidFill>
                <a:latin typeface="Abadi" panose="020B0604020104020204" pitchFamily="34" charset="0"/>
              </a:rPr>
              <a:t>echo</a:t>
            </a:r>
            <a:r>
              <a:rPr lang="en-US" altLang="en-US" sz="1600" dirty="0">
                <a:solidFill>
                  <a:srgbClr val="000000"/>
                </a:solidFill>
                <a:latin typeface="Abadi" panose="020B0604020104020204" pitchFamily="34" charset="0"/>
              </a:rPr>
              <a:t> “Welcome to MCU team”</a:t>
            </a:r>
            <a:endParaRPr lang="en-US" altLang="en-US" sz="4000" dirty="0">
              <a:latin typeface="Abadi" panose="020B06040201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C6A4D0-E661-4A4C-B2DE-A6CA080C404D}"/>
              </a:ext>
            </a:extLst>
          </p:cNvPr>
          <p:cNvSpPr/>
          <p:nvPr/>
        </p:nvSpPr>
        <p:spPr>
          <a:xfrm>
            <a:off x="6900299" y="5437810"/>
            <a:ext cx="4574945" cy="844474"/>
          </a:xfrm>
          <a:prstGeom prst="rect">
            <a:avLst/>
          </a:prstGeom>
          <a:solidFill>
            <a:srgbClr val="F2EFE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badi" panose="020B0604020104020204" pitchFamily="34" charset="0"/>
              </a:rPr>
              <a:t>$ </a:t>
            </a:r>
            <a:r>
              <a:rPr lang="en-US" sz="1600" dirty="0">
                <a:solidFill>
                  <a:srgbClr val="0070C0"/>
                </a:solidFill>
                <a:latin typeface="Abadi" panose="020B0604020104020204" pitchFamily="34" charset="0"/>
              </a:rPr>
              <a:t>make</a:t>
            </a:r>
            <a:r>
              <a:rPr lang="en-US" sz="1600" dirty="0">
                <a:solidFill>
                  <a:schemeClr val="tx1"/>
                </a:solidFill>
                <a:latin typeface="Abadi" panose="020B0604020104020204" pitchFamily="34" charset="0"/>
              </a:rPr>
              <a:t> MCU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Abadi" panose="020B0604020104020204" pitchFamily="34" charset="0"/>
              </a:rPr>
              <a:t>echo</a:t>
            </a:r>
            <a:r>
              <a:rPr lang="en-US" altLang="en-US" sz="1600" dirty="0">
                <a:solidFill>
                  <a:srgbClr val="000000"/>
                </a:solidFill>
                <a:latin typeface="Abadi" panose="020B0604020104020204" pitchFamily="34" charset="0"/>
              </a:rPr>
              <a:t> “Welcome to MCU team” 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Abadi" panose="020B0604020104020204" pitchFamily="34" charset="0"/>
              </a:rPr>
              <a:t>Welcome to MCU team</a:t>
            </a:r>
            <a:endParaRPr lang="en-US" sz="16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3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22A230-B57E-4053-AB92-956E5E07F7E8}"/>
              </a:ext>
            </a:extLst>
          </p:cNvPr>
          <p:cNvSpPr txBox="1"/>
          <p:nvPr/>
        </p:nvSpPr>
        <p:spPr>
          <a:xfrm>
            <a:off x="336681" y="1228397"/>
            <a:ext cx="61106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consists of a set of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prerequisites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file names, separated by spaces, to be created/updated. 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depends upon a set of source files or even other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described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rule consists of one or more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lines to be executed, one at a time, in the order they appear.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command in the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must be on lines that start with a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character.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issue  (****) errors.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017945-2F08-4B61-9ECD-177DB1A409D7}"/>
              </a:ext>
            </a:extLst>
          </p:cNvPr>
          <p:cNvSpPr txBox="1"/>
          <p:nvPr/>
        </p:nvSpPr>
        <p:spPr>
          <a:xfrm>
            <a:off x="114304" y="-100016"/>
            <a:ext cx="88725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Syntax of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7E9F642-C49D-448F-9329-BDB1B88B7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308" y="916904"/>
            <a:ext cx="5312302" cy="984885"/>
          </a:xfrm>
          <a:prstGeom prst="rect">
            <a:avLst/>
          </a:prstGeom>
          <a:solidFill>
            <a:srgbClr val="F2EF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targets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: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prerequisites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          recipe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rial Unicode MS"/>
              </a:rPr>
              <a:t>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…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28F7245-2E59-4995-9BDD-4691B28A8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307" y="2659908"/>
            <a:ext cx="5312302" cy="984885"/>
          </a:xfrm>
          <a:prstGeom prst="rect">
            <a:avLst/>
          </a:prstGeom>
          <a:solidFill>
            <a:srgbClr val="F2EF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targets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: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prerequisites </a:t>
            </a:r>
            <a:r>
              <a:rPr lang="en-US" altLang="en-US" dirty="0">
                <a:solidFill>
                  <a:srgbClr val="000000"/>
                </a:solidFill>
                <a:latin typeface="Arial Unicode MS"/>
              </a:rPr>
              <a:t>; </a:t>
            </a:r>
            <a:r>
              <a:rPr lang="en-US" altLang="en-US" i="1" dirty="0">
                <a:solidFill>
                  <a:srgbClr val="000000"/>
                </a:solidFill>
                <a:latin typeface="Arial Unicode MS"/>
              </a:rPr>
              <a:t>recipe</a:t>
            </a:r>
            <a:r>
              <a:rPr lang="en-US" altLang="en-US" sz="1600" dirty="0"/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          recipe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rial Unicode MS"/>
              </a:rPr>
              <a:t>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…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3C16F16B-87F7-4282-89E3-117E4D0650B3}"/>
              </a:ext>
            </a:extLst>
          </p:cNvPr>
          <p:cNvSpPr/>
          <p:nvPr/>
        </p:nvSpPr>
        <p:spPr>
          <a:xfrm>
            <a:off x="8986838" y="2020575"/>
            <a:ext cx="327283" cy="467444"/>
          </a:xfrm>
          <a:prstGeom prst="up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41F13A-5CD0-4276-A550-802271BC4755}"/>
              </a:ext>
            </a:extLst>
          </p:cNvPr>
          <p:cNvSpPr txBox="1"/>
          <p:nvPr/>
        </p:nvSpPr>
        <p:spPr>
          <a:xfrm>
            <a:off x="6447306" y="4036693"/>
            <a:ext cx="149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3F8515FD-5D43-4A39-8295-090C7EC3F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305" y="4503690"/>
            <a:ext cx="5312302" cy="1371600"/>
          </a:xfrm>
          <a:prstGeom prst="rect">
            <a:avLst/>
          </a:prstGeom>
          <a:solidFill>
            <a:srgbClr val="F2EF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badi" panose="020B0604020104020204" pitchFamily="34" charset="0"/>
              </a:rPr>
              <a:t> # target - </a:t>
            </a:r>
            <a:r>
              <a:rPr lang="en-US" altLang="en-US" dirty="0">
                <a:solidFill>
                  <a:srgbClr val="00B050"/>
                </a:solidFill>
                <a:latin typeface="Abadi" panose="020B0604020104020204" pitchFamily="34" charset="0"/>
              </a:rPr>
              <a:t>prerequisites</a:t>
            </a:r>
            <a:endParaRPr kumimoji="0" lang="en-US" altLang="en-US" b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badi" panose="020B0604020104020204" pitchFamily="34" charset="0"/>
            </a:endParaRP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KCRC.o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: KCRC.cpp </a:t>
            </a:r>
            <a:r>
              <a:rPr kumimoji="0" lang="en-US" altLang="en-US" b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KCRC_Func.h</a:t>
            </a:r>
            <a:endParaRPr kumimoji="0" lang="en-US" altLang="en-US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              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badi" panose="020B0604020104020204" pitchFamily="34" charset="0"/>
              </a:rPr>
              <a:t># recipe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badi" panose="020B0604020104020204" pitchFamily="34" charset="0"/>
              </a:rPr>
              <a:t>              </a:t>
            </a:r>
            <a:r>
              <a:rPr kumimoji="0" lang="en-US" altLang="en-US" b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gcc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 –c KCRC.cpp -o </a:t>
            </a:r>
            <a:r>
              <a:rPr kumimoji="0" lang="en-US" altLang="en-US" b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KCRC.o</a:t>
            </a:r>
            <a:endParaRPr kumimoji="0" lang="en-US" altLang="en-US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3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3"/>
            <a:ext cx="10625667" cy="52321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14320" y="-71440"/>
            <a:ext cx="5074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2A230-B57E-4053-AB92-956E5E07F7E8}"/>
              </a:ext>
            </a:extLst>
          </p:cNvPr>
          <p:cNvSpPr txBox="1"/>
          <p:nvPr/>
        </p:nvSpPr>
        <p:spPr>
          <a:xfrm>
            <a:off x="526077" y="2254458"/>
            <a:ext cx="1100412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have a small project containing.</a:t>
            </a:r>
          </a:p>
          <a:p>
            <a:pPr marL="914400" lvl="1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source file: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KCRC.cpp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KCRC_Func.cpp</a:t>
            </a:r>
          </a:p>
          <a:p>
            <a:pPr marL="914400" lvl="1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files: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KCRC.h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KCRC_Func.h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KCRC_AgentController.h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kcrc_regif.h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included by both .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files.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build: We compile all 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to .o files and then link the .o files together.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develop (edit 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.h files).</a:t>
            </a:r>
          </a:p>
          <a:p>
            <a:pPr marL="914400" lvl="1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rebuild the .o files affected by the changes, and finally the binary.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the appropriate compiler invocations by hand all the time is cumbersome.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KCRC_Func.h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KCRC.cpp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prerequisites for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KCRC.o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KCRC.o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to be rebuilt when one of those are changed.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63ED240-2647-4B23-8BAF-86D2D18C9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39" y="798845"/>
            <a:ext cx="10625666" cy="1371600"/>
          </a:xfrm>
          <a:prstGeom prst="rect">
            <a:avLst/>
          </a:prstGeom>
          <a:solidFill>
            <a:srgbClr val="F2EF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badi" panose="020B0604020104020204" pitchFamily="34" charset="0"/>
              </a:rPr>
              <a:t> # target - </a:t>
            </a:r>
            <a:r>
              <a:rPr lang="en-US" altLang="en-US" dirty="0">
                <a:solidFill>
                  <a:srgbClr val="00B050"/>
                </a:solidFill>
                <a:latin typeface="Abadi" panose="020B0604020104020204" pitchFamily="34" charset="0"/>
              </a:rPr>
              <a:t>prerequisites</a:t>
            </a:r>
            <a:endParaRPr kumimoji="0" lang="en-US" altLang="en-US" b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badi" panose="020B0604020104020204" pitchFamily="34" charset="0"/>
            </a:endParaRP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KCRC.o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: KCRC.cpp </a:t>
            </a:r>
            <a:r>
              <a:rPr kumimoji="0" lang="en-US" altLang="en-US" b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KCRC_Func.h</a:t>
            </a:r>
            <a:endParaRPr kumimoji="0" lang="en-US" altLang="en-US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              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badi" panose="020B0604020104020204" pitchFamily="34" charset="0"/>
              </a:rPr>
              <a:t># recipe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badi" panose="020B0604020104020204" pitchFamily="34" charset="0"/>
              </a:rPr>
              <a:t>              </a:t>
            </a:r>
            <a:r>
              <a:rPr kumimoji="0" lang="en-US" altLang="en-US" b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gcc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 –c KCRC.cpp -o </a:t>
            </a:r>
            <a:r>
              <a:rPr kumimoji="0" lang="en-US" altLang="en-US" b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KCRC.o</a:t>
            </a:r>
            <a:endParaRPr kumimoji="0" lang="en-US" altLang="en-US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7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3"/>
            <a:ext cx="10625667" cy="52321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14320" y="-71440"/>
            <a:ext cx="5074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2A230-B57E-4053-AB92-956E5E07F7E8}"/>
              </a:ext>
            </a:extLst>
          </p:cNvPr>
          <p:cNvSpPr txBox="1"/>
          <p:nvPr/>
        </p:nvSpPr>
        <p:spPr>
          <a:xfrm>
            <a:off x="329656" y="1825095"/>
            <a:ext cx="591343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example: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rules. Make constructs a dependency graph.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graph needs to be acyclic (DAG).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processing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Make traverses the graph from leaves to root.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modification date of a child is newer than the node’s, the node needs to be redone.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 in our example: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5B63D7-1EC5-4B96-86F2-1CE12CC2BCF1}"/>
              </a:ext>
            </a:extLst>
          </p:cNvPr>
          <p:cNvSpPr txBox="1"/>
          <p:nvPr/>
        </p:nvSpPr>
        <p:spPr>
          <a:xfrm>
            <a:off x="1350335" y="1148316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79636F-B9CA-4506-8DEC-E92A7B8158F1}"/>
              </a:ext>
            </a:extLst>
          </p:cNvPr>
          <p:cNvSpPr/>
          <p:nvPr/>
        </p:nvSpPr>
        <p:spPr>
          <a:xfrm>
            <a:off x="5560824" y="4727061"/>
            <a:ext cx="1124335" cy="4359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KCRC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ABA922-CCCB-4F08-958D-F456E37E4CCD}"/>
              </a:ext>
            </a:extLst>
          </p:cNvPr>
          <p:cNvSpPr/>
          <p:nvPr/>
        </p:nvSpPr>
        <p:spPr>
          <a:xfrm>
            <a:off x="7088370" y="4203253"/>
            <a:ext cx="1478758" cy="3749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KCRC.o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1C523-2D7F-4BC9-9F8A-742ECC17162A}"/>
              </a:ext>
            </a:extLst>
          </p:cNvPr>
          <p:cNvSpPr/>
          <p:nvPr/>
        </p:nvSpPr>
        <p:spPr>
          <a:xfrm>
            <a:off x="7088369" y="5269320"/>
            <a:ext cx="1478759" cy="37494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KCRC_Func.o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ABBF19-FC58-4FFF-88B1-99D7147AC0B8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6685159" y="4390727"/>
            <a:ext cx="403211" cy="554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C0C830-C732-46E9-A9DA-13C233C82AE7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6685159" y="4945029"/>
            <a:ext cx="403210" cy="511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161A66F-04D5-4FA8-B44A-483B4D20535F}"/>
              </a:ext>
            </a:extLst>
          </p:cNvPr>
          <p:cNvSpPr/>
          <p:nvPr/>
        </p:nvSpPr>
        <p:spPr>
          <a:xfrm>
            <a:off x="9102296" y="3667424"/>
            <a:ext cx="2621868" cy="37494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KCRC_Func.h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F2D648-010F-47B7-B425-8358FBE8FE79}"/>
              </a:ext>
            </a:extLst>
          </p:cNvPr>
          <p:cNvSpPr/>
          <p:nvPr/>
        </p:nvSpPr>
        <p:spPr>
          <a:xfrm>
            <a:off x="9102296" y="4201680"/>
            <a:ext cx="2621868" cy="3749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KCRC.c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658B5-A747-4EEE-89E5-722B1663AE5B}"/>
              </a:ext>
            </a:extLst>
          </p:cNvPr>
          <p:cNvSpPr/>
          <p:nvPr/>
        </p:nvSpPr>
        <p:spPr>
          <a:xfrm>
            <a:off x="9102296" y="4735937"/>
            <a:ext cx="2621868" cy="37494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kcrc_regif.h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392B06-37EC-4E68-B5A1-482C3003A3D4}"/>
              </a:ext>
            </a:extLst>
          </p:cNvPr>
          <p:cNvSpPr/>
          <p:nvPr/>
        </p:nvSpPr>
        <p:spPr>
          <a:xfrm>
            <a:off x="9095206" y="5259713"/>
            <a:ext cx="2635125" cy="3749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KCRC_AgentController.h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5AFB68-0546-4DD5-902A-21BEEC0992B3}"/>
              </a:ext>
            </a:extLst>
          </p:cNvPr>
          <p:cNvSpPr/>
          <p:nvPr/>
        </p:nvSpPr>
        <p:spPr>
          <a:xfrm>
            <a:off x="9102296" y="5783489"/>
            <a:ext cx="2621868" cy="37494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KCRC_Func.c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2D097B-09CD-4B67-A134-E3B7AC977A63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8567128" y="3854898"/>
            <a:ext cx="535168" cy="53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093A50-16A5-4A10-8802-B4869B681575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8567128" y="4389154"/>
            <a:ext cx="535168" cy="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ED5D57-6AB3-4234-85B3-1C108F51B670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8567128" y="4923411"/>
            <a:ext cx="535168" cy="533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B04035-C81B-471C-BB70-028832049F25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8567128" y="5447187"/>
            <a:ext cx="528078" cy="9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DBC043-A5E3-47CE-934E-4D4BFEA9CCA7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8567128" y="5456794"/>
            <a:ext cx="535168" cy="51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">
            <a:extLst>
              <a:ext uri="{FF2B5EF4-FFF2-40B4-BE49-F238E27FC236}">
                <a16:creationId xmlns:a16="http://schemas.microsoft.com/office/drawing/2014/main" id="{C8740370-2B2F-4D90-A770-F7BF3E6E2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701" y="858293"/>
            <a:ext cx="5293207" cy="2585323"/>
          </a:xfrm>
          <a:prstGeom prst="rect">
            <a:avLst/>
          </a:prstGeom>
          <a:solidFill>
            <a:srgbClr val="F2EF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altLang="en-US" sz="1400" dirty="0">
                <a:solidFill>
                  <a:srgbClr val="00B050"/>
                </a:solidFill>
                <a:latin typeface="Abadi" panose="020B0604020104020204" pitchFamily="34" charset="0"/>
              </a:rPr>
              <a:t> # target - prerequisites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en-US" sz="1400" dirty="0">
                <a:solidFill>
                  <a:srgbClr val="FF0000"/>
                </a:solidFill>
                <a:latin typeface="Abadi" panose="020B0604020104020204" pitchFamily="34" charset="0"/>
              </a:rPr>
              <a:t> KCRC</a:t>
            </a:r>
            <a:r>
              <a:rPr lang="en-US" altLang="en-US" sz="1400" dirty="0">
                <a:latin typeface="Abadi" panose="020B0604020104020204" pitchFamily="34" charset="0"/>
              </a:rPr>
              <a:t>: </a:t>
            </a:r>
            <a:r>
              <a:rPr lang="en-US" altLang="en-US" sz="1400" dirty="0" err="1">
                <a:latin typeface="Abadi" panose="020B0604020104020204" pitchFamily="34" charset="0"/>
              </a:rPr>
              <a:t>KCRC.o</a:t>
            </a:r>
            <a:r>
              <a:rPr lang="en-US" altLang="en-US" sz="1400" dirty="0">
                <a:latin typeface="Abadi" panose="020B0604020104020204" pitchFamily="34" charset="0"/>
              </a:rPr>
              <a:t> </a:t>
            </a:r>
            <a:r>
              <a:rPr lang="en-US" altLang="en-US" sz="1400" dirty="0" err="1">
                <a:latin typeface="Abadi" panose="020B0604020104020204" pitchFamily="34" charset="0"/>
              </a:rPr>
              <a:t>KCRC_Func.o</a:t>
            </a:r>
            <a:endParaRPr lang="en-US" altLang="en-US" sz="1400" dirty="0">
              <a:solidFill>
                <a:srgbClr val="000000"/>
              </a:solidFill>
              <a:latin typeface="Abadi" panose="020B0604020104020204" pitchFamily="34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Abadi" panose="020B0604020104020204" pitchFamily="34" charset="0"/>
              </a:rPr>
              <a:t>              </a:t>
            </a:r>
            <a:r>
              <a:rPr lang="en-US" altLang="en-US" sz="1400" dirty="0">
                <a:solidFill>
                  <a:srgbClr val="00B050"/>
                </a:solidFill>
                <a:latin typeface="Abadi" panose="020B0604020104020204" pitchFamily="34" charset="0"/>
              </a:rPr>
              <a:t># recipe 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Abadi" panose="020B0604020104020204" pitchFamily="34" charset="0"/>
              </a:rPr>
              <a:t>              </a:t>
            </a:r>
            <a:r>
              <a:rPr lang="en-US" altLang="en-US" sz="1400" dirty="0" err="1">
                <a:solidFill>
                  <a:srgbClr val="000000"/>
                </a:solidFill>
                <a:latin typeface="Abadi" panose="020B0604020104020204" pitchFamily="34" charset="0"/>
              </a:rPr>
              <a:t>gcc</a:t>
            </a:r>
            <a:r>
              <a:rPr lang="en-US" altLang="en-US" sz="1400" dirty="0">
                <a:solidFill>
                  <a:srgbClr val="000000"/>
                </a:solidFill>
                <a:latin typeface="Abadi" panose="020B0604020104020204" pitchFamily="34" charset="0"/>
              </a:rPr>
              <a:t> -o KCRC </a:t>
            </a:r>
            <a:r>
              <a:rPr lang="en-US" altLang="en-US" sz="1400" dirty="0" err="1">
                <a:solidFill>
                  <a:srgbClr val="000000"/>
                </a:solidFill>
                <a:latin typeface="Abadi" panose="020B0604020104020204" pitchFamily="34" charset="0"/>
              </a:rPr>
              <a:t>KCRC.o</a:t>
            </a:r>
            <a:r>
              <a:rPr lang="en-US" altLang="en-US" sz="1400" dirty="0">
                <a:solidFill>
                  <a:srgbClr val="00B050"/>
                </a:solidFill>
                <a:latin typeface="Abadi" panose="020B0604020104020204" pitchFamily="34" charset="0"/>
              </a:rPr>
              <a:t> </a:t>
            </a:r>
            <a:r>
              <a:rPr lang="en-US" altLang="en-US" sz="1400" dirty="0" err="1">
                <a:latin typeface="Abadi" panose="020B0604020104020204" pitchFamily="34" charset="0"/>
              </a:rPr>
              <a:t>KCRC_Func.o</a:t>
            </a:r>
            <a:endParaRPr lang="en-US" altLang="en-US" sz="1400" dirty="0">
              <a:solidFill>
                <a:srgbClr val="00B050"/>
              </a:solidFill>
              <a:latin typeface="Abadi" panose="020B0604020104020204" pitchFamily="34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en-US" sz="1400" dirty="0">
                <a:solidFill>
                  <a:srgbClr val="00B050"/>
                </a:solidFill>
                <a:latin typeface="Abadi" panose="020B0604020104020204" pitchFamily="34" charset="0"/>
              </a:rPr>
              <a:t> # target - prerequisites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en-US" sz="1400" dirty="0">
                <a:solidFill>
                  <a:srgbClr val="FF0000"/>
                </a:solidFill>
                <a:latin typeface="Abadi" panose="020B0604020104020204" pitchFamily="34" charset="0"/>
              </a:rPr>
              <a:t> </a:t>
            </a:r>
            <a:r>
              <a:rPr lang="en-US" altLang="en-US" sz="1400" dirty="0" err="1">
                <a:solidFill>
                  <a:srgbClr val="FF0000"/>
                </a:solidFill>
                <a:latin typeface="Abadi" panose="020B0604020104020204" pitchFamily="34" charset="0"/>
              </a:rPr>
              <a:t>KCRC.o</a:t>
            </a:r>
            <a:r>
              <a:rPr lang="en-US" altLang="en-US" sz="1400" dirty="0">
                <a:latin typeface="Abadi" panose="020B0604020104020204" pitchFamily="34" charset="0"/>
              </a:rPr>
              <a:t>: KCRC.cpp </a:t>
            </a:r>
            <a:r>
              <a:rPr lang="en-US" altLang="en-US" sz="1400" dirty="0" err="1">
                <a:latin typeface="Abadi" panose="020B0604020104020204" pitchFamily="34" charset="0"/>
              </a:rPr>
              <a:t>KCRC_Func.h</a:t>
            </a:r>
            <a:endParaRPr lang="en-US" altLang="en-US" sz="1400" dirty="0">
              <a:solidFill>
                <a:srgbClr val="000000"/>
              </a:solidFill>
              <a:latin typeface="Abadi" panose="020B0604020104020204" pitchFamily="34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Abadi" panose="020B0604020104020204" pitchFamily="34" charset="0"/>
              </a:rPr>
              <a:t>              </a:t>
            </a:r>
            <a:r>
              <a:rPr lang="en-US" altLang="en-US" sz="1400" dirty="0">
                <a:solidFill>
                  <a:srgbClr val="00B050"/>
                </a:solidFill>
                <a:latin typeface="Abadi" panose="020B0604020104020204" pitchFamily="34" charset="0"/>
              </a:rPr>
              <a:t># recipe 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Abadi" panose="020B0604020104020204" pitchFamily="34" charset="0"/>
              </a:rPr>
              <a:t>              </a:t>
            </a:r>
            <a:r>
              <a:rPr lang="en-US" altLang="en-US" sz="1400" dirty="0" err="1">
                <a:solidFill>
                  <a:srgbClr val="000000"/>
                </a:solidFill>
                <a:latin typeface="Abadi" panose="020B0604020104020204" pitchFamily="34" charset="0"/>
              </a:rPr>
              <a:t>gcc</a:t>
            </a:r>
            <a:r>
              <a:rPr lang="en-US" altLang="en-US" sz="1400" dirty="0">
                <a:solidFill>
                  <a:srgbClr val="000000"/>
                </a:solidFill>
                <a:latin typeface="Abadi" panose="020B0604020104020204" pitchFamily="34" charset="0"/>
              </a:rPr>
              <a:t> –c KCRC.cpp -o </a:t>
            </a:r>
            <a:r>
              <a:rPr lang="en-US" altLang="en-US" sz="1400" dirty="0" err="1">
                <a:solidFill>
                  <a:srgbClr val="000000"/>
                </a:solidFill>
                <a:latin typeface="Abadi" panose="020B0604020104020204" pitchFamily="34" charset="0"/>
              </a:rPr>
              <a:t>KCRC.o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badi" panose="020B0604020104020204" pitchFamily="34" charset="0"/>
              </a:rPr>
              <a:t> </a:t>
            </a:r>
          </a:p>
          <a:p>
            <a:pPr eaLnBrk="0" fontAlgn="base" hangingPunct="0">
              <a:spcAft>
                <a:spcPct val="0"/>
              </a:spcAft>
            </a:pP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badi" panose="020B0604020104020204" pitchFamily="34" charset="0"/>
              </a:rPr>
              <a:t> # target - </a:t>
            </a:r>
            <a:r>
              <a:rPr lang="en-US" altLang="en-US" sz="1400" dirty="0">
                <a:solidFill>
                  <a:srgbClr val="00B050"/>
                </a:solidFill>
                <a:latin typeface="Abadi" panose="020B0604020104020204" pitchFamily="34" charset="0"/>
              </a:rPr>
              <a:t>prerequisites</a:t>
            </a:r>
            <a:endParaRPr kumimoji="0" lang="en-US" altLang="en-US" sz="1400" b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badi" panose="020B0604020104020204" pitchFamily="34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KCRC_Func.o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: KCRC_Func.cpp </a:t>
            </a:r>
            <a:r>
              <a:rPr lang="en-US" sz="1400" dirty="0" err="1">
                <a:latin typeface="Abadi" panose="020B0604020104020204" pitchFamily="34" charset="0"/>
                <a:cs typeface="Times New Roman" panose="02020603050405020304" pitchFamily="18" charset="0"/>
              </a:rPr>
              <a:t>KCRC_AgentController.h</a:t>
            </a:r>
            <a:r>
              <a:rPr lang="en-US" sz="140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Abadi" panose="020B0604020104020204" pitchFamily="34" charset="0"/>
                <a:cs typeface="Times New Roman" panose="02020603050405020304" pitchFamily="18" charset="0"/>
              </a:rPr>
              <a:t>kcrc_regif.h</a:t>
            </a:r>
            <a:r>
              <a:rPr lang="en-US" sz="140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40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              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badi" panose="020B0604020104020204" pitchFamily="34" charset="0"/>
              </a:rPr>
              <a:t># recipe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Abadi" panose="020B0604020104020204" pitchFamily="34" charset="0"/>
              </a:rPr>
              <a:t>             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gcc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 –c KCRC_Func.cpp -o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KCRC_Func.o</a:t>
            </a:r>
            <a:endParaRPr kumimoji="0" lang="en-US" altLang="en-US" sz="1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B86F37-1120-43A3-8106-F4D2DE8220EF}"/>
              </a:ext>
            </a:extLst>
          </p:cNvPr>
          <p:cNvSpPr txBox="1"/>
          <p:nvPr/>
        </p:nvSpPr>
        <p:spPr>
          <a:xfrm>
            <a:off x="214320" y="-71440"/>
            <a:ext cx="60057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– Variables (1/2)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9511E-741C-4E0F-AC5F-E6579923B257}"/>
              </a:ext>
            </a:extLst>
          </p:cNvPr>
          <p:cNvSpPr txBox="1"/>
          <p:nvPr/>
        </p:nvSpPr>
        <p:spPr>
          <a:xfrm>
            <a:off x="63798" y="658610"/>
            <a:ext cx="6725197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above example, most target and prerequisite values are hard-coded, but in real projects, these are replaced with variables and patterns.</a:t>
            </a:r>
          </a:p>
          <a:p>
            <a:pPr marL="914400" lvl="1" indent="-4572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way to define a variable in a </a:t>
            </a:r>
            <a:r>
              <a:rPr lang="en-US" altLang="en-US" sz="16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altLang="en-US" sz="16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to use the </a:t>
            </a:r>
            <a:r>
              <a:rPr lang="en-US" alt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’=‘</a:t>
            </a:r>
            <a:r>
              <a:rPr lang="en-US" altLang="en-US" sz="16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operator.</a:t>
            </a:r>
          </a:p>
          <a:p>
            <a:pPr marL="457200" indent="-4572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use: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‘:=‘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‘+=‘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‘?=‘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‘!=‘</a:t>
            </a:r>
          </a:p>
          <a:p>
            <a:pPr marL="914400" lvl="1" indent="-4572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defined with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‘=’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variables recursively expanded. </a:t>
            </a:r>
          </a:p>
          <a:p>
            <a:pPr marL="1371600" lvl="2" indent="-4572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a variables recursively expanded is installed verbatim; if it contains references to other variables, these references are expanded whenever this variable is substituted.</a:t>
            </a:r>
          </a:p>
          <a:p>
            <a:pPr marL="914400" lvl="1" indent="-4572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defined with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‘:=’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‘::=’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simply expanded variables. </a:t>
            </a:r>
          </a:p>
          <a:p>
            <a:pPr marL="1371600" lvl="2" indent="-4572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value of a simply expanded variable is scanned once and for all, expanding any references to other variables and functions, when the variable is defined. </a:t>
            </a:r>
          </a:p>
          <a:p>
            <a:pPr marL="914400" lvl="1" indent="-4572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defined with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‘+=’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useful to add more text to the value of a variable already defined.</a:t>
            </a:r>
          </a:p>
          <a:p>
            <a:pPr marL="914400" lvl="1" indent="-4572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defined with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‘?=’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variables to be set to a value only if it’s not already set.</a:t>
            </a:r>
          </a:p>
          <a:p>
            <a:pPr marL="914400" lvl="1" indent="-4572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shell assignment operator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‘!=’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used to execute a shell script and set a variable to its output.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718C5D-8616-463A-A0AB-155DC4C33541}"/>
              </a:ext>
            </a:extLst>
          </p:cNvPr>
          <p:cNvSpPr txBox="1"/>
          <p:nvPr/>
        </p:nvSpPr>
        <p:spPr>
          <a:xfrm>
            <a:off x="7499143" y="2782410"/>
            <a:ext cx="416261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OBJECTS</a:t>
            </a:r>
            <a:r>
              <a:rPr lang="en-US" dirty="0"/>
              <a:t> = </a:t>
            </a:r>
            <a:r>
              <a:rPr lang="en-US" altLang="en-US" dirty="0" err="1"/>
              <a:t>KCRC.o</a:t>
            </a:r>
            <a:r>
              <a:rPr lang="en-US" altLang="en-US" dirty="0"/>
              <a:t> 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OBJECTS</a:t>
            </a:r>
            <a:r>
              <a:rPr lang="en-US" dirty="0"/>
              <a:t> := </a:t>
            </a:r>
            <a:r>
              <a:rPr lang="en-US" dirty="0">
                <a:solidFill>
                  <a:srgbClr val="0070C0"/>
                </a:solidFill>
              </a:rPr>
              <a:t>$(OBJECTS) </a:t>
            </a:r>
            <a:r>
              <a:rPr lang="en-US" altLang="en-US" dirty="0" err="1"/>
              <a:t>KCRC_Func.o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D5612B-1146-417B-A159-B725A9B383E9}"/>
              </a:ext>
            </a:extLst>
          </p:cNvPr>
          <p:cNvSpPr txBox="1"/>
          <p:nvPr/>
        </p:nvSpPr>
        <p:spPr>
          <a:xfrm>
            <a:off x="7499143" y="3701868"/>
            <a:ext cx="416261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OBJECTS</a:t>
            </a:r>
            <a:r>
              <a:rPr lang="en-US" dirty="0"/>
              <a:t> = </a:t>
            </a:r>
            <a:r>
              <a:rPr lang="en-US" altLang="en-US" dirty="0" err="1"/>
              <a:t>KCRC.o</a:t>
            </a:r>
            <a:r>
              <a:rPr lang="en-US" altLang="en-US" dirty="0"/>
              <a:t> </a:t>
            </a:r>
            <a:endParaRPr lang="en-US" dirty="0"/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OBJECTS</a:t>
            </a:r>
            <a:r>
              <a:rPr lang="en-US" dirty="0"/>
              <a:t> += </a:t>
            </a:r>
            <a:r>
              <a:rPr lang="en-US" altLang="en-US" dirty="0" err="1"/>
              <a:t>KCRC_Func.o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69AFA9-1D21-41BC-B15E-8BC378574DF9}"/>
              </a:ext>
            </a:extLst>
          </p:cNvPr>
          <p:cNvSpPr txBox="1"/>
          <p:nvPr/>
        </p:nvSpPr>
        <p:spPr>
          <a:xfrm>
            <a:off x="7499143" y="2136711"/>
            <a:ext cx="41626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OBJECTS</a:t>
            </a:r>
            <a:r>
              <a:rPr lang="en-US" dirty="0"/>
              <a:t> = </a:t>
            </a:r>
            <a:r>
              <a:rPr lang="en-US" altLang="en-US" dirty="0" err="1"/>
              <a:t>KCRC.o</a:t>
            </a:r>
            <a:r>
              <a:rPr lang="en-US" altLang="en-US" dirty="0"/>
              <a:t> </a:t>
            </a:r>
            <a:r>
              <a:rPr lang="en-US" altLang="en-US" dirty="0" err="1"/>
              <a:t>KCRC_Func.o</a:t>
            </a:r>
            <a:endParaRPr lang="en-US" dirty="0"/>
          </a:p>
        </p:txBody>
      </p:sp>
      <p:sp>
        <p:nvSpPr>
          <p:cNvPr id="21" name="Arrow: U-Turn 20">
            <a:extLst>
              <a:ext uri="{FF2B5EF4-FFF2-40B4-BE49-F238E27FC236}">
                <a16:creationId xmlns:a16="http://schemas.microsoft.com/office/drawing/2014/main" id="{3301F4D4-9EB6-4425-9E3D-AE700E5AE4B2}"/>
              </a:ext>
            </a:extLst>
          </p:cNvPr>
          <p:cNvSpPr/>
          <p:nvPr/>
        </p:nvSpPr>
        <p:spPr>
          <a:xfrm rot="16200000">
            <a:off x="5294006" y="2970400"/>
            <a:ext cx="3923413" cy="470631"/>
          </a:xfrm>
          <a:prstGeom prst="utur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U-Turn 21">
            <a:extLst>
              <a:ext uri="{FF2B5EF4-FFF2-40B4-BE49-F238E27FC236}">
                <a16:creationId xmlns:a16="http://schemas.microsoft.com/office/drawing/2014/main" id="{BF2CF352-4323-44A7-8320-D1E2C3DD8F6D}"/>
              </a:ext>
            </a:extLst>
          </p:cNvPr>
          <p:cNvSpPr/>
          <p:nvPr/>
        </p:nvSpPr>
        <p:spPr>
          <a:xfrm rot="5400000">
            <a:off x="10452775" y="3485549"/>
            <a:ext cx="2744797" cy="321243"/>
          </a:xfrm>
          <a:prstGeom prst="utur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0AD77F-7BB4-426E-AC6A-9520F3A662C0}"/>
              </a:ext>
            </a:extLst>
          </p:cNvPr>
          <p:cNvSpPr/>
          <p:nvPr/>
        </p:nvSpPr>
        <p:spPr>
          <a:xfrm>
            <a:off x="7491027" y="1047392"/>
            <a:ext cx="4170727" cy="646331"/>
          </a:xfrm>
          <a:prstGeom prst="rect">
            <a:avLst/>
          </a:prstGeom>
          <a:solidFill>
            <a:srgbClr val="F2EFE4"/>
          </a:solidFill>
        </p:spPr>
        <p:txBody>
          <a:bodyPr wrap="square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altLang="en-US" dirty="0">
                <a:solidFill>
                  <a:srgbClr val="FF0000"/>
                </a:solidFill>
              </a:rPr>
              <a:t> KCRC</a:t>
            </a:r>
            <a:r>
              <a:rPr lang="en-US" altLang="en-US" dirty="0"/>
              <a:t>: </a:t>
            </a:r>
            <a:r>
              <a:rPr lang="en-US" altLang="en-US" dirty="0" err="1"/>
              <a:t>KCRC.o</a:t>
            </a:r>
            <a:r>
              <a:rPr lang="en-US" altLang="en-US" dirty="0"/>
              <a:t> </a:t>
            </a:r>
            <a:r>
              <a:rPr lang="en-US" altLang="en-US" dirty="0" err="1"/>
              <a:t>KCRC_Func.o</a:t>
            </a:r>
            <a:endParaRPr lang="en-US" altLang="en-US" dirty="0">
              <a:solidFill>
                <a:srgbClr val="000000"/>
              </a:solidFill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        </a:t>
            </a:r>
            <a:r>
              <a:rPr lang="en-US" altLang="en-US" dirty="0" err="1">
                <a:solidFill>
                  <a:srgbClr val="000000"/>
                </a:solidFill>
              </a:rPr>
              <a:t>gcc</a:t>
            </a:r>
            <a:r>
              <a:rPr lang="en-US" altLang="en-US" dirty="0">
                <a:solidFill>
                  <a:srgbClr val="000000"/>
                </a:solidFill>
              </a:rPr>
              <a:t> -o KCRC </a:t>
            </a:r>
            <a:r>
              <a:rPr lang="en-US" altLang="en-US" dirty="0" err="1">
                <a:solidFill>
                  <a:srgbClr val="000000"/>
                </a:solidFill>
              </a:rPr>
              <a:t>KCRC.o</a:t>
            </a:r>
            <a:r>
              <a:rPr lang="en-US" altLang="en-US" dirty="0">
                <a:solidFill>
                  <a:srgbClr val="00B050"/>
                </a:solidFill>
              </a:rPr>
              <a:t> </a:t>
            </a:r>
            <a:r>
              <a:rPr lang="en-US" altLang="en-US" dirty="0" err="1"/>
              <a:t>KCRC_Func.o</a:t>
            </a:r>
            <a:endParaRPr lang="en-US" altLang="en-US" dirty="0">
              <a:solidFill>
                <a:srgbClr val="00B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CAAD53-165B-4FFD-BD92-7E49710341F7}"/>
              </a:ext>
            </a:extLst>
          </p:cNvPr>
          <p:cNvSpPr/>
          <p:nvPr/>
        </p:nvSpPr>
        <p:spPr>
          <a:xfrm>
            <a:off x="7491026" y="4774940"/>
            <a:ext cx="4170727" cy="646331"/>
          </a:xfrm>
          <a:prstGeom prst="rect">
            <a:avLst/>
          </a:prstGeom>
          <a:solidFill>
            <a:srgbClr val="F2EFE4"/>
          </a:solidFill>
        </p:spPr>
        <p:txBody>
          <a:bodyPr wrap="square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altLang="en-US" dirty="0">
                <a:solidFill>
                  <a:srgbClr val="FF0000"/>
                </a:solidFill>
              </a:rPr>
              <a:t>KCRC</a:t>
            </a:r>
            <a:r>
              <a:rPr lang="en-US" alt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$(OBJECTS) </a:t>
            </a:r>
            <a:endParaRPr lang="en-US" altLang="en-US" dirty="0">
              <a:solidFill>
                <a:srgbClr val="000000"/>
              </a:solidFill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        </a:t>
            </a:r>
            <a:r>
              <a:rPr lang="en-US" altLang="en-US" dirty="0" err="1">
                <a:solidFill>
                  <a:srgbClr val="000000"/>
                </a:solidFill>
              </a:rPr>
              <a:t>gcc</a:t>
            </a:r>
            <a:r>
              <a:rPr lang="en-US" altLang="en-US" dirty="0">
                <a:solidFill>
                  <a:srgbClr val="000000"/>
                </a:solidFill>
              </a:rPr>
              <a:t> -o KCRC</a:t>
            </a:r>
            <a:r>
              <a:rPr lang="en-US" dirty="0">
                <a:solidFill>
                  <a:srgbClr val="0070C0"/>
                </a:solidFill>
              </a:rPr>
              <a:t> $(OBJECTS) </a:t>
            </a:r>
            <a:endParaRPr lang="en-US" altLang="en-US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EC60F-6F76-4285-B8AE-AB53A7E602FE}"/>
              </a:ext>
            </a:extLst>
          </p:cNvPr>
          <p:cNvSpPr txBox="1"/>
          <p:nvPr/>
        </p:nvSpPr>
        <p:spPr>
          <a:xfrm>
            <a:off x="7348629" y="241233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B72649-9058-4052-92A2-037B29C22B37}"/>
              </a:ext>
            </a:extLst>
          </p:cNvPr>
          <p:cNvSpPr txBox="1"/>
          <p:nvPr/>
        </p:nvSpPr>
        <p:spPr>
          <a:xfrm>
            <a:off x="7348629" y="33162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022825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25590</TotalTime>
  <Words>1718</Words>
  <Application>Microsoft Office PowerPoint</Application>
  <PresentationFormat>Widescreen</PresentationFormat>
  <Paragraphs>302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Abadi</vt:lpstr>
      <vt:lpstr>Arial</vt:lpstr>
      <vt:lpstr>Arial Black</vt:lpstr>
      <vt:lpstr>Arial Unicode MS</vt:lpstr>
      <vt:lpstr>Baskerville Old Face</vt:lpstr>
      <vt:lpstr>Calibri</vt:lpstr>
      <vt:lpstr>Calibri body</vt:lpstr>
      <vt:lpstr>Calibri Light</vt:lpstr>
      <vt:lpstr>Tahoma</vt:lpstr>
      <vt:lpstr>Times New Roman</vt:lpstr>
      <vt:lpstr>Wingdings</vt:lpstr>
      <vt:lpstr>Office Theme</vt:lpstr>
      <vt:lpstr>SoC SW – Makefile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Linh</dc:creator>
  <cp:lastModifiedBy>Bui Viet Hung</cp:lastModifiedBy>
  <cp:revision>607</cp:revision>
  <dcterms:created xsi:type="dcterms:W3CDTF">2017-09-15T01:56:34Z</dcterms:created>
  <dcterms:modified xsi:type="dcterms:W3CDTF">2021-09-20T10:42:50Z</dcterms:modified>
</cp:coreProperties>
</file>