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95" r:id="rId3"/>
    <p:sldId id="296" r:id="rId4"/>
    <p:sldId id="358" r:id="rId5"/>
    <p:sldId id="303" r:id="rId6"/>
    <p:sldId id="395" r:id="rId7"/>
    <p:sldId id="398" r:id="rId8"/>
    <p:sldId id="396" r:id="rId9"/>
    <p:sldId id="397" r:id="rId10"/>
    <p:sldId id="361" r:id="rId11"/>
    <p:sldId id="394" r:id="rId12"/>
    <p:sldId id="312" r:id="rId13"/>
    <p:sldId id="362" r:id="rId14"/>
    <p:sldId id="363" r:id="rId15"/>
    <p:sldId id="393" r:id="rId16"/>
    <p:sldId id="364" r:id="rId17"/>
    <p:sldId id="391" r:id="rId18"/>
    <p:sldId id="307" r:id="rId19"/>
    <p:sldId id="317" r:id="rId20"/>
    <p:sldId id="365" r:id="rId21"/>
    <p:sldId id="305" r:id="rId22"/>
    <p:sldId id="384" r:id="rId23"/>
    <p:sldId id="385" r:id="rId24"/>
    <p:sldId id="387" r:id="rId25"/>
    <p:sldId id="388" r:id="rId26"/>
    <p:sldId id="389" r:id="rId27"/>
    <p:sldId id="390" r:id="rId28"/>
    <p:sldId id="318" r:id="rId29"/>
    <p:sldId id="366" r:id="rId30"/>
    <p:sldId id="367" r:id="rId31"/>
    <p:sldId id="368" r:id="rId32"/>
    <p:sldId id="392" r:id="rId33"/>
    <p:sldId id="369" r:id="rId34"/>
    <p:sldId id="371" r:id="rId35"/>
    <p:sldId id="372" r:id="rId36"/>
    <p:sldId id="374" r:id="rId37"/>
    <p:sldId id="376" r:id="rId38"/>
    <p:sldId id="377" r:id="rId39"/>
    <p:sldId id="378" r:id="rId40"/>
    <p:sldId id="379" r:id="rId41"/>
    <p:sldId id="380" r:id="rId42"/>
    <p:sldId id="382" r:id="rId43"/>
    <p:sldId id="383" r:id="rId44"/>
    <p:sldId id="341" r:id="rId45"/>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ang Lê" initials="GL" lastIdx="2" clrIdx="0">
    <p:extLst>
      <p:ext uri="{19B8F6BF-5375-455C-9EA6-DF929625EA0E}">
        <p15:presenceInfo xmlns:p15="http://schemas.microsoft.com/office/powerpoint/2012/main" userId="S::uynlxm92037@stu.mao.office.gy::9d424213-0b02-44eb-a0df-7b740a868f4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A8"/>
    <a:srgbClr val="003A48"/>
    <a:srgbClr val="FD4BED"/>
    <a:srgbClr val="C900F9"/>
    <a:srgbClr val="FFFFFF"/>
    <a:srgbClr val="5B9BD5"/>
    <a:srgbClr val="42719B"/>
    <a:srgbClr val="D9D9D9"/>
    <a:srgbClr val="223D5A"/>
    <a:srgbClr val="60BE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4" d="100"/>
          <a:sy n="84" d="100"/>
        </p:scale>
        <p:origin x="1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938847D-D873-49F7-BDC2-47262FAE07C8}"/>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B86382A6-BD8B-4528-BAC7-466EEE02B4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27877783-955F-49DD-8CF2-7090D4123FF4}"/>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5" name="Chỗ dành sẵn cho Chân trang 4">
            <a:extLst>
              <a:ext uri="{FF2B5EF4-FFF2-40B4-BE49-F238E27FC236}">
                <a16:creationId xmlns:a16="http://schemas.microsoft.com/office/drawing/2014/main" id="{979355B5-9537-4C56-A087-4DCC51695FF8}"/>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C7A194A8-CFF7-4B54-ACAC-0A2C61CB36B6}"/>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801290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22D5A43-46EC-48D4-AE6B-3CA2CCDD645C}"/>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7AF45989-BF6C-4F4F-AA26-94B9F18DE561}"/>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D289DEC3-5E6D-4F46-8A06-BF1BD68987FE}"/>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5" name="Chỗ dành sẵn cho Chân trang 4">
            <a:extLst>
              <a:ext uri="{FF2B5EF4-FFF2-40B4-BE49-F238E27FC236}">
                <a16:creationId xmlns:a16="http://schemas.microsoft.com/office/drawing/2014/main" id="{87282483-B528-48AC-B695-966182A90319}"/>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C8557059-2125-4C38-BF16-083E9EBB6795}"/>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402757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E84470C9-BDE6-4268-8AE2-281840A10BF5}"/>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91B98FE4-9973-48F4-8B8A-11209E144AAE}"/>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FB7BC965-368B-4E99-9DA6-09B734E03088}"/>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5" name="Chỗ dành sẵn cho Chân trang 4">
            <a:extLst>
              <a:ext uri="{FF2B5EF4-FFF2-40B4-BE49-F238E27FC236}">
                <a16:creationId xmlns:a16="http://schemas.microsoft.com/office/drawing/2014/main" id="{E2AAC1DA-93CF-4BFC-941A-D0BED0650F2F}"/>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6764DA2A-D199-4D20-9CD0-DFCD68246C8E}"/>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3840096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167F83-FD95-432F-8BD5-4E6C711073E6}"/>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106AA84F-3665-450D-B253-5A7B27CB8EE0}"/>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A196186C-8708-483B-8B51-59374615CD49}"/>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5" name="Chỗ dành sẵn cho Chân trang 4">
            <a:extLst>
              <a:ext uri="{FF2B5EF4-FFF2-40B4-BE49-F238E27FC236}">
                <a16:creationId xmlns:a16="http://schemas.microsoft.com/office/drawing/2014/main" id="{548DC96B-1771-4C4E-9AF3-29FE2DF8AB37}"/>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9F32B070-883A-453C-9678-9D2BFC2EB1A4}"/>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198601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53CBEEA-3DE2-45DE-B7E7-99C60DB4C6C2}"/>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70865AA0-39AE-4845-A8D9-74ABD30DAD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A3BA3389-53E0-48BD-A7B6-6F635EB23158}"/>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5" name="Chỗ dành sẵn cho Chân trang 4">
            <a:extLst>
              <a:ext uri="{FF2B5EF4-FFF2-40B4-BE49-F238E27FC236}">
                <a16:creationId xmlns:a16="http://schemas.microsoft.com/office/drawing/2014/main" id="{0FEAADF9-CFF4-4B12-9A40-FA7413CE6CFA}"/>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004FFD55-47D4-42EB-AEFA-950D02F3D882}"/>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79037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A9C695F-401D-417F-8F4B-FB25F0B61631}"/>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CFE452A0-4A14-4980-923D-318B475EB095}"/>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B5D6B4AE-7235-4E1B-9873-D673989973D6}"/>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CB03C9F2-EF42-40EA-88B4-B286DDD8FCE4}"/>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6" name="Chỗ dành sẵn cho Chân trang 5">
            <a:extLst>
              <a:ext uri="{FF2B5EF4-FFF2-40B4-BE49-F238E27FC236}">
                <a16:creationId xmlns:a16="http://schemas.microsoft.com/office/drawing/2014/main" id="{2C91AF66-78C2-4025-93AF-0E396604A51B}"/>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0FCD67B4-A545-4579-BCB6-90133582F607}"/>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429034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539BF3-2831-4CA2-8F98-05AE9849716D}"/>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2246EBF1-6EBB-454D-BF8F-69B03E20F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CA15CB55-D3EE-405A-9CAB-666AEE012710}"/>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6FF4412B-6A21-49E4-9782-CB9F4BE433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4B18D4C5-1C42-483A-A738-F6752C55302F}"/>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16214337-4036-489C-8C78-DC4006E769CC}"/>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8" name="Chỗ dành sẵn cho Chân trang 7">
            <a:extLst>
              <a:ext uri="{FF2B5EF4-FFF2-40B4-BE49-F238E27FC236}">
                <a16:creationId xmlns:a16="http://schemas.microsoft.com/office/drawing/2014/main" id="{04147C73-005F-4FFC-93AE-3E92F2A1BAAE}"/>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8704F18A-3E75-4680-A0A4-33A98C2ED660}"/>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972002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3EA37E3-2BFE-43CE-9106-A0F01B973514}"/>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EFEA24AB-1FA0-4E13-B5B0-3BEF9F1E741F}"/>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4" name="Chỗ dành sẵn cho Chân trang 3">
            <a:extLst>
              <a:ext uri="{FF2B5EF4-FFF2-40B4-BE49-F238E27FC236}">
                <a16:creationId xmlns:a16="http://schemas.microsoft.com/office/drawing/2014/main" id="{3B63B1B8-81A4-4800-B3F5-5A432A6167C2}"/>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A255163A-A955-4395-B7B2-AB5BA48E17EB}"/>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2749551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515AAE1E-9DD8-4266-A522-8C3D6939044E}"/>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3" name="Chỗ dành sẵn cho Chân trang 2">
            <a:extLst>
              <a:ext uri="{FF2B5EF4-FFF2-40B4-BE49-F238E27FC236}">
                <a16:creationId xmlns:a16="http://schemas.microsoft.com/office/drawing/2014/main" id="{4DCEFD08-5136-499A-A7BC-F7861DB07926}"/>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6637516C-B110-48EF-9F3D-9E8ECBEA4C4D}"/>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1393294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DBB2026-2DB3-4D20-B490-541915E03E0C}"/>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066B9530-65B9-4A00-89D2-EF96DE749C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2E662919-F2E9-47DC-8263-C75522BDA4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64B4B11B-A5A4-40D7-B372-C236324469A5}"/>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6" name="Chỗ dành sẵn cho Chân trang 5">
            <a:extLst>
              <a:ext uri="{FF2B5EF4-FFF2-40B4-BE49-F238E27FC236}">
                <a16:creationId xmlns:a16="http://schemas.microsoft.com/office/drawing/2014/main" id="{BD8935F0-E31F-4F81-8BE4-954C38A42A70}"/>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BC45C3A5-F1BC-4AA5-A883-5426E4C7BFB1}"/>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53622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405A635-3F2D-4065-B054-ADF4B6CD0AF7}"/>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9CB6D92B-321D-43E1-BEF8-6C07B1054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5B3BB8DA-52B8-4F8E-B3B2-8AF5D8F0A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C8867479-3FB6-4255-BEFC-E3F87AEF5500}"/>
              </a:ext>
            </a:extLst>
          </p:cNvPr>
          <p:cNvSpPr>
            <a:spLocks noGrp="1"/>
          </p:cNvSpPr>
          <p:nvPr>
            <p:ph type="dt" sz="half" idx="10"/>
          </p:nvPr>
        </p:nvSpPr>
        <p:spPr/>
        <p:txBody>
          <a:bodyPr/>
          <a:lstStyle/>
          <a:p>
            <a:fld id="{CA74B44B-F656-4072-B4ED-6705F15CBD25}" type="datetimeFigureOut">
              <a:rPr lang="vi-VN" smtClean="0"/>
              <a:t>01/12/2021</a:t>
            </a:fld>
            <a:endParaRPr lang="vi-VN"/>
          </a:p>
        </p:txBody>
      </p:sp>
      <p:sp>
        <p:nvSpPr>
          <p:cNvPr id="6" name="Chỗ dành sẵn cho Chân trang 5">
            <a:extLst>
              <a:ext uri="{FF2B5EF4-FFF2-40B4-BE49-F238E27FC236}">
                <a16:creationId xmlns:a16="http://schemas.microsoft.com/office/drawing/2014/main" id="{36F417C5-9734-4407-B73A-AAAB4CDD8CA6}"/>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5BAD27AB-8A3E-411D-9FDE-D77BB6AB8087}"/>
              </a:ext>
            </a:extLst>
          </p:cNvPr>
          <p:cNvSpPr>
            <a:spLocks noGrp="1"/>
          </p:cNvSpPr>
          <p:nvPr>
            <p:ph type="sldNum" sz="quarter" idx="12"/>
          </p:nvPr>
        </p:nvSpPr>
        <p:spPr/>
        <p:txBody>
          <a:bodyPr/>
          <a:lstStyle/>
          <a:p>
            <a:fld id="{69126754-379A-4177-A641-6BD366B07E1D}" type="slidenum">
              <a:rPr lang="vi-VN" smtClean="0"/>
              <a:t>‹#›</a:t>
            </a:fld>
            <a:endParaRPr lang="vi-VN"/>
          </a:p>
        </p:txBody>
      </p:sp>
    </p:spTree>
    <p:extLst>
      <p:ext uri="{BB962C8B-B14F-4D97-AF65-F5344CB8AC3E}">
        <p14:creationId xmlns:p14="http://schemas.microsoft.com/office/powerpoint/2010/main" val="3698935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B00CFF89-A162-4371-A2BE-6ABD4D3D0A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5E46169B-5841-418A-8EAD-6B4424734D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CCC08A18-96A3-4536-AB74-8624E90F82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74B44B-F656-4072-B4ED-6705F15CBD25}" type="datetimeFigureOut">
              <a:rPr lang="vi-VN" smtClean="0"/>
              <a:t>01/12/2021</a:t>
            </a:fld>
            <a:endParaRPr lang="vi-VN"/>
          </a:p>
        </p:txBody>
      </p:sp>
      <p:sp>
        <p:nvSpPr>
          <p:cNvPr id="5" name="Chỗ dành sẵn cho Chân trang 4">
            <a:extLst>
              <a:ext uri="{FF2B5EF4-FFF2-40B4-BE49-F238E27FC236}">
                <a16:creationId xmlns:a16="http://schemas.microsoft.com/office/drawing/2014/main" id="{5B47FF1B-B0AD-4070-9DB8-48D2CEFB75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0B163474-4B0F-4558-A0BB-7A706A549F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26754-379A-4177-A641-6BD366B07E1D}" type="slidenum">
              <a:rPr lang="vi-VN" smtClean="0"/>
              <a:t>‹#›</a:t>
            </a:fld>
            <a:endParaRPr lang="vi-VN"/>
          </a:p>
        </p:txBody>
      </p:sp>
    </p:spTree>
    <p:extLst>
      <p:ext uri="{BB962C8B-B14F-4D97-AF65-F5344CB8AC3E}">
        <p14:creationId xmlns:p14="http://schemas.microsoft.com/office/powerpoint/2010/main" val="4215357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A48"/>
        </a:solidFill>
        <a:effectLst/>
      </p:bgPr>
    </p:bg>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C70EF59D-D8A3-4F96-AACD-1082034A40B8}"/>
              </a:ext>
            </a:extLst>
          </p:cNvPr>
          <p:cNvSpPr/>
          <p:nvPr/>
        </p:nvSpPr>
        <p:spPr>
          <a:xfrm>
            <a:off x="1162975" y="605901"/>
            <a:ext cx="11029025" cy="54753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INTELLIGENCE</a:t>
            </a:r>
            <a:endParaRPr lang="vi-VN" dirty="0"/>
          </a:p>
        </p:txBody>
      </p:sp>
      <p:pic>
        <p:nvPicPr>
          <p:cNvPr id="3" name="Hình ảnh 2">
            <a:extLst>
              <a:ext uri="{FF2B5EF4-FFF2-40B4-BE49-F238E27FC236}">
                <a16:creationId xmlns:a16="http://schemas.microsoft.com/office/drawing/2014/main" id="{3545E6F1-1962-4888-82B2-712BEA7D8F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3912" y="605900"/>
            <a:ext cx="7428088" cy="5475303"/>
          </a:xfrm>
          <a:prstGeom prst="rect">
            <a:avLst/>
          </a:prstGeom>
        </p:spPr>
      </p:pic>
      <p:sp>
        <p:nvSpPr>
          <p:cNvPr id="4" name="Hộp Văn bản 3">
            <a:extLst>
              <a:ext uri="{FF2B5EF4-FFF2-40B4-BE49-F238E27FC236}">
                <a16:creationId xmlns:a16="http://schemas.microsoft.com/office/drawing/2014/main" id="{8CCCE6DD-2FF0-4B0B-A979-6451DA9D281F}"/>
              </a:ext>
            </a:extLst>
          </p:cNvPr>
          <p:cNvSpPr txBox="1"/>
          <p:nvPr/>
        </p:nvSpPr>
        <p:spPr>
          <a:xfrm>
            <a:off x="1159934" y="1367161"/>
            <a:ext cx="5486400" cy="1015663"/>
          </a:xfrm>
          <a:prstGeom prst="rect">
            <a:avLst/>
          </a:prstGeom>
          <a:solidFill>
            <a:schemeClr val="bg1"/>
          </a:solidFill>
        </p:spPr>
        <p:txBody>
          <a:bodyPr wrap="square" rtlCol="0">
            <a:spAutoFit/>
          </a:bodyPr>
          <a:lstStyle/>
          <a:p>
            <a:r>
              <a:rPr lang="en-US" sz="6000"/>
              <a:t>ACHINE</a:t>
            </a:r>
            <a:endParaRPr lang="en-US" sz="6000" dirty="0"/>
          </a:p>
        </p:txBody>
      </p:sp>
      <p:sp>
        <p:nvSpPr>
          <p:cNvPr id="6" name="Hộp Văn bản 5">
            <a:extLst>
              <a:ext uri="{FF2B5EF4-FFF2-40B4-BE49-F238E27FC236}">
                <a16:creationId xmlns:a16="http://schemas.microsoft.com/office/drawing/2014/main" id="{884C592B-6BF5-4CA1-9673-6B68E714E467}"/>
              </a:ext>
            </a:extLst>
          </p:cNvPr>
          <p:cNvSpPr txBox="1"/>
          <p:nvPr/>
        </p:nvSpPr>
        <p:spPr>
          <a:xfrm>
            <a:off x="150302" y="1030141"/>
            <a:ext cx="1136342" cy="1446550"/>
          </a:xfrm>
          <a:prstGeom prst="rect">
            <a:avLst/>
          </a:prstGeom>
          <a:noFill/>
        </p:spPr>
        <p:txBody>
          <a:bodyPr wrap="square" rtlCol="0">
            <a:spAutoFit/>
          </a:bodyPr>
          <a:lstStyle/>
          <a:p>
            <a:r>
              <a:rPr lang="en-US" sz="8800" dirty="0">
                <a:solidFill>
                  <a:schemeClr val="bg1"/>
                </a:solidFill>
              </a:rPr>
              <a:t>M</a:t>
            </a:r>
            <a:endParaRPr lang="vi-VN" sz="8800" dirty="0">
              <a:solidFill>
                <a:schemeClr val="bg1"/>
              </a:solidFill>
            </a:endParaRPr>
          </a:p>
        </p:txBody>
      </p:sp>
      <p:sp>
        <p:nvSpPr>
          <p:cNvPr id="7" name="Hộp Văn bản 6">
            <a:extLst>
              <a:ext uri="{FF2B5EF4-FFF2-40B4-BE49-F238E27FC236}">
                <a16:creationId xmlns:a16="http://schemas.microsoft.com/office/drawing/2014/main" id="{3651232D-B710-4312-ABEA-B0D18FDF8FAC}"/>
              </a:ext>
            </a:extLst>
          </p:cNvPr>
          <p:cNvSpPr txBox="1"/>
          <p:nvPr/>
        </p:nvSpPr>
        <p:spPr>
          <a:xfrm>
            <a:off x="351093" y="2567490"/>
            <a:ext cx="1384916" cy="1446550"/>
          </a:xfrm>
          <a:prstGeom prst="rect">
            <a:avLst/>
          </a:prstGeom>
          <a:noFill/>
        </p:spPr>
        <p:txBody>
          <a:bodyPr wrap="square" rtlCol="0">
            <a:spAutoFit/>
          </a:bodyPr>
          <a:lstStyle>
            <a:defPPr>
              <a:defRPr lang="vi-VN"/>
            </a:defPPr>
            <a:lvl1pPr>
              <a:defRPr sz="10500">
                <a:solidFill>
                  <a:schemeClr val="bg1"/>
                </a:solidFill>
              </a:defRPr>
            </a:lvl1pPr>
          </a:lstStyle>
          <a:p>
            <a:r>
              <a:rPr lang="en-US" sz="8800" dirty="0"/>
              <a:t>L</a:t>
            </a:r>
            <a:endParaRPr lang="vi-VN" sz="8800" dirty="0"/>
          </a:p>
        </p:txBody>
      </p:sp>
      <p:sp>
        <p:nvSpPr>
          <p:cNvPr id="9" name="Hình chữ nhật 8">
            <a:extLst>
              <a:ext uri="{FF2B5EF4-FFF2-40B4-BE49-F238E27FC236}">
                <a16:creationId xmlns:a16="http://schemas.microsoft.com/office/drawing/2014/main" id="{EED9771B-F9A5-460F-A9FD-294E14BB5CF9}"/>
              </a:ext>
            </a:extLst>
          </p:cNvPr>
          <p:cNvSpPr/>
          <p:nvPr/>
        </p:nvSpPr>
        <p:spPr>
          <a:xfrm rot="5400000">
            <a:off x="3801229" y="2727033"/>
            <a:ext cx="3388096" cy="213064"/>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ình chữ nhật 7">
            <a:extLst>
              <a:ext uri="{FF2B5EF4-FFF2-40B4-BE49-F238E27FC236}">
                <a16:creationId xmlns:a16="http://schemas.microsoft.com/office/drawing/2014/main" id="{40E739C1-F35D-44ED-B7E8-1288BD5C2ED4}"/>
              </a:ext>
            </a:extLst>
          </p:cNvPr>
          <p:cNvSpPr/>
          <p:nvPr/>
        </p:nvSpPr>
        <p:spPr>
          <a:xfrm>
            <a:off x="1162975" y="1139517"/>
            <a:ext cx="4438835" cy="22764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ộp Văn bản 4">
            <a:extLst>
              <a:ext uri="{FF2B5EF4-FFF2-40B4-BE49-F238E27FC236}">
                <a16:creationId xmlns:a16="http://schemas.microsoft.com/office/drawing/2014/main" id="{8679808A-A2A9-4743-A952-C25E89CFDA5F}"/>
              </a:ext>
            </a:extLst>
          </p:cNvPr>
          <p:cNvSpPr txBox="1"/>
          <p:nvPr/>
        </p:nvSpPr>
        <p:spPr>
          <a:xfrm>
            <a:off x="1181085" y="2909111"/>
            <a:ext cx="4032192" cy="1015663"/>
          </a:xfrm>
          <a:prstGeom prst="rect">
            <a:avLst/>
          </a:prstGeom>
          <a:solidFill>
            <a:schemeClr val="bg1"/>
          </a:solidFill>
        </p:spPr>
        <p:txBody>
          <a:bodyPr wrap="square" rtlCol="0">
            <a:spAutoFit/>
          </a:bodyPr>
          <a:lstStyle/>
          <a:p>
            <a:r>
              <a:rPr lang="en-US" sz="6000"/>
              <a:t>EARNING</a:t>
            </a:r>
            <a:endParaRPr lang="vi-VN" sz="6000" dirty="0"/>
          </a:p>
        </p:txBody>
      </p:sp>
      <p:sp>
        <p:nvSpPr>
          <p:cNvPr id="10" name="Hình chữ nhật 9">
            <a:extLst>
              <a:ext uri="{FF2B5EF4-FFF2-40B4-BE49-F238E27FC236}">
                <a16:creationId xmlns:a16="http://schemas.microsoft.com/office/drawing/2014/main" id="{393CE7B4-F5A3-4D55-BF64-E77D96FF4BD9}"/>
              </a:ext>
            </a:extLst>
          </p:cNvPr>
          <p:cNvSpPr/>
          <p:nvPr/>
        </p:nvSpPr>
        <p:spPr>
          <a:xfrm>
            <a:off x="1162975" y="4282572"/>
            <a:ext cx="4438835" cy="256681"/>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ình chữ nhật 10">
            <a:extLst>
              <a:ext uri="{FF2B5EF4-FFF2-40B4-BE49-F238E27FC236}">
                <a16:creationId xmlns:a16="http://schemas.microsoft.com/office/drawing/2014/main" id="{D40D98EF-4EE9-4EDB-AFEE-0673600E341D}"/>
              </a:ext>
            </a:extLst>
          </p:cNvPr>
          <p:cNvSpPr/>
          <p:nvPr/>
        </p:nvSpPr>
        <p:spPr>
          <a:xfrm rot="5400000">
            <a:off x="-1587516" y="2727033"/>
            <a:ext cx="3388096" cy="213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ình chữ nhật 11">
            <a:extLst>
              <a:ext uri="{FF2B5EF4-FFF2-40B4-BE49-F238E27FC236}">
                <a16:creationId xmlns:a16="http://schemas.microsoft.com/office/drawing/2014/main" id="{E92FBFF0-7E61-4FF1-98F3-FF493CFF9764}"/>
              </a:ext>
            </a:extLst>
          </p:cNvPr>
          <p:cNvSpPr/>
          <p:nvPr/>
        </p:nvSpPr>
        <p:spPr>
          <a:xfrm>
            <a:off x="-4438" y="1132703"/>
            <a:ext cx="1167413" cy="2344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ình chữ nhật 12">
            <a:extLst>
              <a:ext uri="{FF2B5EF4-FFF2-40B4-BE49-F238E27FC236}">
                <a16:creationId xmlns:a16="http://schemas.microsoft.com/office/drawing/2014/main" id="{FD0AC374-31FC-4B59-9A17-EB46B895ADD5}"/>
              </a:ext>
            </a:extLst>
          </p:cNvPr>
          <p:cNvSpPr/>
          <p:nvPr/>
        </p:nvSpPr>
        <p:spPr>
          <a:xfrm>
            <a:off x="-4438" y="4282573"/>
            <a:ext cx="1167413" cy="2518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ình chữ nhật 13">
            <a:extLst>
              <a:ext uri="{FF2B5EF4-FFF2-40B4-BE49-F238E27FC236}">
                <a16:creationId xmlns:a16="http://schemas.microsoft.com/office/drawing/2014/main" id="{D6522179-6642-4C8A-A4E2-D9354415FC36}"/>
              </a:ext>
            </a:extLst>
          </p:cNvPr>
          <p:cNvSpPr/>
          <p:nvPr/>
        </p:nvSpPr>
        <p:spPr>
          <a:xfrm>
            <a:off x="1521933" y="4995276"/>
            <a:ext cx="1491448" cy="649333"/>
          </a:xfrm>
          <a:prstGeom prst="rect">
            <a:avLst/>
          </a:prstGeom>
          <a:no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141821"/>
                </a:solidFill>
              </a:rPr>
              <a:t>TEACHER</a:t>
            </a:r>
            <a:endParaRPr lang="vi-VN" sz="2400" dirty="0">
              <a:solidFill>
                <a:srgbClr val="141821"/>
              </a:solidFill>
            </a:endParaRPr>
          </a:p>
        </p:txBody>
      </p:sp>
      <p:sp>
        <p:nvSpPr>
          <p:cNvPr id="15" name="Hộp Văn bản 14">
            <a:extLst>
              <a:ext uri="{FF2B5EF4-FFF2-40B4-BE49-F238E27FC236}">
                <a16:creationId xmlns:a16="http://schemas.microsoft.com/office/drawing/2014/main" id="{F2786996-FD9D-46E2-B4C7-63AD762A8771}"/>
              </a:ext>
            </a:extLst>
          </p:cNvPr>
          <p:cNvSpPr txBox="1"/>
          <p:nvPr/>
        </p:nvSpPr>
        <p:spPr>
          <a:xfrm>
            <a:off x="3372339" y="5089109"/>
            <a:ext cx="3666478" cy="461665"/>
          </a:xfrm>
          <a:prstGeom prst="rect">
            <a:avLst/>
          </a:prstGeom>
          <a:noFill/>
        </p:spPr>
        <p:txBody>
          <a:bodyPr wrap="square" rtlCol="0">
            <a:spAutoFit/>
          </a:bodyPr>
          <a:lstStyle/>
          <a:p>
            <a:r>
              <a:rPr lang="en-US" sz="2400" dirty="0"/>
              <a:t>TRAN NHAT QUANG</a:t>
            </a:r>
            <a:endParaRPr lang="vi-VN" sz="2400" dirty="0"/>
          </a:p>
        </p:txBody>
      </p:sp>
      <p:sp>
        <p:nvSpPr>
          <p:cNvPr id="18" name="Hình tự do: Hình 17">
            <a:extLst>
              <a:ext uri="{FF2B5EF4-FFF2-40B4-BE49-F238E27FC236}">
                <a16:creationId xmlns:a16="http://schemas.microsoft.com/office/drawing/2014/main" id="{829CAECF-CC62-4283-91C9-318501E93A37}"/>
              </a:ext>
            </a:extLst>
          </p:cNvPr>
          <p:cNvSpPr/>
          <p:nvPr/>
        </p:nvSpPr>
        <p:spPr>
          <a:xfrm>
            <a:off x="11875681" y="1441275"/>
            <a:ext cx="314349" cy="3975450"/>
          </a:xfrm>
          <a:custGeom>
            <a:avLst/>
            <a:gdLst>
              <a:gd name="connsiteX0" fmla="*/ 314349 w 314349"/>
              <a:gd name="connsiteY0" fmla="*/ 0 h 3975450"/>
              <a:gd name="connsiteX1" fmla="*/ 314349 w 314349"/>
              <a:gd name="connsiteY1" fmla="*/ 3975450 h 3975450"/>
              <a:gd name="connsiteX2" fmla="*/ 233723 w 314349"/>
              <a:gd name="connsiteY2" fmla="*/ 3959172 h 3975450"/>
              <a:gd name="connsiteX3" fmla="*/ 0 w 314349"/>
              <a:gd name="connsiteY3" fmla="*/ 3606566 h 3975450"/>
              <a:gd name="connsiteX4" fmla="*/ 0 w 314349"/>
              <a:gd name="connsiteY4" fmla="*/ 368884 h 3975450"/>
              <a:gd name="connsiteX5" fmla="*/ 233723 w 314349"/>
              <a:gd name="connsiteY5" fmla="*/ 16278 h 397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349" h="3975450">
                <a:moveTo>
                  <a:pt x="314349" y="0"/>
                </a:moveTo>
                <a:lnTo>
                  <a:pt x="314349" y="3975450"/>
                </a:lnTo>
                <a:lnTo>
                  <a:pt x="233723" y="3959172"/>
                </a:lnTo>
                <a:cubicBezTo>
                  <a:pt x="96374" y="3901079"/>
                  <a:pt x="0" y="3765077"/>
                  <a:pt x="0" y="3606566"/>
                </a:cubicBezTo>
                <a:lnTo>
                  <a:pt x="0" y="368884"/>
                </a:lnTo>
                <a:cubicBezTo>
                  <a:pt x="0" y="210373"/>
                  <a:pt x="96374" y="74372"/>
                  <a:pt x="233723" y="16278"/>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594872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E4A0BC35-9565-48F8-9B6F-FAF1B6661067}"/>
              </a:ext>
            </a:extLst>
          </p:cNvPr>
          <p:cNvSpPr/>
          <p:nvPr/>
        </p:nvSpPr>
        <p:spPr>
          <a:xfrm>
            <a:off x="532435" y="162045"/>
            <a:ext cx="5104436" cy="6672805"/>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 name="Hình chữ nhật 2">
            <a:extLst>
              <a:ext uri="{FF2B5EF4-FFF2-40B4-BE49-F238E27FC236}">
                <a16:creationId xmlns:a16="http://schemas.microsoft.com/office/drawing/2014/main" id="{5DC012F2-1B19-4578-9915-9EB24BD7E548}"/>
              </a:ext>
            </a:extLst>
          </p:cNvPr>
          <p:cNvSpPr/>
          <p:nvPr/>
        </p:nvSpPr>
        <p:spPr>
          <a:xfrm>
            <a:off x="532434" y="1344697"/>
            <a:ext cx="3912243" cy="23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nvGrpSpPr>
          <p:cNvPr id="4" name="Nhóm 3">
            <a:extLst>
              <a:ext uri="{FF2B5EF4-FFF2-40B4-BE49-F238E27FC236}">
                <a16:creationId xmlns:a16="http://schemas.microsoft.com/office/drawing/2014/main" id="{D23DC248-45C9-40D9-BF1A-F72CED4D6B76}"/>
              </a:ext>
            </a:extLst>
          </p:cNvPr>
          <p:cNvGrpSpPr/>
          <p:nvPr/>
        </p:nvGrpSpPr>
        <p:grpSpPr>
          <a:xfrm>
            <a:off x="6331351" y="374754"/>
            <a:ext cx="5860649" cy="1293561"/>
            <a:chOff x="6331351" y="491607"/>
            <a:chExt cx="5860649" cy="1293561"/>
          </a:xfrm>
        </p:grpSpPr>
        <p:sp>
          <p:nvSpPr>
            <p:cNvPr id="5" name="Hình chữ nhật 4">
              <a:extLst>
                <a:ext uri="{FF2B5EF4-FFF2-40B4-BE49-F238E27FC236}">
                  <a16:creationId xmlns:a16="http://schemas.microsoft.com/office/drawing/2014/main" id="{37124D18-98D2-4F83-B9AD-57894630A185}"/>
                </a:ext>
              </a:extLst>
            </p:cNvPr>
            <p:cNvSpPr/>
            <p:nvPr/>
          </p:nvSpPr>
          <p:spPr>
            <a:xfrm>
              <a:off x="6331351" y="491607"/>
              <a:ext cx="5860649" cy="1059399"/>
            </a:xfrm>
            <a:prstGeom prst="rect">
              <a:avLst/>
            </a:prstGeom>
            <a:solidFill>
              <a:srgbClr val="00AE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ình tự do: Hình 5">
              <a:extLst>
                <a:ext uri="{FF2B5EF4-FFF2-40B4-BE49-F238E27FC236}">
                  <a16:creationId xmlns:a16="http://schemas.microsoft.com/office/drawing/2014/main" id="{0903B649-8CB6-4E0A-9364-9411444BF77C}"/>
                </a:ext>
              </a:extLst>
            </p:cNvPr>
            <p:cNvSpPr/>
            <p:nvPr/>
          </p:nvSpPr>
          <p:spPr>
            <a:xfrm>
              <a:off x="6526192" y="725769"/>
              <a:ext cx="5665808" cy="1059399"/>
            </a:xfrm>
            <a:custGeom>
              <a:avLst/>
              <a:gdLst>
                <a:gd name="connsiteX0" fmla="*/ 0 w 5665808"/>
                <a:gd name="connsiteY0" fmla="*/ 0 h 1059399"/>
                <a:gd name="connsiteX1" fmla="*/ 5665808 w 5665808"/>
                <a:gd name="connsiteY1" fmla="*/ 0 h 1059399"/>
                <a:gd name="connsiteX2" fmla="*/ 5665808 w 5665808"/>
                <a:gd name="connsiteY2" fmla="*/ 1059399 h 1059399"/>
                <a:gd name="connsiteX3" fmla="*/ 0 w 5665808"/>
                <a:gd name="connsiteY3" fmla="*/ 1059399 h 1059399"/>
              </a:gdLst>
              <a:ahLst/>
              <a:cxnLst>
                <a:cxn ang="0">
                  <a:pos x="connsiteX0" y="connsiteY0"/>
                </a:cxn>
                <a:cxn ang="0">
                  <a:pos x="connsiteX1" y="connsiteY1"/>
                </a:cxn>
                <a:cxn ang="0">
                  <a:pos x="connsiteX2" y="connsiteY2"/>
                </a:cxn>
                <a:cxn ang="0">
                  <a:pos x="connsiteX3" y="connsiteY3"/>
                </a:cxn>
              </a:cxnLst>
              <a:rect l="l" t="t" r="r" b="b"/>
              <a:pathLst>
                <a:path w="5665808" h="1059399">
                  <a:moveTo>
                    <a:pt x="0" y="0"/>
                  </a:moveTo>
                  <a:lnTo>
                    <a:pt x="5665808" y="0"/>
                  </a:lnTo>
                  <a:lnTo>
                    <a:pt x="5665808" y="1059399"/>
                  </a:lnTo>
                  <a:lnTo>
                    <a:pt x="0" y="1059399"/>
                  </a:lnTo>
                  <a:close/>
                </a:path>
              </a:pathLst>
            </a:custGeom>
            <a:solidFill>
              <a:srgbClr val="223D5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a:solidFill>
                    <a:schemeClr val="bg1"/>
                  </a:solidFill>
                </a:rPr>
                <a:t>PHÂN LOẠI ML</a:t>
              </a:r>
              <a:endParaRPr lang="vi-VN" sz="4000" dirty="0">
                <a:solidFill>
                  <a:schemeClr val="bg1"/>
                </a:solidFill>
              </a:endParaRPr>
            </a:p>
          </p:txBody>
        </p:sp>
      </p:grpSp>
      <p:sp>
        <p:nvSpPr>
          <p:cNvPr id="7" name="Hình chữ nhật 6">
            <a:extLst>
              <a:ext uri="{FF2B5EF4-FFF2-40B4-BE49-F238E27FC236}">
                <a16:creationId xmlns:a16="http://schemas.microsoft.com/office/drawing/2014/main" id="{48F113C5-4BA9-47EB-BD73-E6AAA9170FC5}"/>
              </a:ext>
            </a:extLst>
          </p:cNvPr>
          <p:cNvSpPr/>
          <p:nvPr/>
        </p:nvSpPr>
        <p:spPr>
          <a:xfrm>
            <a:off x="3470040" y="1902477"/>
            <a:ext cx="8623139" cy="4786132"/>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endParaRPr lang="vi-VN" sz="2800" dirty="0">
              <a:solidFill>
                <a:schemeClr val="bg1"/>
              </a:solidFill>
            </a:endParaRPr>
          </a:p>
        </p:txBody>
      </p:sp>
      <p:sp>
        <p:nvSpPr>
          <p:cNvPr id="8" name="Hộp Văn bản 7">
            <a:extLst>
              <a:ext uri="{FF2B5EF4-FFF2-40B4-BE49-F238E27FC236}">
                <a16:creationId xmlns:a16="http://schemas.microsoft.com/office/drawing/2014/main" id="{C261D3F3-3C67-4BD3-B35B-E04E6A257EA0}"/>
              </a:ext>
            </a:extLst>
          </p:cNvPr>
          <p:cNvSpPr txBox="1"/>
          <p:nvPr/>
        </p:nvSpPr>
        <p:spPr>
          <a:xfrm>
            <a:off x="490524" y="291402"/>
            <a:ext cx="5493587" cy="1077218"/>
          </a:xfrm>
          <a:prstGeom prst="rect">
            <a:avLst/>
          </a:prstGeom>
          <a:noFill/>
        </p:spPr>
        <p:txBody>
          <a:bodyPr wrap="square" rtlCol="0">
            <a:spAutoFit/>
          </a:bodyPr>
          <a:lstStyle/>
          <a:p>
            <a:r>
              <a:rPr lang="vi-VN" sz="3200">
                <a:solidFill>
                  <a:schemeClr val="bg1"/>
                </a:solidFill>
              </a:rPr>
              <a:t>Dựa trên chức năng (function) của mỗi giải thuật</a:t>
            </a:r>
            <a:endParaRPr lang="vi-VN" sz="3200" dirty="0"/>
          </a:p>
        </p:txBody>
      </p:sp>
      <p:sp>
        <p:nvSpPr>
          <p:cNvPr id="13" name="Hộp Văn bản 12">
            <a:extLst>
              <a:ext uri="{FF2B5EF4-FFF2-40B4-BE49-F238E27FC236}">
                <a16:creationId xmlns:a16="http://schemas.microsoft.com/office/drawing/2014/main" id="{1237F2EA-CB46-4FE2-87C1-1BDE395B871A}"/>
              </a:ext>
            </a:extLst>
          </p:cNvPr>
          <p:cNvSpPr txBox="1"/>
          <p:nvPr/>
        </p:nvSpPr>
        <p:spPr>
          <a:xfrm>
            <a:off x="2730691" y="2348373"/>
            <a:ext cx="9362488" cy="4001095"/>
          </a:xfrm>
          <a:prstGeom prst="rect">
            <a:avLst/>
          </a:prstGeom>
          <a:noFill/>
        </p:spPr>
        <p:txBody>
          <a:bodyPr wrap="square" rtlCol="0">
            <a:spAutoFit/>
          </a:bodyPr>
          <a:lstStyle/>
          <a:p>
            <a:pPr marL="1828800" lvl="3" indent="-457200">
              <a:buFont typeface="Wingdings" panose="05000000000000000000" pitchFamily="2" charset="2"/>
              <a:buChar char="Ø"/>
            </a:pPr>
            <a:r>
              <a:rPr lang="vi-VN" sz="2000">
                <a:solidFill>
                  <a:schemeClr val="bg1"/>
                </a:solidFill>
              </a:rPr>
              <a:t>Giải thuật hồi quy = Regression Algorithms</a:t>
            </a:r>
          </a:p>
          <a:p>
            <a:pPr marL="1828800" lvl="3" indent="-457200">
              <a:buFont typeface="Wingdings" panose="05000000000000000000" pitchFamily="2" charset="2"/>
              <a:buChar char="Ø"/>
            </a:pPr>
            <a:r>
              <a:rPr lang="vi-VN" sz="2000">
                <a:solidFill>
                  <a:schemeClr val="bg1"/>
                </a:solidFill>
              </a:rPr>
              <a:t>Giải thuật phân lớp || loại = Classification Algorithms</a:t>
            </a:r>
          </a:p>
          <a:p>
            <a:pPr marL="1828800" lvl="3" indent="-457200">
              <a:buFont typeface="Wingdings" panose="05000000000000000000" pitchFamily="2" charset="2"/>
              <a:buChar char="Ø"/>
            </a:pPr>
            <a:r>
              <a:rPr lang="vi-VN" sz="2000">
                <a:solidFill>
                  <a:schemeClr val="bg1"/>
                </a:solidFill>
              </a:rPr>
              <a:t>Giải thuật dựa trên Mẫu = Instance-based Algorithms</a:t>
            </a:r>
          </a:p>
          <a:p>
            <a:pPr marL="1828800" lvl="3" indent="-457200">
              <a:buFont typeface="Wingdings" panose="05000000000000000000" pitchFamily="2" charset="2"/>
              <a:buChar char="Ø"/>
            </a:pPr>
            <a:r>
              <a:rPr lang="vi-VN" sz="2000">
                <a:solidFill>
                  <a:schemeClr val="bg1"/>
                </a:solidFill>
              </a:rPr>
              <a:t>Giải thuật chuẩn hóa = Regularization Algorithms</a:t>
            </a:r>
          </a:p>
          <a:p>
            <a:pPr marL="1828800" lvl="3" indent="-457200">
              <a:buFont typeface="Wingdings" panose="05000000000000000000" pitchFamily="2" charset="2"/>
              <a:buChar char="Ø"/>
            </a:pPr>
            <a:r>
              <a:rPr lang="vi-VN" sz="2000">
                <a:solidFill>
                  <a:schemeClr val="bg1"/>
                </a:solidFill>
              </a:rPr>
              <a:t>Giải thuật Bayes  = Bayesian Algorithms</a:t>
            </a:r>
          </a:p>
          <a:p>
            <a:pPr marL="1828800" lvl="3" indent="-457200">
              <a:buFont typeface="Wingdings" panose="05000000000000000000" pitchFamily="2" charset="2"/>
              <a:buChar char="Ø"/>
            </a:pPr>
            <a:r>
              <a:rPr lang="vi-VN" sz="2000">
                <a:solidFill>
                  <a:schemeClr val="bg1"/>
                </a:solidFill>
              </a:rPr>
              <a:t>Giải thuật phân cụm | nhóm = Clustering Algorithms</a:t>
            </a:r>
          </a:p>
          <a:p>
            <a:pPr marL="1828800" lvl="3" indent="-457200">
              <a:buFont typeface="Wingdings" panose="05000000000000000000" pitchFamily="2" charset="2"/>
              <a:buChar char="Ø"/>
            </a:pPr>
            <a:r>
              <a:rPr lang="vi-VN" sz="2000">
                <a:solidFill>
                  <a:schemeClr val="bg1"/>
                </a:solidFill>
              </a:rPr>
              <a:t>Giải thuật Mạng Nơ-ron nhân tạo = Artificial Neural Network Algorithms</a:t>
            </a:r>
          </a:p>
          <a:p>
            <a:pPr marL="1828800" lvl="3" indent="-457200">
              <a:buFont typeface="Wingdings" panose="05000000000000000000" pitchFamily="2" charset="2"/>
              <a:buChar char="Ø"/>
            </a:pPr>
            <a:r>
              <a:rPr lang="vi-VN" sz="2000">
                <a:solidFill>
                  <a:schemeClr val="bg1"/>
                </a:solidFill>
              </a:rPr>
              <a:t>Giải thuật giảm số chiều (kích thước) dữ liệu = Dimensionality Reduction Algorithms</a:t>
            </a:r>
          </a:p>
          <a:p>
            <a:pPr marL="1828800" lvl="3" indent="-457200">
              <a:buFont typeface="Wingdings" panose="05000000000000000000" pitchFamily="2" charset="2"/>
              <a:buChar char="Ø"/>
            </a:pPr>
            <a:r>
              <a:rPr lang="vi-VN" sz="2000">
                <a:solidFill>
                  <a:schemeClr val="bg1"/>
                </a:solidFill>
              </a:rPr>
              <a:t>Giải thuật tổng hợp = Ensemble Algorithms (thông qua “bỏ phiếu” từ nhiều mô hình con yếu hơn = weaker model)</a:t>
            </a:r>
          </a:p>
          <a:p>
            <a:endParaRPr lang="vi-VN" sz="1400" dirty="0"/>
          </a:p>
        </p:txBody>
      </p:sp>
      <p:sp>
        <p:nvSpPr>
          <p:cNvPr id="15" name="Hình chữ nhật 14">
            <a:extLst>
              <a:ext uri="{FF2B5EF4-FFF2-40B4-BE49-F238E27FC236}">
                <a16:creationId xmlns:a16="http://schemas.microsoft.com/office/drawing/2014/main" id="{5E9F7E9D-B128-4372-A233-07C3467C328E}"/>
              </a:ext>
            </a:extLst>
          </p:cNvPr>
          <p:cNvSpPr/>
          <p:nvPr/>
        </p:nvSpPr>
        <p:spPr>
          <a:xfrm>
            <a:off x="532434" y="1902477"/>
            <a:ext cx="2590366" cy="457698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Tree>
    <p:extLst>
      <p:ext uri="{BB962C8B-B14F-4D97-AF65-F5344CB8AC3E}">
        <p14:creationId xmlns:p14="http://schemas.microsoft.com/office/powerpoint/2010/main" val="384672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2C62B134-AA80-47FA-A27B-C9B054C57F59}"/>
              </a:ext>
            </a:extLst>
          </p:cNvPr>
          <p:cNvSpPr/>
          <p:nvPr/>
        </p:nvSpPr>
        <p:spPr>
          <a:xfrm>
            <a:off x="7523544" y="228599"/>
            <a:ext cx="4668456" cy="6400800"/>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ình chữ nhật 1">
            <a:extLst>
              <a:ext uri="{FF2B5EF4-FFF2-40B4-BE49-F238E27FC236}">
                <a16:creationId xmlns:a16="http://schemas.microsoft.com/office/drawing/2014/main" id="{1E4743E9-0B2B-457B-A635-C1F7AACD59F8}"/>
              </a:ext>
            </a:extLst>
          </p:cNvPr>
          <p:cNvSpPr/>
          <p:nvPr/>
        </p:nvSpPr>
        <p:spPr>
          <a:xfrm>
            <a:off x="0" y="0"/>
            <a:ext cx="7326775" cy="685800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5" name="Hình chữ nhật 4">
            <a:extLst>
              <a:ext uri="{FF2B5EF4-FFF2-40B4-BE49-F238E27FC236}">
                <a16:creationId xmlns:a16="http://schemas.microsoft.com/office/drawing/2014/main" id="{D8706422-1B02-4226-B257-67104902B04C}"/>
              </a:ext>
            </a:extLst>
          </p:cNvPr>
          <p:cNvSpPr/>
          <p:nvPr/>
        </p:nvSpPr>
        <p:spPr>
          <a:xfrm>
            <a:off x="0" y="228599"/>
            <a:ext cx="3657600" cy="629952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ộp Văn bản 5">
            <a:extLst>
              <a:ext uri="{FF2B5EF4-FFF2-40B4-BE49-F238E27FC236}">
                <a16:creationId xmlns:a16="http://schemas.microsoft.com/office/drawing/2014/main" id="{A4A71C7A-7A0C-43FF-831C-CFB5CCCFBBD9}"/>
              </a:ext>
            </a:extLst>
          </p:cNvPr>
          <p:cNvSpPr txBox="1"/>
          <p:nvPr/>
        </p:nvSpPr>
        <p:spPr>
          <a:xfrm>
            <a:off x="212584" y="2501197"/>
            <a:ext cx="3232432" cy="1754326"/>
          </a:xfrm>
          <a:prstGeom prst="rect">
            <a:avLst/>
          </a:prstGeom>
          <a:noFill/>
        </p:spPr>
        <p:txBody>
          <a:bodyPr wrap="square" rtlCol="0">
            <a:spAutoFit/>
          </a:bodyPr>
          <a:lstStyle/>
          <a:p>
            <a:pPr algn="r"/>
            <a:r>
              <a:rPr lang="en-US" sz="3600">
                <a:solidFill>
                  <a:schemeClr val="bg1"/>
                </a:solidFill>
              </a:rPr>
              <a:t>THÁCH THỨC CỦA MACHINE LEARNING</a:t>
            </a:r>
          </a:p>
        </p:txBody>
      </p:sp>
      <p:sp>
        <p:nvSpPr>
          <p:cNvPr id="7" name="Hình tự do: Hình 6">
            <a:extLst>
              <a:ext uri="{FF2B5EF4-FFF2-40B4-BE49-F238E27FC236}">
                <a16:creationId xmlns:a16="http://schemas.microsoft.com/office/drawing/2014/main" id="{DDCD97A7-1C4C-4E18-A783-26D21582A5F3}"/>
              </a:ext>
            </a:extLst>
          </p:cNvPr>
          <p:cNvSpPr/>
          <p:nvPr/>
        </p:nvSpPr>
        <p:spPr>
          <a:xfrm>
            <a:off x="1446632" y="1380281"/>
            <a:ext cx="2129742" cy="4097438"/>
          </a:xfrm>
          <a:custGeom>
            <a:avLst/>
            <a:gdLst>
              <a:gd name="connsiteX0" fmla="*/ 46299 w 2129742"/>
              <a:gd name="connsiteY0" fmla="*/ 0 h 4097438"/>
              <a:gd name="connsiteX1" fmla="*/ 2129742 w 2129742"/>
              <a:gd name="connsiteY1" fmla="*/ 0 h 4097438"/>
              <a:gd name="connsiteX2" fmla="*/ 2129742 w 2129742"/>
              <a:gd name="connsiteY2" fmla="*/ 4097438 h 4097438"/>
              <a:gd name="connsiteX3" fmla="*/ 0 w 2129742"/>
              <a:gd name="connsiteY3" fmla="*/ 4097438 h 4097438"/>
            </a:gdLst>
            <a:ahLst/>
            <a:cxnLst>
              <a:cxn ang="0">
                <a:pos x="connsiteX0" y="connsiteY0"/>
              </a:cxn>
              <a:cxn ang="0">
                <a:pos x="connsiteX1" y="connsiteY1"/>
              </a:cxn>
              <a:cxn ang="0">
                <a:pos x="connsiteX2" y="connsiteY2"/>
              </a:cxn>
              <a:cxn ang="0">
                <a:pos x="connsiteX3" y="connsiteY3"/>
              </a:cxn>
            </a:cxnLst>
            <a:rect l="l" t="t" r="r" b="b"/>
            <a:pathLst>
              <a:path w="2129742" h="4097438">
                <a:moveTo>
                  <a:pt x="46299" y="0"/>
                </a:moveTo>
                <a:lnTo>
                  <a:pt x="2129742" y="0"/>
                </a:lnTo>
                <a:lnTo>
                  <a:pt x="2129742" y="4097438"/>
                </a:lnTo>
                <a:lnTo>
                  <a:pt x="0" y="4097438"/>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69806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3416320"/>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Thiếu về lượng:</a:t>
              </a:r>
            </a:p>
            <a:p>
              <a:pPr lvl="1"/>
              <a:r>
                <a:rPr lang="vi-VN" sz="2200" b="1">
                  <a:solidFill>
                    <a:schemeClr val="bg1"/>
                  </a:solidFill>
                  <a:latin typeface="Arial" panose="020B0604020202020204" pitchFamily="34" charset="0"/>
                  <a:cs typeface="Arial" panose="020B0604020202020204" pitchFamily="34" charset="0"/>
                </a:rPr>
                <a:t>	Thuật toán không đủ dữ liệu có quá ít dữ liệu để huấn luyện </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Dữ liệu không có tính đại diện </a:t>
              </a:r>
            </a:p>
            <a:p>
              <a:pPr lvl="1"/>
              <a:r>
                <a:rPr lang="vi-VN" sz="2200" b="1">
                  <a:solidFill>
                    <a:schemeClr val="bg1"/>
                  </a:solidFill>
                  <a:latin typeface="Arial" panose="020B0604020202020204" pitchFamily="34" charset="0"/>
                  <a:cs typeface="Arial" panose="020B0604020202020204" pitchFamily="34" charset="0"/>
                </a:rPr>
                <a:t>	Xảy ra khi dữ liệu không có mang tính đại diện cho dữ liệu thực tế gồm: Dữ liệu nhiễu (noise data), Dữ liệu Sampling bias.</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Thiếu dữ liệu (Missing data)</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Dữ liệu không liên quan (Irrelevant features)</a:t>
              </a:r>
            </a:p>
            <a:p>
              <a:endParaRPr lang="vi-VN" dirty="0"/>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THÁCH THỨC CỦA MACHINE LEARNING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052318" y="1496006"/>
            <a:ext cx="4108579"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n-NO" sz="2400" b="1"/>
              <a:t>Bad data</a:t>
            </a:r>
            <a:endParaRPr lang="vi-VN" sz="2400" dirty="0">
              <a:solidFill>
                <a:schemeClr val="bg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Testing and hyperparameter turnning </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Bad Algorithms </a:t>
            </a:r>
          </a:p>
        </p:txBody>
      </p:sp>
    </p:spTree>
    <p:extLst>
      <p:ext uri="{BB962C8B-B14F-4D97-AF65-F5344CB8AC3E}">
        <p14:creationId xmlns:p14="http://schemas.microsoft.com/office/powerpoint/2010/main" val="209490769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Effect transition="in" filter="fade">
                                          <p:cBhvr>
                                            <p:cTn id="18" dur="500"/>
                                            <p:tgtEl>
                                              <p:spTgt spid="2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par>
                                    <p:cTn id="34" presetID="53" presetClass="entr" presetSubtype="16"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par>
                                    <p:cTn id="39" presetID="53" presetClass="entr" presetSubtype="16"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ppt_w</p:attrName>
                                            </p:attrNameLst>
                                          </p:cBhvr>
                                          <p:tavLst>
                                            <p:tav tm="0">
                                              <p:val>
                                                <p:fltVal val="0"/>
                                              </p:val>
                                            </p:tav>
                                            <p:tav tm="100000">
                                              <p:val>
                                                <p:strVal val="#ppt_w"/>
                                              </p:val>
                                            </p:tav>
                                          </p:tavLst>
                                        </p:anim>
                                        <p:anim calcmode="lin" valueType="num">
                                          <p:cBhvr>
                                            <p:cTn id="42" dur="500" fill="hold"/>
                                            <p:tgtEl>
                                              <p:spTgt spid="28"/>
                                            </p:tgtEl>
                                            <p:attrNameLst>
                                              <p:attrName>ppt_h</p:attrName>
                                            </p:attrNameLst>
                                          </p:cBhvr>
                                          <p:tavLst>
                                            <p:tav tm="0">
                                              <p:val>
                                                <p:fltVal val="0"/>
                                              </p:val>
                                            </p:tav>
                                            <p:tav tm="100000">
                                              <p:val>
                                                <p:strVal val="#ppt_h"/>
                                              </p:val>
                                            </p:tav>
                                          </p:tavLst>
                                        </p:anim>
                                        <p:animEffect transition="in" filter="fade">
                                          <p:cBhvr>
                                            <p:cTn id="43" dur="500"/>
                                            <p:tgtEl>
                                              <p:spTgt spid="28"/>
                                            </p:tgtEl>
                                          </p:cBhvr>
                                        </p:animEffect>
                                      </p:childTnLst>
                                    </p:cTn>
                                  </p:par>
                                  <p:par>
                                    <p:cTn id="44" presetID="53" presetClass="entr" presetSubtype="16"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fltVal val="0"/>
                                              </p:val>
                                            </p:tav>
                                            <p:tav tm="100000">
                                              <p:val>
                                                <p:strVal val="#ppt_h"/>
                                              </p:val>
                                            </p:tav>
                                          </p:tavLst>
                                        </p:anim>
                                        <p:animEffect transition="in" filter="fade">
                                          <p:cBhvr>
                                            <p:cTn id="48" dur="500"/>
                                            <p:tgtEl>
                                              <p:spTgt spid="35"/>
                                            </p:tgtEl>
                                          </p:cBhvr>
                                        </p:animEffect>
                                      </p:childTnLst>
                                    </p:cTn>
                                  </p:par>
                                  <p:par>
                                    <p:cTn id="49" presetID="53" presetClass="entr" presetSubtype="16"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500" fill="hold"/>
                                            <p:tgtEl>
                                              <p:spTgt spid="38"/>
                                            </p:tgtEl>
                                            <p:attrNameLst>
                                              <p:attrName>ppt_w</p:attrName>
                                            </p:attrNameLst>
                                          </p:cBhvr>
                                          <p:tavLst>
                                            <p:tav tm="0">
                                              <p:val>
                                                <p:fltVal val="0"/>
                                              </p:val>
                                            </p:tav>
                                            <p:tav tm="100000">
                                              <p:val>
                                                <p:strVal val="#ppt_w"/>
                                              </p:val>
                                            </p:tav>
                                          </p:tavLst>
                                        </p:anim>
                                        <p:anim calcmode="lin" valueType="num">
                                          <p:cBhvr>
                                            <p:cTn id="52" dur="500" fill="hold"/>
                                            <p:tgtEl>
                                              <p:spTgt spid="38"/>
                                            </p:tgtEl>
                                            <p:attrNameLst>
                                              <p:attrName>ppt_h</p:attrName>
                                            </p:attrNameLst>
                                          </p:cBhvr>
                                          <p:tavLst>
                                            <p:tav tm="0">
                                              <p:val>
                                                <p:fltVal val="0"/>
                                              </p:val>
                                            </p:tav>
                                            <p:tav tm="100000">
                                              <p:val>
                                                <p:strVal val="#ppt_h"/>
                                              </p:val>
                                            </p:tav>
                                          </p:tavLst>
                                        </p:anim>
                                        <p:animEffect transition="in" filter="fade">
                                          <p:cBhvr>
                                            <p:cTn id="53" dur="500"/>
                                            <p:tgtEl>
                                              <p:spTgt spid="3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26"/>
                                            </p:tgtEl>
                                            <p:attrNameLst>
                                              <p:attrName>style.visibility</p:attrName>
                                            </p:attrNameLst>
                                          </p:cBhvr>
                                          <p:to>
                                            <p:strVal val="visible"/>
                                          </p:to>
                                        </p:set>
                                        <p:anim calcmode="lin" valueType="num">
                                          <p:cBhvr>
                                            <p:cTn id="56" dur="500" fill="hold"/>
                                            <p:tgtEl>
                                              <p:spTgt spid="126"/>
                                            </p:tgtEl>
                                            <p:attrNameLst>
                                              <p:attrName>ppt_w</p:attrName>
                                            </p:attrNameLst>
                                          </p:cBhvr>
                                          <p:tavLst>
                                            <p:tav tm="0">
                                              <p:val>
                                                <p:fltVal val="0"/>
                                              </p:val>
                                            </p:tav>
                                            <p:tav tm="100000">
                                              <p:val>
                                                <p:strVal val="#ppt_w"/>
                                              </p:val>
                                            </p:tav>
                                          </p:tavLst>
                                        </p:anim>
                                        <p:anim calcmode="lin" valueType="num">
                                          <p:cBhvr>
                                            <p:cTn id="57" dur="500" fill="hold"/>
                                            <p:tgtEl>
                                              <p:spTgt spid="126"/>
                                            </p:tgtEl>
                                            <p:attrNameLst>
                                              <p:attrName>ppt_h</p:attrName>
                                            </p:attrNameLst>
                                          </p:cBhvr>
                                          <p:tavLst>
                                            <p:tav tm="0">
                                              <p:val>
                                                <p:fltVal val="0"/>
                                              </p:val>
                                            </p:tav>
                                            <p:tav tm="100000">
                                              <p:val>
                                                <p:strVal val="#ppt_h"/>
                                              </p:val>
                                            </p:tav>
                                          </p:tavLst>
                                        </p:anim>
                                        <p:animEffect transition="in" filter="fade">
                                          <p:cBhvr>
                                            <p:cTn id="58" dur="500"/>
                                            <p:tgtEl>
                                              <p:spTgt spid="126"/>
                                            </p:tgtEl>
                                          </p:cBhvr>
                                        </p:animEffect>
                                      </p:childTnLst>
                                    </p:cTn>
                                  </p:par>
                                  <p:par>
                                    <p:cTn id="59" presetID="53" presetClass="entr" presetSubtype="16" fill="hold" nodeType="withEffect">
                                      <p:stCondLst>
                                        <p:cond delay="0"/>
                                      </p:stCondLst>
                                      <p:childTnLst>
                                        <p:set>
                                          <p:cBhvr>
                                            <p:cTn id="60" dur="1" fill="hold">
                                              <p:stCondLst>
                                                <p:cond delay="0"/>
                                              </p:stCondLst>
                                            </p:cTn>
                                            <p:tgtEl>
                                              <p:spTgt spid="127"/>
                                            </p:tgtEl>
                                            <p:attrNameLst>
                                              <p:attrName>style.visibility</p:attrName>
                                            </p:attrNameLst>
                                          </p:cBhvr>
                                          <p:to>
                                            <p:strVal val="visible"/>
                                          </p:to>
                                        </p:set>
                                        <p:anim calcmode="lin" valueType="num">
                                          <p:cBhvr>
                                            <p:cTn id="61" dur="500" fill="hold"/>
                                            <p:tgtEl>
                                              <p:spTgt spid="127"/>
                                            </p:tgtEl>
                                            <p:attrNameLst>
                                              <p:attrName>ppt_w</p:attrName>
                                            </p:attrNameLst>
                                          </p:cBhvr>
                                          <p:tavLst>
                                            <p:tav tm="0">
                                              <p:val>
                                                <p:fltVal val="0"/>
                                              </p:val>
                                            </p:tav>
                                            <p:tav tm="100000">
                                              <p:val>
                                                <p:strVal val="#ppt_w"/>
                                              </p:val>
                                            </p:tav>
                                          </p:tavLst>
                                        </p:anim>
                                        <p:anim calcmode="lin" valueType="num">
                                          <p:cBhvr>
                                            <p:cTn id="62" dur="500" fill="hold"/>
                                            <p:tgtEl>
                                              <p:spTgt spid="127"/>
                                            </p:tgtEl>
                                            <p:attrNameLst>
                                              <p:attrName>ppt_h</p:attrName>
                                            </p:attrNameLst>
                                          </p:cBhvr>
                                          <p:tavLst>
                                            <p:tav tm="0">
                                              <p:val>
                                                <p:fltVal val="0"/>
                                              </p:val>
                                            </p:tav>
                                            <p:tav tm="100000">
                                              <p:val>
                                                <p:strVal val="#ppt_h"/>
                                              </p:val>
                                            </p:tav>
                                          </p:tavLst>
                                        </p:anim>
                                        <p:animEffect transition="in" filter="fade">
                                          <p:cBhvr>
                                            <p:cTn id="63" dur="500"/>
                                            <p:tgtEl>
                                              <p:spTgt spid="127"/>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30"/>
                                            </p:tgtEl>
                                            <p:attrNameLst>
                                              <p:attrName>style.visibility</p:attrName>
                                            </p:attrNameLst>
                                          </p:cBhvr>
                                          <p:to>
                                            <p:strVal val="visible"/>
                                          </p:to>
                                        </p:set>
                                        <p:anim calcmode="lin" valueType="num">
                                          <p:cBhvr>
                                            <p:cTn id="66" dur="500" fill="hold"/>
                                            <p:tgtEl>
                                              <p:spTgt spid="130"/>
                                            </p:tgtEl>
                                            <p:attrNameLst>
                                              <p:attrName>ppt_w</p:attrName>
                                            </p:attrNameLst>
                                          </p:cBhvr>
                                          <p:tavLst>
                                            <p:tav tm="0">
                                              <p:val>
                                                <p:fltVal val="0"/>
                                              </p:val>
                                            </p:tav>
                                            <p:tav tm="100000">
                                              <p:val>
                                                <p:strVal val="#ppt_w"/>
                                              </p:val>
                                            </p:tav>
                                          </p:tavLst>
                                        </p:anim>
                                        <p:anim calcmode="lin" valueType="num">
                                          <p:cBhvr>
                                            <p:cTn id="67" dur="500" fill="hold"/>
                                            <p:tgtEl>
                                              <p:spTgt spid="130"/>
                                            </p:tgtEl>
                                            <p:attrNameLst>
                                              <p:attrName>ppt_h</p:attrName>
                                            </p:attrNameLst>
                                          </p:cBhvr>
                                          <p:tavLst>
                                            <p:tav tm="0">
                                              <p:val>
                                                <p:fltVal val="0"/>
                                              </p:val>
                                            </p:tav>
                                            <p:tav tm="100000">
                                              <p:val>
                                                <p:strVal val="#ppt_h"/>
                                              </p:val>
                                            </p:tav>
                                          </p:tavLst>
                                        </p:anim>
                                        <p:animEffect transition="in" filter="fade">
                                          <p:cBhvr>
                                            <p:cTn id="68" dur="500"/>
                                            <p:tgtEl>
                                              <p:spTgt spid="130"/>
                                            </p:tgtEl>
                                          </p:cBhvr>
                                        </p:animEffect>
                                      </p:childTnLst>
                                    </p:cTn>
                                  </p:par>
                                  <p:par>
                                    <p:cTn id="69" presetID="53" presetClass="entr" presetSubtype="16" fill="hold" nodeType="withEffect">
                                      <p:stCondLst>
                                        <p:cond delay="0"/>
                                      </p:stCondLst>
                                      <p:childTnLst>
                                        <p:set>
                                          <p:cBhvr>
                                            <p:cTn id="70" dur="1" fill="hold">
                                              <p:stCondLst>
                                                <p:cond delay="0"/>
                                              </p:stCondLst>
                                            </p:cTn>
                                            <p:tgtEl>
                                              <p:spTgt spid="131"/>
                                            </p:tgtEl>
                                            <p:attrNameLst>
                                              <p:attrName>style.visibility</p:attrName>
                                            </p:attrNameLst>
                                          </p:cBhvr>
                                          <p:to>
                                            <p:strVal val="visible"/>
                                          </p:to>
                                        </p:set>
                                        <p:anim calcmode="lin" valueType="num">
                                          <p:cBhvr>
                                            <p:cTn id="71" dur="500" fill="hold"/>
                                            <p:tgtEl>
                                              <p:spTgt spid="131"/>
                                            </p:tgtEl>
                                            <p:attrNameLst>
                                              <p:attrName>ppt_w</p:attrName>
                                            </p:attrNameLst>
                                          </p:cBhvr>
                                          <p:tavLst>
                                            <p:tav tm="0">
                                              <p:val>
                                                <p:fltVal val="0"/>
                                              </p:val>
                                            </p:tav>
                                            <p:tav tm="100000">
                                              <p:val>
                                                <p:strVal val="#ppt_w"/>
                                              </p:val>
                                            </p:tav>
                                          </p:tavLst>
                                        </p:anim>
                                        <p:anim calcmode="lin" valueType="num">
                                          <p:cBhvr>
                                            <p:cTn id="72" dur="500" fill="hold"/>
                                            <p:tgtEl>
                                              <p:spTgt spid="131"/>
                                            </p:tgtEl>
                                            <p:attrNameLst>
                                              <p:attrName>ppt_h</p:attrName>
                                            </p:attrNameLst>
                                          </p:cBhvr>
                                          <p:tavLst>
                                            <p:tav tm="0">
                                              <p:val>
                                                <p:fltVal val="0"/>
                                              </p:val>
                                            </p:tav>
                                            <p:tav tm="100000">
                                              <p:val>
                                                <p:strVal val="#ppt_h"/>
                                              </p:val>
                                            </p:tav>
                                          </p:tavLst>
                                        </p:anim>
                                        <p:animEffect transition="in" filter="fade">
                                          <p:cBhvr>
                                            <p:cTn id="73" dur="500"/>
                                            <p:tgtEl>
                                              <p:spTgt spid="131"/>
                                            </p:tgtEl>
                                          </p:cBhvr>
                                        </p:animEffect>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nodeType="clickEffect">
                                      <p:stCondLst>
                                        <p:cond delay="0"/>
                                      </p:stCondLst>
                                      <p:childTnLst>
                                        <p:set>
                                          <p:cBhvr>
                                            <p:cTn id="77" dur="1" fill="hold">
                                              <p:stCondLst>
                                                <p:cond delay="0"/>
                                              </p:stCondLst>
                                            </p:cTn>
                                            <p:tgtEl>
                                              <p:spTgt spid="108"/>
                                            </p:tgtEl>
                                            <p:attrNameLst>
                                              <p:attrName>style.visibility</p:attrName>
                                            </p:attrNameLst>
                                          </p:cBhvr>
                                          <p:to>
                                            <p:strVal val="visible"/>
                                          </p:to>
                                        </p:set>
                                        <p:animEffect transition="in" filter="fade">
                                          <p:cBhvr>
                                            <p:cTn id="78" dur="500"/>
                                            <p:tgtEl>
                                              <p:spTgt spid="108"/>
                                            </p:tgtEl>
                                          </p:cBhvr>
                                        </p:animEffect>
                                        <p:anim calcmode="lin" valueType="num">
                                          <p:cBhvr>
                                            <p:cTn id="79" dur="500" fill="hold"/>
                                            <p:tgtEl>
                                              <p:spTgt spid="108"/>
                                            </p:tgtEl>
                                            <p:attrNameLst>
                                              <p:attrName>ppt_x</p:attrName>
                                            </p:attrNameLst>
                                          </p:cBhvr>
                                          <p:tavLst>
                                            <p:tav tm="0">
                                              <p:val>
                                                <p:strVal val="#ppt_x"/>
                                              </p:val>
                                            </p:tav>
                                            <p:tav tm="100000">
                                              <p:val>
                                                <p:strVal val="#ppt_x"/>
                                              </p:val>
                                            </p:tav>
                                          </p:tavLst>
                                        </p:anim>
                                        <p:anim calcmode="lin" valueType="num">
                                          <p:cBhvr>
                                            <p:cTn id="80" dur="500" fill="hold"/>
                                            <p:tgtEl>
                                              <p:spTgt spid="108"/>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0"/>
                                      </p:stCondLst>
                                      <p:childTnLst>
                                        <p:set>
                                          <p:cBhvr>
                                            <p:cTn id="82" dur="1" fill="hold">
                                              <p:stCondLst>
                                                <p:cond delay="0"/>
                                              </p:stCondLst>
                                            </p:cTn>
                                            <p:tgtEl>
                                              <p:spTgt spid="94"/>
                                            </p:tgtEl>
                                            <p:attrNameLst>
                                              <p:attrName>style.visibility</p:attrName>
                                            </p:attrNameLst>
                                          </p:cBhvr>
                                          <p:to>
                                            <p:strVal val="visible"/>
                                          </p:to>
                                        </p:set>
                                        <p:animEffect transition="in" filter="fade">
                                          <p:cBhvr>
                                            <p:cTn id="83" dur="500"/>
                                            <p:tgtEl>
                                              <p:spTgt spid="94"/>
                                            </p:tgtEl>
                                          </p:cBhvr>
                                        </p:animEffect>
                                        <p:anim calcmode="lin" valueType="num">
                                          <p:cBhvr>
                                            <p:cTn id="84" dur="500" fill="hold"/>
                                            <p:tgtEl>
                                              <p:spTgt spid="94"/>
                                            </p:tgtEl>
                                            <p:attrNameLst>
                                              <p:attrName>ppt_x</p:attrName>
                                            </p:attrNameLst>
                                          </p:cBhvr>
                                          <p:tavLst>
                                            <p:tav tm="0">
                                              <p:val>
                                                <p:strVal val="#ppt_x"/>
                                              </p:val>
                                            </p:tav>
                                            <p:tav tm="100000">
                                              <p:val>
                                                <p:strVal val="#ppt_x"/>
                                              </p:val>
                                            </p:tav>
                                          </p:tavLst>
                                        </p:anim>
                                        <p:anim calcmode="lin" valueType="num">
                                          <p:cBhvr>
                                            <p:cTn id="85" dur="500" fill="hold"/>
                                            <p:tgtEl>
                                              <p:spTgt spid="94"/>
                                            </p:tgtEl>
                                            <p:attrNameLst>
                                              <p:attrName>ppt_y</p:attrName>
                                            </p:attrNameLst>
                                          </p:cBhvr>
                                          <p:tavLst>
                                            <p:tav tm="0">
                                              <p:val>
                                                <p:strVal val="#ppt_y-.1"/>
                                              </p:val>
                                            </p:tav>
                                            <p:tav tm="100000">
                                              <p:val>
                                                <p:strVal val="#ppt_y"/>
                                              </p:val>
                                            </p:tav>
                                          </p:tavLst>
                                        </p:anim>
                                      </p:childTnLst>
                                    </p:cTn>
                                  </p:par>
                                  <p:par>
                                    <p:cTn id="86" presetID="47" presetClass="entr" presetSubtype="0" fill="hold" nodeType="withEffect">
                                      <p:stCondLst>
                                        <p:cond delay="0"/>
                                      </p:stCondLst>
                                      <p:childTnLst>
                                        <p:set>
                                          <p:cBhvr>
                                            <p:cTn id="87" dur="1" fill="hold">
                                              <p:stCondLst>
                                                <p:cond delay="0"/>
                                              </p:stCondLst>
                                            </p:cTn>
                                            <p:tgtEl>
                                              <p:spTgt spid="98"/>
                                            </p:tgtEl>
                                            <p:attrNameLst>
                                              <p:attrName>style.visibility</p:attrName>
                                            </p:attrNameLst>
                                          </p:cBhvr>
                                          <p:to>
                                            <p:strVal val="visible"/>
                                          </p:to>
                                        </p:set>
                                        <p:animEffect transition="in" filter="fade">
                                          <p:cBhvr>
                                            <p:cTn id="88" dur="500"/>
                                            <p:tgtEl>
                                              <p:spTgt spid="98"/>
                                            </p:tgtEl>
                                          </p:cBhvr>
                                        </p:animEffect>
                                        <p:anim calcmode="lin" valueType="num">
                                          <p:cBhvr>
                                            <p:cTn id="89" dur="500" fill="hold"/>
                                            <p:tgtEl>
                                              <p:spTgt spid="98"/>
                                            </p:tgtEl>
                                            <p:attrNameLst>
                                              <p:attrName>ppt_x</p:attrName>
                                            </p:attrNameLst>
                                          </p:cBhvr>
                                          <p:tavLst>
                                            <p:tav tm="0">
                                              <p:val>
                                                <p:strVal val="#ppt_x"/>
                                              </p:val>
                                            </p:tav>
                                            <p:tav tm="100000">
                                              <p:val>
                                                <p:strVal val="#ppt_x"/>
                                              </p:val>
                                            </p:tav>
                                          </p:tavLst>
                                        </p:anim>
                                        <p:anim calcmode="lin" valueType="num">
                                          <p:cBhvr>
                                            <p:cTn id="90" dur="500" fill="hold"/>
                                            <p:tgtEl>
                                              <p:spTgt spid="98"/>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97"/>
                                            </p:tgtEl>
                                            <p:attrNameLst>
                                              <p:attrName>style.visibility</p:attrName>
                                            </p:attrNameLst>
                                          </p:cBhvr>
                                          <p:to>
                                            <p:strVal val="visible"/>
                                          </p:to>
                                        </p:set>
                                        <p:animEffect transition="in" filter="fade">
                                          <p:cBhvr>
                                            <p:cTn id="93" dur="500"/>
                                            <p:tgtEl>
                                              <p:spTgt spid="97"/>
                                            </p:tgtEl>
                                          </p:cBhvr>
                                        </p:animEffect>
                                        <p:anim calcmode="lin" valueType="num">
                                          <p:cBhvr>
                                            <p:cTn id="94" dur="500" fill="hold"/>
                                            <p:tgtEl>
                                              <p:spTgt spid="97"/>
                                            </p:tgtEl>
                                            <p:attrNameLst>
                                              <p:attrName>ppt_x</p:attrName>
                                            </p:attrNameLst>
                                          </p:cBhvr>
                                          <p:tavLst>
                                            <p:tav tm="0">
                                              <p:val>
                                                <p:strVal val="#ppt_x"/>
                                              </p:val>
                                            </p:tav>
                                            <p:tav tm="100000">
                                              <p:val>
                                                <p:strVal val="#ppt_x"/>
                                              </p:val>
                                            </p:tav>
                                          </p:tavLst>
                                        </p:anim>
                                        <p:anim calcmode="lin" valueType="num">
                                          <p:cBhvr>
                                            <p:cTn id="95" dur="500" fill="hold"/>
                                            <p:tgtEl>
                                              <p:spTgt spid="97"/>
                                            </p:tgtEl>
                                            <p:attrNameLst>
                                              <p:attrName>ppt_y</p:attrName>
                                            </p:attrNameLst>
                                          </p:cBhvr>
                                          <p:tavLst>
                                            <p:tav tm="0">
                                              <p:val>
                                                <p:strVal val="#ppt_y-.1"/>
                                              </p:val>
                                            </p:tav>
                                            <p:tav tm="100000">
                                              <p:val>
                                                <p:strVal val="#ppt_y"/>
                                              </p:val>
                                            </p:tav>
                                          </p:tavLst>
                                        </p:anim>
                                      </p:childTnLst>
                                    </p:cTn>
                                  </p:par>
                                  <p:par>
                                    <p:cTn id="96" presetID="47" presetClass="entr" presetSubtype="0" fill="hold" nodeType="withEffect">
                                      <p:stCondLst>
                                        <p:cond delay="0"/>
                                      </p:stCondLst>
                                      <p:childTnLst>
                                        <p:set>
                                          <p:cBhvr>
                                            <p:cTn id="97" dur="1" fill="hold">
                                              <p:stCondLst>
                                                <p:cond delay="0"/>
                                              </p:stCondLst>
                                            </p:cTn>
                                            <p:tgtEl>
                                              <p:spTgt spid="100"/>
                                            </p:tgtEl>
                                            <p:attrNameLst>
                                              <p:attrName>style.visibility</p:attrName>
                                            </p:attrNameLst>
                                          </p:cBhvr>
                                          <p:to>
                                            <p:strVal val="visible"/>
                                          </p:to>
                                        </p:set>
                                        <p:animEffect transition="in" filter="fade">
                                          <p:cBhvr>
                                            <p:cTn id="98" dur="500"/>
                                            <p:tgtEl>
                                              <p:spTgt spid="100"/>
                                            </p:tgtEl>
                                          </p:cBhvr>
                                        </p:animEffect>
                                        <p:anim calcmode="lin" valueType="num">
                                          <p:cBhvr>
                                            <p:cTn id="99" dur="500" fill="hold"/>
                                            <p:tgtEl>
                                              <p:spTgt spid="100"/>
                                            </p:tgtEl>
                                            <p:attrNameLst>
                                              <p:attrName>ppt_x</p:attrName>
                                            </p:attrNameLst>
                                          </p:cBhvr>
                                          <p:tavLst>
                                            <p:tav tm="0">
                                              <p:val>
                                                <p:strVal val="#ppt_x"/>
                                              </p:val>
                                            </p:tav>
                                            <p:tav tm="100000">
                                              <p:val>
                                                <p:strVal val="#ppt_x"/>
                                              </p:val>
                                            </p:tav>
                                          </p:tavLst>
                                        </p:anim>
                                        <p:anim calcmode="lin" valueType="num">
                                          <p:cBhvr>
                                            <p:cTn id="100" dur="500" fill="hold"/>
                                            <p:tgtEl>
                                              <p:spTgt spid="100"/>
                                            </p:tgtEl>
                                            <p:attrNameLst>
                                              <p:attrName>ppt_y</p:attrName>
                                            </p:attrNameLst>
                                          </p:cBhvr>
                                          <p:tavLst>
                                            <p:tav tm="0">
                                              <p:val>
                                                <p:strVal val="#ppt_y-.1"/>
                                              </p:val>
                                            </p:tav>
                                            <p:tav tm="100000">
                                              <p:val>
                                                <p:strVal val="#ppt_y"/>
                                              </p:val>
                                            </p:tav>
                                          </p:tavLst>
                                        </p:anim>
                                      </p:childTnLst>
                                    </p:cTn>
                                  </p:par>
                                  <p:par>
                                    <p:cTn id="101" presetID="47" presetClass="entr" presetSubtype="0" fill="hold" nodeType="withEffect">
                                      <p:stCondLst>
                                        <p:cond delay="0"/>
                                      </p:stCondLst>
                                      <p:childTnLst>
                                        <p:set>
                                          <p:cBhvr>
                                            <p:cTn id="102" dur="1" fill="hold">
                                              <p:stCondLst>
                                                <p:cond delay="0"/>
                                              </p:stCondLst>
                                            </p:cTn>
                                            <p:tgtEl>
                                              <p:spTgt spid="109"/>
                                            </p:tgtEl>
                                            <p:attrNameLst>
                                              <p:attrName>style.visibility</p:attrName>
                                            </p:attrNameLst>
                                          </p:cBhvr>
                                          <p:to>
                                            <p:strVal val="visible"/>
                                          </p:to>
                                        </p:set>
                                        <p:animEffect transition="in" filter="fade">
                                          <p:cBhvr>
                                            <p:cTn id="103" dur="500"/>
                                            <p:tgtEl>
                                              <p:spTgt spid="109"/>
                                            </p:tgtEl>
                                          </p:cBhvr>
                                        </p:animEffect>
                                        <p:anim calcmode="lin" valueType="num">
                                          <p:cBhvr>
                                            <p:cTn id="104" dur="500" fill="hold"/>
                                            <p:tgtEl>
                                              <p:spTgt spid="109"/>
                                            </p:tgtEl>
                                            <p:attrNameLst>
                                              <p:attrName>ppt_x</p:attrName>
                                            </p:attrNameLst>
                                          </p:cBhvr>
                                          <p:tavLst>
                                            <p:tav tm="0">
                                              <p:val>
                                                <p:strVal val="#ppt_x"/>
                                              </p:val>
                                            </p:tav>
                                            <p:tav tm="100000">
                                              <p:val>
                                                <p:strVal val="#ppt_x"/>
                                              </p:val>
                                            </p:tav>
                                          </p:tavLst>
                                        </p:anim>
                                        <p:anim calcmode="lin" valueType="num">
                                          <p:cBhvr>
                                            <p:cTn id="105" dur="5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path" presetSubtype="0" accel="50000" fill="hold" grpId="0" nodeType="clickEffect">
                                      <p:stCondLst>
                                        <p:cond delay="0"/>
                                      </p:stCondLst>
                                      <p:childTnLst>
                                        <p:animMotion origin="layout" path="M -2.29167E-6 0 L -0.30507 0.00301 " pathEditMode="relative" rAng="0" ptsTypes="AA">
                                          <p:cBhvr>
                                            <p:cTn id="109" dur="750" fill="hold"/>
                                            <p:tgtEl>
                                              <p:spTgt spid="145"/>
                                            </p:tgtEl>
                                            <p:attrNameLst>
                                              <p:attrName>ppt_x</p:attrName>
                                              <p:attrName>ppt_y</p:attrName>
                                            </p:attrNameLst>
                                          </p:cBhvr>
                                          <p:rCtr x="-15195" y="162"/>
                                        </p:animMotion>
                                      </p:childTnLst>
                                    </p:cTn>
                                  </p:par>
                                </p:childTnLst>
                              </p:cTn>
                            </p:par>
                          </p:childTnLst>
                        </p:cTn>
                      </p:par>
                      <p:par>
                        <p:cTn id="110" fill="hold">
                          <p:stCondLst>
                            <p:cond delay="indefinite"/>
                          </p:stCondLst>
                          <p:childTnLst>
                            <p:par>
                              <p:cTn id="111" fill="hold">
                                <p:stCondLst>
                                  <p:cond delay="0"/>
                                </p:stCondLst>
                                <p:childTnLst>
                                  <p:par>
                                    <p:cTn id="112" presetID="35" presetClass="path" presetSubtype="0" accel="50000" fill="hold" grpId="1" nodeType="clickEffect">
                                      <p:stCondLst>
                                        <p:cond delay="0"/>
                                      </p:stCondLst>
                                      <p:childTnLst>
                                        <p:animMotion origin="layout" path="M -0.30508 0.00301 L -0.66784 0.00301 " pathEditMode="relative" rAng="0" ptsTypes="AA">
                                          <p:cBhvr>
                                            <p:cTn id="113" dur="750" fill="hold"/>
                                            <p:tgtEl>
                                              <p:spTgt spid="145"/>
                                            </p:tgtEl>
                                            <p:attrNameLst>
                                              <p:attrName>ppt_x</p:attrName>
                                              <p:attrName>ppt_y</p:attrName>
                                            </p:attrNameLst>
                                          </p:cBhvr>
                                          <p:rCtr x="-18138" y="0"/>
                                        </p:animMotion>
                                      </p:childTnLst>
                                    </p:cTn>
                                  </p:par>
                                </p:childTnLst>
                              </p:cTn>
                            </p:par>
                          </p:childTnLst>
                        </p:cTn>
                      </p:par>
                      <p:par>
                        <p:cTn id="114" fill="hold">
                          <p:stCondLst>
                            <p:cond delay="indefinite"/>
                          </p:stCondLst>
                          <p:childTnLst>
                            <p:par>
                              <p:cTn id="115" fill="hold">
                                <p:stCondLst>
                                  <p:cond delay="0"/>
                                </p:stCondLst>
                                <p:childTnLst>
                                  <p:par>
                                    <p:cTn id="116" presetID="42" presetClass="path" presetSubtype="0" accel="50000" fill="hold" grpId="0" nodeType="clickEffect">
                                      <p:stCondLst>
                                        <p:cond delay="0"/>
                                      </p:stCondLst>
                                      <p:childTnLst>
                                        <p:animMotion origin="layout" path="M 2.08333E-7 2.59259E-6 L -0.32226 0.00185 " pathEditMode="relative" rAng="0" ptsTypes="AA">
                                          <p:cBhvr>
                                            <p:cTn id="117" dur="750" fill="hold"/>
                                            <p:tgtEl>
                                              <p:spTgt spid="114"/>
                                            </p:tgtEl>
                                            <p:attrNameLst>
                                              <p:attrName>ppt_x</p:attrName>
                                              <p:attrName>ppt_y</p:attrName>
                                            </p:attrNameLst>
                                          </p:cBhvr>
                                          <p:rCtr x="-16068" y="93"/>
                                        </p:animMotion>
                                      </p:childTnLst>
                                    </p:cTn>
                                  </p:par>
                                </p:childTnLst>
                              </p:cTn>
                            </p:par>
                            <p:par>
                              <p:cTn id="118" fill="hold">
                                <p:stCondLst>
                                  <p:cond delay="750"/>
                                </p:stCondLst>
                                <p:childTnLst>
                                  <p:par>
                                    <p:cTn id="119" presetID="42" presetClass="path" presetSubtype="0" accel="50000" fill="hold" grpId="1" nodeType="afterEffect">
                                      <p:stCondLst>
                                        <p:cond delay="0"/>
                                      </p:stCondLst>
                                      <p:childTnLst>
                                        <p:animMotion origin="layout" path="M 2.91667E-6 -3.33333E-6 L -0.30599 0.00116 " pathEditMode="relative" rAng="0" ptsTypes="AA">
                                          <p:cBhvr>
                                            <p:cTn id="120" dur="750" fill="hold"/>
                                            <p:tgtEl>
                                              <p:spTgt spid="117"/>
                                            </p:tgtEl>
                                            <p:attrNameLst>
                                              <p:attrName>ppt_x</p:attrName>
                                              <p:attrName>ppt_y</p:attrName>
                                            </p:attrNameLst>
                                          </p:cBhvr>
                                          <p:rCtr x="-15299" y="46"/>
                                        </p:animMotion>
                                      </p:childTnLst>
                                    </p:cTn>
                                  </p:par>
                                </p:childTnLst>
                              </p:cTn>
                            </p:par>
                          </p:childTnLst>
                        </p:cTn>
                      </p:par>
                      <p:par>
                        <p:cTn id="121" fill="hold">
                          <p:stCondLst>
                            <p:cond delay="indefinite"/>
                          </p:stCondLst>
                          <p:childTnLst>
                            <p:par>
                              <p:cTn id="122" fill="hold">
                                <p:stCondLst>
                                  <p:cond delay="0"/>
                                </p:stCondLst>
                                <p:childTnLst>
                                  <p:par>
                                    <p:cTn id="123" presetID="35" presetClass="path" presetSubtype="0" accel="50000" fill="hold" grpId="1" nodeType="clickEffect">
                                      <p:stCondLst>
                                        <p:cond delay="0"/>
                                      </p:stCondLst>
                                      <p:childTnLst>
                                        <p:animMotion origin="layout" path="M -0.32227 0.00185 L -0.64831 0.00254 " pathEditMode="relative" rAng="0" ptsTypes="AA">
                                          <p:cBhvr>
                                            <p:cTn id="124" dur="750" fill="hold"/>
                                            <p:tgtEl>
                                              <p:spTgt spid="114"/>
                                            </p:tgtEl>
                                            <p:attrNameLst>
                                              <p:attrName>ppt_x</p:attrName>
                                              <p:attrName>ppt_y</p:attrName>
                                            </p:attrNameLst>
                                          </p:cBhvr>
                                          <p:rCtr x="-16302" y="23"/>
                                        </p:animMotion>
                                      </p:childTnLst>
                                    </p:cTn>
                                  </p:par>
                                  <p:par>
                                    <p:cTn id="125" presetID="35" presetClass="path" presetSubtype="0" accel="50000" fill="hold" grpId="0" nodeType="withEffect">
                                      <p:stCondLst>
                                        <p:cond delay="0"/>
                                      </p:stCondLst>
                                      <p:childTnLst>
                                        <p:animMotion origin="layout" path="M -0.30599 0.00116 L -0.34558 0.00093 " pathEditMode="relative" rAng="0" ptsTypes="AA">
                                          <p:cBhvr>
                                            <p:cTn id="126" dur="750" fill="hold"/>
                                            <p:tgtEl>
                                              <p:spTgt spid="117"/>
                                            </p:tgtEl>
                                            <p:attrNameLst>
                                              <p:attrName>ppt_x</p:attrName>
                                              <p:attrName>ppt_y</p:attrName>
                                            </p:attrNameLst>
                                          </p:cBhvr>
                                          <p:rCtr x="-1979" y="0"/>
                                        </p:animMotion>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fill="hold" grpId="0" nodeType="clickEffect">
                                      <p:stCondLst>
                                        <p:cond delay="0"/>
                                      </p:stCondLst>
                                      <p:childTnLst>
                                        <p:animMotion origin="layout" path="M -4.375E-6 2.59259E-6 L -0.32773 0.00208 " pathEditMode="relative" rAng="0" ptsTypes="AA">
                                          <p:cBhvr>
                                            <p:cTn id="130" dur="750" fill="hold"/>
                                            <p:tgtEl>
                                              <p:spTgt spid="118"/>
                                            </p:tgtEl>
                                            <p:attrNameLst>
                                              <p:attrName>ppt_x</p:attrName>
                                              <p:attrName>ppt_y</p:attrName>
                                            </p:attrNameLst>
                                          </p:cBhvr>
                                          <p:rCtr x="-16393" y="93"/>
                                        </p:animMotion>
                                      </p:childTnLst>
                                    </p:cTn>
                                  </p:par>
                                </p:childTnLst>
                              </p:cTn>
                            </p:par>
                            <p:par>
                              <p:cTn id="131" fill="hold">
                                <p:stCondLst>
                                  <p:cond delay="750"/>
                                </p:stCondLst>
                                <p:childTnLst>
                                  <p:par>
                                    <p:cTn id="132" presetID="42" presetClass="path" presetSubtype="0" accel="50000" fill="hold" grpId="0" nodeType="afterEffect">
                                      <p:stCondLst>
                                        <p:cond delay="0"/>
                                      </p:stCondLst>
                                      <p:childTnLst>
                                        <p:animMotion origin="layout" path="M -3.54167E-6 7.40741E-7 L -0.3082 -1.11111E-6 " pathEditMode="relative" rAng="0" ptsTypes="AA">
                                          <p:cBhvr>
                                            <p:cTn id="133" dur="750" fill="hold"/>
                                            <p:tgtEl>
                                              <p:spTgt spid="121"/>
                                            </p:tgtEl>
                                            <p:attrNameLst>
                                              <p:attrName>ppt_x</p:attrName>
                                              <p:attrName>ppt_y</p:attrName>
                                            </p:attrNameLst>
                                          </p:cBhvr>
                                          <p:rCtr x="-15703" y="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4" grpId="0" animBg="1"/>
          <p:bldP spid="25" grpId="0" animBg="1"/>
          <p:bldP spid="26" grpId="0" animBg="1"/>
          <p:bldP spid="94" grpId="0" animBg="1"/>
          <p:bldP spid="97" grpId="0" animBg="1"/>
          <p:bldP spid="114" grpId="0" animBg="1"/>
          <p:bldP spid="114" grpId="1" animBg="1"/>
          <p:bldP spid="117" grpId="0" animBg="1"/>
          <p:bldP spid="117" grpId="1" animBg="1"/>
          <p:bldP spid="118" grpId="0" animBg="1"/>
          <p:bldP spid="121" grpId="0" animBg="1"/>
          <p:bldP spid="126" grpId="0" animBg="1"/>
          <p:bldP spid="130" grpId="0" animBg="1"/>
          <p:bldP spid="145" grpId="0" animBg="1"/>
          <p:bldP spid="145" grpId="1"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3754874"/>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Overfitting</a:t>
              </a:r>
            </a:p>
            <a:p>
              <a:pPr lvl="1"/>
              <a:r>
                <a:rPr lang="vi-VN" sz="2200" b="1">
                  <a:solidFill>
                    <a:schemeClr val="bg1"/>
                  </a:solidFill>
                  <a:latin typeface="Arial" panose="020B0604020202020204" pitchFamily="34" charset="0"/>
                  <a:cs typeface="Arial" panose="020B0604020202020204" pitchFamily="34" charset="0"/>
                </a:rPr>
                <a:t>	Xảy ra khi model cố gắng học tất cả sample trên tập dữ liệu điều này khiến cho những sample xấu rời ra cũng được học cho ra kết quả tập train rất tốt nhưng khi đưa vào thực tế lại thành xấu.</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Underfitting</a:t>
              </a:r>
            </a:p>
            <a:p>
              <a:pPr lvl="1"/>
              <a:r>
                <a:rPr lang="vi-VN" sz="2200" b="1">
                  <a:solidFill>
                    <a:schemeClr val="bg1"/>
                  </a:solidFill>
                  <a:latin typeface="Arial" panose="020B0604020202020204" pitchFamily="34" charset="0"/>
                  <a:cs typeface="Arial" panose="020B0604020202020204" pitchFamily="34" charset="0"/>
                </a:rPr>
                <a:t>	Ngược lại với Overfitting, Underfitting xảy ra khi học ít sample so với tập train điều này dẫn đến độ chính xác thấp trong tập train và tập validation set và cả tập ở thực tế.</a:t>
              </a:r>
            </a:p>
            <a:p>
              <a:endParaRPr lang="vi-VN" dirty="0"/>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THÁCH THỨC CỦA MACHINE LEARNING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Bad data</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dirty="0">
                <a:solidFill>
                  <a:schemeClr val="tx1"/>
                </a:solidFill>
              </a:rPr>
              <a:t>Depth-first search</a:t>
            </a:r>
            <a:endParaRPr lang="vi-VN" sz="2400" b="1" dirty="0">
              <a:solidFill>
                <a:schemeClr val="tx1"/>
              </a:solidFill>
            </a:endParaRPr>
          </a:p>
        </p:txBody>
      </p:sp>
      <p:sp>
        <p:nvSpPr>
          <p:cNvPr id="160" name="Hình chữ nhật 159">
            <a:extLst>
              <a:ext uri="{FF2B5EF4-FFF2-40B4-BE49-F238E27FC236}">
                <a16:creationId xmlns:a16="http://schemas.microsoft.com/office/drawing/2014/main" id="{69CB14AC-4FFF-4578-82CB-D8541B70D4AE}"/>
              </a:ext>
            </a:extLst>
          </p:cNvPr>
          <p:cNvSpPr/>
          <p:nvPr/>
        </p:nvSpPr>
        <p:spPr>
          <a:xfrm>
            <a:off x="8052318" y="256902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Bad Algorithms </a:t>
            </a:r>
            <a:endParaRPr lang="vi-VN" sz="2400" b="1" dirty="0"/>
          </a:p>
        </p:txBody>
      </p:sp>
    </p:spTree>
    <p:extLst>
      <p:ext uri="{BB962C8B-B14F-4D97-AF65-F5344CB8AC3E}">
        <p14:creationId xmlns:p14="http://schemas.microsoft.com/office/powerpoint/2010/main" val="255057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5847755"/>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Test Set</a:t>
              </a:r>
            </a:p>
            <a:p>
              <a:pPr lvl="1"/>
              <a:r>
                <a:rPr lang="vi-VN" sz="2200" b="1">
                  <a:solidFill>
                    <a:schemeClr val="bg1"/>
                  </a:solidFill>
                  <a:latin typeface="Arial" panose="020B0604020202020204" pitchFamily="34" charset="0"/>
                  <a:cs typeface="Arial" panose="020B0604020202020204" pitchFamily="34" charset="0"/>
                </a:rPr>
                <a:t>	Là một tập dữ liệu kiểm tra mức độ đúng đắn hay độ hiệu quả của thuật toán, tập này không liên quan đến tập train.</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Generalization error</a:t>
              </a:r>
            </a:p>
            <a:p>
              <a:pPr lvl="1"/>
              <a:r>
                <a:rPr lang="vi-VN" sz="2200" b="1">
                  <a:solidFill>
                    <a:schemeClr val="bg1"/>
                  </a:solidFill>
                  <a:latin typeface="Arial" panose="020B0604020202020204" pitchFamily="34" charset="0"/>
                  <a:cs typeface="Arial" panose="020B0604020202020204" pitchFamily="34" charset="0"/>
                </a:rPr>
                <a:t>	Lỗi tổng quát hóa dữ liệu không thể học được dữ liệu mới nghĩa là khi đưa dữ liệu mới vào thì không thể học được cho ra kết quả đúng. </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Hyperparameter tuning</a:t>
              </a:r>
            </a:p>
            <a:p>
              <a:pPr lvl="1"/>
              <a:r>
                <a:rPr lang="vi-VN" sz="2200" b="1">
                  <a:solidFill>
                    <a:schemeClr val="bg1"/>
                  </a:solidFill>
                  <a:latin typeface="Arial" panose="020B0604020202020204" pitchFamily="34" charset="0"/>
                  <a:cs typeface="Arial" panose="020B0604020202020204" pitchFamily="34" charset="0"/>
                </a:rPr>
                <a:t>	Hyperparameter là một siêu tham số được thêm vào trước khi thuật toán bắt đầu học.</a:t>
              </a:r>
            </a:p>
            <a:p>
              <a:pPr lvl="1"/>
              <a:r>
                <a:rPr lang="vi-VN" sz="2200" b="1">
                  <a:solidFill>
                    <a:schemeClr val="bg1"/>
                  </a:solidFill>
                  <a:latin typeface="Arial" panose="020B0604020202020204" pitchFamily="34" charset="0"/>
                  <a:cs typeface="Arial" panose="020B0604020202020204" pitchFamily="34" charset="0"/>
                </a:rPr>
                <a:t>	Hyperparameter tuning là việc điều chỉnh tham số để model hoạt động tốt nhất.</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Validation Set</a:t>
              </a:r>
            </a:p>
            <a:p>
              <a:pPr lvl="1"/>
              <a:r>
                <a:rPr lang="vi-VN" sz="2200" b="1">
                  <a:solidFill>
                    <a:schemeClr val="bg1"/>
                  </a:solidFill>
                  <a:latin typeface="Arial" panose="020B0604020202020204" pitchFamily="34" charset="0"/>
                  <a:cs typeface="Arial" panose="020B0604020202020204" pitchFamily="34" charset="0"/>
                </a:rPr>
                <a:t>	Là 1 tập dữ liệu labeled được dùng để kiểm tra độ chính xác trong quá trình huấn luyện mô hình. Thường được lấy sao cho khái quát hết toàn bộ tập dữ liệu.</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THÁCH THỨC CỦA MACHINE LEARNING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Bad data</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052318" y="362960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Testing and hyperparameter turnning </a:t>
            </a:r>
            <a:endParaRPr lang="vi-VN" sz="2400" b="1" dirty="0"/>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Bad Algorithms </a:t>
            </a:r>
            <a:endParaRPr lang="vi-VN" sz="2400" b="1" dirty="0">
              <a:solidFill>
                <a:schemeClr val="tx1"/>
              </a:solidFill>
            </a:endParaRPr>
          </a:p>
        </p:txBody>
      </p:sp>
    </p:spTree>
    <p:extLst>
      <p:ext uri="{BB962C8B-B14F-4D97-AF65-F5344CB8AC3E}">
        <p14:creationId xmlns:p14="http://schemas.microsoft.com/office/powerpoint/2010/main" val="222113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2C62B134-AA80-47FA-A27B-C9B054C57F59}"/>
              </a:ext>
            </a:extLst>
          </p:cNvPr>
          <p:cNvSpPr/>
          <p:nvPr/>
        </p:nvSpPr>
        <p:spPr>
          <a:xfrm>
            <a:off x="7523544" y="228599"/>
            <a:ext cx="4668456" cy="6400800"/>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ình chữ nhật 1">
            <a:extLst>
              <a:ext uri="{FF2B5EF4-FFF2-40B4-BE49-F238E27FC236}">
                <a16:creationId xmlns:a16="http://schemas.microsoft.com/office/drawing/2014/main" id="{1E4743E9-0B2B-457B-A635-C1F7AACD59F8}"/>
              </a:ext>
            </a:extLst>
          </p:cNvPr>
          <p:cNvSpPr/>
          <p:nvPr/>
        </p:nvSpPr>
        <p:spPr>
          <a:xfrm>
            <a:off x="0" y="0"/>
            <a:ext cx="7326775" cy="685800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5" name="Hình chữ nhật 4">
            <a:extLst>
              <a:ext uri="{FF2B5EF4-FFF2-40B4-BE49-F238E27FC236}">
                <a16:creationId xmlns:a16="http://schemas.microsoft.com/office/drawing/2014/main" id="{D8706422-1B02-4226-B257-67104902B04C}"/>
              </a:ext>
            </a:extLst>
          </p:cNvPr>
          <p:cNvSpPr/>
          <p:nvPr/>
        </p:nvSpPr>
        <p:spPr>
          <a:xfrm>
            <a:off x="0" y="228599"/>
            <a:ext cx="3657600" cy="629952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ộp Văn bản 5">
            <a:extLst>
              <a:ext uri="{FF2B5EF4-FFF2-40B4-BE49-F238E27FC236}">
                <a16:creationId xmlns:a16="http://schemas.microsoft.com/office/drawing/2014/main" id="{A4A71C7A-7A0C-43FF-831C-CFB5CCCFBBD9}"/>
              </a:ext>
            </a:extLst>
          </p:cNvPr>
          <p:cNvSpPr txBox="1"/>
          <p:nvPr/>
        </p:nvSpPr>
        <p:spPr>
          <a:xfrm>
            <a:off x="212584" y="2274837"/>
            <a:ext cx="3232432" cy="2308324"/>
          </a:xfrm>
          <a:prstGeom prst="rect">
            <a:avLst/>
          </a:prstGeom>
          <a:noFill/>
        </p:spPr>
        <p:txBody>
          <a:bodyPr wrap="square" rtlCol="0">
            <a:spAutoFit/>
          </a:bodyPr>
          <a:lstStyle/>
          <a:p>
            <a:pPr algn="r"/>
            <a:r>
              <a:rPr lang="en-US" sz="3600">
                <a:solidFill>
                  <a:schemeClr val="bg1"/>
                </a:solidFill>
              </a:rPr>
              <a:t>TỔNG QUAN VỀ MỘT DỰ ÁN MACHINE LEARNING</a:t>
            </a:r>
          </a:p>
        </p:txBody>
      </p:sp>
      <p:sp>
        <p:nvSpPr>
          <p:cNvPr id="7" name="Hình tự do: Hình 6">
            <a:extLst>
              <a:ext uri="{FF2B5EF4-FFF2-40B4-BE49-F238E27FC236}">
                <a16:creationId xmlns:a16="http://schemas.microsoft.com/office/drawing/2014/main" id="{DDCD97A7-1C4C-4E18-A783-26D21582A5F3}"/>
              </a:ext>
            </a:extLst>
          </p:cNvPr>
          <p:cNvSpPr/>
          <p:nvPr/>
        </p:nvSpPr>
        <p:spPr>
          <a:xfrm>
            <a:off x="1446632" y="1380281"/>
            <a:ext cx="2129742" cy="4097438"/>
          </a:xfrm>
          <a:custGeom>
            <a:avLst/>
            <a:gdLst>
              <a:gd name="connsiteX0" fmla="*/ 46299 w 2129742"/>
              <a:gd name="connsiteY0" fmla="*/ 0 h 4097438"/>
              <a:gd name="connsiteX1" fmla="*/ 2129742 w 2129742"/>
              <a:gd name="connsiteY1" fmla="*/ 0 h 4097438"/>
              <a:gd name="connsiteX2" fmla="*/ 2129742 w 2129742"/>
              <a:gd name="connsiteY2" fmla="*/ 4097438 h 4097438"/>
              <a:gd name="connsiteX3" fmla="*/ 0 w 2129742"/>
              <a:gd name="connsiteY3" fmla="*/ 4097438 h 4097438"/>
            </a:gdLst>
            <a:ahLst/>
            <a:cxnLst>
              <a:cxn ang="0">
                <a:pos x="connsiteX0" y="connsiteY0"/>
              </a:cxn>
              <a:cxn ang="0">
                <a:pos x="connsiteX1" y="connsiteY1"/>
              </a:cxn>
              <a:cxn ang="0">
                <a:pos x="connsiteX2" y="connsiteY2"/>
              </a:cxn>
              <a:cxn ang="0">
                <a:pos x="connsiteX3" y="connsiteY3"/>
              </a:cxn>
            </a:cxnLst>
            <a:rect l="l" t="t" r="r" b="b"/>
            <a:pathLst>
              <a:path w="2129742" h="4097438">
                <a:moveTo>
                  <a:pt x="46299" y="0"/>
                </a:moveTo>
                <a:lnTo>
                  <a:pt x="2129742" y="0"/>
                </a:lnTo>
                <a:lnTo>
                  <a:pt x="2129742" y="4097438"/>
                </a:lnTo>
                <a:lnTo>
                  <a:pt x="0" y="4097438"/>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22604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50E2AD01-A721-4FDA-B93C-3F8E32CA5933}"/>
              </a:ext>
            </a:extLst>
          </p:cNvPr>
          <p:cNvSpPr txBox="1"/>
          <p:nvPr/>
        </p:nvSpPr>
        <p:spPr>
          <a:xfrm>
            <a:off x="5934456" y="5333707"/>
            <a:ext cx="5175504" cy="707886"/>
          </a:xfrm>
          <a:prstGeom prst="rect">
            <a:avLst/>
          </a:prstGeom>
          <a:noFill/>
        </p:spPr>
        <p:txBody>
          <a:bodyPr wrap="square" rtlCol="0">
            <a:spAutoFit/>
          </a:bodyPr>
          <a:lstStyle/>
          <a:p>
            <a:pPr algn="ctr"/>
            <a:r>
              <a:rPr lang="en-US" altLang="ko-KR" sz="4000" spc="225">
                <a:latin typeface="Montserrat Semi Bold" panose="00000700000000000000" pitchFamily="50" charset="0"/>
              </a:rPr>
              <a:t>8 BƯỚC</a:t>
            </a:r>
            <a:endParaRPr lang="en-US" altLang="ko-KR" sz="4000" spc="225" dirty="0">
              <a:latin typeface="Montserrat Semi Bold" panose="00000700000000000000" pitchFamily="50" charset="0"/>
            </a:endParaRPr>
          </a:p>
        </p:txBody>
      </p:sp>
      <p:grpSp>
        <p:nvGrpSpPr>
          <p:cNvPr id="55" name="Group 54">
            <a:extLst>
              <a:ext uri="{FF2B5EF4-FFF2-40B4-BE49-F238E27FC236}">
                <a16:creationId xmlns:a16="http://schemas.microsoft.com/office/drawing/2014/main" id="{052B6804-7EED-43A9-9481-3FD1302B3811}"/>
              </a:ext>
            </a:extLst>
          </p:cNvPr>
          <p:cNvGrpSpPr>
            <a:grpSpLocks noChangeAspect="1"/>
          </p:cNvGrpSpPr>
          <p:nvPr/>
        </p:nvGrpSpPr>
        <p:grpSpPr>
          <a:xfrm>
            <a:off x="4544504" y="443885"/>
            <a:ext cx="6683794" cy="7132320"/>
            <a:chOff x="3999688" y="2485718"/>
            <a:chExt cx="4490027" cy="4791342"/>
          </a:xfrm>
          <a:effectLst>
            <a:outerShdw blurRad="406400" dist="241300" dir="1320000" algn="tr" rotWithShape="0">
              <a:prstClr val="black">
                <a:alpha val="64000"/>
              </a:prstClr>
            </a:outerShdw>
          </a:effectLst>
          <a:scene3d>
            <a:camera prst="perspectiveRelaxedModerately">
              <a:rot lat="17400000" lon="0" rev="0"/>
            </a:camera>
            <a:lightRig rig="twoPt" dir="t">
              <a:rot lat="0" lon="0" rev="20400000"/>
            </a:lightRig>
          </a:scene3d>
        </p:grpSpPr>
        <p:sp>
          <p:nvSpPr>
            <p:cNvPr id="56" name="Freeform: Shape 55">
              <a:extLst>
                <a:ext uri="{FF2B5EF4-FFF2-40B4-BE49-F238E27FC236}">
                  <a16:creationId xmlns:a16="http://schemas.microsoft.com/office/drawing/2014/main" id="{E899FD49-F943-4DB8-8F6B-F605CB93210C}"/>
                </a:ext>
              </a:extLst>
            </p:cNvPr>
            <p:cNvSpPr/>
            <p:nvPr/>
          </p:nvSpPr>
          <p:spPr>
            <a:xfrm rot="5400000">
              <a:off x="7297793" y="2756472"/>
              <a:ext cx="1239775" cy="1144068"/>
            </a:xfrm>
            <a:custGeom>
              <a:avLst/>
              <a:gdLst>
                <a:gd name="connsiteX0" fmla="*/ 0 w 1239775"/>
                <a:gd name="connsiteY0" fmla="*/ 743391 h 1144068"/>
                <a:gd name="connsiteX1" fmla="*/ 494589 w 1239775"/>
                <a:gd name="connsiteY1" fmla="*/ 0 h 1144068"/>
                <a:gd name="connsiteX2" fmla="*/ 1239775 w 1239775"/>
                <a:gd name="connsiteY2" fmla="*/ 742136 h 1144068"/>
                <a:gd name="connsiteX3" fmla="*/ 1161537 w 1239775"/>
                <a:gd name="connsiteY3" fmla="*/ 828219 h 1144068"/>
                <a:gd name="connsiteX4" fmla="*/ 976659 w 1239775"/>
                <a:gd name="connsiteY4" fmla="*/ 1132938 h 1144068"/>
                <a:gd name="connsiteX5" fmla="*/ 972585 w 1239775"/>
                <a:gd name="connsiteY5" fmla="*/ 1144068 h 1144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9775" h="1144068">
                  <a:moveTo>
                    <a:pt x="0" y="743391"/>
                  </a:moveTo>
                  <a:cubicBezTo>
                    <a:pt x="114471" y="465532"/>
                    <a:pt x="282529" y="212931"/>
                    <a:pt x="494589" y="0"/>
                  </a:cubicBezTo>
                  <a:lnTo>
                    <a:pt x="1239775" y="742136"/>
                  </a:lnTo>
                  <a:lnTo>
                    <a:pt x="1161537" y="828219"/>
                  </a:lnTo>
                  <a:cubicBezTo>
                    <a:pt x="1086065" y="919670"/>
                    <a:pt x="1023508" y="1022173"/>
                    <a:pt x="976659" y="1132938"/>
                  </a:cubicBezTo>
                  <a:lnTo>
                    <a:pt x="972585" y="1144068"/>
                  </a:lnTo>
                  <a:close/>
                </a:path>
              </a:pathLst>
            </a:custGeom>
            <a:solidFill>
              <a:srgbClr val="F86252"/>
            </a:solidFill>
            <a:ln>
              <a:noFill/>
            </a:ln>
            <a:sp3d z="1143000" extrusionH="1397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57" name="Freeform: Shape 56">
              <a:extLst>
                <a:ext uri="{FF2B5EF4-FFF2-40B4-BE49-F238E27FC236}">
                  <a16:creationId xmlns:a16="http://schemas.microsoft.com/office/drawing/2014/main" id="{A528218D-4C5D-47DD-A1B5-8269A3DE7037}"/>
                </a:ext>
              </a:extLst>
            </p:cNvPr>
            <p:cNvSpPr>
              <a:spLocks noChangeAspect="1"/>
            </p:cNvSpPr>
            <p:nvPr/>
          </p:nvSpPr>
          <p:spPr>
            <a:xfrm rot="5400000">
              <a:off x="6604162" y="2621641"/>
              <a:ext cx="1143967" cy="872121"/>
            </a:xfrm>
            <a:custGeom>
              <a:avLst/>
              <a:gdLst>
                <a:gd name="connsiteX0" fmla="*/ 0 w 1143967"/>
                <a:gd name="connsiteY0" fmla="*/ 751088 h 872121"/>
                <a:gd name="connsiteX1" fmla="*/ 169444 w 1143967"/>
                <a:gd name="connsiteY1" fmla="*/ 0 h 872121"/>
                <a:gd name="connsiteX2" fmla="*/ 1143967 w 1143967"/>
                <a:gd name="connsiteY2" fmla="*/ 401554 h 872121"/>
                <a:gd name="connsiteX3" fmla="*/ 1106798 w 1143967"/>
                <a:gd name="connsiteY3" fmla="*/ 503107 h 872121"/>
                <a:gd name="connsiteX4" fmla="*/ 1051300 w 1143967"/>
                <a:gd name="connsiteY4" fmla="*/ 870192 h 872121"/>
                <a:gd name="connsiteX5" fmla="*/ 1051398 w 1143967"/>
                <a:gd name="connsiteY5" fmla="*/ 872121 h 872121"/>
                <a:gd name="connsiteX6" fmla="*/ 349 w 1143967"/>
                <a:gd name="connsiteY6" fmla="*/ 872121 h 872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967" h="872121">
                  <a:moveTo>
                    <a:pt x="0" y="751088"/>
                  </a:moveTo>
                  <a:cubicBezTo>
                    <a:pt x="13496" y="495927"/>
                    <a:pt x="69762" y="241915"/>
                    <a:pt x="169444" y="0"/>
                  </a:cubicBezTo>
                  <a:lnTo>
                    <a:pt x="1143967" y="401554"/>
                  </a:lnTo>
                  <a:lnTo>
                    <a:pt x="1106798" y="503107"/>
                  </a:lnTo>
                  <a:cubicBezTo>
                    <a:pt x="1070730" y="619069"/>
                    <a:pt x="1051300" y="742361"/>
                    <a:pt x="1051300" y="870192"/>
                  </a:cubicBezTo>
                  <a:lnTo>
                    <a:pt x="1051398" y="872121"/>
                  </a:lnTo>
                  <a:lnTo>
                    <a:pt x="349" y="872121"/>
                  </a:lnTo>
                  <a:close/>
                </a:path>
              </a:pathLst>
            </a:custGeom>
            <a:solidFill>
              <a:srgbClr val="0070C0"/>
            </a:solidFill>
            <a:ln>
              <a:noFill/>
            </a:ln>
            <a:sp3d z="762000" extrusionH="1016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schemeClr val="tx1"/>
                </a:solidFill>
              </a:endParaRPr>
            </a:p>
          </p:txBody>
        </p:sp>
        <p:sp>
          <p:nvSpPr>
            <p:cNvPr id="58" name="Freeform: Shape 57">
              <a:extLst>
                <a:ext uri="{FF2B5EF4-FFF2-40B4-BE49-F238E27FC236}">
                  <a16:creationId xmlns:a16="http://schemas.microsoft.com/office/drawing/2014/main" id="{B7EFC8B8-D0B8-4CBB-AE8E-9E4AFC407BB3}"/>
                </a:ext>
              </a:extLst>
            </p:cNvPr>
            <p:cNvSpPr/>
            <p:nvPr/>
          </p:nvSpPr>
          <p:spPr>
            <a:xfrm rot="16200000">
              <a:off x="4132591" y="5059753"/>
              <a:ext cx="883420" cy="1149225"/>
            </a:xfrm>
            <a:custGeom>
              <a:avLst/>
              <a:gdLst>
                <a:gd name="connsiteX0" fmla="*/ 0 w 883420"/>
                <a:gd name="connsiteY0" fmla="*/ 177329 h 1149225"/>
                <a:gd name="connsiteX1" fmla="*/ 883420 w 883420"/>
                <a:gd name="connsiteY1" fmla="*/ 0 h 1149225"/>
                <a:gd name="connsiteX2" fmla="*/ 883420 w 883420"/>
                <a:gd name="connsiteY2" fmla="*/ 1052908 h 1149225"/>
                <a:gd name="connsiteX3" fmla="*/ 759237 w 883420"/>
                <a:gd name="connsiteY3" fmla="*/ 1059179 h 1149225"/>
                <a:gd name="connsiteX4" fmla="*/ 518367 w 883420"/>
                <a:gd name="connsiteY4" fmla="*/ 1108303 h 1149225"/>
                <a:gd name="connsiteX5" fmla="*/ 406561 w 883420"/>
                <a:gd name="connsiteY5" fmla="*/ 1149225 h 114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3420" h="1149225">
                  <a:moveTo>
                    <a:pt x="0" y="177329"/>
                  </a:moveTo>
                  <a:cubicBezTo>
                    <a:pt x="279818" y="60277"/>
                    <a:pt x="580108" y="0"/>
                    <a:pt x="883420" y="0"/>
                  </a:cubicBezTo>
                  <a:lnTo>
                    <a:pt x="883420" y="1052908"/>
                  </a:lnTo>
                  <a:lnTo>
                    <a:pt x="759237" y="1059179"/>
                  </a:lnTo>
                  <a:cubicBezTo>
                    <a:pt x="676241" y="1067607"/>
                    <a:pt x="595675" y="1084258"/>
                    <a:pt x="518367" y="1108303"/>
                  </a:cubicBezTo>
                  <a:lnTo>
                    <a:pt x="406561" y="1149225"/>
                  </a:lnTo>
                  <a:close/>
                </a:path>
              </a:pathLst>
            </a:custGeom>
            <a:solidFill>
              <a:schemeClr val="accent2"/>
            </a:solidFill>
            <a:ln>
              <a:noFill/>
            </a:ln>
            <a:sp3d z="127000" extrusionH="381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59" name="Freeform: Shape 58">
              <a:extLst>
                <a:ext uri="{FF2B5EF4-FFF2-40B4-BE49-F238E27FC236}">
                  <a16:creationId xmlns:a16="http://schemas.microsoft.com/office/drawing/2014/main" id="{F53AFDAD-1D81-480D-9D18-44D5CF245CD5}"/>
                </a:ext>
              </a:extLst>
            </p:cNvPr>
            <p:cNvSpPr/>
            <p:nvPr/>
          </p:nvSpPr>
          <p:spPr>
            <a:xfrm rot="16200000">
              <a:off x="4280636" y="5746500"/>
              <a:ext cx="1147641" cy="1242593"/>
            </a:xfrm>
            <a:custGeom>
              <a:avLst/>
              <a:gdLst>
                <a:gd name="connsiteX0" fmla="*/ 0 w 1147641"/>
                <a:gd name="connsiteY0" fmla="*/ 498729 h 1242593"/>
                <a:gd name="connsiteX1" fmla="*/ 741928 w 1147641"/>
                <a:gd name="connsiteY1" fmla="*/ 0 h 1242593"/>
                <a:gd name="connsiteX2" fmla="*/ 1147641 w 1147641"/>
                <a:gd name="connsiteY2" fmla="*/ 972299 h 1242593"/>
                <a:gd name="connsiteX3" fmla="*/ 1144997 w 1147641"/>
                <a:gd name="connsiteY3" fmla="*/ 973266 h 1242593"/>
                <a:gd name="connsiteX4" fmla="*/ 752616 w 1147641"/>
                <a:gd name="connsiteY4" fmla="*/ 1237817 h 1242593"/>
                <a:gd name="connsiteX5" fmla="*/ 748275 w 1147641"/>
                <a:gd name="connsiteY5" fmla="*/ 1242593 h 124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7641" h="1242593">
                  <a:moveTo>
                    <a:pt x="0" y="498729"/>
                  </a:moveTo>
                  <a:cubicBezTo>
                    <a:pt x="212129" y="285342"/>
                    <a:pt x="464245" y="115867"/>
                    <a:pt x="741928" y="0"/>
                  </a:cubicBezTo>
                  <a:lnTo>
                    <a:pt x="1147641" y="972299"/>
                  </a:lnTo>
                  <a:lnTo>
                    <a:pt x="1144997" y="973266"/>
                  </a:lnTo>
                  <a:cubicBezTo>
                    <a:pt x="997311" y="1035732"/>
                    <a:pt x="864311" y="1126122"/>
                    <a:pt x="752616" y="1237817"/>
                  </a:cubicBezTo>
                  <a:lnTo>
                    <a:pt x="748275" y="1242593"/>
                  </a:lnTo>
                  <a:close/>
                </a:path>
              </a:pathLst>
            </a:custGeom>
            <a:solidFill>
              <a:schemeClr val="accent4"/>
            </a:solidFill>
            <a:ln>
              <a:noFill/>
            </a:ln>
            <a:sp3d extrusionH="254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60" name="Freeform: Shape 59">
              <a:extLst>
                <a:ext uri="{FF2B5EF4-FFF2-40B4-BE49-F238E27FC236}">
                  <a16:creationId xmlns:a16="http://schemas.microsoft.com/office/drawing/2014/main" id="{0AD346D0-F918-40E0-A20B-D18C3B1458FB}"/>
                </a:ext>
              </a:extLst>
            </p:cNvPr>
            <p:cNvSpPr/>
            <p:nvPr/>
          </p:nvSpPr>
          <p:spPr>
            <a:xfrm>
              <a:off x="5693246" y="2485718"/>
              <a:ext cx="883420" cy="1149225"/>
            </a:xfrm>
            <a:custGeom>
              <a:avLst/>
              <a:gdLst>
                <a:gd name="connsiteX0" fmla="*/ 0 w 883420"/>
                <a:gd name="connsiteY0" fmla="*/ 177329 h 1149225"/>
                <a:gd name="connsiteX1" fmla="*/ 883420 w 883420"/>
                <a:gd name="connsiteY1" fmla="*/ 0 h 1149225"/>
                <a:gd name="connsiteX2" fmla="*/ 883420 w 883420"/>
                <a:gd name="connsiteY2" fmla="*/ 1052908 h 1149225"/>
                <a:gd name="connsiteX3" fmla="*/ 759237 w 883420"/>
                <a:gd name="connsiteY3" fmla="*/ 1059179 h 1149225"/>
                <a:gd name="connsiteX4" fmla="*/ 518367 w 883420"/>
                <a:gd name="connsiteY4" fmla="*/ 1108303 h 1149225"/>
                <a:gd name="connsiteX5" fmla="*/ 406561 w 883420"/>
                <a:gd name="connsiteY5" fmla="*/ 1149225 h 114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3420" h="1149225">
                  <a:moveTo>
                    <a:pt x="0" y="177329"/>
                  </a:moveTo>
                  <a:cubicBezTo>
                    <a:pt x="279818" y="60277"/>
                    <a:pt x="580108" y="0"/>
                    <a:pt x="883420" y="0"/>
                  </a:cubicBezTo>
                  <a:lnTo>
                    <a:pt x="883420" y="1052908"/>
                  </a:lnTo>
                  <a:lnTo>
                    <a:pt x="759237" y="1059179"/>
                  </a:lnTo>
                  <a:cubicBezTo>
                    <a:pt x="676241" y="1067607"/>
                    <a:pt x="595675" y="1084258"/>
                    <a:pt x="518367" y="1108303"/>
                  </a:cubicBezTo>
                  <a:lnTo>
                    <a:pt x="406561" y="1149225"/>
                  </a:lnTo>
                  <a:close/>
                </a:path>
              </a:pathLst>
            </a:custGeom>
            <a:solidFill>
              <a:schemeClr val="bg1">
                <a:lumMod val="95000"/>
              </a:schemeClr>
            </a:solidFill>
            <a:ln>
              <a:noFill/>
            </a:ln>
            <a:sp3d z="635000" extrusionH="889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61" name="Freeform: Shape 60">
              <a:extLst>
                <a:ext uri="{FF2B5EF4-FFF2-40B4-BE49-F238E27FC236}">
                  <a16:creationId xmlns:a16="http://schemas.microsoft.com/office/drawing/2014/main" id="{D1CA2D77-9298-4CB6-955F-FAB9A8D06712}"/>
                </a:ext>
              </a:extLst>
            </p:cNvPr>
            <p:cNvSpPr/>
            <p:nvPr/>
          </p:nvSpPr>
          <p:spPr>
            <a:xfrm>
              <a:off x="4827704" y="2719189"/>
              <a:ext cx="1147641" cy="1242593"/>
            </a:xfrm>
            <a:custGeom>
              <a:avLst/>
              <a:gdLst>
                <a:gd name="connsiteX0" fmla="*/ 0 w 1147641"/>
                <a:gd name="connsiteY0" fmla="*/ 498729 h 1242593"/>
                <a:gd name="connsiteX1" fmla="*/ 741928 w 1147641"/>
                <a:gd name="connsiteY1" fmla="*/ 0 h 1242593"/>
                <a:gd name="connsiteX2" fmla="*/ 1147641 w 1147641"/>
                <a:gd name="connsiteY2" fmla="*/ 972299 h 1242593"/>
                <a:gd name="connsiteX3" fmla="*/ 1144997 w 1147641"/>
                <a:gd name="connsiteY3" fmla="*/ 973266 h 1242593"/>
                <a:gd name="connsiteX4" fmla="*/ 752616 w 1147641"/>
                <a:gd name="connsiteY4" fmla="*/ 1237817 h 1242593"/>
                <a:gd name="connsiteX5" fmla="*/ 748275 w 1147641"/>
                <a:gd name="connsiteY5" fmla="*/ 1242593 h 1242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7641" h="1242593">
                  <a:moveTo>
                    <a:pt x="0" y="498729"/>
                  </a:moveTo>
                  <a:cubicBezTo>
                    <a:pt x="212129" y="285342"/>
                    <a:pt x="464245" y="115867"/>
                    <a:pt x="741928" y="0"/>
                  </a:cubicBezTo>
                  <a:lnTo>
                    <a:pt x="1147641" y="972299"/>
                  </a:lnTo>
                  <a:lnTo>
                    <a:pt x="1144997" y="973266"/>
                  </a:lnTo>
                  <a:cubicBezTo>
                    <a:pt x="997311" y="1035732"/>
                    <a:pt x="864311" y="1126122"/>
                    <a:pt x="752616" y="1237817"/>
                  </a:cubicBezTo>
                  <a:lnTo>
                    <a:pt x="748275" y="1242593"/>
                  </a:lnTo>
                  <a:close/>
                </a:path>
              </a:pathLst>
            </a:custGeom>
            <a:solidFill>
              <a:srgbClr val="00B0F0"/>
            </a:solidFill>
            <a:ln>
              <a:noFill/>
            </a:ln>
            <a:sp3d z="508000" extrusionH="762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62" name="Freeform: Shape 61">
              <a:extLst>
                <a:ext uri="{FF2B5EF4-FFF2-40B4-BE49-F238E27FC236}">
                  <a16:creationId xmlns:a16="http://schemas.microsoft.com/office/drawing/2014/main" id="{935A1152-B9D2-451C-87FA-1E5F0CE480DC}"/>
                </a:ext>
              </a:extLst>
            </p:cNvPr>
            <p:cNvSpPr/>
            <p:nvPr/>
          </p:nvSpPr>
          <p:spPr>
            <a:xfrm>
              <a:off x="4224995" y="3317130"/>
              <a:ext cx="1239775" cy="1144068"/>
            </a:xfrm>
            <a:custGeom>
              <a:avLst/>
              <a:gdLst>
                <a:gd name="connsiteX0" fmla="*/ 0 w 1239775"/>
                <a:gd name="connsiteY0" fmla="*/ 743391 h 1144068"/>
                <a:gd name="connsiteX1" fmla="*/ 494589 w 1239775"/>
                <a:gd name="connsiteY1" fmla="*/ 0 h 1144068"/>
                <a:gd name="connsiteX2" fmla="*/ 1239775 w 1239775"/>
                <a:gd name="connsiteY2" fmla="*/ 742136 h 1144068"/>
                <a:gd name="connsiteX3" fmla="*/ 1161537 w 1239775"/>
                <a:gd name="connsiteY3" fmla="*/ 828219 h 1144068"/>
                <a:gd name="connsiteX4" fmla="*/ 976659 w 1239775"/>
                <a:gd name="connsiteY4" fmla="*/ 1132938 h 1144068"/>
                <a:gd name="connsiteX5" fmla="*/ 972585 w 1239775"/>
                <a:gd name="connsiteY5" fmla="*/ 1144068 h 1144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39775" h="1144068">
                  <a:moveTo>
                    <a:pt x="0" y="743391"/>
                  </a:moveTo>
                  <a:cubicBezTo>
                    <a:pt x="114471" y="465532"/>
                    <a:pt x="282529" y="212931"/>
                    <a:pt x="494589" y="0"/>
                  </a:cubicBezTo>
                  <a:lnTo>
                    <a:pt x="1239775" y="742136"/>
                  </a:lnTo>
                  <a:lnTo>
                    <a:pt x="1161537" y="828219"/>
                  </a:lnTo>
                  <a:cubicBezTo>
                    <a:pt x="1086065" y="919670"/>
                    <a:pt x="1023508" y="1022173"/>
                    <a:pt x="976659" y="1132938"/>
                  </a:cubicBezTo>
                  <a:lnTo>
                    <a:pt x="972585" y="1144068"/>
                  </a:lnTo>
                  <a:close/>
                </a:path>
              </a:pathLst>
            </a:custGeom>
            <a:solidFill>
              <a:schemeClr val="accent3"/>
            </a:solidFill>
            <a:ln>
              <a:noFill/>
            </a:ln>
            <a:sp3d z="381000" extrusionH="635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63" name="Freeform: Shape 62">
              <a:extLst>
                <a:ext uri="{FF2B5EF4-FFF2-40B4-BE49-F238E27FC236}">
                  <a16:creationId xmlns:a16="http://schemas.microsoft.com/office/drawing/2014/main" id="{47EF4765-C04E-4738-A54D-E9909BFA0C16}"/>
                </a:ext>
              </a:extLst>
            </p:cNvPr>
            <p:cNvSpPr>
              <a:spLocks noChangeAspect="1"/>
            </p:cNvSpPr>
            <p:nvPr/>
          </p:nvSpPr>
          <p:spPr>
            <a:xfrm>
              <a:off x="4002094" y="4194639"/>
              <a:ext cx="1143967" cy="872121"/>
            </a:xfrm>
            <a:custGeom>
              <a:avLst/>
              <a:gdLst>
                <a:gd name="connsiteX0" fmla="*/ 0 w 1143967"/>
                <a:gd name="connsiteY0" fmla="*/ 751088 h 872121"/>
                <a:gd name="connsiteX1" fmla="*/ 169444 w 1143967"/>
                <a:gd name="connsiteY1" fmla="*/ 0 h 872121"/>
                <a:gd name="connsiteX2" fmla="*/ 1143967 w 1143967"/>
                <a:gd name="connsiteY2" fmla="*/ 401554 h 872121"/>
                <a:gd name="connsiteX3" fmla="*/ 1106798 w 1143967"/>
                <a:gd name="connsiteY3" fmla="*/ 503107 h 872121"/>
                <a:gd name="connsiteX4" fmla="*/ 1051300 w 1143967"/>
                <a:gd name="connsiteY4" fmla="*/ 870192 h 872121"/>
                <a:gd name="connsiteX5" fmla="*/ 1051398 w 1143967"/>
                <a:gd name="connsiteY5" fmla="*/ 872121 h 872121"/>
                <a:gd name="connsiteX6" fmla="*/ 349 w 1143967"/>
                <a:gd name="connsiteY6" fmla="*/ 872121 h 872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3967" h="872121">
                  <a:moveTo>
                    <a:pt x="0" y="751088"/>
                  </a:moveTo>
                  <a:cubicBezTo>
                    <a:pt x="13496" y="495927"/>
                    <a:pt x="69762" y="241915"/>
                    <a:pt x="169444" y="0"/>
                  </a:cubicBezTo>
                  <a:lnTo>
                    <a:pt x="1143967" y="401554"/>
                  </a:lnTo>
                  <a:lnTo>
                    <a:pt x="1106798" y="503107"/>
                  </a:lnTo>
                  <a:cubicBezTo>
                    <a:pt x="1070730" y="619069"/>
                    <a:pt x="1051300" y="742361"/>
                    <a:pt x="1051300" y="870192"/>
                  </a:cubicBezTo>
                  <a:lnTo>
                    <a:pt x="1051398" y="872121"/>
                  </a:lnTo>
                  <a:lnTo>
                    <a:pt x="349" y="872121"/>
                  </a:lnTo>
                  <a:close/>
                </a:path>
              </a:pathLst>
            </a:custGeom>
            <a:solidFill>
              <a:schemeClr val="accent6"/>
            </a:solidFill>
            <a:ln>
              <a:noFill/>
            </a:ln>
            <a:sp3d z="254000" extrusionH="508000"/>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schemeClr val="tx1"/>
                </a:solidFill>
              </a:endParaRPr>
            </a:p>
          </p:txBody>
        </p:sp>
        <p:sp>
          <p:nvSpPr>
            <p:cNvPr id="64" name="Arc 63">
              <a:extLst>
                <a:ext uri="{FF2B5EF4-FFF2-40B4-BE49-F238E27FC236}">
                  <a16:creationId xmlns:a16="http://schemas.microsoft.com/office/drawing/2014/main" id="{4DEE1C44-D7CC-4649-B991-E337EA7DBE1A}"/>
                </a:ext>
              </a:extLst>
            </p:cNvPr>
            <p:cNvSpPr>
              <a:spLocks noChangeAspect="1"/>
            </p:cNvSpPr>
            <p:nvPr/>
          </p:nvSpPr>
          <p:spPr>
            <a:xfrm>
              <a:off x="5227330" y="4442420"/>
              <a:ext cx="2834640" cy="2834640"/>
            </a:xfrm>
            <a:prstGeom prst="arc">
              <a:avLst>
                <a:gd name="adj1" fmla="val 11056462"/>
                <a:gd name="adj2" fmla="val 18563704"/>
              </a:avLst>
            </a:prstGeom>
            <a:ln w="63500" cap="rnd">
              <a:solidFill>
                <a:schemeClr val="tx1">
                  <a:lumMod val="75000"/>
                  <a:lumOff val="25000"/>
                </a:schemeClr>
              </a:solidFill>
              <a:prstDash val="sysDot"/>
              <a:roun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grpSp>
      <p:sp>
        <p:nvSpPr>
          <p:cNvPr id="65" name="Rectangle 64">
            <a:extLst>
              <a:ext uri="{FF2B5EF4-FFF2-40B4-BE49-F238E27FC236}">
                <a16:creationId xmlns:a16="http://schemas.microsoft.com/office/drawing/2014/main" id="{65CD9F3F-AB84-4FC5-B608-8569E43E9C23}"/>
              </a:ext>
            </a:extLst>
          </p:cNvPr>
          <p:cNvSpPr/>
          <p:nvPr/>
        </p:nvSpPr>
        <p:spPr>
          <a:xfrm>
            <a:off x="4867079" y="4638100"/>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01</a:t>
            </a:r>
            <a:endParaRPr lang="ko-KR" altLang="en-US" sz="1400" spc="300" dirty="0">
              <a:latin typeface="Montserrat Semi Bold" panose="00000700000000000000" pitchFamily="50" charset="0"/>
            </a:endParaRPr>
          </a:p>
        </p:txBody>
      </p:sp>
      <p:sp>
        <p:nvSpPr>
          <p:cNvPr id="66" name="Rectangle 65">
            <a:extLst>
              <a:ext uri="{FF2B5EF4-FFF2-40B4-BE49-F238E27FC236}">
                <a16:creationId xmlns:a16="http://schemas.microsoft.com/office/drawing/2014/main" id="{CA3519C6-0CB2-4FAF-8885-F63056FF354D}"/>
              </a:ext>
            </a:extLst>
          </p:cNvPr>
          <p:cNvSpPr/>
          <p:nvPr/>
        </p:nvSpPr>
        <p:spPr>
          <a:xfrm>
            <a:off x="4563716" y="3904302"/>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02</a:t>
            </a:r>
            <a:endParaRPr lang="ko-KR" altLang="en-US" sz="1400" spc="300" dirty="0">
              <a:latin typeface="Montserrat Semi Bold" panose="00000700000000000000" pitchFamily="50" charset="0"/>
            </a:endParaRPr>
          </a:p>
        </p:txBody>
      </p:sp>
      <p:sp>
        <p:nvSpPr>
          <p:cNvPr id="67" name="Rectangle 66">
            <a:extLst>
              <a:ext uri="{FF2B5EF4-FFF2-40B4-BE49-F238E27FC236}">
                <a16:creationId xmlns:a16="http://schemas.microsoft.com/office/drawing/2014/main" id="{CA7CAB25-80F5-43E7-A07A-CC3070524C66}"/>
              </a:ext>
            </a:extLst>
          </p:cNvPr>
          <p:cNvSpPr/>
          <p:nvPr/>
        </p:nvSpPr>
        <p:spPr>
          <a:xfrm>
            <a:off x="4995516" y="3269753"/>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03</a:t>
            </a:r>
            <a:endParaRPr lang="ko-KR" altLang="en-US" sz="1400" spc="300" dirty="0">
              <a:latin typeface="Montserrat Semi Bold" panose="00000700000000000000" pitchFamily="50" charset="0"/>
            </a:endParaRPr>
          </a:p>
        </p:txBody>
      </p:sp>
      <p:sp>
        <p:nvSpPr>
          <p:cNvPr id="68" name="Rectangle 67">
            <a:extLst>
              <a:ext uri="{FF2B5EF4-FFF2-40B4-BE49-F238E27FC236}">
                <a16:creationId xmlns:a16="http://schemas.microsoft.com/office/drawing/2014/main" id="{570A737A-2C96-4A4E-BF31-9F415518F923}"/>
              </a:ext>
            </a:extLst>
          </p:cNvPr>
          <p:cNvSpPr/>
          <p:nvPr/>
        </p:nvSpPr>
        <p:spPr>
          <a:xfrm>
            <a:off x="5638800" y="2802326"/>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04</a:t>
            </a:r>
            <a:endParaRPr lang="ko-KR" altLang="en-US" sz="1400" spc="300" dirty="0">
              <a:latin typeface="Montserrat Semi Bold" panose="00000700000000000000" pitchFamily="50" charset="0"/>
            </a:endParaRPr>
          </a:p>
        </p:txBody>
      </p:sp>
      <p:sp>
        <p:nvSpPr>
          <p:cNvPr id="69" name="Rectangle 68">
            <a:extLst>
              <a:ext uri="{FF2B5EF4-FFF2-40B4-BE49-F238E27FC236}">
                <a16:creationId xmlns:a16="http://schemas.microsoft.com/office/drawing/2014/main" id="{4D00E473-4D09-430A-9826-47D11CDBF810}"/>
              </a:ext>
            </a:extLst>
          </p:cNvPr>
          <p:cNvSpPr/>
          <p:nvPr/>
        </p:nvSpPr>
        <p:spPr>
          <a:xfrm>
            <a:off x="6570345" y="2429629"/>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05</a:t>
            </a:r>
            <a:endParaRPr lang="ko-KR" altLang="en-US" sz="1400" spc="300" dirty="0">
              <a:latin typeface="Montserrat Semi Bold" panose="00000700000000000000" pitchFamily="50" charset="0"/>
            </a:endParaRPr>
          </a:p>
        </p:txBody>
      </p:sp>
      <p:sp>
        <p:nvSpPr>
          <p:cNvPr id="70" name="Rectangle 69">
            <a:extLst>
              <a:ext uri="{FF2B5EF4-FFF2-40B4-BE49-F238E27FC236}">
                <a16:creationId xmlns:a16="http://schemas.microsoft.com/office/drawing/2014/main" id="{F0593B2F-2654-47E9-8036-4FF830AFD1A1}"/>
              </a:ext>
            </a:extLst>
          </p:cNvPr>
          <p:cNvSpPr/>
          <p:nvPr/>
        </p:nvSpPr>
        <p:spPr>
          <a:xfrm>
            <a:off x="7563071" y="2222000"/>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06</a:t>
            </a:r>
            <a:endParaRPr lang="ko-KR" altLang="en-US" sz="1400" spc="300" dirty="0">
              <a:latin typeface="Montserrat Semi Bold" panose="00000700000000000000" pitchFamily="50" charset="0"/>
            </a:endParaRPr>
          </a:p>
        </p:txBody>
      </p:sp>
      <p:sp>
        <p:nvSpPr>
          <p:cNvPr id="71" name="Rectangle 70">
            <a:extLst>
              <a:ext uri="{FF2B5EF4-FFF2-40B4-BE49-F238E27FC236}">
                <a16:creationId xmlns:a16="http://schemas.microsoft.com/office/drawing/2014/main" id="{2E169900-CBE5-498D-8C3E-0538481C9B20}"/>
              </a:ext>
            </a:extLst>
          </p:cNvPr>
          <p:cNvSpPr/>
          <p:nvPr/>
        </p:nvSpPr>
        <p:spPr>
          <a:xfrm>
            <a:off x="8712038" y="2121778"/>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07</a:t>
            </a:r>
            <a:endParaRPr lang="ko-KR" altLang="en-US" sz="1400" spc="300" dirty="0">
              <a:latin typeface="Montserrat Semi Bold" panose="00000700000000000000" pitchFamily="50" charset="0"/>
            </a:endParaRPr>
          </a:p>
        </p:txBody>
      </p:sp>
      <p:sp>
        <p:nvSpPr>
          <p:cNvPr id="72" name="Rectangle 71">
            <a:extLst>
              <a:ext uri="{FF2B5EF4-FFF2-40B4-BE49-F238E27FC236}">
                <a16:creationId xmlns:a16="http://schemas.microsoft.com/office/drawing/2014/main" id="{BBF0CFD2-8128-4DD4-9AD0-0F2369C13C11}"/>
              </a:ext>
            </a:extLst>
          </p:cNvPr>
          <p:cNvSpPr/>
          <p:nvPr/>
        </p:nvSpPr>
        <p:spPr>
          <a:xfrm>
            <a:off x="9813417" y="1896800"/>
            <a:ext cx="456768" cy="292100"/>
          </a:xfrm>
          <a:prstGeom prst="rect">
            <a:avLst/>
          </a:prstGeom>
          <a:solidFill>
            <a:schemeClr val="tx1"/>
          </a:solidFill>
          <a:ln>
            <a:noFill/>
          </a:ln>
          <a:effectLst>
            <a:outerShdw blurRad="25400" dir="13500000" sy="23000" kx="1200000" algn="br" rotWithShape="0">
              <a:prstClr val="black">
                <a:alpha val="4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pc="300" dirty="0">
                <a:latin typeface="Montserrat Semi Bold" panose="00000700000000000000" pitchFamily="50" charset="0"/>
              </a:rPr>
              <a:t>08</a:t>
            </a:r>
            <a:endParaRPr lang="ko-KR" altLang="en-US" sz="1400" spc="300" dirty="0">
              <a:latin typeface="Montserrat Semi Bold" panose="00000700000000000000" pitchFamily="50" charset="0"/>
            </a:endParaRPr>
          </a:p>
        </p:txBody>
      </p:sp>
      <p:sp>
        <p:nvSpPr>
          <p:cNvPr id="73" name="TextBox 72">
            <a:extLst>
              <a:ext uri="{FF2B5EF4-FFF2-40B4-BE49-F238E27FC236}">
                <a16:creationId xmlns:a16="http://schemas.microsoft.com/office/drawing/2014/main" id="{A8F24770-BA45-4EBA-BC14-7C021EAD619A}"/>
              </a:ext>
            </a:extLst>
          </p:cNvPr>
          <p:cNvSpPr txBox="1"/>
          <p:nvPr/>
        </p:nvSpPr>
        <p:spPr>
          <a:xfrm>
            <a:off x="1826533" y="4680401"/>
            <a:ext cx="3040546" cy="338554"/>
          </a:xfrm>
          <a:prstGeom prst="rect">
            <a:avLst/>
          </a:prstGeom>
          <a:noFill/>
        </p:spPr>
        <p:txBody>
          <a:bodyPr wrap="square" rtlCol="0">
            <a:spAutoFit/>
          </a:bodyPr>
          <a:lstStyle/>
          <a:p>
            <a:pPr algn="r"/>
            <a:r>
              <a:rPr lang="en-US" altLang="ko-KR" sz="1600" spc="225">
                <a:latin typeface="Montserrat Semi Bold" panose="00000700000000000000" pitchFamily="50" charset="0"/>
              </a:rPr>
              <a:t>Nhìn bức tranh tổng quát</a:t>
            </a:r>
            <a:endParaRPr lang="ko-KR" altLang="en-US" sz="1600" spc="225" dirty="0">
              <a:latin typeface="Montserrat Semi Bold" panose="00000700000000000000" pitchFamily="50" charset="0"/>
            </a:endParaRPr>
          </a:p>
        </p:txBody>
      </p:sp>
      <p:sp>
        <p:nvSpPr>
          <p:cNvPr id="74" name="TextBox 73">
            <a:extLst>
              <a:ext uri="{FF2B5EF4-FFF2-40B4-BE49-F238E27FC236}">
                <a16:creationId xmlns:a16="http://schemas.microsoft.com/office/drawing/2014/main" id="{2597EE64-FB81-4DD7-80FA-DD50CFABF781}"/>
              </a:ext>
            </a:extLst>
          </p:cNvPr>
          <p:cNvSpPr txBox="1"/>
          <p:nvPr/>
        </p:nvSpPr>
        <p:spPr>
          <a:xfrm>
            <a:off x="1796975" y="3901382"/>
            <a:ext cx="2556684" cy="338554"/>
          </a:xfrm>
          <a:prstGeom prst="rect">
            <a:avLst/>
          </a:prstGeom>
          <a:noFill/>
        </p:spPr>
        <p:txBody>
          <a:bodyPr wrap="square" rtlCol="0">
            <a:spAutoFit/>
          </a:bodyPr>
          <a:lstStyle/>
          <a:p>
            <a:pPr algn="r"/>
            <a:r>
              <a:rPr lang="en-US" altLang="ko-KR" sz="1600" spc="225">
                <a:latin typeface="Montserrat Semi Bold" panose="00000700000000000000" pitchFamily="50" charset="0"/>
              </a:rPr>
              <a:t>Thu thập dữ liệu</a:t>
            </a:r>
            <a:endParaRPr lang="ko-KR" altLang="en-US" sz="1600" spc="225" dirty="0">
              <a:latin typeface="Montserrat Semi Bold" panose="00000700000000000000" pitchFamily="50" charset="0"/>
            </a:endParaRPr>
          </a:p>
        </p:txBody>
      </p:sp>
      <p:sp>
        <p:nvSpPr>
          <p:cNvPr id="75" name="TextBox 74">
            <a:extLst>
              <a:ext uri="{FF2B5EF4-FFF2-40B4-BE49-F238E27FC236}">
                <a16:creationId xmlns:a16="http://schemas.microsoft.com/office/drawing/2014/main" id="{1594CEB2-D78C-4906-BB24-89D0CB29C998}"/>
              </a:ext>
            </a:extLst>
          </p:cNvPr>
          <p:cNvSpPr txBox="1"/>
          <p:nvPr/>
        </p:nvSpPr>
        <p:spPr>
          <a:xfrm>
            <a:off x="1652016" y="3287690"/>
            <a:ext cx="3343500" cy="338554"/>
          </a:xfrm>
          <a:prstGeom prst="rect">
            <a:avLst/>
          </a:prstGeom>
          <a:noFill/>
        </p:spPr>
        <p:txBody>
          <a:bodyPr wrap="square" rtlCol="0">
            <a:spAutoFit/>
          </a:bodyPr>
          <a:lstStyle/>
          <a:p>
            <a:pPr algn="r"/>
            <a:r>
              <a:rPr lang="en-US" altLang="ko-KR" sz="1600" spc="225">
                <a:latin typeface="Montserrat Semi Bold" panose="00000700000000000000" pitchFamily="50" charset="0"/>
              </a:rPr>
              <a:t>Xử lý dữ liệu lấy insights</a:t>
            </a:r>
            <a:endParaRPr lang="ko-KR" altLang="en-US" sz="1600" spc="225" dirty="0">
              <a:latin typeface="Montserrat Semi Bold" panose="00000700000000000000" pitchFamily="50" charset="0"/>
            </a:endParaRPr>
          </a:p>
        </p:txBody>
      </p:sp>
      <p:sp>
        <p:nvSpPr>
          <p:cNvPr id="76" name="TextBox 75">
            <a:extLst>
              <a:ext uri="{FF2B5EF4-FFF2-40B4-BE49-F238E27FC236}">
                <a16:creationId xmlns:a16="http://schemas.microsoft.com/office/drawing/2014/main" id="{C0B22D5A-3443-4A1D-A7FE-7ABA36C7271A}"/>
              </a:ext>
            </a:extLst>
          </p:cNvPr>
          <p:cNvSpPr txBox="1"/>
          <p:nvPr/>
        </p:nvSpPr>
        <p:spPr>
          <a:xfrm>
            <a:off x="2042159" y="2779781"/>
            <a:ext cx="3569759" cy="584775"/>
          </a:xfrm>
          <a:prstGeom prst="rect">
            <a:avLst/>
          </a:prstGeom>
          <a:noFill/>
        </p:spPr>
        <p:txBody>
          <a:bodyPr wrap="square" rtlCol="0">
            <a:spAutoFit/>
          </a:bodyPr>
          <a:lstStyle/>
          <a:p>
            <a:pPr algn="r"/>
            <a:r>
              <a:rPr lang="en-US" altLang="ko-KR" sz="1600" spc="225">
                <a:latin typeface="Montserrat Semi Bold" panose="00000700000000000000" pitchFamily="50" charset="0"/>
              </a:rPr>
              <a:t>Tiền xử lý dữ liệu để máy có thể học</a:t>
            </a:r>
            <a:endParaRPr lang="ko-KR" altLang="en-US" sz="1600" spc="225" dirty="0">
              <a:latin typeface="Montserrat Semi Bold" panose="00000700000000000000" pitchFamily="50" charset="0"/>
            </a:endParaRPr>
          </a:p>
        </p:txBody>
      </p:sp>
      <p:sp>
        <p:nvSpPr>
          <p:cNvPr id="77" name="TextBox 76">
            <a:extLst>
              <a:ext uri="{FF2B5EF4-FFF2-40B4-BE49-F238E27FC236}">
                <a16:creationId xmlns:a16="http://schemas.microsoft.com/office/drawing/2014/main" id="{8DAF60E6-986D-4236-8DB9-6F46EA29080D}"/>
              </a:ext>
            </a:extLst>
          </p:cNvPr>
          <p:cNvSpPr txBox="1"/>
          <p:nvPr/>
        </p:nvSpPr>
        <p:spPr>
          <a:xfrm>
            <a:off x="2899869" y="2282453"/>
            <a:ext cx="3750867" cy="338554"/>
          </a:xfrm>
          <a:prstGeom prst="rect">
            <a:avLst/>
          </a:prstGeom>
          <a:noFill/>
        </p:spPr>
        <p:txBody>
          <a:bodyPr wrap="square" rtlCol="0">
            <a:spAutoFit/>
          </a:bodyPr>
          <a:lstStyle/>
          <a:p>
            <a:pPr algn="r"/>
            <a:r>
              <a:rPr lang="en-US" altLang="ko-KR" sz="1600" spc="225">
                <a:latin typeface="Montserrat Semi Bold" panose="00000700000000000000" pitchFamily="50" charset="0"/>
              </a:rPr>
              <a:t>Huấn luyện và đánh giá model</a:t>
            </a:r>
            <a:endParaRPr lang="ko-KR" altLang="en-US" sz="1600" spc="225" dirty="0">
              <a:latin typeface="Montserrat Semi Bold" panose="00000700000000000000" pitchFamily="50" charset="0"/>
            </a:endParaRPr>
          </a:p>
        </p:txBody>
      </p:sp>
      <p:sp>
        <p:nvSpPr>
          <p:cNvPr id="78" name="TextBox 77">
            <a:extLst>
              <a:ext uri="{FF2B5EF4-FFF2-40B4-BE49-F238E27FC236}">
                <a16:creationId xmlns:a16="http://schemas.microsoft.com/office/drawing/2014/main" id="{5C8C1FAC-5667-499A-9EEB-AD89C67ED202}"/>
              </a:ext>
            </a:extLst>
          </p:cNvPr>
          <p:cNvSpPr txBox="1"/>
          <p:nvPr/>
        </p:nvSpPr>
        <p:spPr>
          <a:xfrm>
            <a:off x="5173872" y="1966198"/>
            <a:ext cx="2556684" cy="338554"/>
          </a:xfrm>
          <a:prstGeom prst="rect">
            <a:avLst/>
          </a:prstGeom>
          <a:noFill/>
        </p:spPr>
        <p:txBody>
          <a:bodyPr wrap="square" rtlCol="0">
            <a:spAutoFit/>
          </a:bodyPr>
          <a:lstStyle/>
          <a:p>
            <a:pPr algn="r"/>
            <a:r>
              <a:rPr lang="en-US" altLang="ko-KR" sz="1600" spc="225">
                <a:latin typeface="Montserrat Semi Bold" panose="00000700000000000000" pitchFamily="50" charset="0"/>
              </a:rPr>
              <a:t>Tinh chỉnh model</a:t>
            </a:r>
            <a:endParaRPr lang="ko-KR" altLang="en-US" sz="1600" spc="225" dirty="0">
              <a:latin typeface="Montserrat Semi Bold" panose="00000700000000000000" pitchFamily="50" charset="0"/>
            </a:endParaRPr>
          </a:p>
        </p:txBody>
      </p:sp>
      <p:sp>
        <p:nvSpPr>
          <p:cNvPr id="79" name="TextBox 78">
            <a:extLst>
              <a:ext uri="{FF2B5EF4-FFF2-40B4-BE49-F238E27FC236}">
                <a16:creationId xmlns:a16="http://schemas.microsoft.com/office/drawing/2014/main" id="{B254614A-5AE9-4E6F-A91B-43B42C28FCD9}"/>
              </a:ext>
            </a:extLst>
          </p:cNvPr>
          <p:cNvSpPr txBox="1"/>
          <p:nvPr/>
        </p:nvSpPr>
        <p:spPr>
          <a:xfrm>
            <a:off x="6810807" y="1495891"/>
            <a:ext cx="2556684" cy="584775"/>
          </a:xfrm>
          <a:prstGeom prst="rect">
            <a:avLst/>
          </a:prstGeom>
          <a:noFill/>
        </p:spPr>
        <p:txBody>
          <a:bodyPr wrap="square" rtlCol="0">
            <a:spAutoFit/>
          </a:bodyPr>
          <a:lstStyle/>
          <a:p>
            <a:pPr algn="r"/>
            <a:r>
              <a:rPr lang="en-US" altLang="ko-KR" sz="1600" spc="225">
                <a:latin typeface="Montserrat Semi Bold" panose="00000700000000000000" pitchFamily="50" charset="0"/>
              </a:rPr>
              <a:t>Kiểm tra model với dữ liệu thật</a:t>
            </a:r>
            <a:endParaRPr lang="ko-KR" altLang="en-US" sz="1600" spc="225" dirty="0">
              <a:latin typeface="Montserrat Semi Bold" panose="00000700000000000000" pitchFamily="50" charset="0"/>
            </a:endParaRPr>
          </a:p>
        </p:txBody>
      </p:sp>
      <p:sp>
        <p:nvSpPr>
          <p:cNvPr id="80" name="TextBox 79">
            <a:extLst>
              <a:ext uri="{FF2B5EF4-FFF2-40B4-BE49-F238E27FC236}">
                <a16:creationId xmlns:a16="http://schemas.microsoft.com/office/drawing/2014/main" id="{E36C64C1-3DB7-47F7-A61E-8FCC94463331}"/>
              </a:ext>
            </a:extLst>
          </p:cNvPr>
          <p:cNvSpPr txBox="1"/>
          <p:nvPr/>
        </p:nvSpPr>
        <p:spPr>
          <a:xfrm>
            <a:off x="9385909" y="1274647"/>
            <a:ext cx="2556684" cy="584775"/>
          </a:xfrm>
          <a:prstGeom prst="rect">
            <a:avLst/>
          </a:prstGeom>
          <a:noFill/>
        </p:spPr>
        <p:txBody>
          <a:bodyPr wrap="square" rtlCol="0">
            <a:spAutoFit/>
          </a:bodyPr>
          <a:lstStyle/>
          <a:p>
            <a:pPr algn="r"/>
            <a:r>
              <a:rPr lang="vi-VN" altLang="ko-KR" sz="1600" spc="225">
                <a:latin typeface="Montserrat Semi Bold" panose="00000700000000000000" pitchFamily="50" charset="0"/>
              </a:rPr>
              <a:t>Triển khai, bảo trì, bảo dưỡng sản phẩm.</a:t>
            </a:r>
            <a:endParaRPr lang="ko-KR" altLang="en-US" sz="1600" spc="225" dirty="0">
              <a:latin typeface="Montserrat Semi Bold" panose="00000700000000000000" pitchFamily="50" charset="0"/>
            </a:endParaRPr>
          </a:p>
        </p:txBody>
      </p:sp>
      <p:grpSp>
        <p:nvGrpSpPr>
          <p:cNvPr id="113" name="Group 112">
            <a:extLst>
              <a:ext uri="{FF2B5EF4-FFF2-40B4-BE49-F238E27FC236}">
                <a16:creationId xmlns:a16="http://schemas.microsoft.com/office/drawing/2014/main" id="{19AA4872-921D-4FBC-A87F-07FFA02C9682}"/>
              </a:ext>
            </a:extLst>
          </p:cNvPr>
          <p:cNvGrpSpPr/>
          <p:nvPr/>
        </p:nvGrpSpPr>
        <p:grpSpPr>
          <a:xfrm>
            <a:off x="7227967" y="4180900"/>
            <a:ext cx="1750369" cy="914400"/>
            <a:chOff x="8925719" y="4720431"/>
            <a:chExt cx="914400" cy="914400"/>
          </a:xfrm>
        </p:grpSpPr>
        <p:sp>
          <p:nvSpPr>
            <p:cNvPr id="114" name="Freeform: Shape 113">
              <a:extLst>
                <a:ext uri="{FF2B5EF4-FFF2-40B4-BE49-F238E27FC236}">
                  <a16:creationId xmlns:a16="http://schemas.microsoft.com/office/drawing/2014/main" id="{CC2834C0-FAE4-4EC9-9127-73F6E5F36E4E}"/>
                </a:ext>
              </a:extLst>
            </p:cNvPr>
            <p:cNvSpPr>
              <a:spLocks noChangeAspect="1"/>
            </p:cNvSpPr>
            <p:nvPr/>
          </p:nvSpPr>
          <p:spPr>
            <a:xfrm>
              <a:off x="8966200" y="4727575"/>
              <a:ext cx="861060" cy="865632"/>
            </a:xfrm>
            <a:custGeom>
              <a:avLst/>
              <a:gdLst>
                <a:gd name="connsiteX0" fmla="*/ 3608784 w 4305300"/>
                <a:gd name="connsiteY0" fmla="*/ 0 h 4328160"/>
                <a:gd name="connsiteX1" fmla="*/ 3683794 w 4305300"/>
                <a:gd name="connsiteY1" fmla="*/ 632222 h 4328160"/>
                <a:gd name="connsiteX2" fmla="*/ 4305300 w 4305300"/>
                <a:gd name="connsiteY2" fmla="*/ 696516 h 4328160"/>
                <a:gd name="connsiteX3" fmla="*/ 3736088 w 4305300"/>
                <a:gd name="connsiteY3" fmla="*/ 1284390 h 4328160"/>
                <a:gd name="connsiteX4" fmla="*/ 3780561 w 4305300"/>
                <a:gd name="connsiteY4" fmla="*/ 1357594 h 4328160"/>
                <a:gd name="connsiteX5" fmla="*/ 4023360 w 4305300"/>
                <a:gd name="connsiteY5" fmla="*/ 2316480 h 4328160"/>
                <a:gd name="connsiteX6" fmla="*/ 2011680 w 4305300"/>
                <a:gd name="connsiteY6" fmla="*/ 4328160 h 4328160"/>
                <a:gd name="connsiteX7" fmla="*/ 0 w 4305300"/>
                <a:gd name="connsiteY7" fmla="*/ 2316480 h 4328160"/>
                <a:gd name="connsiteX8" fmla="*/ 2011680 w 4305300"/>
                <a:gd name="connsiteY8" fmla="*/ 304800 h 4328160"/>
                <a:gd name="connsiteX9" fmla="*/ 2970566 w 4305300"/>
                <a:gd name="connsiteY9" fmla="*/ 547599 h 4328160"/>
                <a:gd name="connsiteX10" fmla="*/ 3032909 w 4305300"/>
                <a:gd name="connsiteY10" fmla="*/ 585474 h 432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05300" h="4328160">
                  <a:moveTo>
                    <a:pt x="3608784" y="0"/>
                  </a:moveTo>
                  <a:lnTo>
                    <a:pt x="3683794" y="632222"/>
                  </a:lnTo>
                  <a:lnTo>
                    <a:pt x="4305300" y="696516"/>
                  </a:lnTo>
                  <a:lnTo>
                    <a:pt x="3736088" y="1284390"/>
                  </a:lnTo>
                  <a:lnTo>
                    <a:pt x="3780561" y="1357594"/>
                  </a:lnTo>
                  <a:cubicBezTo>
                    <a:pt x="3935405" y="1642636"/>
                    <a:pt x="4023360" y="1969287"/>
                    <a:pt x="4023360" y="2316480"/>
                  </a:cubicBezTo>
                  <a:cubicBezTo>
                    <a:pt x="4023360" y="3427500"/>
                    <a:pt x="3122700" y="4328160"/>
                    <a:pt x="2011680" y="4328160"/>
                  </a:cubicBezTo>
                  <a:cubicBezTo>
                    <a:pt x="900660" y="4328160"/>
                    <a:pt x="0" y="3427500"/>
                    <a:pt x="0" y="2316480"/>
                  </a:cubicBezTo>
                  <a:cubicBezTo>
                    <a:pt x="0" y="1205460"/>
                    <a:pt x="900660" y="304800"/>
                    <a:pt x="2011680" y="304800"/>
                  </a:cubicBezTo>
                  <a:cubicBezTo>
                    <a:pt x="2358874" y="304800"/>
                    <a:pt x="2685525" y="392755"/>
                    <a:pt x="2970566" y="547599"/>
                  </a:cubicBezTo>
                  <a:lnTo>
                    <a:pt x="3032909" y="585474"/>
                  </a:lnTo>
                  <a:close/>
                </a:path>
              </a:pathLst>
            </a:custGeom>
            <a:solidFill>
              <a:schemeClr val="bg1"/>
            </a:solidFill>
            <a:ln>
              <a:noFill/>
            </a:ln>
            <a:effectLst>
              <a:outerShdw blurRad="76200" dist="63500" dir="21000000" algn="bl" rotWithShape="0">
                <a:prstClr val="black">
                  <a:alpha val="4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4000"/>
            </a:p>
          </p:txBody>
        </p:sp>
        <p:pic>
          <p:nvPicPr>
            <p:cNvPr id="115" name="Graphic 114" descr="Bullseye">
              <a:extLst>
                <a:ext uri="{FF2B5EF4-FFF2-40B4-BE49-F238E27FC236}">
                  <a16:creationId xmlns:a16="http://schemas.microsoft.com/office/drawing/2014/main" id="{756B492F-72EF-4C93-A0B6-3F88BE58BF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25719" y="4720431"/>
              <a:ext cx="914400" cy="914400"/>
            </a:xfrm>
            <a:prstGeom prst="rect">
              <a:avLst/>
            </a:prstGeom>
          </p:spPr>
        </p:pic>
      </p:grpSp>
      <p:sp>
        <p:nvSpPr>
          <p:cNvPr id="116" name="Hình chữ nhật: Góc Tròn 13">
            <a:extLst>
              <a:ext uri="{FF2B5EF4-FFF2-40B4-BE49-F238E27FC236}">
                <a16:creationId xmlns:a16="http://schemas.microsoft.com/office/drawing/2014/main" id="{AC4C4CDE-2964-4734-BCA5-5A060BDA3B2D}"/>
              </a:ext>
            </a:extLst>
          </p:cNvPr>
          <p:cNvSpPr/>
          <p:nvPr/>
        </p:nvSpPr>
        <p:spPr>
          <a:xfrm>
            <a:off x="199308" y="-1840282"/>
            <a:ext cx="1907294" cy="5018613"/>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17" name="Hộp Văn bản 14">
            <a:extLst>
              <a:ext uri="{FF2B5EF4-FFF2-40B4-BE49-F238E27FC236}">
                <a16:creationId xmlns:a16="http://schemas.microsoft.com/office/drawing/2014/main" id="{54A4E99A-D95E-415F-96C7-DF5A7589DBA7}"/>
              </a:ext>
            </a:extLst>
          </p:cNvPr>
          <p:cNvSpPr txBox="1"/>
          <p:nvPr/>
        </p:nvSpPr>
        <p:spPr>
          <a:xfrm>
            <a:off x="-177882" y="1029311"/>
            <a:ext cx="2776150" cy="1200329"/>
          </a:xfrm>
          <a:prstGeom prst="rect">
            <a:avLst/>
          </a:prstGeom>
          <a:solidFill>
            <a:srgbClr val="FFFFFF"/>
          </a:solidFill>
        </p:spPr>
        <p:txBody>
          <a:bodyPr wrap="square" rtlCol="0">
            <a:spAutoFit/>
          </a:bodyPr>
          <a:lstStyle/>
          <a:p>
            <a:pPr algn="ctr"/>
            <a:r>
              <a:rPr lang="en-US" sz="2400"/>
              <a:t>TỔNG QUAN VỀ MỘT DỰ ÁN MACHINE LEARNING</a:t>
            </a:r>
            <a:endParaRPr lang="vi-VN" sz="2400" dirty="0">
              <a:highlight>
                <a:srgbClr val="FFFFFF"/>
              </a:highlight>
            </a:endParaRPr>
          </a:p>
        </p:txBody>
      </p:sp>
    </p:spTree>
    <p:extLst>
      <p:ext uri="{BB962C8B-B14F-4D97-AF65-F5344CB8AC3E}">
        <p14:creationId xmlns:p14="http://schemas.microsoft.com/office/powerpoint/2010/main" val="29717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16"/>
                                        </p:tgtEl>
                                        <p:attrNameLst>
                                          <p:attrName>style.visibility</p:attrName>
                                        </p:attrNameLst>
                                      </p:cBhvr>
                                      <p:to>
                                        <p:strVal val="visible"/>
                                      </p:to>
                                    </p:set>
                                    <p:anim calcmode="lin" valueType="num">
                                      <p:cBhvr additive="base">
                                        <p:cTn id="7" dur="500" fill="hold"/>
                                        <p:tgtEl>
                                          <p:spTgt spid="116"/>
                                        </p:tgtEl>
                                        <p:attrNameLst>
                                          <p:attrName>ppt_x</p:attrName>
                                        </p:attrNameLst>
                                      </p:cBhvr>
                                      <p:tavLst>
                                        <p:tav tm="0">
                                          <p:val>
                                            <p:strVal val="#ppt_x"/>
                                          </p:val>
                                        </p:tav>
                                        <p:tav tm="100000">
                                          <p:val>
                                            <p:strVal val="#ppt_x"/>
                                          </p:val>
                                        </p:tav>
                                      </p:tavLst>
                                    </p:anim>
                                    <p:anim calcmode="lin" valueType="num">
                                      <p:cBhvr additive="base">
                                        <p:cTn id="8" dur="500" fill="hold"/>
                                        <p:tgtEl>
                                          <p:spTgt spid="116"/>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17"/>
                                        </p:tgtEl>
                                        <p:attrNameLst>
                                          <p:attrName>style.visibility</p:attrName>
                                        </p:attrNameLst>
                                      </p:cBhvr>
                                      <p:to>
                                        <p:strVal val="visible"/>
                                      </p:to>
                                    </p:set>
                                    <p:anim calcmode="lin" valueType="num">
                                      <p:cBhvr additive="base">
                                        <p:cTn id="11" dur="500" fill="hold"/>
                                        <p:tgtEl>
                                          <p:spTgt spid="117"/>
                                        </p:tgtEl>
                                        <p:attrNameLst>
                                          <p:attrName>ppt_x</p:attrName>
                                        </p:attrNameLst>
                                      </p:cBhvr>
                                      <p:tavLst>
                                        <p:tav tm="0">
                                          <p:val>
                                            <p:strVal val="0-#ppt_w/2"/>
                                          </p:val>
                                        </p:tav>
                                        <p:tav tm="100000">
                                          <p:val>
                                            <p:strVal val="#ppt_x"/>
                                          </p:val>
                                        </p:tav>
                                      </p:tavLst>
                                    </p:anim>
                                    <p:anim calcmode="lin" valueType="num">
                                      <p:cBhvr additive="base">
                                        <p:cTn id="12" dur="500" fill="hold"/>
                                        <p:tgtEl>
                                          <p:spTgt spid="1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2C62B134-AA80-47FA-A27B-C9B054C57F59}"/>
              </a:ext>
            </a:extLst>
          </p:cNvPr>
          <p:cNvSpPr/>
          <p:nvPr/>
        </p:nvSpPr>
        <p:spPr>
          <a:xfrm>
            <a:off x="7523544" y="228599"/>
            <a:ext cx="4668456" cy="6400800"/>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ình chữ nhật 1">
            <a:extLst>
              <a:ext uri="{FF2B5EF4-FFF2-40B4-BE49-F238E27FC236}">
                <a16:creationId xmlns:a16="http://schemas.microsoft.com/office/drawing/2014/main" id="{1E4743E9-0B2B-457B-A635-C1F7AACD59F8}"/>
              </a:ext>
            </a:extLst>
          </p:cNvPr>
          <p:cNvSpPr/>
          <p:nvPr/>
        </p:nvSpPr>
        <p:spPr>
          <a:xfrm>
            <a:off x="0" y="0"/>
            <a:ext cx="7326775" cy="685800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5" name="Hình chữ nhật 4">
            <a:extLst>
              <a:ext uri="{FF2B5EF4-FFF2-40B4-BE49-F238E27FC236}">
                <a16:creationId xmlns:a16="http://schemas.microsoft.com/office/drawing/2014/main" id="{D8706422-1B02-4226-B257-67104902B04C}"/>
              </a:ext>
            </a:extLst>
          </p:cNvPr>
          <p:cNvSpPr/>
          <p:nvPr/>
        </p:nvSpPr>
        <p:spPr>
          <a:xfrm>
            <a:off x="0" y="228599"/>
            <a:ext cx="3657600" cy="629952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ộp Văn bản 5">
            <a:extLst>
              <a:ext uri="{FF2B5EF4-FFF2-40B4-BE49-F238E27FC236}">
                <a16:creationId xmlns:a16="http://schemas.microsoft.com/office/drawing/2014/main" id="{A4A71C7A-7A0C-43FF-831C-CFB5CCCFBBD9}"/>
              </a:ext>
            </a:extLst>
          </p:cNvPr>
          <p:cNvSpPr txBox="1"/>
          <p:nvPr/>
        </p:nvSpPr>
        <p:spPr>
          <a:xfrm>
            <a:off x="212584" y="3055194"/>
            <a:ext cx="3232432" cy="646331"/>
          </a:xfrm>
          <a:prstGeom prst="rect">
            <a:avLst/>
          </a:prstGeom>
          <a:noFill/>
        </p:spPr>
        <p:txBody>
          <a:bodyPr wrap="square" rtlCol="0">
            <a:spAutoFit/>
          </a:bodyPr>
          <a:lstStyle/>
          <a:p>
            <a:pPr algn="r"/>
            <a:r>
              <a:rPr lang="en-US" sz="3600">
                <a:solidFill>
                  <a:schemeClr val="bg1"/>
                </a:solidFill>
              </a:rPr>
              <a:t>CLASSIFICATION</a:t>
            </a:r>
            <a:endParaRPr lang="vi-VN" sz="3600" dirty="0">
              <a:solidFill>
                <a:schemeClr val="bg1"/>
              </a:solidFill>
            </a:endParaRPr>
          </a:p>
        </p:txBody>
      </p:sp>
      <p:sp>
        <p:nvSpPr>
          <p:cNvPr id="7" name="Hình tự do: Hình 6">
            <a:extLst>
              <a:ext uri="{FF2B5EF4-FFF2-40B4-BE49-F238E27FC236}">
                <a16:creationId xmlns:a16="http://schemas.microsoft.com/office/drawing/2014/main" id="{DDCD97A7-1C4C-4E18-A783-26D21582A5F3}"/>
              </a:ext>
            </a:extLst>
          </p:cNvPr>
          <p:cNvSpPr/>
          <p:nvPr/>
        </p:nvSpPr>
        <p:spPr>
          <a:xfrm>
            <a:off x="1446632" y="1380281"/>
            <a:ext cx="2129742" cy="4097438"/>
          </a:xfrm>
          <a:custGeom>
            <a:avLst/>
            <a:gdLst>
              <a:gd name="connsiteX0" fmla="*/ 46299 w 2129742"/>
              <a:gd name="connsiteY0" fmla="*/ 0 h 4097438"/>
              <a:gd name="connsiteX1" fmla="*/ 2129742 w 2129742"/>
              <a:gd name="connsiteY1" fmla="*/ 0 h 4097438"/>
              <a:gd name="connsiteX2" fmla="*/ 2129742 w 2129742"/>
              <a:gd name="connsiteY2" fmla="*/ 4097438 h 4097438"/>
              <a:gd name="connsiteX3" fmla="*/ 0 w 2129742"/>
              <a:gd name="connsiteY3" fmla="*/ 4097438 h 4097438"/>
            </a:gdLst>
            <a:ahLst/>
            <a:cxnLst>
              <a:cxn ang="0">
                <a:pos x="connsiteX0" y="connsiteY0"/>
              </a:cxn>
              <a:cxn ang="0">
                <a:pos x="connsiteX1" y="connsiteY1"/>
              </a:cxn>
              <a:cxn ang="0">
                <a:pos x="connsiteX2" y="connsiteY2"/>
              </a:cxn>
              <a:cxn ang="0">
                <a:pos x="connsiteX3" y="connsiteY3"/>
              </a:cxn>
            </a:cxnLst>
            <a:rect l="l" t="t" r="r" b="b"/>
            <a:pathLst>
              <a:path w="2129742" h="4097438">
                <a:moveTo>
                  <a:pt x="46299" y="0"/>
                </a:moveTo>
                <a:lnTo>
                  <a:pt x="2129742" y="0"/>
                </a:lnTo>
                <a:lnTo>
                  <a:pt x="2129742" y="4097438"/>
                </a:lnTo>
                <a:lnTo>
                  <a:pt x="0" y="4097438"/>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56633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ình chữ nhật 2">
            <a:extLst>
              <a:ext uri="{FF2B5EF4-FFF2-40B4-BE49-F238E27FC236}">
                <a16:creationId xmlns:a16="http://schemas.microsoft.com/office/drawing/2014/main" id="{A66FA13F-5EBE-44D9-9416-47B007B28B84}"/>
              </a:ext>
            </a:extLst>
          </p:cNvPr>
          <p:cNvSpPr/>
          <p:nvPr/>
        </p:nvSpPr>
        <p:spPr>
          <a:xfrm>
            <a:off x="532435" y="162045"/>
            <a:ext cx="5104436" cy="6672805"/>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ình chữ nhật 1">
            <a:extLst>
              <a:ext uri="{FF2B5EF4-FFF2-40B4-BE49-F238E27FC236}">
                <a16:creationId xmlns:a16="http://schemas.microsoft.com/office/drawing/2014/main" id="{FCF07C2F-9FB6-4669-A902-44BD327D71F6}"/>
              </a:ext>
            </a:extLst>
          </p:cNvPr>
          <p:cNvSpPr/>
          <p:nvPr/>
        </p:nvSpPr>
        <p:spPr>
          <a:xfrm>
            <a:off x="3391382" y="1909823"/>
            <a:ext cx="8623139" cy="4786132"/>
          </a:xfrm>
          <a:prstGeom prst="rect">
            <a:avLst/>
          </a:prstGeom>
          <a:solidFill>
            <a:srgbClr val="223D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4" name="Hộp Văn bản 3">
            <a:extLst>
              <a:ext uri="{FF2B5EF4-FFF2-40B4-BE49-F238E27FC236}">
                <a16:creationId xmlns:a16="http://schemas.microsoft.com/office/drawing/2014/main" id="{BEE148AD-6423-4349-9FED-81BA82A32D23}"/>
              </a:ext>
            </a:extLst>
          </p:cNvPr>
          <p:cNvSpPr txBox="1"/>
          <p:nvPr/>
        </p:nvSpPr>
        <p:spPr>
          <a:xfrm>
            <a:off x="769716" y="354483"/>
            <a:ext cx="4629873" cy="830997"/>
          </a:xfrm>
          <a:prstGeom prst="rect">
            <a:avLst/>
          </a:prstGeom>
          <a:noFill/>
        </p:spPr>
        <p:txBody>
          <a:bodyPr wrap="square" rtlCol="0">
            <a:spAutoFit/>
          </a:bodyPr>
          <a:lstStyle/>
          <a:p>
            <a:r>
              <a:rPr lang="en-US" sz="4800">
                <a:solidFill>
                  <a:schemeClr val="bg1"/>
                </a:solidFill>
              </a:rPr>
              <a:t>CLASSIFICATION</a:t>
            </a:r>
            <a:endParaRPr lang="vi-VN" sz="4800" dirty="0">
              <a:solidFill>
                <a:schemeClr val="bg1"/>
              </a:solidFill>
            </a:endParaRPr>
          </a:p>
        </p:txBody>
      </p:sp>
      <p:sp>
        <p:nvSpPr>
          <p:cNvPr id="5" name="Hình chữ nhật 4">
            <a:extLst>
              <a:ext uri="{FF2B5EF4-FFF2-40B4-BE49-F238E27FC236}">
                <a16:creationId xmlns:a16="http://schemas.microsoft.com/office/drawing/2014/main" id="{501A588C-8EAF-48B6-A693-64306B1468FB}"/>
              </a:ext>
            </a:extLst>
          </p:cNvPr>
          <p:cNvSpPr/>
          <p:nvPr/>
        </p:nvSpPr>
        <p:spPr>
          <a:xfrm>
            <a:off x="532434" y="1344697"/>
            <a:ext cx="3912243" cy="23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7" name="Hộp Văn bản 6">
            <a:extLst>
              <a:ext uri="{FF2B5EF4-FFF2-40B4-BE49-F238E27FC236}">
                <a16:creationId xmlns:a16="http://schemas.microsoft.com/office/drawing/2014/main" id="{6AA44F87-0ED0-4B99-A359-E2AFDD9C6959}"/>
              </a:ext>
            </a:extLst>
          </p:cNvPr>
          <p:cNvSpPr txBox="1"/>
          <p:nvPr/>
        </p:nvSpPr>
        <p:spPr>
          <a:xfrm>
            <a:off x="3842794" y="1998350"/>
            <a:ext cx="5613723" cy="646331"/>
          </a:xfrm>
          <a:prstGeom prst="rect">
            <a:avLst/>
          </a:prstGeom>
          <a:noFill/>
        </p:spPr>
        <p:txBody>
          <a:bodyPr wrap="square" rtlCol="0">
            <a:spAutoFit/>
          </a:bodyPr>
          <a:lstStyle/>
          <a:p>
            <a:r>
              <a:rPr lang="en-US" sz="3600">
                <a:solidFill>
                  <a:schemeClr val="bg1"/>
                </a:solidFill>
              </a:rPr>
              <a:t>Các dạng Classification </a:t>
            </a:r>
            <a:endParaRPr lang="vi-VN" sz="3600" dirty="0">
              <a:solidFill>
                <a:schemeClr val="bg1"/>
              </a:solidFill>
            </a:endParaRPr>
          </a:p>
        </p:txBody>
      </p:sp>
      <p:sp>
        <p:nvSpPr>
          <p:cNvPr id="9" name="Hình chữ nhật 8">
            <a:extLst>
              <a:ext uri="{FF2B5EF4-FFF2-40B4-BE49-F238E27FC236}">
                <a16:creationId xmlns:a16="http://schemas.microsoft.com/office/drawing/2014/main" id="{2B9BE633-22CF-4CBC-B0A6-604D6234F7DF}"/>
              </a:ext>
            </a:extLst>
          </p:cNvPr>
          <p:cNvSpPr/>
          <p:nvPr/>
        </p:nvSpPr>
        <p:spPr>
          <a:xfrm>
            <a:off x="3391382" y="2738681"/>
            <a:ext cx="3530279" cy="235563"/>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0" name="Hộp Văn bản 9">
            <a:extLst>
              <a:ext uri="{FF2B5EF4-FFF2-40B4-BE49-F238E27FC236}">
                <a16:creationId xmlns:a16="http://schemas.microsoft.com/office/drawing/2014/main" id="{EE94BE9D-4AEC-4F4A-AB40-4FCBCD500AE4}"/>
              </a:ext>
            </a:extLst>
          </p:cNvPr>
          <p:cNvSpPr txBox="1"/>
          <p:nvPr/>
        </p:nvSpPr>
        <p:spPr>
          <a:xfrm>
            <a:off x="4849792" y="3421588"/>
            <a:ext cx="6910086" cy="3108543"/>
          </a:xfrm>
          <a:prstGeom prst="rect">
            <a:avLst/>
          </a:prstGeom>
          <a:noFill/>
        </p:spPr>
        <p:txBody>
          <a:bodyPr wrap="square" rtlCol="0">
            <a:spAutoFit/>
          </a:bodyPr>
          <a:lstStyle/>
          <a:p>
            <a:pPr marL="457200" indent="-457200">
              <a:buFont typeface="Wingdings" panose="05000000000000000000" pitchFamily="2" charset="2"/>
              <a:buChar char="Ø"/>
            </a:pPr>
            <a:r>
              <a:rPr lang="en-US" sz="2800">
                <a:solidFill>
                  <a:schemeClr val="bg1"/>
                </a:solidFill>
              </a:rPr>
              <a:t>Binary Classification (Phân loại nhị phân)</a:t>
            </a:r>
            <a:endParaRPr lang="en-US" dirty="0"/>
          </a:p>
          <a:p>
            <a:pPr marL="457200" indent="-457200">
              <a:buFont typeface="Wingdings" panose="05000000000000000000" pitchFamily="2" charset="2"/>
              <a:buChar char="Ø"/>
            </a:pPr>
            <a:r>
              <a:rPr lang="en-US" sz="2800">
                <a:solidFill>
                  <a:schemeClr val="bg1"/>
                </a:solidFill>
              </a:rPr>
              <a:t>Multi-Class Classification (Phân loại nhiều loại)</a:t>
            </a:r>
          </a:p>
          <a:p>
            <a:pPr marL="457200" indent="-457200">
              <a:buFont typeface="Wingdings" panose="05000000000000000000" pitchFamily="2" charset="2"/>
              <a:buChar char="Ø"/>
            </a:pPr>
            <a:r>
              <a:rPr lang="en-US" sz="2800">
                <a:solidFill>
                  <a:schemeClr val="bg1"/>
                </a:solidFill>
              </a:rPr>
              <a:t>Multi-Label Classification (Phân loại nhiều nhãn)</a:t>
            </a:r>
          </a:p>
          <a:p>
            <a:pPr marL="457200" indent="-457200">
              <a:buFont typeface="Wingdings" panose="05000000000000000000" pitchFamily="2" charset="2"/>
              <a:buChar char="Ø"/>
            </a:pPr>
            <a:r>
              <a:rPr lang="en-US" sz="2800">
                <a:solidFill>
                  <a:schemeClr val="bg1"/>
                </a:solidFill>
              </a:rPr>
              <a:t>Imbalanced Classification (Phân loại không cân bằng)</a:t>
            </a:r>
          </a:p>
        </p:txBody>
      </p:sp>
      <p:grpSp>
        <p:nvGrpSpPr>
          <p:cNvPr id="15" name="Nhóm 14">
            <a:extLst>
              <a:ext uri="{FF2B5EF4-FFF2-40B4-BE49-F238E27FC236}">
                <a16:creationId xmlns:a16="http://schemas.microsoft.com/office/drawing/2014/main" id="{CF06F71D-86B8-4B01-B601-511B0517DBFE}"/>
              </a:ext>
            </a:extLst>
          </p:cNvPr>
          <p:cNvGrpSpPr/>
          <p:nvPr/>
        </p:nvGrpSpPr>
        <p:grpSpPr>
          <a:xfrm>
            <a:off x="6331351" y="374754"/>
            <a:ext cx="5860649" cy="1293561"/>
            <a:chOff x="6331351" y="491607"/>
            <a:chExt cx="5860649" cy="1293561"/>
          </a:xfrm>
        </p:grpSpPr>
        <p:sp>
          <p:nvSpPr>
            <p:cNvPr id="11" name="Hình chữ nhật 10">
              <a:extLst>
                <a:ext uri="{FF2B5EF4-FFF2-40B4-BE49-F238E27FC236}">
                  <a16:creationId xmlns:a16="http://schemas.microsoft.com/office/drawing/2014/main" id="{1733B77B-2B13-44B4-8BE1-4033B935474A}"/>
                </a:ext>
              </a:extLst>
            </p:cNvPr>
            <p:cNvSpPr/>
            <p:nvPr/>
          </p:nvSpPr>
          <p:spPr>
            <a:xfrm>
              <a:off x="6331351" y="491607"/>
              <a:ext cx="5860649" cy="1059399"/>
            </a:xfrm>
            <a:prstGeom prst="rect">
              <a:avLst/>
            </a:prstGeom>
            <a:solidFill>
              <a:srgbClr val="00AE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4" name="Hình tự do: Hình 13">
              <a:extLst>
                <a:ext uri="{FF2B5EF4-FFF2-40B4-BE49-F238E27FC236}">
                  <a16:creationId xmlns:a16="http://schemas.microsoft.com/office/drawing/2014/main" id="{68FD2636-A2B6-417C-B455-AE29DA5D871B}"/>
                </a:ext>
              </a:extLst>
            </p:cNvPr>
            <p:cNvSpPr/>
            <p:nvPr/>
          </p:nvSpPr>
          <p:spPr>
            <a:xfrm>
              <a:off x="6526192" y="725769"/>
              <a:ext cx="5665808" cy="1059399"/>
            </a:xfrm>
            <a:custGeom>
              <a:avLst/>
              <a:gdLst>
                <a:gd name="connsiteX0" fmla="*/ 0 w 5665808"/>
                <a:gd name="connsiteY0" fmla="*/ 0 h 1059399"/>
                <a:gd name="connsiteX1" fmla="*/ 5665808 w 5665808"/>
                <a:gd name="connsiteY1" fmla="*/ 0 h 1059399"/>
                <a:gd name="connsiteX2" fmla="*/ 5665808 w 5665808"/>
                <a:gd name="connsiteY2" fmla="*/ 1059399 h 1059399"/>
                <a:gd name="connsiteX3" fmla="*/ 0 w 5665808"/>
                <a:gd name="connsiteY3" fmla="*/ 1059399 h 1059399"/>
              </a:gdLst>
              <a:ahLst/>
              <a:cxnLst>
                <a:cxn ang="0">
                  <a:pos x="connsiteX0" y="connsiteY0"/>
                </a:cxn>
                <a:cxn ang="0">
                  <a:pos x="connsiteX1" y="connsiteY1"/>
                </a:cxn>
                <a:cxn ang="0">
                  <a:pos x="connsiteX2" y="connsiteY2"/>
                </a:cxn>
                <a:cxn ang="0">
                  <a:pos x="connsiteX3" y="connsiteY3"/>
                </a:cxn>
              </a:cxnLst>
              <a:rect l="l" t="t" r="r" b="b"/>
              <a:pathLst>
                <a:path w="5665808" h="1059399">
                  <a:moveTo>
                    <a:pt x="0" y="0"/>
                  </a:moveTo>
                  <a:lnTo>
                    <a:pt x="5665808" y="0"/>
                  </a:lnTo>
                  <a:lnTo>
                    <a:pt x="5665808" y="1059399"/>
                  </a:lnTo>
                  <a:lnTo>
                    <a:pt x="0" y="1059399"/>
                  </a:lnTo>
                  <a:close/>
                </a:path>
              </a:pathLst>
            </a:custGeom>
            <a:solidFill>
              <a:srgbClr val="223D5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sp>
        <p:nvSpPr>
          <p:cNvPr id="17" name="Hình chữ nhật 16">
            <a:extLst>
              <a:ext uri="{FF2B5EF4-FFF2-40B4-BE49-F238E27FC236}">
                <a16:creationId xmlns:a16="http://schemas.microsoft.com/office/drawing/2014/main" id="{D5E03D63-2A4E-454D-9150-6CB4D1AB7B47}"/>
              </a:ext>
            </a:extLst>
          </p:cNvPr>
          <p:cNvSpPr/>
          <p:nvPr/>
        </p:nvSpPr>
        <p:spPr>
          <a:xfrm>
            <a:off x="532433" y="1758097"/>
            <a:ext cx="2858947" cy="5076753"/>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ộp Văn bản 5">
            <a:extLst>
              <a:ext uri="{FF2B5EF4-FFF2-40B4-BE49-F238E27FC236}">
                <a16:creationId xmlns:a16="http://schemas.microsoft.com/office/drawing/2014/main" id="{D8FE6A70-6699-4EF4-BBAD-94E6C2BFB4EF}"/>
              </a:ext>
            </a:extLst>
          </p:cNvPr>
          <p:cNvSpPr txBox="1"/>
          <p:nvPr/>
        </p:nvSpPr>
        <p:spPr>
          <a:xfrm>
            <a:off x="769716" y="1861029"/>
            <a:ext cx="2505919" cy="1200329"/>
          </a:xfrm>
          <a:prstGeom prst="rect">
            <a:avLst/>
          </a:prstGeom>
          <a:noFill/>
        </p:spPr>
        <p:txBody>
          <a:bodyPr wrap="square" rtlCol="0">
            <a:spAutoFit/>
          </a:bodyPr>
          <a:lstStyle/>
          <a:p>
            <a:r>
              <a:rPr lang="en-US" sz="2400">
                <a:solidFill>
                  <a:schemeClr val="bg1"/>
                </a:solidFill>
              </a:rPr>
              <a:t>Thuộc loại supervised learning</a:t>
            </a:r>
            <a:endParaRPr lang="vi-VN" dirty="0"/>
          </a:p>
        </p:txBody>
      </p:sp>
      <p:sp>
        <p:nvSpPr>
          <p:cNvPr id="16" name="Hình chữ nhật 15">
            <a:extLst>
              <a:ext uri="{FF2B5EF4-FFF2-40B4-BE49-F238E27FC236}">
                <a16:creationId xmlns:a16="http://schemas.microsoft.com/office/drawing/2014/main" id="{48AAFD5F-55E2-4C25-930A-67F9FB3CD1A0}"/>
              </a:ext>
            </a:extLst>
          </p:cNvPr>
          <p:cNvSpPr/>
          <p:nvPr/>
        </p:nvSpPr>
        <p:spPr>
          <a:xfrm>
            <a:off x="-1226916" y="0"/>
            <a:ext cx="175934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Tree>
    <p:extLst>
      <p:ext uri="{BB962C8B-B14F-4D97-AF65-F5344CB8AC3E}">
        <p14:creationId xmlns:p14="http://schemas.microsoft.com/office/powerpoint/2010/main" val="1547306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0-#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2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C3A81A2B-6474-4606-BF9C-03B9E3086F43}"/>
              </a:ext>
            </a:extLst>
          </p:cNvPr>
          <p:cNvSpPr txBox="1"/>
          <p:nvPr/>
        </p:nvSpPr>
        <p:spPr>
          <a:xfrm>
            <a:off x="3586480" y="690880"/>
            <a:ext cx="3289808" cy="800219"/>
          </a:xfrm>
          <a:prstGeom prst="rect">
            <a:avLst/>
          </a:prstGeom>
          <a:noFill/>
        </p:spPr>
        <p:txBody>
          <a:bodyPr wrap="square" rtlCol="0">
            <a:spAutoFit/>
          </a:bodyPr>
          <a:lstStyle/>
          <a:p>
            <a:pPr algn="ctr"/>
            <a:r>
              <a:rPr lang="en-US" sz="2800" b="1"/>
              <a:t>Binary classification</a:t>
            </a:r>
            <a:endParaRPr lang="vi-VN" sz="2800" dirty="0"/>
          </a:p>
          <a:p>
            <a:pPr algn="ctr"/>
            <a:endParaRPr lang="vi-VN" dirty="0"/>
          </a:p>
        </p:txBody>
      </p:sp>
      <p:sp>
        <p:nvSpPr>
          <p:cNvPr id="6" name="Hộp Văn bản 5">
            <a:extLst>
              <a:ext uri="{FF2B5EF4-FFF2-40B4-BE49-F238E27FC236}">
                <a16:creationId xmlns:a16="http://schemas.microsoft.com/office/drawing/2014/main" id="{0572936C-990B-4B28-8B19-66705803173F}"/>
              </a:ext>
            </a:extLst>
          </p:cNvPr>
          <p:cNvSpPr txBox="1"/>
          <p:nvPr/>
        </p:nvSpPr>
        <p:spPr>
          <a:xfrm>
            <a:off x="7630160" y="5730240"/>
            <a:ext cx="4384040" cy="523220"/>
          </a:xfrm>
          <a:prstGeom prst="rect">
            <a:avLst/>
          </a:prstGeom>
          <a:noFill/>
        </p:spPr>
        <p:txBody>
          <a:bodyPr wrap="square" rtlCol="0">
            <a:spAutoFit/>
          </a:bodyPr>
          <a:lstStyle/>
          <a:p>
            <a:pPr lvl="1" algn="ctr"/>
            <a:r>
              <a:rPr lang="en-US" sz="2800" b="1"/>
              <a:t>Multi-Class Classification </a:t>
            </a:r>
            <a:endParaRPr lang="vi-VN" dirty="0"/>
          </a:p>
        </p:txBody>
      </p:sp>
      <p:grpSp>
        <p:nvGrpSpPr>
          <p:cNvPr id="16" name="Nhóm 15">
            <a:extLst>
              <a:ext uri="{FF2B5EF4-FFF2-40B4-BE49-F238E27FC236}">
                <a16:creationId xmlns:a16="http://schemas.microsoft.com/office/drawing/2014/main" id="{0EEE4255-FA55-419D-9B64-FF8D968B6C0B}"/>
              </a:ext>
            </a:extLst>
          </p:cNvPr>
          <p:cNvGrpSpPr/>
          <p:nvPr/>
        </p:nvGrpSpPr>
        <p:grpSpPr>
          <a:xfrm>
            <a:off x="2824480" y="1290320"/>
            <a:ext cx="4561840" cy="5567680"/>
            <a:chOff x="2824480" y="1290320"/>
            <a:chExt cx="4561840" cy="5567680"/>
          </a:xfrm>
        </p:grpSpPr>
        <p:sp>
          <p:nvSpPr>
            <p:cNvPr id="11" name="Hình tự do: Hình 10">
              <a:extLst>
                <a:ext uri="{FF2B5EF4-FFF2-40B4-BE49-F238E27FC236}">
                  <a16:creationId xmlns:a16="http://schemas.microsoft.com/office/drawing/2014/main" id="{C1850B7A-CF1B-40FB-9668-059853FE42F1}"/>
                </a:ext>
              </a:extLst>
            </p:cNvPr>
            <p:cNvSpPr/>
            <p:nvPr/>
          </p:nvSpPr>
          <p:spPr>
            <a:xfrm>
              <a:off x="2824480" y="1290320"/>
              <a:ext cx="4561840" cy="5567680"/>
            </a:xfrm>
            <a:custGeom>
              <a:avLst/>
              <a:gdLst>
                <a:gd name="connsiteX0" fmla="*/ 760322 w 4561840"/>
                <a:gd name="connsiteY0" fmla="*/ 0 h 5567680"/>
                <a:gd name="connsiteX1" fmla="*/ 3801518 w 4561840"/>
                <a:gd name="connsiteY1" fmla="*/ 0 h 5567680"/>
                <a:gd name="connsiteX2" fmla="*/ 4561840 w 4561840"/>
                <a:gd name="connsiteY2" fmla="*/ 760322 h 5567680"/>
                <a:gd name="connsiteX3" fmla="*/ 4561840 w 4561840"/>
                <a:gd name="connsiteY3" fmla="*/ 5567680 h 5567680"/>
                <a:gd name="connsiteX4" fmla="*/ 0 w 4561840"/>
                <a:gd name="connsiteY4" fmla="*/ 5567680 h 5567680"/>
                <a:gd name="connsiteX5" fmla="*/ 0 w 4561840"/>
                <a:gd name="connsiteY5" fmla="*/ 760322 h 5567680"/>
                <a:gd name="connsiteX6" fmla="*/ 760322 w 4561840"/>
                <a:gd name="connsiteY6" fmla="*/ 0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1840" h="5567680">
                  <a:moveTo>
                    <a:pt x="760322" y="0"/>
                  </a:moveTo>
                  <a:lnTo>
                    <a:pt x="3801518" y="0"/>
                  </a:lnTo>
                  <a:cubicBezTo>
                    <a:pt x="4221432" y="0"/>
                    <a:pt x="4561840" y="340408"/>
                    <a:pt x="4561840" y="760322"/>
                  </a:cubicBezTo>
                  <a:lnTo>
                    <a:pt x="4561840" y="5567680"/>
                  </a:lnTo>
                  <a:lnTo>
                    <a:pt x="0" y="5567680"/>
                  </a:lnTo>
                  <a:lnTo>
                    <a:pt x="0" y="760322"/>
                  </a:lnTo>
                  <a:cubicBezTo>
                    <a:pt x="0" y="340408"/>
                    <a:pt x="340408" y="0"/>
                    <a:pt x="760322"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8" name="Hộp Văn bản 7">
              <a:extLst>
                <a:ext uri="{FF2B5EF4-FFF2-40B4-BE49-F238E27FC236}">
                  <a16:creationId xmlns:a16="http://schemas.microsoft.com/office/drawing/2014/main" id="{E0556B12-9F5A-4843-B94E-5267AFFA1882}"/>
                </a:ext>
              </a:extLst>
            </p:cNvPr>
            <p:cNvSpPr txBox="1"/>
            <p:nvPr/>
          </p:nvSpPr>
          <p:spPr>
            <a:xfrm>
              <a:off x="3002280" y="1897003"/>
              <a:ext cx="4124960" cy="4555093"/>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sz="1600" b="1" dirty="0">
                  <a:solidFill>
                    <a:schemeClr val="bg1"/>
                  </a:solidFill>
                  <a:latin typeface="Arial" panose="020B0604020202020204" pitchFamily="34" charset="0"/>
                  <a:cs typeface="Arial" panose="020B0604020202020204" pitchFamily="34" charset="0"/>
                </a:rPr>
                <a:t>Ý T</a:t>
              </a:r>
              <a:r>
                <a:rPr lang="vi-VN" sz="1600" b="1" dirty="0">
                  <a:solidFill>
                    <a:schemeClr val="bg1"/>
                  </a:solidFill>
                  <a:cs typeface="Arial" panose="020B0604020202020204" pitchFamily="34" charset="0"/>
                </a:rPr>
                <a:t>Ư</a:t>
              </a:r>
              <a:r>
                <a:rPr lang="en-US" sz="1600" b="1" dirty="0">
                  <a:solidFill>
                    <a:schemeClr val="bg1"/>
                  </a:solidFill>
                  <a:latin typeface="Arial" panose="020B0604020202020204" pitchFamily="34" charset="0"/>
                  <a:cs typeface="Arial" panose="020B0604020202020204" pitchFamily="34" charset="0"/>
                </a:rPr>
                <a:t>ỞNG THUẬT TOÁN </a:t>
              </a:r>
              <a:r>
                <a:rPr lang="en-US" sz="2000" dirty="0">
                  <a:solidFill>
                    <a:schemeClr val="bg1"/>
                  </a:solidFill>
                </a:rPr>
                <a:t>: </a:t>
              </a:r>
              <a:r>
                <a:rPr lang="en-US" sz="2000" dirty="0" err="1">
                  <a:solidFill>
                    <a:schemeClr val="bg1"/>
                  </a:solidFill>
                </a:rPr>
                <a:t>Thuật</a:t>
              </a:r>
              <a:r>
                <a:rPr lang="en-US" sz="2000" dirty="0">
                  <a:solidFill>
                    <a:schemeClr val="bg1"/>
                  </a:solidFill>
                </a:rPr>
                <a:t> </a:t>
              </a:r>
              <a:r>
                <a:rPr lang="en-US" sz="2000" dirty="0" err="1">
                  <a:solidFill>
                    <a:schemeClr val="bg1"/>
                  </a:solidFill>
                </a:rPr>
                <a:t>toán</a:t>
              </a:r>
              <a:r>
                <a:rPr lang="en-US" sz="2000" dirty="0">
                  <a:solidFill>
                    <a:schemeClr val="bg1"/>
                  </a:solidFill>
                </a:rPr>
                <a:t> </a:t>
              </a:r>
              <a:r>
                <a:rPr lang="en-US" sz="2000" dirty="0" err="1">
                  <a:solidFill>
                    <a:schemeClr val="bg1"/>
                  </a:solidFill>
                </a:rPr>
                <a:t>tìm</a:t>
              </a:r>
              <a:r>
                <a:rPr lang="en-US" sz="2000" dirty="0">
                  <a:solidFill>
                    <a:schemeClr val="bg1"/>
                  </a:solidFill>
                </a:rPr>
                <a:t> </a:t>
              </a:r>
              <a:r>
                <a:rPr lang="en-US" sz="2000" dirty="0" err="1">
                  <a:solidFill>
                    <a:schemeClr val="bg1"/>
                  </a:solidFill>
                </a:rPr>
                <a:t>kiếm</a:t>
              </a:r>
              <a:r>
                <a:rPr lang="en-US" sz="2000" dirty="0">
                  <a:solidFill>
                    <a:schemeClr val="bg1"/>
                  </a:solidFill>
                </a:rPr>
                <a:t> </a:t>
              </a:r>
              <a:r>
                <a:rPr lang="en-US" sz="2000" dirty="0" err="1">
                  <a:solidFill>
                    <a:schemeClr val="bg1"/>
                  </a:solidFill>
                </a:rPr>
                <a:t>bằng</a:t>
              </a:r>
              <a:r>
                <a:rPr lang="en-US" sz="2000" dirty="0">
                  <a:solidFill>
                    <a:schemeClr val="bg1"/>
                  </a:solidFill>
                </a:rPr>
                <a:t> </a:t>
              </a:r>
              <a:r>
                <a:rPr lang="en-US" sz="2000" dirty="0" err="1">
                  <a:solidFill>
                    <a:schemeClr val="bg1"/>
                  </a:solidFill>
                </a:rPr>
                <a:t>cách</a:t>
              </a:r>
              <a:r>
                <a:rPr lang="en-US" sz="2000" dirty="0">
                  <a:solidFill>
                    <a:schemeClr val="bg1"/>
                  </a:solidFill>
                </a:rPr>
                <a:t> </a:t>
              </a:r>
              <a:r>
                <a:rPr lang="en-US" sz="2000" dirty="0" err="1">
                  <a:solidFill>
                    <a:schemeClr val="bg1"/>
                  </a:solidFill>
                </a:rPr>
                <a:t>mở</a:t>
              </a:r>
              <a:r>
                <a:rPr lang="en-US" sz="2000" dirty="0">
                  <a:solidFill>
                    <a:schemeClr val="bg1"/>
                  </a:solidFill>
                </a:rPr>
                <a:t> </a:t>
              </a:r>
              <a:r>
                <a:rPr lang="en-US" sz="2000" dirty="0" err="1">
                  <a:solidFill>
                    <a:schemeClr val="bg1"/>
                  </a:solidFill>
                </a:rPr>
                <a:t>rộng</a:t>
              </a:r>
              <a:r>
                <a:rPr lang="en-US" sz="2000" dirty="0">
                  <a:solidFill>
                    <a:schemeClr val="bg1"/>
                  </a:solidFill>
                </a:rPr>
                <a:t> </a:t>
              </a:r>
              <a:r>
                <a:rPr lang="en-US" sz="2000" dirty="0" err="1">
                  <a:solidFill>
                    <a:schemeClr val="bg1"/>
                  </a:solidFill>
                </a:rPr>
                <a:t>không</a:t>
              </a:r>
              <a:r>
                <a:rPr lang="en-US" sz="2000" dirty="0">
                  <a:solidFill>
                    <a:schemeClr val="bg1"/>
                  </a:solidFill>
                </a:rPr>
                <a:t> </a:t>
              </a:r>
              <a:r>
                <a:rPr lang="en-US" sz="2000" dirty="0" err="1">
                  <a:solidFill>
                    <a:schemeClr val="bg1"/>
                  </a:solidFill>
                </a:rPr>
                <a:t>gian</a:t>
              </a:r>
              <a:r>
                <a:rPr lang="en-US" sz="2000" dirty="0">
                  <a:solidFill>
                    <a:schemeClr val="bg1"/>
                  </a:solidFill>
                </a:rPr>
                <a:t> </a:t>
              </a:r>
              <a:r>
                <a:rPr lang="en-US" sz="2000" dirty="0" err="1">
                  <a:solidFill>
                    <a:schemeClr val="bg1"/>
                  </a:solidFill>
                </a:rPr>
                <a:t>tìm</a:t>
              </a:r>
              <a:r>
                <a:rPr lang="en-US" sz="2000" dirty="0">
                  <a:solidFill>
                    <a:schemeClr val="bg1"/>
                  </a:solidFill>
                </a:rPr>
                <a:t> </a:t>
              </a:r>
              <a:r>
                <a:rPr lang="en-US" sz="2000" dirty="0" err="1">
                  <a:solidFill>
                    <a:schemeClr val="bg1"/>
                  </a:solidFill>
                </a:rPr>
                <a:t>kiếm</a:t>
              </a:r>
              <a:r>
                <a:rPr lang="en-US" sz="2000" dirty="0">
                  <a:solidFill>
                    <a:schemeClr val="bg1"/>
                  </a:solidFill>
                </a:rPr>
                <a:t> </a:t>
              </a:r>
              <a:r>
                <a:rPr lang="en-US" sz="2000" dirty="0" err="1">
                  <a:solidFill>
                    <a:schemeClr val="bg1"/>
                  </a:solidFill>
                </a:rPr>
                <a:t>hướng</a:t>
              </a:r>
              <a:r>
                <a:rPr lang="en-US" sz="2000" dirty="0">
                  <a:solidFill>
                    <a:schemeClr val="bg1"/>
                  </a:solidFill>
                </a:rPr>
                <a:t> </a:t>
              </a:r>
              <a:r>
                <a:rPr lang="en-US" sz="2000" dirty="0" err="1">
                  <a:solidFill>
                    <a:schemeClr val="bg1"/>
                  </a:solidFill>
                </a:rPr>
                <a:t>tới</a:t>
              </a:r>
              <a:r>
                <a:rPr lang="en-US" sz="2000" dirty="0">
                  <a:solidFill>
                    <a:schemeClr val="bg1"/>
                  </a:solidFill>
                </a:rPr>
                <a:t> </a:t>
              </a:r>
              <a:r>
                <a:rPr lang="en-US" sz="2000" dirty="0" err="1">
                  <a:solidFill>
                    <a:schemeClr val="bg1"/>
                  </a:solidFill>
                </a:rPr>
                <a:t>các</a:t>
              </a:r>
              <a:r>
                <a:rPr lang="en-US" sz="2000" dirty="0">
                  <a:solidFill>
                    <a:schemeClr val="bg1"/>
                  </a:solidFill>
                </a:rPr>
                <a:t> node </a:t>
              </a:r>
              <a:r>
                <a:rPr lang="en-US" sz="2000" dirty="0" err="1">
                  <a:solidFill>
                    <a:schemeClr val="bg1"/>
                  </a:solidFill>
                </a:rPr>
                <a:t>gần</a:t>
              </a:r>
              <a:r>
                <a:rPr lang="en-US" sz="2000" dirty="0">
                  <a:solidFill>
                    <a:schemeClr val="bg1"/>
                  </a:solidFill>
                </a:rPr>
                <a:t> goal </a:t>
              </a:r>
              <a:r>
                <a:rPr lang="en-US" sz="2000" dirty="0" err="1">
                  <a:solidFill>
                    <a:schemeClr val="bg1"/>
                  </a:solidFill>
                </a:rPr>
                <a:t>nhất</a:t>
              </a:r>
              <a:r>
                <a:rPr lang="en-US" sz="2000" dirty="0">
                  <a:solidFill>
                    <a:schemeClr val="bg1"/>
                  </a:solidFill>
                </a:rPr>
                <a:t>. </a:t>
              </a:r>
              <a:r>
                <a:rPr lang="en-US" sz="2000" dirty="0" err="1">
                  <a:solidFill>
                    <a:schemeClr val="bg1"/>
                  </a:solidFill>
                </a:rPr>
                <a:t>Bằng</a:t>
              </a:r>
              <a:r>
                <a:rPr lang="en-US" sz="2000" dirty="0">
                  <a:solidFill>
                    <a:schemeClr val="bg1"/>
                  </a:solidFill>
                </a:rPr>
                <a:t> </a:t>
              </a:r>
              <a:r>
                <a:rPr lang="en-US" sz="2000" dirty="0" err="1">
                  <a:solidFill>
                    <a:schemeClr val="bg1"/>
                  </a:solidFill>
                </a:rPr>
                <a:t>cách</a:t>
              </a:r>
              <a:r>
                <a:rPr lang="en-US" sz="2000" dirty="0">
                  <a:solidFill>
                    <a:schemeClr val="bg1"/>
                  </a:solidFill>
                </a:rPr>
                <a:t> </a:t>
              </a:r>
              <a:r>
                <a:rPr lang="en-US" sz="2000" dirty="0" err="1">
                  <a:solidFill>
                    <a:schemeClr val="bg1"/>
                  </a:solidFill>
                </a:rPr>
                <a:t>sử</a:t>
              </a:r>
              <a:r>
                <a:rPr lang="en-US" sz="2000" dirty="0">
                  <a:solidFill>
                    <a:schemeClr val="bg1"/>
                  </a:solidFill>
                </a:rPr>
                <a:t> </a:t>
              </a:r>
              <a:r>
                <a:rPr lang="en-US" sz="2000" dirty="0" err="1">
                  <a:solidFill>
                    <a:schemeClr val="bg1"/>
                  </a:solidFill>
                </a:rPr>
                <a:t>dụng</a:t>
              </a:r>
              <a:r>
                <a:rPr lang="en-US" sz="2000" dirty="0">
                  <a:solidFill>
                    <a:schemeClr val="bg1"/>
                  </a:solidFill>
                </a:rPr>
                <a:t> </a:t>
              </a:r>
              <a:r>
                <a:rPr lang="en-US" sz="2000" dirty="0" err="1">
                  <a:solidFill>
                    <a:schemeClr val="bg1"/>
                  </a:solidFill>
                </a:rPr>
                <a:t>một</a:t>
              </a:r>
              <a:r>
                <a:rPr lang="en-US" sz="2000" dirty="0">
                  <a:solidFill>
                    <a:schemeClr val="bg1"/>
                  </a:solidFill>
                </a:rPr>
                <a:t> </a:t>
              </a:r>
              <a:r>
                <a:rPr lang="en-US" sz="2000" dirty="0" err="1">
                  <a:solidFill>
                    <a:schemeClr val="bg1"/>
                  </a:solidFill>
                </a:rPr>
                <a:t>hàm</a:t>
              </a:r>
              <a:r>
                <a:rPr lang="en-US" sz="2000" dirty="0">
                  <a:solidFill>
                    <a:schemeClr val="bg1"/>
                  </a:solidFill>
                </a:rPr>
                <a:t> </a:t>
              </a:r>
              <a:r>
                <a:rPr lang="en-US" sz="2000" dirty="0" err="1">
                  <a:solidFill>
                    <a:schemeClr val="bg1"/>
                  </a:solidFill>
                </a:rPr>
                <a:t>gọi</a:t>
              </a:r>
              <a:r>
                <a:rPr lang="en-US" sz="2000" dirty="0">
                  <a:solidFill>
                    <a:schemeClr val="bg1"/>
                  </a:solidFill>
                </a:rPr>
                <a:t> </a:t>
              </a:r>
              <a:r>
                <a:rPr lang="en-US" sz="2000" dirty="0" err="1">
                  <a:solidFill>
                    <a:schemeClr val="bg1"/>
                  </a:solidFill>
                </a:rPr>
                <a:t>là</a:t>
              </a:r>
              <a:r>
                <a:rPr lang="en-US" sz="2000" dirty="0">
                  <a:solidFill>
                    <a:schemeClr val="bg1"/>
                  </a:solidFill>
                </a:rPr>
                <a:t> f(n) </a:t>
              </a:r>
              <a:r>
                <a:rPr lang="en-US" sz="2000" dirty="0" err="1">
                  <a:solidFill>
                    <a:schemeClr val="bg1"/>
                  </a:solidFill>
                </a:rPr>
                <a:t>ước</a:t>
              </a:r>
              <a:r>
                <a:rPr lang="en-US" sz="2000" dirty="0">
                  <a:solidFill>
                    <a:schemeClr val="bg1"/>
                  </a:solidFill>
                </a:rPr>
                <a:t> </a:t>
              </a:r>
              <a:r>
                <a:rPr lang="en-US" sz="2000" dirty="0" err="1">
                  <a:solidFill>
                    <a:schemeClr val="bg1"/>
                  </a:solidFill>
                </a:rPr>
                <a:t>lượng</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a:t>
              </a:r>
            </a:p>
            <a:p>
              <a:pPr marL="285750" indent="-285750">
                <a:buFont typeface="Wingdings" panose="05000000000000000000" pitchFamily="2" charset="2"/>
                <a:buChar char="Ø"/>
              </a:pPr>
              <a:endParaRPr lang="en-US" sz="2000" dirty="0">
                <a:solidFill>
                  <a:schemeClr val="bg1"/>
                </a:solidFill>
              </a:endParaRPr>
            </a:p>
            <a:p>
              <a:pPr marL="285750" indent="-285750">
                <a:buFont typeface="Wingdings" panose="05000000000000000000" pitchFamily="2" charset="2"/>
                <a:buChar char="Ø"/>
              </a:pPr>
              <a:r>
                <a:rPr lang="en-US" b="1" dirty="0">
                  <a:solidFill>
                    <a:schemeClr val="bg1"/>
                  </a:solidFill>
                </a:rPr>
                <a:t>ƯU ĐIỂM</a:t>
              </a:r>
              <a:r>
                <a:rPr lang="en-US" dirty="0">
                  <a:solidFill>
                    <a:schemeClr val="bg1"/>
                  </a:solidFill>
                </a:rPr>
                <a:t>: </a:t>
              </a:r>
              <a:r>
                <a:rPr lang="en-US" dirty="0" err="1">
                  <a:solidFill>
                    <a:schemeClr val="bg1"/>
                  </a:solidFill>
                </a:rPr>
                <a:t>Hoạt</a:t>
              </a:r>
              <a:r>
                <a:rPr lang="en-US" dirty="0">
                  <a:solidFill>
                    <a:schemeClr val="bg1"/>
                  </a:solidFill>
                </a:rPr>
                <a:t> </a:t>
              </a:r>
              <a:r>
                <a:rPr lang="en-US" dirty="0" err="1">
                  <a:solidFill>
                    <a:schemeClr val="bg1"/>
                  </a:solidFill>
                </a:rPr>
                <a:t>động</a:t>
              </a:r>
              <a:r>
                <a:rPr lang="en-US" dirty="0">
                  <a:solidFill>
                    <a:schemeClr val="bg1"/>
                  </a:solidFill>
                </a:rPr>
                <a:t> </a:t>
              </a:r>
              <a:r>
                <a:rPr lang="en-US" dirty="0" err="1">
                  <a:solidFill>
                    <a:schemeClr val="bg1"/>
                  </a:solidFill>
                </a:rPr>
                <a:t>tốt</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vấn</a:t>
              </a:r>
              <a:r>
                <a:rPr lang="en-US" dirty="0">
                  <a:solidFill>
                    <a:schemeClr val="bg1"/>
                  </a:solidFill>
                </a:rPr>
                <a:t> </a:t>
              </a:r>
              <a:r>
                <a:rPr lang="en-US" dirty="0" err="1">
                  <a:solidFill>
                    <a:schemeClr val="bg1"/>
                  </a:solidFill>
                </a:rPr>
                <a:t>đề</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kiếm</a:t>
              </a:r>
              <a:r>
                <a:rPr lang="en-US" dirty="0">
                  <a:solidFill>
                    <a:schemeClr val="bg1"/>
                  </a:solidFill>
                </a:rPr>
                <a:t> </a:t>
              </a:r>
              <a:r>
                <a:rPr lang="en-US" dirty="0" err="1">
                  <a:solidFill>
                    <a:schemeClr val="bg1"/>
                  </a:solidFill>
                </a:rPr>
                <a:t>đường</a:t>
              </a:r>
              <a:r>
                <a:rPr lang="en-US" dirty="0">
                  <a:solidFill>
                    <a:schemeClr val="bg1"/>
                  </a:solidFill>
                </a:rPr>
                <a:t> </a:t>
              </a:r>
              <a:r>
                <a:rPr lang="en-US" dirty="0" err="1">
                  <a:solidFill>
                    <a:schemeClr val="bg1"/>
                  </a:solidFill>
                </a:rPr>
                <a:t>đi</a:t>
              </a:r>
              <a:r>
                <a:rPr lang="en-US" dirty="0">
                  <a:solidFill>
                    <a:schemeClr val="bg1"/>
                  </a:solidFill>
                </a:rPr>
                <a:t>, </a:t>
              </a:r>
              <a:r>
                <a:rPr lang="en-US" dirty="0" err="1">
                  <a:solidFill>
                    <a:schemeClr val="bg1"/>
                  </a:solidFill>
                </a:rPr>
                <a:t>với</a:t>
              </a:r>
              <a:r>
                <a:rPr lang="en-US" dirty="0">
                  <a:solidFill>
                    <a:schemeClr val="bg1"/>
                  </a:solidFill>
                </a:rPr>
                <a:t> chi </a:t>
              </a:r>
              <a:r>
                <a:rPr lang="en-US" dirty="0" err="1">
                  <a:solidFill>
                    <a:schemeClr val="bg1"/>
                  </a:solidFill>
                </a:rPr>
                <a:t>phí</a:t>
              </a:r>
              <a:r>
                <a:rPr lang="en-US" dirty="0">
                  <a:solidFill>
                    <a:schemeClr val="bg1"/>
                  </a:solidFill>
                </a:rPr>
                <a:t> </a:t>
              </a:r>
              <a:r>
                <a:rPr lang="en-US" dirty="0" err="1">
                  <a:solidFill>
                    <a:schemeClr val="bg1"/>
                  </a:solidFill>
                </a:rPr>
                <a:t>ít</a:t>
              </a:r>
              <a:r>
                <a:rPr lang="en-US" dirty="0">
                  <a:solidFill>
                    <a:schemeClr val="bg1"/>
                  </a:solidFill>
                </a:rPr>
                <a:t> </a:t>
              </a:r>
              <a:r>
                <a:rPr lang="en-US" dirty="0" err="1">
                  <a:solidFill>
                    <a:schemeClr val="bg1"/>
                  </a:solidFill>
                </a:rPr>
                <a:t>hơn</a:t>
              </a:r>
              <a:r>
                <a:rPr lang="en-US" dirty="0">
                  <a:solidFill>
                    <a:schemeClr val="bg1"/>
                  </a:solidFill>
                </a:rPr>
                <a:t> </a:t>
              </a:r>
              <a:r>
                <a:rPr lang="en-US" dirty="0" err="1">
                  <a:solidFill>
                    <a:schemeClr val="bg1"/>
                  </a:solidFill>
                </a:rPr>
                <a:t>để</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được</a:t>
              </a:r>
              <a:r>
                <a:rPr lang="en-US" dirty="0">
                  <a:solidFill>
                    <a:schemeClr val="bg1"/>
                  </a:solidFill>
                </a:rPr>
                <a:t> goal.</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b="1" dirty="0">
                  <a:solidFill>
                    <a:schemeClr val="bg1"/>
                  </a:solidFill>
                </a:rPr>
                <a:t>NHƯỢC ĐIỂM</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một</a:t>
              </a:r>
              <a:r>
                <a:rPr lang="en-US" dirty="0">
                  <a:solidFill>
                    <a:schemeClr val="bg1"/>
                  </a:solidFill>
                </a:rPr>
                <a:t> </a:t>
              </a:r>
              <a:r>
                <a:rPr lang="en-US" dirty="0" err="1">
                  <a:solidFill>
                    <a:schemeClr val="bg1"/>
                  </a:solidFill>
                </a:rPr>
                <a:t>số</a:t>
              </a:r>
              <a:r>
                <a:rPr lang="en-US" dirty="0">
                  <a:solidFill>
                    <a:schemeClr val="bg1"/>
                  </a:solidFill>
                </a:rPr>
                <a:t> </a:t>
              </a:r>
              <a:r>
                <a:rPr lang="en-US" dirty="0" err="1">
                  <a:solidFill>
                    <a:schemeClr val="bg1"/>
                  </a:solidFill>
                </a:rPr>
                <a:t>trường</a:t>
              </a:r>
              <a:r>
                <a:rPr lang="en-US" dirty="0">
                  <a:solidFill>
                    <a:schemeClr val="bg1"/>
                  </a:solidFill>
                </a:rPr>
                <a:t> </a:t>
              </a:r>
              <a:r>
                <a:rPr lang="en-US" dirty="0" err="1">
                  <a:solidFill>
                    <a:schemeClr val="bg1"/>
                  </a:solidFill>
                </a:rPr>
                <a:t>hợp</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được</a:t>
              </a:r>
              <a:r>
                <a:rPr lang="en-US" dirty="0">
                  <a:solidFill>
                    <a:schemeClr val="bg1"/>
                  </a:solidFill>
                </a:rPr>
                <a:t> SOLUTION. </a:t>
              </a:r>
              <a:endParaRPr lang="vi-VN"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grpSp>
        <p:nvGrpSpPr>
          <p:cNvPr id="17" name="Nhóm 16">
            <a:extLst>
              <a:ext uri="{FF2B5EF4-FFF2-40B4-BE49-F238E27FC236}">
                <a16:creationId xmlns:a16="http://schemas.microsoft.com/office/drawing/2014/main" id="{25E7DC68-D53E-4416-979A-EDF0F15E900B}"/>
              </a:ext>
            </a:extLst>
          </p:cNvPr>
          <p:cNvGrpSpPr/>
          <p:nvPr/>
        </p:nvGrpSpPr>
        <p:grpSpPr>
          <a:xfrm>
            <a:off x="7630160" y="0"/>
            <a:ext cx="4561840" cy="5646083"/>
            <a:chOff x="7630160" y="0"/>
            <a:chExt cx="4561840" cy="5646083"/>
          </a:xfrm>
        </p:grpSpPr>
        <p:sp>
          <p:nvSpPr>
            <p:cNvPr id="13" name="Hình tự do: Hình 12">
              <a:extLst>
                <a:ext uri="{FF2B5EF4-FFF2-40B4-BE49-F238E27FC236}">
                  <a16:creationId xmlns:a16="http://schemas.microsoft.com/office/drawing/2014/main" id="{926B2643-1677-41B8-8465-3589E82A9B08}"/>
                </a:ext>
              </a:extLst>
            </p:cNvPr>
            <p:cNvSpPr/>
            <p:nvPr/>
          </p:nvSpPr>
          <p:spPr>
            <a:xfrm>
              <a:off x="7630160" y="0"/>
              <a:ext cx="4561840" cy="5567680"/>
            </a:xfrm>
            <a:custGeom>
              <a:avLst/>
              <a:gdLst>
                <a:gd name="connsiteX0" fmla="*/ 0 w 4561840"/>
                <a:gd name="connsiteY0" fmla="*/ 0 h 5567680"/>
                <a:gd name="connsiteX1" fmla="*/ 4561840 w 4561840"/>
                <a:gd name="connsiteY1" fmla="*/ 0 h 5567680"/>
                <a:gd name="connsiteX2" fmla="*/ 4561840 w 4561840"/>
                <a:gd name="connsiteY2" fmla="*/ 4807358 h 5567680"/>
                <a:gd name="connsiteX3" fmla="*/ 3801518 w 4561840"/>
                <a:gd name="connsiteY3" fmla="*/ 5567680 h 5567680"/>
                <a:gd name="connsiteX4" fmla="*/ 760322 w 4561840"/>
                <a:gd name="connsiteY4" fmla="*/ 5567680 h 5567680"/>
                <a:gd name="connsiteX5" fmla="*/ 0 w 4561840"/>
                <a:gd name="connsiteY5" fmla="*/ 4807358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61840" h="5567680">
                  <a:moveTo>
                    <a:pt x="0" y="0"/>
                  </a:moveTo>
                  <a:lnTo>
                    <a:pt x="4561840" y="0"/>
                  </a:lnTo>
                  <a:lnTo>
                    <a:pt x="4561840" y="4807358"/>
                  </a:lnTo>
                  <a:cubicBezTo>
                    <a:pt x="4561840" y="5227272"/>
                    <a:pt x="4221432" y="5567680"/>
                    <a:pt x="3801518" y="5567680"/>
                  </a:cubicBezTo>
                  <a:lnTo>
                    <a:pt x="760322" y="5567680"/>
                  </a:lnTo>
                  <a:cubicBezTo>
                    <a:pt x="340408" y="5567680"/>
                    <a:pt x="0" y="5227272"/>
                    <a:pt x="0" y="4807358"/>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ộp Văn bản 8">
              <a:extLst>
                <a:ext uri="{FF2B5EF4-FFF2-40B4-BE49-F238E27FC236}">
                  <a16:creationId xmlns:a16="http://schemas.microsoft.com/office/drawing/2014/main" id="{DFCC1787-A517-4A2B-A654-C0E0D10024F8}"/>
                </a:ext>
              </a:extLst>
            </p:cNvPr>
            <p:cNvSpPr txBox="1"/>
            <p:nvPr/>
          </p:nvSpPr>
          <p:spPr>
            <a:xfrm>
              <a:off x="7889240" y="690880"/>
              <a:ext cx="4124960" cy="4955203"/>
            </a:xfrm>
            <a:prstGeom prst="rect">
              <a:avLst/>
            </a:prstGeom>
            <a:noFill/>
            <a:ln>
              <a:noFill/>
            </a:ln>
          </p:spPr>
          <p:txBody>
            <a:bodyPr wrap="square" rtlCol="0">
              <a:spAutoFit/>
            </a:bodyPr>
            <a:lstStyle/>
            <a:p>
              <a:pPr lvl="0"/>
              <a:r>
                <a:rPr lang="en-US" sz="1600" b="1" dirty="0">
                  <a:solidFill>
                    <a:schemeClr val="bg1"/>
                  </a:solidFill>
                  <a:latin typeface="Arial" panose="020B0604020202020204" pitchFamily="34" charset="0"/>
                  <a:cs typeface="Arial" panose="020B0604020202020204" pitchFamily="34" charset="0"/>
                </a:rPr>
                <a:t>Ý T</a:t>
              </a:r>
              <a:r>
                <a:rPr lang="vi-VN" sz="1600" b="1" dirty="0">
                  <a:solidFill>
                    <a:schemeClr val="bg1"/>
                  </a:solidFill>
                  <a:cs typeface="Arial" panose="020B0604020202020204" pitchFamily="34" charset="0"/>
                </a:rPr>
                <a:t>Ư</a:t>
              </a:r>
              <a:r>
                <a:rPr lang="en-US" sz="1600" b="1" dirty="0">
                  <a:solidFill>
                    <a:schemeClr val="bg1"/>
                  </a:solidFill>
                  <a:latin typeface="Arial" panose="020B0604020202020204" pitchFamily="34" charset="0"/>
                  <a:cs typeface="Arial" panose="020B0604020202020204" pitchFamily="34" charset="0"/>
                </a:rPr>
                <a:t>ỞNG THUẬT TOÁN </a:t>
              </a:r>
              <a:r>
                <a:rPr lang="en-US" sz="2000" dirty="0">
                  <a:solidFill>
                    <a:schemeClr val="bg1"/>
                  </a:solidFill>
                </a:rPr>
                <a:t>: </a:t>
              </a:r>
              <a:r>
                <a:rPr lang="en-US" sz="2000" dirty="0" err="1">
                  <a:solidFill>
                    <a:schemeClr val="bg1"/>
                  </a:solidFill>
                </a:rPr>
                <a:t>là</a:t>
              </a:r>
              <a:r>
                <a:rPr lang="en-US" sz="2000" dirty="0">
                  <a:solidFill>
                    <a:schemeClr val="bg1"/>
                  </a:solidFill>
                </a:rPr>
                <a:t> </a:t>
              </a:r>
              <a:r>
                <a:rPr lang="en-US" sz="2000" dirty="0" err="1">
                  <a:solidFill>
                    <a:schemeClr val="bg1"/>
                  </a:solidFill>
                </a:rPr>
                <a:t>thuật</a:t>
              </a:r>
              <a:r>
                <a:rPr lang="en-US" sz="2000" dirty="0">
                  <a:solidFill>
                    <a:schemeClr val="bg1"/>
                  </a:solidFill>
                </a:rPr>
                <a:t> </a:t>
              </a:r>
              <a:r>
                <a:rPr lang="en-US" sz="2000" dirty="0" err="1">
                  <a:solidFill>
                    <a:schemeClr val="bg1"/>
                  </a:solidFill>
                </a:rPr>
                <a:t>toán</a:t>
              </a:r>
              <a:r>
                <a:rPr lang="en-US" sz="2000" dirty="0">
                  <a:solidFill>
                    <a:schemeClr val="bg1"/>
                  </a:solidFill>
                </a:rPr>
                <a:t> </a:t>
              </a:r>
              <a:r>
                <a:rPr lang="en-US" sz="2000" dirty="0" err="1">
                  <a:solidFill>
                    <a:schemeClr val="bg1"/>
                  </a:solidFill>
                </a:rPr>
                <a:t>kết</a:t>
              </a:r>
              <a:r>
                <a:rPr lang="en-US" sz="2000" dirty="0">
                  <a:solidFill>
                    <a:schemeClr val="bg1"/>
                  </a:solidFill>
                </a:rPr>
                <a:t> </a:t>
              </a:r>
              <a:r>
                <a:rPr lang="en-US" sz="2000" dirty="0" err="1">
                  <a:solidFill>
                    <a:schemeClr val="bg1"/>
                  </a:solidFill>
                </a:rPr>
                <a:t>hợp</a:t>
              </a:r>
              <a:r>
                <a:rPr lang="en-US" sz="2000" dirty="0">
                  <a:solidFill>
                    <a:schemeClr val="bg1"/>
                  </a:solidFill>
                </a:rPr>
                <a:t> </a:t>
              </a:r>
              <a:r>
                <a:rPr lang="en-US" sz="2000" dirty="0" err="1">
                  <a:solidFill>
                    <a:schemeClr val="bg1"/>
                  </a:solidFill>
                </a:rPr>
                <a:t>giữa</a:t>
              </a:r>
              <a:r>
                <a:rPr lang="en-US" sz="2000" dirty="0">
                  <a:solidFill>
                    <a:schemeClr val="bg1"/>
                  </a:solidFill>
                </a:rPr>
                <a:t> Uniform – cost Search </a:t>
              </a:r>
              <a:r>
                <a:rPr lang="en-US" sz="2000" dirty="0" err="1">
                  <a:solidFill>
                    <a:schemeClr val="bg1"/>
                  </a:solidFill>
                </a:rPr>
                <a:t>và</a:t>
              </a:r>
              <a:r>
                <a:rPr lang="en-US" sz="2000" dirty="0">
                  <a:solidFill>
                    <a:schemeClr val="bg1"/>
                  </a:solidFill>
                </a:rPr>
                <a:t> Best First Search. </a:t>
              </a:r>
              <a:r>
                <a:rPr lang="en-US" sz="2000" dirty="0" err="1">
                  <a:solidFill>
                    <a:schemeClr val="bg1"/>
                  </a:solidFill>
                </a:rPr>
                <a:t>Nút</a:t>
              </a:r>
              <a:r>
                <a:rPr lang="en-US" sz="2000" dirty="0">
                  <a:solidFill>
                    <a:schemeClr val="bg1"/>
                  </a:solidFill>
                </a:rPr>
                <a:t> </a:t>
              </a:r>
              <a:r>
                <a:rPr lang="en-US" sz="2000" dirty="0" err="1">
                  <a:solidFill>
                    <a:schemeClr val="bg1"/>
                  </a:solidFill>
                </a:rPr>
                <a:t>mới</a:t>
              </a:r>
              <a:r>
                <a:rPr lang="en-US" sz="2000" dirty="0">
                  <a:solidFill>
                    <a:schemeClr val="bg1"/>
                  </a:solidFill>
                </a:rPr>
                <a:t> </a:t>
              </a:r>
              <a:r>
                <a:rPr lang="en-US" sz="2000" dirty="0" err="1">
                  <a:solidFill>
                    <a:schemeClr val="bg1"/>
                  </a:solidFill>
                </a:rPr>
                <a:t>sẽ</a:t>
              </a:r>
              <a:r>
                <a:rPr lang="en-US" sz="2000" dirty="0">
                  <a:solidFill>
                    <a:schemeClr val="bg1"/>
                  </a:solidFill>
                </a:rPr>
                <a:t> </a:t>
              </a:r>
              <a:r>
                <a:rPr lang="en-US" sz="2000" dirty="0" err="1">
                  <a:solidFill>
                    <a:schemeClr val="bg1"/>
                  </a:solidFill>
                </a:rPr>
                <a:t>được</a:t>
              </a:r>
              <a:r>
                <a:rPr lang="en-US" sz="2000" dirty="0">
                  <a:solidFill>
                    <a:schemeClr val="bg1"/>
                  </a:solidFill>
                </a:rPr>
                <a:t> </a:t>
              </a:r>
              <a:r>
                <a:rPr lang="en-US" sz="2000" dirty="0" err="1">
                  <a:solidFill>
                    <a:schemeClr val="bg1"/>
                  </a:solidFill>
                </a:rPr>
                <a:t>mở</a:t>
              </a:r>
              <a:r>
                <a:rPr lang="en-US" sz="2000" dirty="0">
                  <a:solidFill>
                    <a:schemeClr val="bg1"/>
                  </a:solidFill>
                </a:rPr>
                <a:t> </a:t>
              </a:r>
              <a:r>
                <a:rPr lang="en-US" sz="2000" dirty="0" err="1">
                  <a:solidFill>
                    <a:schemeClr val="bg1"/>
                  </a:solidFill>
                </a:rPr>
                <a:t>rộng</a:t>
              </a:r>
              <a:r>
                <a:rPr lang="en-US" sz="2000" dirty="0">
                  <a:solidFill>
                    <a:schemeClr val="bg1"/>
                  </a:solidFill>
                </a:rPr>
                <a:t> </a:t>
              </a:r>
              <a:r>
                <a:rPr lang="en-US" sz="2000" dirty="0" err="1">
                  <a:solidFill>
                    <a:schemeClr val="bg1"/>
                  </a:solidFill>
                </a:rPr>
                <a:t>dựa</a:t>
              </a:r>
              <a:r>
                <a:rPr lang="en-US" sz="2000" dirty="0">
                  <a:solidFill>
                    <a:schemeClr val="bg1"/>
                  </a:solidFill>
                </a:rPr>
                <a:t> </a:t>
              </a:r>
              <a:r>
                <a:rPr lang="en-US" sz="2000" dirty="0" err="1">
                  <a:solidFill>
                    <a:schemeClr val="bg1"/>
                  </a:solidFill>
                </a:rPr>
                <a:t>trên</a:t>
              </a:r>
              <a:r>
                <a:rPr lang="en-US" sz="2000" dirty="0">
                  <a:solidFill>
                    <a:schemeClr val="bg1"/>
                  </a:solidFill>
                </a:rPr>
                <a:t> PATH – COST </a:t>
              </a:r>
              <a:r>
                <a:rPr lang="en-US" sz="2000" dirty="0" err="1">
                  <a:solidFill>
                    <a:schemeClr val="bg1"/>
                  </a:solidFill>
                </a:rPr>
                <a:t>từ</a:t>
              </a:r>
              <a:r>
                <a:rPr lang="en-US" sz="2000" dirty="0">
                  <a:solidFill>
                    <a:schemeClr val="bg1"/>
                  </a:solidFill>
                </a:rPr>
                <a:t> Initial </a:t>
              </a:r>
              <a:r>
                <a:rPr lang="en-US" sz="2000" dirty="0" err="1">
                  <a:solidFill>
                    <a:schemeClr val="bg1"/>
                  </a:solidFill>
                </a:rPr>
                <a:t>đến</a:t>
              </a:r>
              <a:r>
                <a:rPr lang="en-US" sz="2000" dirty="0">
                  <a:solidFill>
                    <a:schemeClr val="bg1"/>
                  </a:solidFill>
                </a:rPr>
                <a:t> node </a:t>
              </a:r>
              <a:r>
                <a:rPr lang="en-US" sz="2000" dirty="0" err="1">
                  <a:solidFill>
                    <a:schemeClr val="bg1"/>
                  </a:solidFill>
                </a:rPr>
                <a:t>cộng</a:t>
              </a:r>
              <a:r>
                <a:rPr lang="en-US" sz="2000" dirty="0">
                  <a:solidFill>
                    <a:schemeClr val="bg1"/>
                  </a:solidFill>
                </a:rPr>
                <a:t> </a:t>
              </a:r>
              <a:r>
                <a:rPr lang="en-US" sz="2000" dirty="0" err="1">
                  <a:solidFill>
                    <a:schemeClr val="bg1"/>
                  </a:solidFill>
                </a:rPr>
                <a:t>với</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 </a:t>
              </a:r>
              <a:r>
                <a:rPr lang="en-US" sz="2000" dirty="0" err="1">
                  <a:solidFill>
                    <a:schemeClr val="bg1"/>
                  </a:solidFill>
                </a:rPr>
                <a:t>Thông</a:t>
              </a:r>
              <a:r>
                <a:rPr lang="en-US" sz="2000" dirty="0">
                  <a:solidFill>
                    <a:schemeClr val="bg1"/>
                  </a:solidFill>
                </a:rPr>
                <a:t> qua </a:t>
              </a:r>
              <a:r>
                <a:rPr lang="en-US" sz="2000" dirty="0" err="1">
                  <a:solidFill>
                    <a:schemeClr val="bg1"/>
                  </a:solidFill>
                </a:rPr>
                <a:t>sử</a:t>
              </a:r>
              <a:r>
                <a:rPr lang="en-US" sz="2000" dirty="0">
                  <a:solidFill>
                    <a:schemeClr val="bg1"/>
                  </a:solidFill>
                </a:rPr>
                <a:t> </a:t>
              </a:r>
              <a:r>
                <a:rPr lang="en-US" sz="2000" dirty="0" err="1">
                  <a:solidFill>
                    <a:schemeClr val="bg1"/>
                  </a:solidFill>
                </a:rPr>
                <a:t>dụng</a:t>
              </a:r>
              <a:r>
                <a:rPr lang="en-US" sz="2000" dirty="0">
                  <a:solidFill>
                    <a:schemeClr val="bg1"/>
                  </a:solidFill>
                </a:rPr>
                <a:t> </a:t>
              </a:r>
              <a:r>
                <a:rPr lang="en-US" sz="2000" dirty="0" err="1">
                  <a:solidFill>
                    <a:schemeClr val="bg1"/>
                  </a:solidFill>
                </a:rPr>
                <a:t>hàm</a:t>
              </a:r>
              <a:r>
                <a:rPr lang="en-US" sz="2000" dirty="0">
                  <a:solidFill>
                    <a:schemeClr val="bg1"/>
                  </a:solidFill>
                </a:rPr>
                <a:t> </a:t>
              </a:r>
              <a:r>
                <a:rPr lang="en-US" sz="2000" i="1" dirty="0">
                  <a:solidFill>
                    <a:schemeClr val="bg1"/>
                  </a:solidFill>
                </a:rPr>
                <a:t>heuristic </a:t>
              </a:r>
              <a:r>
                <a:rPr lang="en-US" sz="2000" dirty="0">
                  <a:solidFill>
                    <a:schemeClr val="bg1"/>
                  </a:solidFill>
                </a:rPr>
                <a:t>:</a:t>
              </a:r>
              <a:endParaRPr lang="vi-VN" sz="2000" dirty="0">
                <a:solidFill>
                  <a:schemeClr val="bg1"/>
                </a:solidFill>
              </a:endParaRPr>
            </a:p>
            <a:p>
              <a:r>
                <a:rPr lang="en-US" sz="2000" dirty="0">
                  <a:solidFill>
                    <a:schemeClr val="bg1"/>
                  </a:solidFill>
                </a:rPr>
                <a:t>f(x) = g(x) + h(x)</a:t>
              </a:r>
              <a:endParaRPr lang="vi-VN" sz="2000" dirty="0">
                <a:solidFill>
                  <a:schemeClr val="bg1"/>
                </a:solidFill>
              </a:endParaRPr>
            </a:p>
            <a:p>
              <a:r>
                <a:rPr lang="en-US" sz="2000" dirty="0" err="1">
                  <a:solidFill>
                    <a:schemeClr val="bg1"/>
                  </a:solidFill>
                </a:rPr>
                <a:t>trong</a:t>
              </a:r>
              <a:r>
                <a:rPr lang="en-US" sz="2000" dirty="0">
                  <a:solidFill>
                    <a:schemeClr val="bg1"/>
                  </a:solidFill>
                </a:rPr>
                <a:t> </a:t>
              </a:r>
              <a:r>
                <a:rPr lang="en-US" sz="2000" dirty="0" err="1">
                  <a:solidFill>
                    <a:schemeClr val="bg1"/>
                  </a:solidFill>
                </a:rPr>
                <a:t>đó</a:t>
              </a:r>
              <a:r>
                <a:rPr lang="en-US" sz="2000" dirty="0">
                  <a:solidFill>
                    <a:schemeClr val="bg1"/>
                  </a:solidFill>
                </a:rPr>
                <a:t>, g(x) </a:t>
              </a:r>
              <a:r>
                <a:rPr lang="en-US" sz="2000" dirty="0" err="1">
                  <a:solidFill>
                    <a:schemeClr val="bg1"/>
                  </a:solidFill>
                </a:rPr>
                <a:t>là</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a:t>
              </a:r>
              <a:endParaRPr lang="vi-VN" sz="2000" dirty="0">
                <a:solidFill>
                  <a:schemeClr val="bg1"/>
                </a:solidFill>
              </a:endParaRPr>
            </a:p>
            <a:p>
              <a:r>
                <a:rPr lang="en-US" sz="2000" dirty="0">
                  <a:solidFill>
                    <a:schemeClr val="bg1"/>
                  </a:solidFill>
                </a:rPr>
                <a:t>f(x) </a:t>
              </a:r>
              <a:r>
                <a:rPr lang="en-US" sz="2000" dirty="0" err="1">
                  <a:solidFill>
                    <a:schemeClr val="bg1"/>
                  </a:solidFill>
                </a:rPr>
                <a:t>là</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tích</a:t>
              </a:r>
              <a:r>
                <a:rPr lang="en-US" sz="2000" dirty="0">
                  <a:solidFill>
                    <a:schemeClr val="bg1"/>
                  </a:solidFill>
                </a:rPr>
                <a:t> </a:t>
              </a:r>
              <a:r>
                <a:rPr lang="en-US" sz="2000" dirty="0" err="1">
                  <a:solidFill>
                    <a:schemeClr val="bg1"/>
                  </a:solidFill>
                </a:rPr>
                <a:t>lũy</a:t>
              </a:r>
              <a:r>
                <a:rPr lang="en-US" sz="2000" dirty="0">
                  <a:solidFill>
                    <a:schemeClr val="bg1"/>
                  </a:solidFill>
                </a:rPr>
                <a:t> </a:t>
              </a:r>
              <a:r>
                <a:rPr lang="en-US" sz="2000" dirty="0" err="1">
                  <a:solidFill>
                    <a:schemeClr val="bg1"/>
                  </a:solidFill>
                </a:rPr>
                <a:t>từ</a:t>
              </a:r>
              <a:r>
                <a:rPr lang="en-US" sz="2000" dirty="0">
                  <a:solidFill>
                    <a:schemeClr val="bg1"/>
                  </a:solidFill>
                </a:rPr>
                <a:t> Initial </a:t>
              </a:r>
              <a:r>
                <a:rPr lang="en-US" sz="2000" dirty="0" err="1">
                  <a:solidFill>
                    <a:schemeClr val="bg1"/>
                  </a:solidFill>
                </a:rPr>
                <a:t>đến</a:t>
              </a:r>
              <a:r>
                <a:rPr lang="en-US" sz="2000" dirty="0">
                  <a:solidFill>
                    <a:schemeClr val="bg1"/>
                  </a:solidFill>
                </a:rPr>
                <a:t> node (PATH – COST)</a:t>
              </a:r>
              <a:endParaRPr lang="vi-VN" sz="2000" dirty="0">
                <a:solidFill>
                  <a:schemeClr val="bg1"/>
                </a:solidFill>
              </a:endParaRPr>
            </a:p>
            <a:p>
              <a:pPr marL="285750" indent="-285750">
                <a:buFont typeface="Wingdings" panose="05000000000000000000" pitchFamily="2" charset="2"/>
                <a:buChar char="Ø"/>
              </a:pPr>
              <a:endParaRPr lang="en-US" sz="2000" dirty="0">
                <a:solidFill>
                  <a:schemeClr val="bg1"/>
                </a:solidFill>
              </a:endParaRPr>
            </a:p>
            <a:p>
              <a:pPr marL="285750" indent="-285750">
                <a:buFont typeface="Wingdings" panose="05000000000000000000" pitchFamily="2" charset="2"/>
                <a:buChar char="Ø"/>
              </a:pPr>
              <a:endParaRPr lang="en-US"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sp>
        <p:nvSpPr>
          <p:cNvPr id="14" name="Hình chữ nhật: Góc Tròn 13">
            <a:extLst>
              <a:ext uri="{FF2B5EF4-FFF2-40B4-BE49-F238E27FC236}">
                <a16:creationId xmlns:a16="http://schemas.microsoft.com/office/drawing/2014/main" id="{D10161C9-E032-4792-8B49-FEB5A0189D2E}"/>
              </a:ext>
            </a:extLst>
          </p:cNvPr>
          <p:cNvSpPr/>
          <p:nvPr/>
        </p:nvSpPr>
        <p:spPr>
          <a:xfrm>
            <a:off x="332986" y="-485942"/>
            <a:ext cx="1907294" cy="5018613"/>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 name="Hộp Văn bản 14">
            <a:extLst>
              <a:ext uri="{FF2B5EF4-FFF2-40B4-BE49-F238E27FC236}">
                <a16:creationId xmlns:a16="http://schemas.microsoft.com/office/drawing/2014/main" id="{F3699487-40B8-46B9-A2D6-3D67D026811E}"/>
              </a:ext>
            </a:extLst>
          </p:cNvPr>
          <p:cNvSpPr txBox="1"/>
          <p:nvPr/>
        </p:nvSpPr>
        <p:spPr>
          <a:xfrm>
            <a:off x="-14994" y="3429000"/>
            <a:ext cx="2661674" cy="523220"/>
          </a:xfrm>
          <a:prstGeom prst="rect">
            <a:avLst/>
          </a:prstGeom>
          <a:solidFill>
            <a:srgbClr val="FFFFFF"/>
          </a:solidFill>
        </p:spPr>
        <p:txBody>
          <a:bodyPr wrap="square" rtlCol="0">
            <a:spAutoFit/>
          </a:bodyPr>
          <a:lstStyle/>
          <a:p>
            <a:pPr algn="ctr"/>
            <a:r>
              <a:rPr lang="en-US" sz="2800">
                <a:highlight>
                  <a:srgbClr val="FFFFFF"/>
                </a:highlight>
              </a:rPr>
              <a:t>CLASSIFICATION</a:t>
            </a:r>
            <a:endParaRPr lang="vi-VN" sz="2800" dirty="0">
              <a:highlight>
                <a:srgbClr val="FFFFFF"/>
              </a:highlight>
            </a:endParaRPr>
          </a:p>
        </p:txBody>
      </p:sp>
      <p:grpSp>
        <p:nvGrpSpPr>
          <p:cNvPr id="18" name="Nhóm 17">
            <a:extLst>
              <a:ext uri="{FF2B5EF4-FFF2-40B4-BE49-F238E27FC236}">
                <a16:creationId xmlns:a16="http://schemas.microsoft.com/office/drawing/2014/main" id="{19E1F35A-4901-414C-8625-1FCB8CAF58F2}"/>
              </a:ext>
            </a:extLst>
          </p:cNvPr>
          <p:cNvGrpSpPr/>
          <p:nvPr/>
        </p:nvGrpSpPr>
        <p:grpSpPr>
          <a:xfrm>
            <a:off x="2824480" y="1290320"/>
            <a:ext cx="4561840" cy="6269772"/>
            <a:chOff x="2824480" y="1290320"/>
            <a:chExt cx="4561840" cy="6269772"/>
          </a:xfrm>
        </p:grpSpPr>
        <p:sp>
          <p:nvSpPr>
            <p:cNvPr id="19" name="Hình tự do: Hình 18">
              <a:extLst>
                <a:ext uri="{FF2B5EF4-FFF2-40B4-BE49-F238E27FC236}">
                  <a16:creationId xmlns:a16="http://schemas.microsoft.com/office/drawing/2014/main" id="{3F356891-6253-4053-A6FA-6661F8E56B79}"/>
                </a:ext>
              </a:extLst>
            </p:cNvPr>
            <p:cNvSpPr/>
            <p:nvPr/>
          </p:nvSpPr>
          <p:spPr>
            <a:xfrm>
              <a:off x="2824480" y="1290320"/>
              <a:ext cx="4561840" cy="5567680"/>
            </a:xfrm>
            <a:custGeom>
              <a:avLst/>
              <a:gdLst>
                <a:gd name="connsiteX0" fmla="*/ 760322 w 4561840"/>
                <a:gd name="connsiteY0" fmla="*/ 0 h 5567680"/>
                <a:gd name="connsiteX1" fmla="*/ 3801518 w 4561840"/>
                <a:gd name="connsiteY1" fmla="*/ 0 h 5567680"/>
                <a:gd name="connsiteX2" fmla="*/ 4561840 w 4561840"/>
                <a:gd name="connsiteY2" fmla="*/ 760322 h 5567680"/>
                <a:gd name="connsiteX3" fmla="*/ 4561840 w 4561840"/>
                <a:gd name="connsiteY3" fmla="*/ 5567680 h 5567680"/>
                <a:gd name="connsiteX4" fmla="*/ 0 w 4561840"/>
                <a:gd name="connsiteY4" fmla="*/ 5567680 h 5567680"/>
                <a:gd name="connsiteX5" fmla="*/ 0 w 4561840"/>
                <a:gd name="connsiteY5" fmla="*/ 760322 h 5567680"/>
                <a:gd name="connsiteX6" fmla="*/ 760322 w 4561840"/>
                <a:gd name="connsiteY6" fmla="*/ 0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1840" h="5567680">
                  <a:moveTo>
                    <a:pt x="760322" y="0"/>
                  </a:moveTo>
                  <a:lnTo>
                    <a:pt x="3801518" y="0"/>
                  </a:lnTo>
                  <a:cubicBezTo>
                    <a:pt x="4221432" y="0"/>
                    <a:pt x="4561840" y="340408"/>
                    <a:pt x="4561840" y="760322"/>
                  </a:cubicBezTo>
                  <a:lnTo>
                    <a:pt x="4561840" y="5567680"/>
                  </a:lnTo>
                  <a:lnTo>
                    <a:pt x="0" y="5567680"/>
                  </a:lnTo>
                  <a:lnTo>
                    <a:pt x="0" y="760322"/>
                  </a:lnTo>
                  <a:cubicBezTo>
                    <a:pt x="0" y="340408"/>
                    <a:pt x="340408" y="0"/>
                    <a:pt x="760322"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0" name="Hộp Văn bản 19">
              <a:extLst>
                <a:ext uri="{FF2B5EF4-FFF2-40B4-BE49-F238E27FC236}">
                  <a16:creationId xmlns:a16="http://schemas.microsoft.com/office/drawing/2014/main" id="{6D3CE709-B759-46E1-B9C7-5E17DCDC0D80}"/>
                </a:ext>
              </a:extLst>
            </p:cNvPr>
            <p:cNvSpPr txBox="1"/>
            <p:nvPr/>
          </p:nvSpPr>
          <p:spPr>
            <a:xfrm>
              <a:off x="3002280" y="1897003"/>
              <a:ext cx="4124960" cy="5663089"/>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Định nghĩa: </a:t>
              </a:r>
              <a:r>
                <a:rPr lang="vi-VN">
                  <a:latin typeface="Arial" panose="020B0604020202020204" pitchFamily="34" charset="0"/>
                  <a:cs typeface="Arial" panose="020B0604020202020204" pitchFamily="34" charset="0"/>
                </a:rPr>
                <a:t>Phân loại nhị phân là loại phân loại mà dữ liệu có 2 loại. </a:t>
              </a:r>
            </a:p>
            <a:p>
              <a:r>
                <a:rPr lang="vi-VN">
                  <a:latin typeface="Arial" panose="020B0604020202020204" pitchFamily="34" charset="0"/>
                  <a:cs typeface="Arial" panose="020B0604020202020204" pitchFamily="34" charset="0"/>
                </a:rPr>
                <a:t>Thông thường thì label liên quan đến đến 2 lớp trạng thài là: bất thường và bình thường, với bình thường là 0 và bất thường là 1.</a:t>
              </a:r>
            </a:p>
            <a:p>
              <a:r>
                <a:rPr lang="vi-VN">
                  <a:latin typeface="Arial" panose="020B0604020202020204" pitchFamily="34" charset="0"/>
                  <a:cs typeface="Arial" panose="020B0604020202020204" pitchFamily="34" charset="0"/>
                </a:rPr>
                <a:t>Đối với loại phân loại nhị phân này người ta thường dùng mô hình dự đoán phân phối Bernoulli là một phân phối rời rạc cho ra kết quả nhị phân là 0 hoặc 1.</a:t>
              </a:r>
            </a:p>
            <a:p>
              <a:r>
                <a:rPr lang="vi-VN" b="1">
                  <a:latin typeface="Arial" panose="020B0604020202020204" pitchFamily="34" charset="0"/>
                  <a:cs typeface="Arial" panose="020B0604020202020204" pitchFamily="34" charset="0"/>
                </a:rPr>
                <a:t>Các thuật toán thường được sử dụng:</a:t>
              </a:r>
            </a:p>
            <a:p>
              <a:r>
                <a:rPr lang="vi-VN">
                  <a:latin typeface="Arial" panose="020B0604020202020204" pitchFamily="34" charset="0"/>
                  <a:cs typeface="Arial" panose="020B0604020202020204" pitchFamily="34" charset="0"/>
                </a:rPr>
                <a:t>−</a:t>
              </a:r>
              <a:r>
                <a:rPr lang="vi-VN" b="1">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Logistic Regression</a:t>
              </a:r>
            </a:p>
            <a:p>
              <a:r>
                <a:rPr lang="vi-VN">
                  <a:latin typeface="Arial" panose="020B0604020202020204" pitchFamily="34" charset="0"/>
                  <a:cs typeface="Arial" panose="020B0604020202020204" pitchFamily="34" charset="0"/>
                </a:rPr>
                <a:t>−	k-Nearest Neighbors</a:t>
              </a:r>
            </a:p>
            <a:p>
              <a:r>
                <a:rPr lang="vi-VN">
                  <a:latin typeface="Arial" panose="020B0604020202020204" pitchFamily="34" charset="0"/>
                  <a:cs typeface="Arial" panose="020B0604020202020204" pitchFamily="34" charset="0"/>
                </a:rPr>
                <a:t>−	Decision Trees</a:t>
              </a:r>
            </a:p>
            <a:p>
              <a:r>
                <a:rPr lang="vi-VN">
                  <a:latin typeface="Arial" panose="020B0604020202020204" pitchFamily="34" charset="0"/>
                  <a:cs typeface="Arial" panose="020B0604020202020204" pitchFamily="34" charset="0"/>
                </a:rPr>
                <a:t>−	Support Vector Machine</a:t>
              </a:r>
            </a:p>
            <a:p>
              <a:r>
                <a:rPr lang="vi-VN">
                  <a:latin typeface="Arial" panose="020B0604020202020204" pitchFamily="34" charset="0"/>
                  <a:cs typeface="Arial" panose="020B0604020202020204" pitchFamily="34" charset="0"/>
                </a:rPr>
                <a:t>−	Naive Bayes</a:t>
              </a:r>
            </a:p>
            <a:p>
              <a:endParaRPr lang="en-US" dirty="0"/>
            </a:p>
            <a:p>
              <a:pPr marL="285750" indent="-285750">
                <a:buFont typeface="Wingdings" panose="05000000000000000000" pitchFamily="2" charset="2"/>
                <a:buChar char="Ø"/>
              </a:pPr>
              <a:endParaRPr lang="vi-VN" sz="2000" dirty="0">
                <a:solidFill>
                  <a:schemeClr val="bg1"/>
                </a:solidFill>
              </a:endParaRPr>
            </a:p>
          </p:txBody>
        </p:sp>
      </p:grpSp>
      <p:grpSp>
        <p:nvGrpSpPr>
          <p:cNvPr id="21" name="Nhóm 20">
            <a:extLst>
              <a:ext uri="{FF2B5EF4-FFF2-40B4-BE49-F238E27FC236}">
                <a16:creationId xmlns:a16="http://schemas.microsoft.com/office/drawing/2014/main" id="{8FB7292C-7807-4E4E-88AA-4CED968A5229}"/>
              </a:ext>
            </a:extLst>
          </p:cNvPr>
          <p:cNvGrpSpPr/>
          <p:nvPr/>
        </p:nvGrpSpPr>
        <p:grpSpPr>
          <a:xfrm>
            <a:off x="7630160" y="0"/>
            <a:ext cx="4561840" cy="5799971"/>
            <a:chOff x="7630160" y="0"/>
            <a:chExt cx="4561840" cy="5799971"/>
          </a:xfrm>
        </p:grpSpPr>
        <p:sp>
          <p:nvSpPr>
            <p:cNvPr id="22" name="Hình tự do: Hình 21">
              <a:extLst>
                <a:ext uri="{FF2B5EF4-FFF2-40B4-BE49-F238E27FC236}">
                  <a16:creationId xmlns:a16="http://schemas.microsoft.com/office/drawing/2014/main" id="{C9D398EB-7A3D-4CA8-A6C1-DD5620BF26C7}"/>
                </a:ext>
              </a:extLst>
            </p:cNvPr>
            <p:cNvSpPr/>
            <p:nvPr/>
          </p:nvSpPr>
          <p:spPr>
            <a:xfrm>
              <a:off x="7630160" y="0"/>
              <a:ext cx="4561840" cy="5567680"/>
            </a:xfrm>
            <a:custGeom>
              <a:avLst/>
              <a:gdLst>
                <a:gd name="connsiteX0" fmla="*/ 0 w 4561840"/>
                <a:gd name="connsiteY0" fmla="*/ 0 h 5567680"/>
                <a:gd name="connsiteX1" fmla="*/ 4561840 w 4561840"/>
                <a:gd name="connsiteY1" fmla="*/ 0 h 5567680"/>
                <a:gd name="connsiteX2" fmla="*/ 4561840 w 4561840"/>
                <a:gd name="connsiteY2" fmla="*/ 4807358 h 5567680"/>
                <a:gd name="connsiteX3" fmla="*/ 3801518 w 4561840"/>
                <a:gd name="connsiteY3" fmla="*/ 5567680 h 5567680"/>
                <a:gd name="connsiteX4" fmla="*/ 760322 w 4561840"/>
                <a:gd name="connsiteY4" fmla="*/ 5567680 h 5567680"/>
                <a:gd name="connsiteX5" fmla="*/ 0 w 4561840"/>
                <a:gd name="connsiteY5" fmla="*/ 4807358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61840" h="5567680">
                  <a:moveTo>
                    <a:pt x="0" y="0"/>
                  </a:moveTo>
                  <a:lnTo>
                    <a:pt x="4561840" y="0"/>
                  </a:lnTo>
                  <a:lnTo>
                    <a:pt x="4561840" y="4807358"/>
                  </a:lnTo>
                  <a:cubicBezTo>
                    <a:pt x="4561840" y="5227272"/>
                    <a:pt x="4221432" y="5567680"/>
                    <a:pt x="3801518" y="5567680"/>
                  </a:cubicBezTo>
                  <a:lnTo>
                    <a:pt x="760322" y="5567680"/>
                  </a:lnTo>
                  <a:cubicBezTo>
                    <a:pt x="340408" y="5567680"/>
                    <a:pt x="0" y="5227272"/>
                    <a:pt x="0" y="4807358"/>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3" name="Hộp Văn bản 22">
              <a:extLst>
                <a:ext uri="{FF2B5EF4-FFF2-40B4-BE49-F238E27FC236}">
                  <a16:creationId xmlns:a16="http://schemas.microsoft.com/office/drawing/2014/main" id="{FD5B8BEE-AFFF-4A9A-9736-3697A26AA295}"/>
                </a:ext>
              </a:extLst>
            </p:cNvPr>
            <p:cNvSpPr txBox="1"/>
            <p:nvPr/>
          </p:nvSpPr>
          <p:spPr>
            <a:xfrm>
              <a:off x="7889240" y="690880"/>
              <a:ext cx="4124960" cy="5109091"/>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Định nghĩa</a:t>
              </a:r>
              <a:r>
                <a:rPr lang="vi-VN">
                  <a:latin typeface="Arial" panose="020B0604020202020204" pitchFamily="34" charset="0"/>
                  <a:cs typeface="Arial" panose="020B0604020202020204" pitchFamily="34" charset="0"/>
                </a:rPr>
                <a:t>: Phân loại nhiều loại là loại phân loại mà dữ liệu có nhiều hơn 2 loại. </a:t>
              </a:r>
            </a:p>
            <a:p>
              <a:r>
                <a:rPr lang="vi-VN">
                  <a:latin typeface="Arial" panose="020B0604020202020204" pitchFamily="34" charset="0"/>
                  <a:cs typeface="Arial" panose="020B0604020202020204" pitchFamily="34" charset="0"/>
                </a:rPr>
                <a:t>Đối với loại phân loại nhiều loại này người ta thường dùng mô hình dự đoán phân phối Multinoulli là một phân phối rời rạc cho ra kết quả dự đoán xác xuất đối với mỗi lớp.</a:t>
              </a:r>
            </a:p>
            <a:p>
              <a:r>
                <a:rPr lang="vi-VN" b="1">
                  <a:latin typeface="Arial" panose="020B0604020202020204" pitchFamily="34" charset="0"/>
                  <a:cs typeface="Arial" panose="020B0604020202020204" pitchFamily="34" charset="0"/>
                </a:rPr>
                <a:t>Các thuật toán thường được sử dụng:</a:t>
              </a:r>
            </a:p>
            <a:p>
              <a:r>
                <a:rPr lang="vi-VN">
                  <a:latin typeface="Arial" panose="020B0604020202020204" pitchFamily="34" charset="0"/>
                  <a:cs typeface="Arial" panose="020B0604020202020204" pitchFamily="34" charset="0"/>
                </a:rPr>
                <a:t>−	k-Nearest Neighbors.</a:t>
              </a:r>
            </a:p>
            <a:p>
              <a:r>
                <a:rPr lang="vi-VN">
                  <a:latin typeface="Arial" panose="020B0604020202020204" pitchFamily="34" charset="0"/>
                  <a:cs typeface="Arial" panose="020B0604020202020204" pitchFamily="34" charset="0"/>
                </a:rPr>
                <a:t>−	Decision Trees.</a:t>
              </a:r>
            </a:p>
            <a:p>
              <a:r>
                <a:rPr lang="vi-VN">
                  <a:latin typeface="Arial" panose="020B0604020202020204" pitchFamily="34" charset="0"/>
                  <a:cs typeface="Arial" panose="020B0604020202020204" pitchFamily="34" charset="0"/>
                </a:rPr>
                <a:t>−	Naive Bayes.</a:t>
              </a:r>
            </a:p>
            <a:p>
              <a:r>
                <a:rPr lang="vi-VN">
                  <a:latin typeface="Arial" panose="020B0604020202020204" pitchFamily="34" charset="0"/>
                  <a:cs typeface="Arial" panose="020B0604020202020204" pitchFamily="34" charset="0"/>
                </a:rPr>
                <a:t>−	Random Forest.</a:t>
              </a:r>
            </a:p>
            <a:p>
              <a:r>
                <a:rPr lang="vi-VN">
                  <a:latin typeface="Arial" panose="020B0604020202020204" pitchFamily="34" charset="0"/>
                  <a:cs typeface="Arial" panose="020B0604020202020204" pitchFamily="34" charset="0"/>
                </a:rPr>
                <a:t>−	Gradient Boosting.</a:t>
              </a:r>
            </a:p>
            <a:p>
              <a:pPr marL="285750" indent="-285750">
                <a:buFont typeface="Wingdings" panose="05000000000000000000" pitchFamily="2" charset="2"/>
                <a:buChar char="Ø"/>
              </a:pPr>
              <a:endParaRPr lang="en-US"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sp>
        <p:nvSpPr>
          <p:cNvPr id="2" name="Hộp Văn bản 1">
            <a:extLst>
              <a:ext uri="{FF2B5EF4-FFF2-40B4-BE49-F238E27FC236}">
                <a16:creationId xmlns:a16="http://schemas.microsoft.com/office/drawing/2014/main" id="{B9AF76EA-02A4-4697-B989-1C6739CCD31A}"/>
              </a:ext>
            </a:extLst>
          </p:cNvPr>
          <p:cNvSpPr txBox="1"/>
          <p:nvPr/>
        </p:nvSpPr>
        <p:spPr>
          <a:xfrm rot="16200000">
            <a:off x="-286075" y="1057411"/>
            <a:ext cx="3145416" cy="1323439"/>
          </a:xfrm>
          <a:prstGeom prst="rect">
            <a:avLst/>
          </a:prstGeom>
          <a:noFill/>
        </p:spPr>
        <p:txBody>
          <a:bodyPr wrap="square" rtlCol="0">
            <a:spAutoFit/>
          </a:bodyPr>
          <a:lstStyle/>
          <a:p>
            <a:r>
              <a:rPr lang="en-US" sz="4000">
                <a:solidFill>
                  <a:schemeClr val="bg1"/>
                </a:solidFill>
              </a:rPr>
              <a:t>Supervised learning</a:t>
            </a:r>
            <a:endParaRPr lang="vi-VN" sz="4000" dirty="0">
              <a:solidFill>
                <a:schemeClr val="bg1"/>
              </a:solidFill>
            </a:endParaRPr>
          </a:p>
        </p:txBody>
      </p:sp>
    </p:spTree>
    <p:extLst>
      <p:ext uri="{BB962C8B-B14F-4D97-AF65-F5344CB8AC3E}">
        <p14:creationId xmlns:p14="http://schemas.microsoft.com/office/powerpoint/2010/main" val="271491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25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1" fill="hold" nodeType="withEffect">
                                  <p:stCondLst>
                                    <p:cond delay="25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25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25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1"/>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402530B6-98A7-4B28-9E21-FA89C5E52B12}"/>
              </a:ext>
            </a:extLst>
          </p:cNvPr>
          <p:cNvSpPr/>
          <p:nvPr/>
        </p:nvSpPr>
        <p:spPr>
          <a:xfrm>
            <a:off x="3519992" y="135157"/>
            <a:ext cx="8672007" cy="535629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 name="Hình ảnh 2" descr="Ảnh có chứa nhóm, con người, đứng, trẻ&#10;&#10;Mô tả được tạo tự động">
            <a:extLst>
              <a:ext uri="{FF2B5EF4-FFF2-40B4-BE49-F238E27FC236}">
                <a16:creationId xmlns:a16="http://schemas.microsoft.com/office/drawing/2014/main" id="{B87A8FCD-2E5E-43D2-8562-A3D927E5A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959" y="914981"/>
            <a:ext cx="7813040" cy="5859780"/>
          </a:xfrm>
          <a:prstGeom prst="rect">
            <a:avLst/>
          </a:prstGeom>
        </p:spPr>
      </p:pic>
      <p:sp>
        <p:nvSpPr>
          <p:cNvPr id="6" name="Hình chữ nhật 5">
            <a:extLst>
              <a:ext uri="{FF2B5EF4-FFF2-40B4-BE49-F238E27FC236}">
                <a16:creationId xmlns:a16="http://schemas.microsoft.com/office/drawing/2014/main" id="{AAECD23C-16B6-4501-A949-2836EA971170}"/>
              </a:ext>
            </a:extLst>
          </p:cNvPr>
          <p:cNvSpPr/>
          <p:nvPr/>
        </p:nvSpPr>
        <p:spPr>
          <a:xfrm>
            <a:off x="142042" y="740434"/>
            <a:ext cx="1313896" cy="426866"/>
          </a:xfrm>
          <a:prstGeom prst="rect">
            <a:avLst/>
          </a:prstGeom>
          <a:solidFill>
            <a:srgbClr val="223D5A"/>
          </a:solidFill>
          <a:ln w="76200">
            <a:solidFill>
              <a:srgbClr val="223D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NHÓM 3</a:t>
            </a:r>
            <a:endParaRPr lang="vi-VN" sz="2400" dirty="0"/>
          </a:p>
        </p:txBody>
      </p:sp>
      <p:grpSp>
        <p:nvGrpSpPr>
          <p:cNvPr id="27" name="Nhóm 26">
            <a:extLst>
              <a:ext uri="{FF2B5EF4-FFF2-40B4-BE49-F238E27FC236}">
                <a16:creationId xmlns:a16="http://schemas.microsoft.com/office/drawing/2014/main" id="{440874B1-8CFE-4B7C-AFF7-02F550F4E367}"/>
              </a:ext>
            </a:extLst>
          </p:cNvPr>
          <p:cNvGrpSpPr/>
          <p:nvPr/>
        </p:nvGrpSpPr>
        <p:grpSpPr>
          <a:xfrm>
            <a:off x="142042" y="135157"/>
            <a:ext cx="4500979" cy="523220"/>
            <a:chOff x="71021" y="613296"/>
            <a:chExt cx="4500979" cy="523220"/>
          </a:xfrm>
        </p:grpSpPr>
        <p:sp>
          <p:nvSpPr>
            <p:cNvPr id="7" name="Hình chữ nhật 6">
              <a:extLst>
                <a:ext uri="{FF2B5EF4-FFF2-40B4-BE49-F238E27FC236}">
                  <a16:creationId xmlns:a16="http://schemas.microsoft.com/office/drawing/2014/main" id="{88EF3C2A-624B-452E-921E-515D53A65EE7}"/>
                </a:ext>
              </a:extLst>
            </p:cNvPr>
            <p:cNvSpPr/>
            <p:nvPr/>
          </p:nvSpPr>
          <p:spPr>
            <a:xfrm>
              <a:off x="71021" y="613296"/>
              <a:ext cx="1313896" cy="523220"/>
            </a:xfrm>
            <a:prstGeom prst="rect">
              <a:avLst/>
            </a:prstGeom>
            <a:noFill/>
            <a:ln w="76200">
              <a:solidFill>
                <a:srgbClr val="223D5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LỚP</a:t>
              </a:r>
              <a:endParaRPr lang="vi-VN" sz="2400" dirty="0">
                <a:solidFill>
                  <a:schemeClr val="tx1"/>
                </a:solidFill>
              </a:endParaRPr>
            </a:p>
          </p:txBody>
        </p:sp>
        <p:sp>
          <p:nvSpPr>
            <p:cNvPr id="8" name="Hộp Văn bản 7">
              <a:extLst>
                <a:ext uri="{FF2B5EF4-FFF2-40B4-BE49-F238E27FC236}">
                  <a16:creationId xmlns:a16="http://schemas.microsoft.com/office/drawing/2014/main" id="{3DBE7F6A-4C09-469F-85B2-9B04BC1E8D01}"/>
                </a:ext>
              </a:extLst>
            </p:cNvPr>
            <p:cNvSpPr txBox="1"/>
            <p:nvPr/>
          </p:nvSpPr>
          <p:spPr>
            <a:xfrm>
              <a:off x="1455938" y="644073"/>
              <a:ext cx="3116062" cy="461665"/>
            </a:xfrm>
            <a:prstGeom prst="rect">
              <a:avLst/>
            </a:prstGeom>
            <a:noFill/>
          </p:spPr>
          <p:txBody>
            <a:bodyPr wrap="square" rtlCol="0">
              <a:spAutoFit/>
            </a:bodyPr>
            <a:lstStyle/>
            <a:p>
              <a:r>
                <a:rPr lang="en-US" sz="2400"/>
                <a:t>CHIỀU THỨ 4</a:t>
              </a:r>
              <a:endParaRPr lang="vi-VN" sz="2400" dirty="0"/>
            </a:p>
          </p:txBody>
        </p:sp>
      </p:grpSp>
      <p:grpSp>
        <p:nvGrpSpPr>
          <p:cNvPr id="10" name="Nhóm 9">
            <a:extLst>
              <a:ext uri="{FF2B5EF4-FFF2-40B4-BE49-F238E27FC236}">
                <a16:creationId xmlns:a16="http://schemas.microsoft.com/office/drawing/2014/main" id="{168F5202-5989-409A-A197-BD3962BC554D}"/>
              </a:ext>
            </a:extLst>
          </p:cNvPr>
          <p:cNvGrpSpPr/>
          <p:nvPr/>
        </p:nvGrpSpPr>
        <p:grpSpPr>
          <a:xfrm>
            <a:off x="175333" y="1277646"/>
            <a:ext cx="3180426" cy="876668"/>
            <a:chOff x="175333" y="1277646"/>
            <a:chExt cx="3180426" cy="876668"/>
          </a:xfrm>
        </p:grpSpPr>
        <p:grpSp>
          <p:nvGrpSpPr>
            <p:cNvPr id="2" name="Nhóm 1">
              <a:extLst>
                <a:ext uri="{FF2B5EF4-FFF2-40B4-BE49-F238E27FC236}">
                  <a16:creationId xmlns:a16="http://schemas.microsoft.com/office/drawing/2014/main" id="{99398C50-D594-4771-8681-6D8EE0E6E1AC}"/>
                </a:ext>
              </a:extLst>
            </p:cNvPr>
            <p:cNvGrpSpPr/>
            <p:nvPr/>
          </p:nvGrpSpPr>
          <p:grpSpPr>
            <a:xfrm>
              <a:off x="235255" y="1397225"/>
              <a:ext cx="3120504" cy="727969"/>
              <a:chOff x="235255" y="1397225"/>
              <a:chExt cx="3120504" cy="727969"/>
            </a:xfrm>
          </p:grpSpPr>
          <p:sp>
            <p:nvSpPr>
              <p:cNvPr id="9" name="Hình Bầu dục 8">
                <a:extLst>
                  <a:ext uri="{FF2B5EF4-FFF2-40B4-BE49-F238E27FC236}">
                    <a16:creationId xmlns:a16="http://schemas.microsoft.com/office/drawing/2014/main" id="{D15FDDF2-A2B7-4CCC-ACF7-00C383FDB48A}"/>
                  </a:ext>
                </a:extLst>
              </p:cNvPr>
              <p:cNvSpPr/>
              <p:nvPr/>
            </p:nvSpPr>
            <p:spPr>
              <a:xfrm>
                <a:off x="235255" y="1397225"/>
                <a:ext cx="727969" cy="7279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ộp Văn bản 19">
                <a:extLst>
                  <a:ext uri="{FF2B5EF4-FFF2-40B4-BE49-F238E27FC236}">
                    <a16:creationId xmlns:a16="http://schemas.microsoft.com/office/drawing/2014/main" id="{D6F6B41D-88BB-466F-BA94-F28E0F8547CC}"/>
                  </a:ext>
                </a:extLst>
              </p:cNvPr>
              <p:cNvSpPr txBox="1"/>
              <p:nvPr/>
            </p:nvSpPr>
            <p:spPr>
              <a:xfrm>
                <a:off x="1140778" y="1505666"/>
                <a:ext cx="2214981" cy="584775"/>
              </a:xfrm>
              <a:prstGeom prst="rect">
                <a:avLst/>
              </a:prstGeom>
              <a:noFill/>
            </p:spPr>
            <p:txBody>
              <a:bodyPr wrap="square" rtlCol="0">
                <a:spAutoFit/>
              </a:bodyPr>
              <a:lstStyle/>
              <a:p>
                <a:r>
                  <a:rPr lang="en-US"/>
                  <a:t>LÊ VĂN CƯỜNG</a:t>
                </a:r>
                <a:endParaRPr lang="en-US" dirty="0"/>
              </a:p>
              <a:p>
                <a:r>
                  <a:rPr lang="en-US" sz="1400"/>
                  <a:t>19110332</a:t>
                </a:r>
                <a:endParaRPr lang="en-US" sz="1400" dirty="0"/>
              </a:p>
            </p:txBody>
          </p:sp>
        </p:grpSp>
        <p:pic>
          <p:nvPicPr>
            <p:cNvPr id="26" name="Hình ảnh 25">
              <a:extLst>
                <a:ext uri="{FF2B5EF4-FFF2-40B4-BE49-F238E27FC236}">
                  <a16:creationId xmlns:a16="http://schemas.microsoft.com/office/drawing/2014/main" id="{4EEC6B40-CB7E-472A-9313-F2848F14366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75333" y="1277646"/>
              <a:ext cx="876668" cy="876668"/>
            </a:xfrm>
            <a:custGeom>
              <a:avLst/>
              <a:gdLst>
                <a:gd name="connsiteX0" fmla="*/ 3054780 w 6109560"/>
                <a:gd name="connsiteY0" fmla="*/ 0 h 6109560"/>
                <a:gd name="connsiteX1" fmla="*/ 6109560 w 6109560"/>
                <a:gd name="connsiteY1" fmla="*/ 3054780 h 6109560"/>
                <a:gd name="connsiteX2" fmla="*/ 3054780 w 6109560"/>
                <a:gd name="connsiteY2" fmla="*/ 6109560 h 6109560"/>
                <a:gd name="connsiteX3" fmla="*/ 0 w 6109560"/>
                <a:gd name="connsiteY3" fmla="*/ 3054780 h 6109560"/>
                <a:gd name="connsiteX4" fmla="*/ 3054780 w 6109560"/>
                <a:gd name="connsiteY4" fmla="*/ 0 h 6109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9560" h="6109560">
                  <a:moveTo>
                    <a:pt x="3054780" y="0"/>
                  </a:moveTo>
                  <a:cubicBezTo>
                    <a:pt x="4741888" y="0"/>
                    <a:pt x="6109560" y="1367672"/>
                    <a:pt x="6109560" y="3054780"/>
                  </a:cubicBezTo>
                  <a:cubicBezTo>
                    <a:pt x="6109560" y="4741888"/>
                    <a:pt x="4741888" y="6109560"/>
                    <a:pt x="3054780" y="6109560"/>
                  </a:cubicBezTo>
                  <a:cubicBezTo>
                    <a:pt x="1367672" y="6109560"/>
                    <a:pt x="0" y="4741888"/>
                    <a:pt x="0" y="3054780"/>
                  </a:cubicBezTo>
                  <a:cubicBezTo>
                    <a:pt x="0" y="1367672"/>
                    <a:pt x="1367672" y="0"/>
                    <a:pt x="3054780" y="0"/>
                  </a:cubicBezTo>
                  <a:close/>
                </a:path>
              </a:pathLst>
            </a:custGeom>
          </p:spPr>
        </p:pic>
      </p:grpSp>
      <p:grpSp>
        <p:nvGrpSpPr>
          <p:cNvPr id="29" name="Nhóm 28">
            <a:extLst>
              <a:ext uri="{FF2B5EF4-FFF2-40B4-BE49-F238E27FC236}">
                <a16:creationId xmlns:a16="http://schemas.microsoft.com/office/drawing/2014/main" id="{F1396ADC-32B0-43B5-A912-1C37EE203B50}"/>
              </a:ext>
            </a:extLst>
          </p:cNvPr>
          <p:cNvGrpSpPr/>
          <p:nvPr/>
        </p:nvGrpSpPr>
        <p:grpSpPr>
          <a:xfrm>
            <a:off x="175332" y="3188587"/>
            <a:ext cx="3180425" cy="876668"/>
            <a:chOff x="175332" y="3188587"/>
            <a:chExt cx="3180425" cy="876668"/>
          </a:xfrm>
        </p:grpSpPr>
        <p:grpSp>
          <p:nvGrpSpPr>
            <p:cNvPr id="11" name="Nhóm 10">
              <a:extLst>
                <a:ext uri="{FF2B5EF4-FFF2-40B4-BE49-F238E27FC236}">
                  <a16:creationId xmlns:a16="http://schemas.microsoft.com/office/drawing/2014/main" id="{F853BA1B-06D0-4A3C-9E80-522A0EDA5E9E}"/>
                </a:ext>
              </a:extLst>
            </p:cNvPr>
            <p:cNvGrpSpPr/>
            <p:nvPr/>
          </p:nvGrpSpPr>
          <p:grpSpPr>
            <a:xfrm>
              <a:off x="235255" y="3214543"/>
              <a:ext cx="3120502" cy="727969"/>
              <a:chOff x="235255" y="3214543"/>
              <a:chExt cx="3120502" cy="727969"/>
            </a:xfrm>
          </p:grpSpPr>
          <p:sp>
            <p:nvSpPr>
              <p:cNvPr id="17" name="Hình Bầu dục 16">
                <a:extLst>
                  <a:ext uri="{FF2B5EF4-FFF2-40B4-BE49-F238E27FC236}">
                    <a16:creationId xmlns:a16="http://schemas.microsoft.com/office/drawing/2014/main" id="{34645F92-7E40-4ED4-A399-0C006BA2CCAC}"/>
                  </a:ext>
                </a:extLst>
              </p:cNvPr>
              <p:cNvSpPr/>
              <p:nvPr/>
            </p:nvSpPr>
            <p:spPr>
              <a:xfrm>
                <a:off x="235255" y="3214543"/>
                <a:ext cx="727969" cy="727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ộp Văn bản 21">
                <a:extLst>
                  <a:ext uri="{FF2B5EF4-FFF2-40B4-BE49-F238E27FC236}">
                    <a16:creationId xmlns:a16="http://schemas.microsoft.com/office/drawing/2014/main" id="{D7340DCF-047D-4D4D-8ED6-CE75E841E8AA}"/>
                  </a:ext>
                </a:extLst>
              </p:cNvPr>
              <p:cNvSpPr txBox="1"/>
              <p:nvPr/>
            </p:nvSpPr>
            <p:spPr>
              <a:xfrm>
                <a:off x="1140776" y="3351962"/>
                <a:ext cx="2214981" cy="584775"/>
              </a:xfrm>
              <a:prstGeom prst="rect">
                <a:avLst/>
              </a:prstGeom>
              <a:noFill/>
              <a:ln>
                <a:noFill/>
              </a:ln>
            </p:spPr>
            <p:txBody>
              <a:bodyPr wrap="square" rtlCol="0">
                <a:spAutoFit/>
              </a:bodyPr>
              <a:lstStyle/>
              <a:p>
                <a:r>
                  <a:rPr lang="en-US"/>
                  <a:t>BÀNH ĐĂNG KHOA</a:t>
                </a:r>
                <a:endParaRPr lang="en-US" dirty="0"/>
              </a:p>
              <a:p>
                <a:r>
                  <a:rPr lang="en-US" sz="1400"/>
                  <a:t>19110378</a:t>
                </a:r>
                <a:endParaRPr lang="en-US" sz="1400" dirty="0"/>
              </a:p>
            </p:txBody>
          </p:sp>
        </p:grpSp>
        <p:pic>
          <p:nvPicPr>
            <p:cNvPr id="28" name="Hình ảnh 27">
              <a:extLst>
                <a:ext uri="{FF2B5EF4-FFF2-40B4-BE49-F238E27FC236}">
                  <a16:creationId xmlns:a16="http://schemas.microsoft.com/office/drawing/2014/main" id="{7919D1F5-A0B9-44FF-B172-794BC374456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75332" y="3188587"/>
              <a:ext cx="876668" cy="876668"/>
            </a:xfrm>
            <a:custGeom>
              <a:avLst/>
              <a:gdLst>
                <a:gd name="connsiteX0" fmla="*/ 3054780 w 6109560"/>
                <a:gd name="connsiteY0" fmla="*/ 0 h 6109560"/>
                <a:gd name="connsiteX1" fmla="*/ 6109560 w 6109560"/>
                <a:gd name="connsiteY1" fmla="*/ 3054780 h 6109560"/>
                <a:gd name="connsiteX2" fmla="*/ 3054780 w 6109560"/>
                <a:gd name="connsiteY2" fmla="*/ 6109560 h 6109560"/>
                <a:gd name="connsiteX3" fmla="*/ 0 w 6109560"/>
                <a:gd name="connsiteY3" fmla="*/ 3054780 h 6109560"/>
                <a:gd name="connsiteX4" fmla="*/ 3054780 w 6109560"/>
                <a:gd name="connsiteY4" fmla="*/ 0 h 6109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9560" h="6109560">
                  <a:moveTo>
                    <a:pt x="3054780" y="0"/>
                  </a:moveTo>
                  <a:cubicBezTo>
                    <a:pt x="4741888" y="0"/>
                    <a:pt x="6109560" y="1367672"/>
                    <a:pt x="6109560" y="3054780"/>
                  </a:cubicBezTo>
                  <a:cubicBezTo>
                    <a:pt x="6109560" y="4741888"/>
                    <a:pt x="4741888" y="6109560"/>
                    <a:pt x="3054780" y="6109560"/>
                  </a:cubicBezTo>
                  <a:cubicBezTo>
                    <a:pt x="1367672" y="6109560"/>
                    <a:pt x="0" y="4741888"/>
                    <a:pt x="0" y="3054780"/>
                  </a:cubicBezTo>
                  <a:cubicBezTo>
                    <a:pt x="0" y="1367672"/>
                    <a:pt x="1367672" y="0"/>
                    <a:pt x="3054780" y="0"/>
                  </a:cubicBezTo>
                  <a:close/>
                </a:path>
              </a:pathLst>
            </a:custGeom>
          </p:spPr>
        </p:pic>
      </p:grpSp>
      <p:grpSp>
        <p:nvGrpSpPr>
          <p:cNvPr id="31" name="Nhóm 30">
            <a:extLst>
              <a:ext uri="{FF2B5EF4-FFF2-40B4-BE49-F238E27FC236}">
                <a16:creationId xmlns:a16="http://schemas.microsoft.com/office/drawing/2014/main" id="{01BBA647-0B37-426D-A569-0B238E96F81D}"/>
              </a:ext>
            </a:extLst>
          </p:cNvPr>
          <p:cNvGrpSpPr/>
          <p:nvPr/>
        </p:nvGrpSpPr>
        <p:grpSpPr>
          <a:xfrm>
            <a:off x="175322" y="5022441"/>
            <a:ext cx="3344669" cy="876668"/>
            <a:chOff x="196972" y="5022441"/>
            <a:chExt cx="3145468" cy="876668"/>
          </a:xfrm>
        </p:grpSpPr>
        <p:grpSp>
          <p:nvGrpSpPr>
            <p:cNvPr id="13" name="Nhóm 12">
              <a:extLst>
                <a:ext uri="{FF2B5EF4-FFF2-40B4-BE49-F238E27FC236}">
                  <a16:creationId xmlns:a16="http://schemas.microsoft.com/office/drawing/2014/main" id="{2976637D-76F0-4E13-A15F-387CF547C3F4}"/>
                </a:ext>
              </a:extLst>
            </p:cNvPr>
            <p:cNvGrpSpPr/>
            <p:nvPr/>
          </p:nvGrpSpPr>
          <p:grpSpPr>
            <a:xfrm>
              <a:off x="213062" y="5043819"/>
              <a:ext cx="3129378" cy="727969"/>
              <a:chOff x="213062" y="5043819"/>
              <a:chExt cx="3129378" cy="727969"/>
            </a:xfrm>
          </p:grpSpPr>
          <p:sp>
            <p:nvSpPr>
              <p:cNvPr id="19" name="Hình Bầu dục 18">
                <a:extLst>
                  <a:ext uri="{FF2B5EF4-FFF2-40B4-BE49-F238E27FC236}">
                    <a16:creationId xmlns:a16="http://schemas.microsoft.com/office/drawing/2014/main" id="{2CCF9D33-16B0-45CA-8071-106C778F698E}"/>
                  </a:ext>
                </a:extLst>
              </p:cNvPr>
              <p:cNvSpPr/>
              <p:nvPr/>
            </p:nvSpPr>
            <p:spPr>
              <a:xfrm>
                <a:off x="213062" y="5043819"/>
                <a:ext cx="727969" cy="727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Hộp Văn bản 23">
                <a:extLst>
                  <a:ext uri="{FF2B5EF4-FFF2-40B4-BE49-F238E27FC236}">
                    <a16:creationId xmlns:a16="http://schemas.microsoft.com/office/drawing/2014/main" id="{48B75911-B0BA-47C9-AF1A-215B665CB4FB}"/>
                  </a:ext>
                </a:extLst>
              </p:cNvPr>
              <p:cNvSpPr txBox="1"/>
              <p:nvPr/>
            </p:nvSpPr>
            <p:spPr>
              <a:xfrm>
                <a:off x="1127459" y="5167480"/>
                <a:ext cx="2214981" cy="584775"/>
              </a:xfrm>
              <a:prstGeom prst="rect">
                <a:avLst/>
              </a:prstGeom>
              <a:noFill/>
            </p:spPr>
            <p:txBody>
              <a:bodyPr wrap="square" rtlCol="0">
                <a:spAutoFit/>
              </a:bodyPr>
              <a:lstStyle/>
              <a:p>
                <a:r>
                  <a:rPr lang="en-US"/>
                  <a:t>NGUYỄN HOÀNG PHÚC </a:t>
                </a:r>
                <a:endParaRPr lang="en-US" dirty="0"/>
              </a:p>
              <a:p>
                <a:r>
                  <a:rPr lang="en-US" sz="1400"/>
                  <a:t>19110052</a:t>
                </a:r>
                <a:endParaRPr lang="en-US" sz="1400" dirty="0"/>
              </a:p>
            </p:txBody>
          </p:sp>
        </p:grpSp>
        <p:pic>
          <p:nvPicPr>
            <p:cNvPr id="30" name="Hình ảnh 29">
              <a:extLst>
                <a:ext uri="{FF2B5EF4-FFF2-40B4-BE49-F238E27FC236}">
                  <a16:creationId xmlns:a16="http://schemas.microsoft.com/office/drawing/2014/main" id="{5B054D7E-4A2B-4A26-8AD5-5AE238F2606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96972" y="5022441"/>
              <a:ext cx="824456" cy="876668"/>
            </a:xfrm>
            <a:custGeom>
              <a:avLst/>
              <a:gdLst>
                <a:gd name="connsiteX0" fmla="*/ 3054780 w 6109560"/>
                <a:gd name="connsiteY0" fmla="*/ 0 h 6109560"/>
                <a:gd name="connsiteX1" fmla="*/ 6109560 w 6109560"/>
                <a:gd name="connsiteY1" fmla="*/ 3054780 h 6109560"/>
                <a:gd name="connsiteX2" fmla="*/ 3054780 w 6109560"/>
                <a:gd name="connsiteY2" fmla="*/ 6109560 h 6109560"/>
                <a:gd name="connsiteX3" fmla="*/ 0 w 6109560"/>
                <a:gd name="connsiteY3" fmla="*/ 3054780 h 6109560"/>
                <a:gd name="connsiteX4" fmla="*/ 3054780 w 6109560"/>
                <a:gd name="connsiteY4" fmla="*/ 0 h 6109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9560" h="6109560">
                  <a:moveTo>
                    <a:pt x="3054780" y="0"/>
                  </a:moveTo>
                  <a:cubicBezTo>
                    <a:pt x="4741888" y="0"/>
                    <a:pt x="6109560" y="1367672"/>
                    <a:pt x="6109560" y="3054780"/>
                  </a:cubicBezTo>
                  <a:cubicBezTo>
                    <a:pt x="6109560" y="4741888"/>
                    <a:pt x="4741888" y="6109560"/>
                    <a:pt x="3054780" y="6109560"/>
                  </a:cubicBezTo>
                  <a:cubicBezTo>
                    <a:pt x="1367672" y="6109560"/>
                    <a:pt x="0" y="4741888"/>
                    <a:pt x="0" y="3054780"/>
                  </a:cubicBezTo>
                  <a:cubicBezTo>
                    <a:pt x="0" y="1367672"/>
                    <a:pt x="1367672" y="0"/>
                    <a:pt x="3054780" y="0"/>
                  </a:cubicBezTo>
                  <a:close/>
                </a:path>
              </a:pathLst>
            </a:custGeom>
          </p:spPr>
        </p:pic>
      </p:grpSp>
      <p:grpSp>
        <p:nvGrpSpPr>
          <p:cNvPr id="35" name="Nhóm 34">
            <a:extLst>
              <a:ext uri="{FF2B5EF4-FFF2-40B4-BE49-F238E27FC236}">
                <a16:creationId xmlns:a16="http://schemas.microsoft.com/office/drawing/2014/main" id="{CA811999-2E01-4982-8B1E-1995A782484D}"/>
              </a:ext>
            </a:extLst>
          </p:cNvPr>
          <p:cNvGrpSpPr/>
          <p:nvPr/>
        </p:nvGrpSpPr>
        <p:grpSpPr>
          <a:xfrm>
            <a:off x="194950" y="2222467"/>
            <a:ext cx="3325041" cy="882703"/>
            <a:chOff x="193987" y="2222467"/>
            <a:chExt cx="3161771" cy="882703"/>
          </a:xfrm>
        </p:grpSpPr>
        <p:grpSp>
          <p:nvGrpSpPr>
            <p:cNvPr id="5" name="Nhóm 4">
              <a:extLst>
                <a:ext uri="{FF2B5EF4-FFF2-40B4-BE49-F238E27FC236}">
                  <a16:creationId xmlns:a16="http://schemas.microsoft.com/office/drawing/2014/main" id="{70F37A3E-8855-451C-B0F3-38335C466373}"/>
                </a:ext>
              </a:extLst>
            </p:cNvPr>
            <p:cNvGrpSpPr/>
            <p:nvPr/>
          </p:nvGrpSpPr>
          <p:grpSpPr>
            <a:xfrm>
              <a:off x="235256" y="2305884"/>
              <a:ext cx="3120502" cy="727969"/>
              <a:chOff x="235256" y="2305884"/>
              <a:chExt cx="3120502" cy="727969"/>
            </a:xfrm>
          </p:grpSpPr>
          <p:sp>
            <p:nvSpPr>
              <p:cNvPr id="15" name="Hình Bầu dục 14">
                <a:extLst>
                  <a:ext uri="{FF2B5EF4-FFF2-40B4-BE49-F238E27FC236}">
                    <a16:creationId xmlns:a16="http://schemas.microsoft.com/office/drawing/2014/main" id="{C62F9110-D458-4FA7-B5D3-695F442FC0E2}"/>
                  </a:ext>
                </a:extLst>
              </p:cNvPr>
              <p:cNvSpPr/>
              <p:nvPr/>
            </p:nvSpPr>
            <p:spPr>
              <a:xfrm>
                <a:off x="235256" y="2305884"/>
                <a:ext cx="727969" cy="727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ộp Văn bản 20">
                <a:extLst>
                  <a:ext uri="{FF2B5EF4-FFF2-40B4-BE49-F238E27FC236}">
                    <a16:creationId xmlns:a16="http://schemas.microsoft.com/office/drawing/2014/main" id="{8FEDA09D-6833-44B1-914D-C4641217BA20}"/>
                  </a:ext>
                </a:extLst>
              </p:cNvPr>
              <p:cNvSpPr txBox="1"/>
              <p:nvPr/>
            </p:nvSpPr>
            <p:spPr>
              <a:xfrm>
                <a:off x="1140777" y="2428814"/>
                <a:ext cx="2214981" cy="584775"/>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NGUYỄN HIẾU ĐAN</a:t>
                </a:r>
                <a:endParaRPr lang="en-US" dirty="0">
                  <a:latin typeface="Arial" panose="020B0604020202020204" pitchFamily="34" charset="0"/>
                  <a:cs typeface="Arial" panose="020B0604020202020204" pitchFamily="34" charset="0"/>
                </a:endParaRPr>
              </a:p>
              <a:p>
                <a:r>
                  <a:rPr lang="en-US" sz="1400"/>
                  <a:t>19110345</a:t>
                </a:r>
                <a:endParaRPr lang="en-US" sz="1400" dirty="0"/>
              </a:p>
            </p:txBody>
          </p:sp>
        </p:grpSp>
        <p:pic>
          <p:nvPicPr>
            <p:cNvPr id="34" name="Hình ảnh 33">
              <a:extLst>
                <a:ext uri="{FF2B5EF4-FFF2-40B4-BE49-F238E27FC236}">
                  <a16:creationId xmlns:a16="http://schemas.microsoft.com/office/drawing/2014/main" id="{C1299EE5-F747-4445-8D10-63C0A3FA520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93987" y="2222467"/>
              <a:ext cx="839359" cy="882703"/>
            </a:xfrm>
            <a:custGeom>
              <a:avLst/>
              <a:gdLst>
                <a:gd name="connsiteX0" fmla="*/ 3054780 w 6109560"/>
                <a:gd name="connsiteY0" fmla="*/ 0 h 6109560"/>
                <a:gd name="connsiteX1" fmla="*/ 6109560 w 6109560"/>
                <a:gd name="connsiteY1" fmla="*/ 3054780 h 6109560"/>
                <a:gd name="connsiteX2" fmla="*/ 3054780 w 6109560"/>
                <a:gd name="connsiteY2" fmla="*/ 6109560 h 6109560"/>
                <a:gd name="connsiteX3" fmla="*/ 0 w 6109560"/>
                <a:gd name="connsiteY3" fmla="*/ 3054780 h 6109560"/>
                <a:gd name="connsiteX4" fmla="*/ 3054780 w 6109560"/>
                <a:gd name="connsiteY4" fmla="*/ 0 h 6109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9560" h="6109560">
                  <a:moveTo>
                    <a:pt x="3054780" y="0"/>
                  </a:moveTo>
                  <a:cubicBezTo>
                    <a:pt x="4741888" y="0"/>
                    <a:pt x="6109560" y="1367672"/>
                    <a:pt x="6109560" y="3054780"/>
                  </a:cubicBezTo>
                  <a:cubicBezTo>
                    <a:pt x="6109560" y="4741888"/>
                    <a:pt x="4741888" y="6109560"/>
                    <a:pt x="3054780" y="6109560"/>
                  </a:cubicBezTo>
                  <a:cubicBezTo>
                    <a:pt x="1367672" y="6109560"/>
                    <a:pt x="0" y="4741888"/>
                    <a:pt x="0" y="3054780"/>
                  </a:cubicBezTo>
                  <a:cubicBezTo>
                    <a:pt x="0" y="1367672"/>
                    <a:pt x="1367672" y="0"/>
                    <a:pt x="3054780" y="0"/>
                  </a:cubicBezTo>
                  <a:close/>
                </a:path>
              </a:pathLst>
            </a:custGeom>
          </p:spPr>
        </p:pic>
      </p:grpSp>
      <p:grpSp>
        <p:nvGrpSpPr>
          <p:cNvPr id="37" name="Nhóm 36">
            <a:extLst>
              <a:ext uri="{FF2B5EF4-FFF2-40B4-BE49-F238E27FC236}">
                <a16:creationId xmlns:a16="http://schemas.microsoft.com/office/drawing/2014/main" id="{F8D2CDD0-E595-4B2B-8A21-228C6068FE75}"/>
              </a:ext>
            </a:extLst>
          </p:cNvPr>
          <p:cNvGrpSpPr/>
          <p:nvPr/>
        </p:nvGrpSpPr>
        <p:grpSpPr>
          <a:xfrm>
            <a:off x="175332" y="4114199"/>
            <a:ext cx="3167109" cy="876668"/>
            <a:chOff x="175332" y="4114199"/>
            <a:chExt cx="3167109" cy="876668"/>
          </a:xfrm>
        </p:grpSpPr>
        <p:grpSp>
          <p:nvGrpSpPr>
            <p:cNvPr id="12" name="Nhóm 11">
              <a:extLst>
                <a:ext uri="{FF2B5EF4-FFF2-40B4-BE49-F238E27FC236}">
                  <a16:creationId xmlns:a16="http://schemas.microsoft.com/office/drawing/2014/main" id="{E78F1A90-711E-4EC0-996F-098ACE12B470}"/>
                </a:ext>
              </a:extLst>
            </p:cNvPr>
            <p:cNvGrpSpPr/>
            <p:nvPr/>
          </p:nvGrpSpPr>
          <p:grpSpPr>
            <a:xfrm>
              <a:off x="213062" y="4135160"/>
              <a:ext cx="3129379" cy="727969"/>
              <a:chOff x="213062" y="4135160"/>
              <a:chExt cx="3129379" cy="727969"/>
            </a:xfrm>
          </p:grpSpPr>
          <p:sp>
            <p:nvSpPr>
              <p:cNvPr id="16" name="Hình Bầu dục 15">
                <a:extLst>
                  <a:ext uri="{FF2B5EF4-FFF2-40B4-BE49-F238E27FC236}">
                    <a16:creationId xmlns:a16="http://schemas.microsoft.com/office/drawing/2014/main" id="{F7AE0906-EC00-48D9-B72E-2690C7ECF971}"/>
                  </a:ext>
                </a:extLst>
              </p:cNvPr>
              <p:cNvSpPr/>
              <p:nvPr/>
            </p:nvSpPr>
            <p:spPr>
              <a:xfrm>
                <a:off x="213062" y="4135160"/>
                <a:ext cx="727969" cy="72796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ộp Văn bản 22">
                <a:extLst>
                  <a:ext uri="{FF2B5EF4-FFF2-40B4-BE49-F238E27FC236}">
                    <a16:creationId xmlns:a16="http://schemas.microsoft.com/office/drawing/2014/main" id="{D6AC3BDA-6648-4287-9FAA-6AFB1D42014A}"/>
                  </a:ext>
                </a:extLst>
              </p:cNvPr>
              <p:cNvSpPr txBox="1"/>
              <p:nvPr/>
            </p:nvSpPr>
            <p:spPr>
              <a:xfrm>
                <a:off x="1127460" y="4244332"/>
                <a:ext cx="2214981" cy="584775"/>
              </a:xfrm>
              <a:prstGeom prst="rect">
                <a:avLst/>
              </a:prstGeom>
              <a:noFill/>
            </p:spPr>
            <p:txBody>
              <a:bodyPr wrap="square" rtlCol="0">
                <a:spAutoFit/>
              </a:bodyPr>
              <a:lstStyle/>
              <a:p>
                <a:r>
                  <a:rPr lang="en-US"/>
                  <a:t>TẠ BẢO MINH </a:t>
                </a:r>
                <a:endParaRPr lang="en-US" dirty="0"/>
              </a:p>
              <a:p>
                <a:r>
                  <a:rPr lang="en-US" sz="1400"/>
                  <a:t>19110399</a:t>
                </a:r>
                <a:endParaRPr lang="en-US" sz="1400" dirty="0"/>
              </a:p>
            </p:txBody>
          </p:sp>
        </p:grpSp>
        <p:pic>
          <p:nvPicPr>
            <p:cNvPr id="36" name="Hình ảnh 35">
              <a:extLst>
                <a:ext uri="{FF2B5EF4-FFF2-40B4-BE49-F238E27FC236}">
                  <a16:creationId xmlns:a16="http://schemas.microsoft.com/office/drawing/2014/main" id="{9CE360A9-D82F-443A-A357-567DE34AF14F}"/>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75332" y="4114199"/>
              <a:ext cx="876668" cy="876668"/>
            </a:xfrm>
            <a:custGeom>
              <a:avLst/>
              <a:gdLst>
                <a:gd name="connsiteX0" fmla="*/ 3054780 w 6109560"/>
                <a:gd name="connsiteY0" fmla="*/ 0 h 6109560"/>
                <a:gd name="connsiteX1" fmla="*/ 6109560 w 6109560"/>
                <a:gd name="connsiteY1" fmla="*/ 3054780 h 6109560"/>
                <a:gd name="connsiteX2" fmla="*/ 3054780 w 6109560"/>
                <a:gd name="connsiteY2" fmla="*/ 6109560 h 6109560"/>
                <a:gd name="connsiteX3" fmla="*/ 0 w 6109560"/>
                <a:gd name="connsiteY3" fmla="*/ 3054780 h 6109560"/>
                <a:gd name="connsiteX4" fmla="*/ 3054780 w 6109560"/>
                <a:gd name="connsiteY4" fmla="*/ 0 h 6109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9560" h="6109560">
                  <a:moveTo>
                    <a:pt x="3054780" y="0"/>
                  </a:moveTo>
                  <a:cubicBezTo>
                    <a:pt x="4741888" y="0"/>
                    <a:pt x="6109560" y="1367672"/>
                    <a:pt x="6109560" y="3054780"/>
                  </a:cubicBezTo>
                  <a:cubicBezTo>
                    <a:pt x="6109560" y="4741888"/>
                    <a:pt x="4741888" y="6109560"/>
                    <a:pt x="3054780" y="6109560"/>
                  </a:cubicBezTo>
                  <a:cubicBezTo>
                    <a:pt x="1367672" y="6109560"/>
                    <a:pt x="0" y="4741888"/>
                    <a:pt x="0" y="3054780"/>
                  </a:cubicBezTo>
                  <a:cubicBezTo>
                    <a:pt x="0" y="1367672"/>
                    <a:pt x="1367672" y="0"/>
                    <a:pt x="3054780" y="0"/>
                  </a:cubicBezTo>
                  <a:close/>
                </a:path>
              </a:pathLst>
            </a:custGeom>
          </p:spPr>
        </p:pic>
      </p:grpSp>
    </p:spTree>
    <p:extLst>
      <p:ext uri="{BB962C8B-B14F-4D97-AF65-F5344CB8AC3E}">
        <p14:creationId xmlns:p14="http://schemas.microsoft.com/office/powerpoint/2010/main" val="265380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500" fill="hold"/>
                                        <p:tgtEl>
                                          <p:spTgt spid="35"/>
                                        </p:tgtEl>
                                        <p:attrNameLst>
                                          <p:attrName>ppt_x</p:attrName>
                                        </p:attrNameLst>
                                      </p:cBhvr>
                                      <p:tavLst>
                                        <p:tav tm="0">
                                          <p:val>
                                            <p:strVal val="0-#ppt_w/2"/>
                                          </p:val>
                                        </p:tav>
                                        <p:tav tm="100000">
                                          <p:val>
                                            <p:strVal val="#ppt_x"/>
                                          </p:val>
                                        </p:tav>
                                      </p:tavLst>
                                    </p:anim>
                                    <p:anim calcmode="lin" valueType="num">
                                      <p:cBhvr additive="base">
                                        <p:cTn id="12" dur="500" fill="hold"/>
                                        <p:tgtEl>
                                          <p:spTgt spid="35"/>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0-#ppt_w/2"/>
                                          </p:val>
                                        </p:tav>
                                        <p:tav tm="100000">
                                          <p:val>
                                            <p:strVal val="#ppt_x"/>
                                          </p:val>
                                        </p:tav>
                                      </p:tavLst>
                                    </p:anim>
                                    <p:anim calcmode="lin" valueType="num">
                                      <p:cBhvr additive="base">
                                        <p:cTn id="16" dur="5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0-#ppt_w/2"/>
                                          </p:val>
                                        </p:tav>
                                        <p:tav tm="100000">
                                          <p:val>
                                            <p:strVal val="#ppt_x"/>
                                          </p:val>
                                        </p:tav>
                                      </p:tavLst>
                                    </p:anim>
                                    <p:anim calcmode="lin" valueType="num">
                                      <p:cBhvr additive="base">
                                        <p:cTn id="20" dur="500" fill="hold"/>
                                        <p:tgtEl>
                                          <p:spTgt spid="37"/>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100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0-#ppt_w/2"/>
                                          </p:val>
                                        </p:tav>
                                        <p:tav tm="100000">
                                          <p:val>
                                            <p:strVal val="#ppt_x"/>
                                          </p:val>
                                        </p:tav>
                                      </p:tavLst>
                                    </p:anim>
                                    <p:anim calcmode="lin" valueType="num">
                                      <p:cBhvr additive="base">
                                        <p:cTn id="24"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sp>
        <p:nvSpPr>
          <p:cNvPr id="5" name="Hộp Văn bản 4">
            <a:extLst>
              <a:ext uri="{FF2B5EF4-FFF2-40B4-BE49-F238E27FC236}">
                <a16:creationId xmlns:a16="http://schemas.microsoft.com/office/drawing/2014/main" id="{C3A81A2B-6474-4606-BF9C-03B9E3086F43}"/>
              </a:ext>
            </a:extLst>
          </p:cNvPr>
          <p:cNvSpPr txBox="1"/>
          <p:nvPr/>
        </p:nvSpPr>
        <p:spPr>
          <a:xfrm>
            <a:off x="2824481" y="690880"/>
            <a:ext cx="4513752" cy="523220"/>
          </a:xfrm>
          <a:prstGeom prst="rect">
            <a:avLst/>
          </a:prstGeom>
          <a:noFill/>
        </p:spPr>
        <p:txBody>
          <a:bodyPr wrap="square" rtlCol="0">
            <a:spAutoFit/>
          </a:bodyPr>
          <a:lstStyle/>
          <a:p>
            <a:pPr algn="ctr"/>
            <a:r>
              <a:rPr lang="en-US" sz="2800" b="1"/>
              <a:t>Multi-Label Classification </a:t>
            </a:r>
            <a:endParaRPr lang="vi-VN" dirty="0"/>
          </a:p>
        </p:txBody>
      </p:sp>
      <p:sp>
        <p:nvSpPr>
          <p:cNvPr id="6" name="Hộp Văn bản 5">
            <a:extLst>
              <a:ext uri="{FF2B5EF4-FFF2-40B4-BE49-F238E27FC236}">
                <a16:creationId xmlns:a16="http://schemas.microsoft.com/office/drawing/2014/main" id="{0572936C-990B-4B28-8B19-66705803173F}"/>
              </a:ext>
            </a:extLst>
          </p:cNvPr>
          <p:cNvSpPr txBox="1"/>
          <p:nvPr/>
        </p:nvSpPr>
        <p:spPr>
          <a:xfrm>
            <a:off x="7630160" y="5730240"/>
            <a:ext cx="4561840" cy="523220"/>
          </a:xfrm>
          <a:prstGeom prst="rect">
            <a:avLst/>
          </a:prstGeom>
          <a:noFill/>
        </p:spPr>
        <p:txBody>
          <a:bodyPr wrap="square" rtlCol="0">
            <a:spAutoFit/>
          </a:bodyPr>
          <a:lstStyle/>
          <a:p>
            <a:pPr lvl="1" algn="ctr"/>
            <a:r>
              <a:rPr lang="en-US" sz="2800" b="1"/>
              <a:t>Imbalanced Classification </a:t>
            </a:r>
            <a:endParaRPr lang="vi-VN" dirty="0"/>
          </a:p>
        </p:txBody>
      </p:sp>
      <p:grpSp>
        <p:nvGrpSpPr>
          <p:cNvPr id="16" name="Nhóm 15">
            <a:extLst>
              <a:ext uri="{FF2B5EF4-FFF2-40B4-BE49-F238E27FC236}">
                <a16:creationId xmlns:a16="http://schemas.microsoft.com/office/drawing/2014/main" id="{0EEE4255-FA55-419D-9B64-FF8D968B6C0B}"/>
              </a:ext>
            </a:extLst>
          </p:cNvPr>
          <p:cNvGrpSpPr/>
          <p:nvPr/>
        </p:nvGrpSpPr>
        <p:grpSpPr>
          <a:xfrm>
            <a:off x="2824480" y="1290320"/>
            <a:ext cx="4561840" cy="5567680"/>
            <a:chOff x="2824480" y="1290320"/>
            <a:chExt cx="4561840" cy="5567680"/>
          </a:xfrm>
        </p:grpSpPr>
        <p:sp>
          <p:nvSpPr>
            <p:cNvPr id="11" name="Hình tự do: Hình 10">
              <a:extLst>
                <a:ext uri="{FF2B5EF4-FFF2-40B4-BE49-F238E27FC236}">
                  <a16:creationId xmlns:a16="http://schemas.microsoft.com/office/drawing/2014/main" id="{C1850B7A-CF1B-40FB-9668-059853FE42F1}"/>
                </a:ext>
              </a:extLst>
            </p:cNvPr>
            <p:cNvSpPr/>
            <p:nvPr/>
          </p:nvSpPr>
          <p:spPr>
            <a:xfrm>
              <a:off x="2824480" y="1290320"/>
              <a:ext cx="4561840" cy="5567680"/>
            </a:xfrm>
            <a:custGeom>
              <a:avLst/>
              <a:gdLst>
                <a:gd name="connsiteX0" fmla="*/ 760322 w 4561840"/>
                <a:gd name="connsiteY0" fmla="*/ 0 h 5567680"/>
                <a:gd name="connsiteX1" fmla="*/ 3801518 w 4561840"/>
                <a:gd name="connsiteY1" fmla="*/ 0 h 5567680"/>
                <a:gd name="connsiteX2" fmla="*/ 4561840 w 4561840"/>
                <a:gd name="connsiteY2" fmla="*/ 760322 h 5567680"/>
                <a:gd name="connsiteX3" fmla="*/ 4561840 w 4561840"/>
                <a:gd name="connsiteY3" fmla="*/ 5567680 h 5567680"/>
                <a:gd name="connsiteX4" fmla="*/ 0 w 4561840"/>
                <a:gd name="connsiteY4" fmla="*/ 5567680 h 5567680"/>
                <a:gd name="connsiteX5" fmla="*/ 0 w 4561840"/>
                <a:gd name="connsiteY5" fmla="*/ 760322 h 5567680"/>
                <a:gd name="connsiteX6" fmla="*/ 760322 w 4561840"/>
                <a:gd name="connsiteY6" fmla="*/ 0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1840" h="5567680">
                  <a:moveTo>
                    <a:pt x="760322" y="0"/>
                  </a:moveTo>
                  <a:lnTo>
                    <a:pt x="3801518" y="0"/>
                  </a:lnTo>
                  <a:cubicBezTo>
                    <a:pt x="4221432" y="0"/>
                    <a:pt x="4561840" y="340408"/>
                    <a:pt x="4561840" y="760322"/>
                  </a:cubicBezTo>
                  <a:lnTo>
                    <a:pt x="4561840" y="5567680"/>
                  </a:lnTo>
                  <a:lnTo>
                    <a:pt x="0" y="5567680"/>
                  </a:lnTo>
                  <a:lnTo>
                    <a:pt x="0" y="760322"/>
                  </a:lnTo>
                  <a:cubicBezTo>
                    <a:pt x="0" y="340408"/>
                    <a:pt x="340408" y="0"/>
                    <a:pt x="760322"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8" name="Hộp Văn bản 7">
              <a:extLst>
                <a:ext uri="{FF2B5EF4-FFF2-40B4-BE49-F238E27FC236}">
                  <a16:creationId xmlns:a16="http://schemas.microsoft.com/office/drawing/2014/main" id="{E0556B12-9F5A-4843-B94E-5267AFFA1882}"/>
                </a:ext>
              </a:extLst>
            </p:cNvPr>
            <p:cNvSpPr txBox="1"/>
            <p:nvPr/>
          </p:nvSpPr>
          <p:spPr>
            <a:xfrm>
              <a:off x="3002280" y="1897003"/>
              <a:ext cx="4124960" cy="4555093"/>
            </a:xfrm>
            <a:prstGeom prst="rect">
              <a:avLst/>
            </a:prstGeom>
            <a:noFill/>
            <a:ln>
              <a:noFill/>
            </a:ln>
          </p:spPr>
          <p:txBody>
            <a:bodyPr wrap="square" rtlCol="0">
              <a:spAutoFit/>
            </a:bodyPr>
            <a:lstStyle/>
            <a:p>
              <a:pPr marL="285750" indent="-285750">
                <a:buFont typeface="Wingdings" panose="05000000000000000000" pitchFamily="2" charset="2"/>
                <a:buChar char="Ø"/>
              </a:pPr>
              <a:r>
                <a:rPr lang="en-US" sz="1600" b="1" dirty="0">
                  <a:solidFill>
                    <a:schemeClr val="bg1"/>
                  </a:solidFill>
                  <a:latin typeface="Arial" panose="020B0604020202020204" pitchFamily="34" charset="0"/>
                  <a:cs typeface="Arial" panose="020B0604020202020204" pitchFamily="34" charset="0"/>
                </a:rPr>
                <a:t>Ý T</a:t>
              </a:r>
              <a:r>
                <a:rPr lang="vi-VN" sz="1600" b="1" dirty="0">
                  <a:solidFill>
                    <a:schemeClr val="bg1"/>
                  </a:solidFill>
                  <a:cs typeface="Arial" panose="020B0604020202020204" pitchFamily="34" charset="0"/>
                </a:rPr>
                <a:t>Ư</a:t>
              </a:r>
              <a:r>
                <a:rPr lang="en-US" sz="1600" b="1" dirty="0">
                  <a:solidFill>
                    <a:schemeClr val="bg1"/>
                  </a:solidFill>
                  <a:latin typeface="Arial" panose="020B0604020202020204" pitchFamily="34" charset="0"/>
                  <a:cs typeface="Arial" panose="020B0604020202020204" pitchFamily="34" charset="0"/>
                </a:rPr>
                <a:t>ỞNG THUẬT TOÁN </a:t>
              </a:r>
              <a:r>
                <a:rPr lang="en-US" sz="2000" dirty="0">
                  <a:solidFill>
                    <a:schemeClr val="bg1"/>
                  </a:solidFill>
                </a:rPr>
                <a:t>: </a:t>
              </a:r>
              <a:r>
                <a:rPr lang="en-US" sz="2000" dirty="0" err="1">
                  <a:solidFill>
                    <a:schemeClr val="bg1"/>
                  </a:solidFill>
                </a:rPr>
                <a:t>Thuật</a:t>
              </a:r>
              <a:r>
                <a:rPr lang="en-US" sz="2000" dirty="0">
                  <a:solidFill>
                    <a:schemeClr val="bg1"/>
                  </a:solidFill>
                </a:rPr>
                <a:t> </a:t>
              </a:r>
              <a:r>
                <a:rPr lang="en-US" sz="2000" dirty="0" err="1">
                  <a:solidFill>
                    <a:schemeClr val="bg1"/>
                  </a:solidFill>
                </a:rPr>
                <a:t>toán</a:t>
              </a:r>
              <a:r>
                <a:rPr lang="en-US" sz="2000" dirty="0">
                  <a:solidFill>
                    <a:schemeClr val="bg1"/>
                  </a:solidFill>
                </a:rPr>
                <a:t> </a:t>
              </a:r>
              <a:r>
                <a:rPr lang="en-US" sz="2000" dirty="0" err="1">
                  <a:solidFill>
                    <a:schemeClr val="bg1"/>
                  </a:solidFill>
                </a:rPr>
                <a:t>tìm</a:t>
              </a:r>
              <a:r>
                <a:rPr lang="en-US" sz="2000" dirty="0">
                  <a:solidFill>
                    <a:schemeClr val="bg1"/>
                  </a:solidFill>
                </a:rPr>
                <a:t> </a:t>
              </a:r>
              <a:r>
                <a:rPr lang="en-US" sz="2000" dirty="0" err="1">
                  <a:solidFill>
                    <a:schemeClr val="bg1"/>
                  </a:solidFill>
                </a:rPr>
                <a:t>kiếm</a:t>
              </a:r>
              <a:r>
                <a:rPr lang="en-US" sz="2000" dirty="0">
                  <a:solidFill>
                    <a:schemeClr val="bg1"/>
                  </a:solidFill>
                </a:rPr>
                <a:t> </a:t>
              </a:r>
              <a:r>
                <a:rPr lang="en-US" sz="2000" dirty="0" err="1">
                  <a:solidFill>
                    <a:schemeClr val="bg1"/>
                  </a:solidFill>
                </a:rPr>
                <a:t>bằng</a:t>
              </a:r>
              <a:r>
                <a:rPr lang="en-US" sz="2000" dirty="0">
                  <a:solidFill>
                    <a:schemeClr val="bg1"/>
                  </a:solidFill>
                </a:rPr>
                <a:t> </a:t>
              </a:r>
              <a:r>
                <a:rPr lang="en-US" sz="2000" dirty="0" err="1">
                  <a:solidFill>
                    <a:schemeClr val="bg1"/>
                  </a:solidFill>
                </a:rPr>
                <a:t>cách</a:t>
              </a:r>
              <a:r>
                <a:rPr lang="en-US" sz="2000" dirty="0">
                  <a:solidFill>
                    <a:schemeClr val="bg1"/>
                  </a:solidFill>
                </a:rPr>
                <a:t> </a:t>
              </a:r>
              <a:r>
                <a:rPr lang="en-US" sz="2000" dirty="0" err="1">
                  <a:solidFill>
                    <a:schemeClr val="bg1"/>
                  </a:solidFill>
                </a:rPr>
                <a:t>mở</a:t>
              </a:r>
              <a:r>
                <a:rPr lang="en-US" sz="2000" dirty="0">
                  <a:solidFill>
                    <a:schemeClr val="bg1"/>
                  </a:solidFill>
                </a:rPr>
                <a:t> </a:t>
              </a:r>
              <a:r>
                <a:rPr lang="en-US" sz="2000" dirty="0" err="1">
                  <a:solidFill>
                    <a:schemeClr val="bg1"/>
                  </a:solidFill>
                </a:rPr>
                <a:t>rộng</a:t>
              </a:r>
              <a:r>
                <a:rPr lang="en-US" sz="2000" dirty="0">
                  <a:solidFill>
                    <a:schemeClr val="bg1"/>
                  </a:solidFill>
                </a:rPr>
                <a:t> </a:t>
              </a:r>
              <a:r>
                <a:rPr lang="en-US" sz="2000" dirty="0" err="1">
                  <a:solidFill>
                    <a:schemeClr val="bg1"/>
                  </a:solidFill>
                </a:rPr>
                <a:t>không</a:t>
              </a:r>
              <a:r>
                <a:rPr lang="en-US" sz="2000" dirty="0">
                  <a:solidFill>
                    <a:schemeClr val="bg1"/>
                  </a:solidFill>
                </a:rPr>
                <a:t> </a:t>
              </a:r>
              <a:r>
                <a:rPr lang="en-US" sz="2000" dirty="0" err="1">
                  <a:solidFill>
                    <a:schemeClr val="bg1"/>
                  </a:solidFill>
                </a:rPr>
                <a:t>gian</a:t>
              </a:r>
              <a:r>
                <a:rPr lang="en-US" sz="2000" dirty="0">
                  <a:solidFill>
                    <a:schemeClr val="bg1"/>
                  </a:solidFill>
                </a:rPr>
                <a:t> </a:t>
              </a:r>
              <a:r>
                <a:rPr lang="en-US" sz="2000" dirty="0" err="1">
                  <a:solidFill>
                    <a:schemeClr val="bg1"/>
                  </a:solidFill>
                </a:rPr>
                <a:t>tìm</a:t>
              </a:r>
              <a:r>
                <a:rPr lang="en-US" sz="2000" dirty="0">
                  <a:solidFill>
                    <a:schemeClr val="bg1"/>
                  </a:solidFill>
                </a:rPr>
                <a:t> </a:t>
              </a:r>
              <a:r>
                <a:rPr lang="en-US" sz="2000" dirty="0" err="1">
                  <a:solidFill>
                    <a:schemeClr val="bg1"/>
                  </a:solidFill>
                </a:rPr>
                <a:t>kiếm</a:t>
              </a:r>
              <a:r>
                <a:rPr lang="en-US" sz="2000" dirty="0">
                  <a:solidFill>
                    <a:schemeClr val="bg1"/>
                  </a:solidFill>
                </a:rPr>
                <a:t> </a:t>
              </a:r>
              <a:r>
                <a:rPr lang="en-US" sz="2000" dirty="0" err="1">
                  <a:solidFill>
                    <a:schemeClr val="bg1"/>
                  </a:solidFill>
                </a:rPr>
                <a:t>hướng</a:t>
              </a:r>
              <a:r>
                <a:rPr lang="en-US" sz="2000" dirty="0">
                  <a:solidFill>
                    <a:schemeClr val="bg1"/>
                  </a:solidFill>
                </a:rPr>
                <a:t> </a:t>
              </a:r>
              <a:r>
                <a:rPr lang="en-US" sz="2000" dirty="0" err="1">
                  <a:solidFill>
                    <a:schemeClr val="bg1"/>
                  </a:solidFill>
                </a:rPr>
                <a:t>tới</a:t>
              </a:r>
              <a:r>
                <a:rPr lang="en-US" sz="2000" dirty="0">
                  <a:solidFill>
                    <a:schemeClr val="bg1"/>
                  </a:solidFill>
                </a:rPr>
                <a:t> </a:t>
              </a:r>
              <a:r>
                <a:rPr lang="en-US" sz="2000" dirty="0" err="1">
                  <a:solidFill>
                    <a:schemeClr val="bg1"/>
                  </a:solidFill>
                </a:rPr>
                <a:t>các</a:t>
              </a:r>
              <a:r>
                <a:rPr lang="en-US" sz="2000" dirty="0">
                  <a:solidFill>
                    <a:schemeClr val="bg1"/>
                  </a:solidFill>
                </a:rPr>
                <a:t> node </a:t>
              </a:r>
              <a:r>
                <a:rPr lang="en-US" sz="2000" dirty="0" err="1">
                  <a:solidFill>
                    <a:schemeClr val="bg1"/>
                  </a:solidFill>
                </a:rPr>
                <a:t>gần</a:t>
              </a:r>
              <a:r>
                <a:rPr lang="en-US" sz="2000" dirty="0">
                  <a:solidFill>
                    <a:schemeClr val="bg1"/>
                  </a:solidFill>
                </a:rPr>
                <a:t> goal </a:t>
              </a:r>
              <a:r>
                <a:rPr lang="en-US" sz="2000" dirty="0" err="1">
                  <a:solidFill>
                    <a:schemeClr val="bg1"/>
                  </a:solidFill>
                </a:rPr>
                <a:t>nhất</a:t>
              </a:r>
              <a:r>
                <a:rPr lang="en-US" sz="2000" dirty="0">
                  <a:solidFill>
                    <a:schemeClr val="bg1"/>
                  </a:solidFill>
                </a:rPr>
                <a:t>. </a:t>
              </a:r>
              <a:r>
                <a:rPr lang="en-US" sz="2000" dirty="0" err="1">
                  <a:solidFill>
                    <a:schemeClr val="bg1"/>
                  </a:solidFill>
                </a:rPr>
                <a:t>Bằng</a:t>
              </a:r>
              <a:r>
                <a:rPr lang="en-US" sz="2000" dirty="0">
                  <a:solidFill>
                    <a:schemeClr val="bg1"/>
                  </a:solidFill>
                </a:rPr>
                <a:t> </a:t>
              </a:r>
              <a:r>
                <a:rPr lang="en-US" sz="2000" dirty="0" err="1">
                  <a:solidFill>
                    <a:schemeClr val="bg1"/>
                  </a:solidFill>
                </a:rPr>
                <a:t>cách</a:t>
              </a:r>
              <a:r>
                <a:rPr lang="en-US" sz="2000" dirty="0">
                  <a:solidFill>
                    <a:schemeClr val="bg1"/>
                  </a:solidFill>
                </a:rPr>
                <a:t> </a:t>
              </a:r>
              <a:r>
                <a:rPr lang="en-US" sz="2000" dirty="0" err="1">
                  <a:solidFill>
                    <a:schemeClr val="bg1"/>
                  </a:solidFill>
                </a:rPr>
                <a:t>sử</a:t>
              </a:r>
              <a:r>
                <a:rPr lang="en-US" sz="2000" dirty="0">
                  <a:solidFill>
                    <a:schemeClr val="bg1"/>
                  </a:solidFill>
                </a:rPr>
                <a:t> </a:t>
              </a:r>
              <a:r>
                <a:rPr lang="en-US" sz="2000" dirty="0" err="1">
                  <a:solidFill>
                    <a:schemeClr val="bg1"/>
                  </a:solidFill>
                </a:rPr>
                <a:t>dụng</a:t>
              </a:r>
              <a:r>
                <a:rPr lang="en-US" sz="2000" dirty="0">
                  <a:solidFill>
                    <a:schemeClr val="bg1"/>
                  </a:solidFill>
                </a:rPr>
                <a:t> </a:t>
              </a:r>
              <a:r>
                <a:rPr lang="en-US" sz="2000" dirty="0" err="1">
                  <a:solidFill>
                    <a:schemeClr val="bg1"/>
                  </a:solidFill>
                </a:rPr>
                <a:t>một</a:t>
              </a:r>
              <a:r>
                <a:rPr lang="en-US" sz="2000" dirty="0">
                  <a:solidFill>
                    <a:schemeClr val="bg1"/>
                  </a:solidFill>
                </a:rPr>
                <a:t> </a:t>
              </a:r>
              <a:r>
                <a:rPr lang="en-US" sz="2000" dirty="0" err="1">
                  <a:solidFill>
                    <a:schemeClr val="bg1"/>
                  </a:solidFill>
                </a:rPr>
                <a:t>hàm</a:t>
              </a:r>
              <a:r>
                <a:rPr lang="en-US" sz="2000" dirty="0">
                  <a:solidFill>
                    <a:schemeClr val="bg1"/>
                  </a:solidFill>
                </a:rPr>
                <a:t> </a:t>
              </a:r>
              <a:r>
                <a:rPr lang="en-US" sz="2000" dirty="0" err="1">
                  <a:solidFill>
                    <a:schemeClr val="bg1"/>
                  </a:solidFill>
                </a:rPr>
                <a:t>gọi</a:t>
              </a:r>
              <a:r>
                <a:rPr lang="en-US" sz="2000" dirty="0">
                  <a:solidFill>
                    <a:schemeClr val="bg1"/>
                  </a:solidFill>
                </a:rPr>
                <a:t> </a:t>
              </a:r>
              <a:r>
                <a:rPr lang="en-US" sz="2000" dirty="0" err="1">
                  <a:solidFill>
                    <a:schemeClr val="bg1"/>
                  </a:solidFill>
                </a:rPr>
                <a:t>là</a:t>
              </a:r>
              <a:r>
                <a:rPr lang="en-US" sz="2000" dirty="0">
                  <a:solidFill>
                    <a:schemeClr val="bg1"/>
                  </a:solidFill>
                </a:rPr>
                <a:t> f(n) </a:t>
              </a:r>
              <a:r>
                <a:rPr lang="en-US" sz="2000" dirty="0" err="1">
                  <a:solidFill>
                    <a:schemeClr val="bg1"/>
                  </a:solidFill>
                </a:rPr>
                <a:t>ước</a:t>
              </a:r>
              <a:r>
                <a:rPr lang="en-US" sz="2000" dirty="0">
                  <a:solidFill>
                    <a:schemeClr val="bg1"/>
                  </a:solidFill>
                </a:rPr>
                <a:t> </a:t>
              </a:r>
              <a:r>
                <a:rPr lang="en-US" sz="2000" dirty="0" err="1">
                  <a:solidFill>
                    <a:schemeClr val="bg1"/>
                  </a:solidFill>
                </a:rPr>
                <a:t>lượng</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a:t>
              </a:r>
            </a:p>
            <a:p>
              <a:pPr marL="285750" indent="-285750">
                <a:buFont typeface="Wingdings" panose="05000000000000000000" pitchFamily="2" charset="2"/>
                <a:buChar char="Ø"/>
              </a:pPr>
              <a:endParaRPr lang="en-US" sz="2000" dirty="0">
                <a:solidFill>
                  <a:schemeClr val="bg1"/>
                </a:solidFill>
              </a:endParaRPr>
            </a:p>
            <a:p>
              <a:pPr marL="285750" indent="-285750">
                <a:buFont typeface="Wingdings" panose="05000000000000000000" pitchFamily="2" charset="2"/>
                <a:buChar char="Ø"/>
              </a:pPr>
              <a:r>
                <a:rPr lang="en-US" b="1" dirty="0">
                  <a:solidFill>
                    <a:schemeClr val="bg1"/>
                  </a:solidFill>
                </a:rPr>
                <a:t>ƯU ĐIỂM</a:t>
              </a:r>
              <a:r>
                <a:rPr lang="en-US" dirty="0">
                  <a:solidFill>
                    <a:schemeClr val="bg1"/>
                  </a:solidFill>
                </a:rPr>
                <a:t>: </a:t>
              </a:r>
              <a:r>
                <a:rPr lang="en-US" dirty="0" err="1">
                  <a:solidFill>
                    <a:schemeClr val="bg1"/>
                  </a:solidFill>
                </a:rPr>
                <a:t>Hoạt</a:t>
              </a:r>
              <a:r>
                <a:rPr lang="en-US" dirty="0">
                  <a:solidFill>
                    <a:schemeClr val="bg1"/>
                  </a:solidFill>
                </a:rPr>
                <a:t> </a:t>
              </a:r>
              <a:r>
                <a:rPr lang="en-US" dirty="0" err="1">
                  <a:solidFill>
                    <a:schemeClr val="bg1"/>
                  </a:solidFill>
                </a:rPr>
                <a:t>động</a:t>
              </a:r>
              <a:r>
                <a:rPr lang="en-US" dirty="0">
                  <a:solidFill>
                    <a:schemeClr val="bg1"/>
                  </a:solidFill>
                </a:rPr>
                <a:t> </a:t>
              </a:r>
              <a:r>
                <a:rPr lang="en-US" dirty="0" err="1">
                  <a:solidFill>
                    <a:schemeClr val="bg1"/>
                  </a:solidFill>
                </a:rPr>
                <a:t>tốt</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vấn</a:t>
              </a:r>
              <a:r>
                <a:rPr lang="en-US" dirty="0">
                  <a:solidFill>
                    <a:schemeClr val="bg1"/>
                  </a:solidFill>
                </a:rPr>
                <a:t> </a:t>
              </a:r>
              <a:r>
                <a:rPr lang="en-US" dirty="0" err="1">
                  <a:solidFill>
                    <a:schemeClr val="bg1"/>
                  </a:solidFill>
                </a:rPr>
                <a:t>đề</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kiếm</a:t>
              </a:r>
              <a:r>
                <a:rPr lang="en-US" dirty="0">
                  <a:solidFill>
                    <a:schemeClr val="bg1"/>
                  </a:solidFill>
                </a:rPr>
                <a:t> </a:t>
              </a:r>
              <a:r>
                <a:rPr lang="en-US" dirty="0" err="1">
                  <a:solidFill>
                    <a:schemeClr val="bg1"/>
                  </a:solidFill>
                </a:rPr>
                <a:t>đường</a:t>
              </a:r>
              <a:r>
                <a:rPr lang="en-US" dirty="0">
                  <a:solidFill>
                    <a:schemeClr val="bg1"/>
                  </a:solidFill>
                </a:rPr>
                <a:t> </a:t>
              </a:r>
              <a:r>
                <a:rPr lang="en-US" dirty="0" err="1">
                  <a:solidFill>
                    <a:schemeClr val="bg1"/>
                  </a:solidFill>
                </a:rPr>
                <a:t>đi</a:t>
              </a:r>
              <a:r>
                <a:rPr lang="en-US" dirty="0">
                  <a:solidFill>
                    <a:schemeClr val="bg1"/>
                  </a:solidFill>
                </a:rPr>
                <a:t>, </a:t>
              </a:r>
              <a:r>
                <a:rPr lang="en-US" dirty="0" err="1">
                  <a:solidFill>
                    <a:schemeClr val="bg1"/>
                  </a:solidFill>
                </a:rPr>
                <a:t>với</a:t>
              </a:r>
              <a:r>
                <a:rPr lang="en-US" dirty="0">
                  <a:solidFill>
                    <a:schemeClr val="bg1"/>
                  </a:solidFill>
                </a:rPr>
                <a:t> chi </a:t>
              </a:r>
              <a:r>
                <a:rPr lang="en-US" dirty="0" err="1">
                  <a:solidFill>
                    <a:schemeClr val="bg1"/>
                  </a:solidFill>
                </a:rPr>
                <a:t>phí</a:t>
              </a:r>
              <a:r>
                <a:rPr lang="en-US" dirty="0">
                  <a:solidFill>
                    <a:schemeClr val="bg1"/>
                  </a:solidFill>
                </a:rPr>
                <a:t> </a:t>
              </a:r>
              <a:r>
                <a:rPr lang="en-US" dirty="0" err="1">
                  <a:solidFill>
                    <a:schemeClr val="bg1"/>
                  </a:solidFill>
                </a:rPr>
                <a:t>ít</a:t>
              </a:r>
              <a:r>
                <a:rPr lang="en-US" dirty="0">
                  <a:solidFill>
                    <a:schemeClr val="bg1"/>
                  </a:solidFill>
                </a:rPr>
                <a:t> </a:t>
              </a:r>
              <a:r>
                <a:rPr lang="en-US" dirty="0" err="1">
                  <a:solidFill>
                    <a:schemeClr val="bg1"/>
                  </a:solidFill>
                </a:rPr>
                <a:t>hơn</a:t>
              </a:r>
              <a:r>
                <a:rPr lang="en-US" dirty="0">
                  <a:solidFill>
                    <a:schemeClr val="bg1"/>
                  </a:solidFill>
                </a:rPr>
                <a:t> </a:t>
              </a:r>
              <a:r>
                <a:rPr lang="en-US" dirty="0" err="1">
                  <a:solidFill>
                    <a:schemeClr val="bg1"/>
                  </a:solidFill>
                </a:rPr>
                <a:t>để</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được</a:t>
              </a:r>
              <a:r>
                <a:rPr lang="en-US" dirty="0">
                  <a:solidFill>
                    <a:schemeClr val="bg1"/>
                  </a:solidFill>
                </a:rPr>
                <a:t> goal.</a:t>
              </a:r>
            </a:p>
            <a:p>
              <a:pPr marL="285750" indent="-285750">
                <a:buFont typeface="Wingdings" panose="05000000000000000000" pitchFamily="2" charset="2"/>
                <a:buChar char="Ø"/>
              </a:pPr>
              <a:endParaRPr lang="en-US" dirty="0">
                <a:solidFill>
                  <a:schemeClr val="bg1"/>
                </a:solidFill>
              </a:endParaRPr>
            </a:p>
            <a:p>
              <a:pPr marL="285750" indent="-285750">
                <a:buFont typeface="Wingdings" panose="05000000000000000000" pitchFamily="2" charset="2"/>
                <a:buChar char="Ø"/>
              </a:pPr>
              <a:r>
                <a:rPr lang="en-US" b="1" dirty="0">
                  <a:solidFill>
                    <a:schemeClr val="bg1"/>
                  </a:solidFill>
                </a:rPr>
                <a:t>NHƯỢC ĐIỂM</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một</a:t>
              </a:r>
              <a:r>
                <a:rPr lang="en-US" dirty="0">
                  <a:solidFill>
                    <a:schemeClr val="bg1"/>
                  </a:solidFill>
                </a:rPr>
                <a:t> </a:t>
              </a:r>
              <a:r>
                <a:rPr lang="en-US" dirty="0" err="1">
                  <a:solidFill>
                    <a:schemeClr val="bg1"/>
                  </a:solidFill>
                </a:rPr>
                <a:t>số</a:t>
              </a:r>
              <a:r>
                <a:rPr lang="en-US" dirty="0">
                  <a:solidFill>
                    <a:schemeClr val="bg1"/>
                  </a:solidFill>
                </a:rPr>
                <a:t> </a:t>
              </a:r>
              <a:r>
                <a:rPr lang="en-US" dirty="0" err="1">
                  <a:solidFill>
                    <a:schemeClr val="bg1"/>
                  </a:solidFill>
                </a:rPr>
                <a:t>trường</a:t>
              </a:r>
              <a:r>
                <a:rPr lang="en-US" dirty="0">
                  <a:solidFill>
                    <a:schemeClr val="bg1"/>
                  </a:solidFill>
                </a:rPr>
                <a:t> </a:t>
              </a:r>
              <a:r>
                <a:rPr lang="en-US" dirty="0" err="1">
                  <a:solidFill>
                    <a:schemeClr val="bg1"/>
                  </a:solidFill>
                </a:rPr>
                <a:t>hợp</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tìm</a:t>
              </a:r>
              <a:r>
                <a:rPr lang="en-US" dirty="0">
                  <a:solidFill>
                    <a:schemeClr val="bg1"/>
                  </a:solidFill>
                </a:rPr>
                <a:t> </a:t>
              </a:r>
              <a:r>
                <a:rPr lang="en-US" dirty="0" err="1">
                  <a:solidFill>
                    <a:schemeClr val="bg1"/>
                  </a:solidFill>
                </a:rPr>
                <a:t>được</a:t>
              </a:r>
              <a:r>
                <a:rPr lang="en-US" dirty="0">
                  <a:solidFill>
                    <a:schemeClr val="bg1"/>
                  </a:solidFill>
                </a:rPr>
                <a:t> SOLUTION. </a:t>
              </a:r>
              <a:endParaRPr lang="vi-VN"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grpSp>
        <p:nvGrpSpPr>
          <p:cNvPr id="17" name="Nhóm 16">
            <a:extLst>
              <a:ext uri="{FF2B5EF4-FFF2-40B4-BE49-F238E27FC236}">
                <a16:creationId xmlns:a16="http://schemas.microsoft.com/office/drawing/2014/main" id="{25E7DC68-D53E-4416-979A-EDF0F15E900B}"/>
              </a:ext>
            </a:extLst>
          </p:cNvPr>
          <p:cNvGrpSpPr/>
          <p:nvPr/>
        </p:nvGrpSpPr>
        <p:grpSpPr>
          <a:xfrm>
            <a:off x="7630160" y="0"/>
            <a:ext cx="4561840" cy="5646083"/>
            <a:chOff x="7630160" y="0"/>
            <a:chExt cx="4561840" cy="5646083"/>
          </a:xfrm>
        </p:grpSpPr>
        <p:sp>
          <p:nvSpPr>
            <p:cNvPr id="13" name="Hình tự do: Hình 12">
              <a:extLst>
                <a:ext uri="{FF2B5EF4-FFF2-40B4-BE49-F238E27FC236}">
                  <a16:creationId xmlns:a16="http://schemas.microsoft.com/office/drawing/2014/main" id="{926B2643-1677-41B8-8465-3589E82A9B08}"/>
                </a:ext>
              </a:extLst>
            </p:cNvPr>
            <p:cNvSpPr/>
            <p:nvPr/>
          </p:nvSpPr>
          <p:spPr>
            <a:xfrm>
              <a:off x="7630160" y="0"/>
              <a:ext cx="4561840" cy="5567680"/>
            </a:xfrm>
            <a:custGeom>
              <a:avLst/>
              <a:gdLst>
                <a:gd name="connsiteX0" fmla="*/ 0 w 4561840"/>
                <a:gd name="connsiteY0" fmla="*/ 0 h 5567680"/>
                <a:gd name="connsiteX1" fmla="*/ 4561840 w 4561840"/>
                <a:gd name="connsiteY1" fmla="*/ 0 h 5567680"/>
                <a:gd name="connsiteX2" fmla="*/ 4561840 w 4561840"/>
                <a:gd name="connsiteY2" fmla="*/ 4807358 h 5567680"/>
                <a:gd name="connsiteX3" fmla="*/ 3801518 w 4561840"/>
                <a:gd name="connsiteY3" fmla="*/ 5567680 h 5567680"/>
                <a:gd name="connsiteX4" fmla="*/ 760322 w 4561840"/>
                <a:gd name="connsiteY4" fmla="*/ 5567680 h 5567680"/>
                <a:gd name="connsiteX5" fmla="*/ 0 w 4561840"/>
                <a:gd name="connsiteY5" fmla="*/ 4807358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61840" h="5567680">
                  <a:moveTo>
                    <a:pt x="0" y="0"/>
                  </a:moveTo>
                  <a:lnTo>
                    <a:pt x="4561840" y="0"/>
                  </a:lnTo>
                  <a:lnTo>
                    <a:pt x="4561840" y="4807358"/>
                  </a:lnTo>
                  <a:cubicBezTo>
                    <a:pt x="4561840" y="5227272"/>
                    <a:pt x="4221432" y="5567680"/>
                    <a:pt x="3801518" y="5567680"/>
                  </a:cubicBezTo>
                  <a:lnTo>
                    <a:pt x="760322" y="5567680"/>
                  </a:lnTo>
                  <a:cubicBezTo>
                    <a:pt x="340408" y="5567680"/>
                    <a:pt x="0" y="5227272"/>
                    <a:pt x="0" y="4807358"/>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ộp Văn bản 8">
              <a:extLst>
                <a:ext uri="{FF2B5EF4-FFF2-40B4-BE49-F238E27FC236}">
                  <a16:creationId xmlns:a16="http://schemas.microsoft.com/office/drawing/2014/main" id="{DFCC1787-A517-4A2B-A654-C0E0D10024F8}"/>
                </a:ext>
              </a:extLst>
            </p:cNvPr>
            <p:cNvSpPr txBox="1"/>
            <p:nvPr/>
          </p:nvSpPr>
          <p:spPr>
            <a:xfrm>
              <a:off x="7889240" y="690880"/>
              <a:ext cx="4124960" cy="4955203"/>
            </a:xfrm>
            <a:prstGeom prst="rect">
              <a:avLst/>
            </a:prstGeom>
            <a:noFill/>
            <a:ln>
              <a:noFill/>
            </a:ln>
          </p:spPr>
          <p:txBody>
            <a:bodyPr wrap="square" rtlCol="0">
              <a:spAutoFit/>
            </a:bodyPr>
            <a:lstStyle/>
            <a:p>
              <a:pPr lvl="0"/>
              <a:r>
                <a:rPr lang="en-US" sz="1600" b="1" dirty="0">
                  <a:solidFill>
                    <a:schemeClr val="bg1"/>
                  </a:solidFill>
                  <a:latin typeface="Arial" panose="020B0604020202020204" pitchFamily="34" charset="0"/>
                  <a:cs typeface="Arial" panose="020B0604020202020204" pitchFamily="34" charset="0"/>
                </a:rPr>
                <a:t>Ý T</a:t>
              </a:r>
              <a:r>
                <a:rPr lang="vi-VN" sz="1600" b="1" dirty="0">
                  <a:solidFill>
                    <a:schemeClr val="bg1"/>
                  </a:solidFill>
                  <a:cs typeface="Arial" panose="020B0604020202020204" pitchFamily="34" charset="0"/>
                </a:rPr>
                <a:t>Ư</a:t>
              </a:r>
              <a:r>
                <a:rPr lang="en-US" sz="1600" b="1" dirty="0">
                  <a:solidFill>
                    <a:schemeClr val="bg1"/>
                  </a:solidFill>
                  <a:latin typeface="Arial" panose="020B0604020202020204" pitchFamily="34" charset="0"/>
                  <a:cs typeface="Arial" panose="020B0604020202020204" pitchFamily="34" charset="0"/>
                </a:rPr>
                <a:t>ỞNG THUẬT TOÁN </a:t>
              </a:r>
              <a:r>
                <a:rPr lang="en-US" sz="2000" dirty="0">
                  <a:solidFill>
                    <a:schemeClr val="bg1"/>
                  </a:solidFill>
                </a:rPr>
                <a:t>: </a:t>
              </a:r>
              <a:r>
                <a:rPr lang="en-US" sz="2000" dirty="0" err="1">
                  <a:solidFill>
                    <a:schemeClr val="bg1"/>
                  </a:solidFill>
                </a:rPr>
                <a:t>là</a:t>
              </a:r>
              <a:r>
                <a:rPr lang="en-US" sz="2000" dirty="0">
                  <a:solidFill>
                    <a:schemeClr val="bg1"/>
                  </a:solidFill>
                </a:rPr>
                <a:t> </a:t>
              </a:r>
              <a:r>
                <a:rPr lang="en-US" sz="2000" dirty="0" err="1">
                  <a:solidFill>
                    <a:schemeClr val="bg1"/>
                  </a:solidFill>
                </a:rPr>
                <a:t>thuật</a:t>
              </a:r>
              <a:r>
                <a:rPr lang="en-US" sz="2000" dirty="0">
                  <a:solidFill>
                    <a:schemeClr val="bg1"/>
                  </a:solidFill>
                </a:rPr>
                <a:t> </a:t>
              </a:r>
              <a:r>
                <a:rPr lang="en-US" sz="2000" dirty="0" err="1">
                  <a:solidFill>
                    <a:schemeClr val="bg1"/>
                  </a:solidFill>
                </a:rPr>
                <a:t>toán</a:t>
              </a:r>
              <a:r>
                <a:rPr lang="en-US" sz="2000" dirty="0">
                  <a:solidFill>
                    <a:schemeClr val="bg1"/>
                  </a:solidFill>
                </a:rPr>
                <a:t> </a:t>
              </a:r>
              <a:r>
                <a:rPr lang="en-US" sz="2000" dirty="0" err="1">
                  <a:solidFill>
                    <a:schemeClr val="bg1"/>
                  </a:solidFill>
                </a:rPr>
                <a:t>kết</a:t>
              </a:r>
              <a:r>
                <a:rPr lang="en-US" sz="2000" dirty="0">
                  <a:solidFill>
                    <a:schemeClr val="bg1"/>
                  </a:solidFill>
                </a:rPr>
                <a:t> </a:t>
              </a:r>
              <a:r>
                <a:rPr lang="en-US" sz="2000" dirty="0" err="1">
                  <a:solidFill>
                    <a:schemeClr val="bg1"/>
                  </a:solidFill>
                </a:rPr>
                <a:t>hợp</a:t>
              </a:r>
              <a:r>
                <a:rPr lang="en-US" sz="2000" dirty="0">
                  <a:solidFill>
                    <a:schemeClr val="bg1"/>
                  </a:solidFill>
                </a:rPr>
                <a:t> </a:t>
              </a:r>
              <a:r>
                <a:rPr lang="en-US" sz="2000" dirty="0" err="1">
                  <a:solidFill>
                    <a:schemeClr val="bg1"/>
                  </a:solidFill>
                </a:rPr>
                <a:t>giữa</a:t>
              </a:r>
              <a:r>
                <a:rPr lang="en-US" sz="2000" dirty="0">
                  <a:solidFill>
                    <a:schemeClr val="bg1"/>
                  </a:solidFill>
                </a:rPr>
                <a:t> Uniform – cost Search </a:t>
              </a:r>
              <a:r>
                <a:rPr lang="en-US" sz="2000" dirty="0" err="1">
                  <a:solidFill>
                    <a:schemeClr val="bg1"/>
                  </a:solidFill>
                </a:rPr>
                <a:t>và</a:t>
              </a:r>
              <a:r>
                <a:rPr lang="en-US" sz="2000" dirty="0">
                  <a:solidFill>
                    <a:schemeClr val="bg1"/>
                  </a:solidFill>
                </a:rPr>
                <a:t> Best First Search. </a:t>
              </a:r>
              <a:r>
                <a:rPr lang="en-US" sz="2000" dirty="0" err="1">
                  <a:solidFill>
                    <a:schemeClr val="bg1"/>
                  </a:solidFill>
                </a:rPr>
                <a:t>Nút</a:t>
              </a:r>
              <a:r>
                <a:rPr lang="en-US" sz="2000" dirty="0">
                  <a:solidFill>
                    <a:schemeClr val="bg1"/>
                  </a:solidFill>
                </a:rPr>
                <a:t> </a:t>
              </a:r>
              <a:r>
                <a:rPr lang="en-US" sz="2000" dirty="0" err="1">
                  <a:solidFill>
                    <a:schemeClr val="bg1"/>
                  </a:solidFill>
                </a:rPr>
                <a:t>mới</a:t>
              </a:r>
              <a:r>
                <a:rPr lang="en-US" sz="2000" dirty="0">
                  <a:solidFill>
                    <a:schemeClr val="bg1"/>
                  </a:solidFill>
                </a:rPr>
                <a:t> </a:t>
              </a:r>
              <a:r>
                <a:rPr lang="en-US" sz="2000" dirty="0" err="1">
                  <a:solidFill>
                    <a:schemeClr val="bg1"/>
                  </a:solidFill>
                </a:rPr>
                <a:t>sẽ</a:t>
              </a:r>
              <a:r>
                <a:rPr lang="en-US" sz="2000" dirty="0">
                  <a:solidFill>
                    <a:schemeClr val="bg1"/>
                  </a:solidFill>
                </a:rPr>
                <a:t> </a:t>
              </a:r>
              <a:r>
                <a:rPr lang="en-US" sz="2000" dirty="0" err="1">
                  <a:solidFill>
                    <a:schemeClr val="bg1"/>
                  </a:solidFill>
                </a:rPr>
                <a:t>được</a:t>
              </a:r>
              <a:r>
                <a:rPr lang="en-US" sz="2000" dirty="0">
                  <a:solidFill>
                    <a:schemeClr val="bg1"/>
                  </a:solidFill>
                </a:rPr>
                <a:t> </a:t>
              </a:r>
              <a:r>
                <a:rPr lang="en-US" sz="2000" dirty="0" err="1">
                  <a:solidFill>
                    <a:schemeClr val="bg1"/>
                  </a:solidFill>
                </a:rPr>
                <a:t>mở</a:t>
              </a:r>
              <a:r>
                <a:rPr lang="en-US" sz="2000" dirty="0">
                  <a:solidFill>
                    <a:schemeClr val="bg1"/>
                  </a:solidFill>
                </a:rPr>
                <a:t> </a:t>
              </a:r>
              <a:r>
                <a:rPr lang="en-US" sz="2000" dirty="0" err="1">
                  <a:solidFill>
                    <a:schemeClr val="bg1"/>
                  </a:solidFill>
                </a:rPr>
                <a:t>rộng</a:t>
              </a:r>
              <a:r>
                <a:rPr lang="en-US" sz="2000" dirty="0">
                  <a:solidFill>
                    <a:schemeClr val="bg1"/>
                  </a:solidFill>
                </a:rPr>
                <a:t> </a:t>
              </a:r>
              <a:r>
                <a:rPr lang="en-US" sz="2000" dirty="0" err="1">
                  <a:solidFill>
                    <a:schemeClr val="bg1"/>
                  </a:solidFill>
                </a:rPr>
                <a:t>dựa</a:t>
              </a:r>
              <a:r>
                <a:rPr lang="en-US" sz="2000" dirty="0">
                  <a:solidFill>
                    <a:schemeClr val="bg1"/>
                  </a:solidFill>
                </a:rPr>
                <a:t> </a:t>
              </a:r>
              <a:r>
                <a:rPr lang="en-US" sz="2000" dirty="0" err="1">
                  <a:solidFill>
                    <a:schemeClr val="bg1"/>
                  </a:solidFill>
                </a:rPr>
                <a:t>trên</a:t>
              </a:r>
              <a:r>
                <a:rPr lang="en-US" sz="2000" dirty="0">
                  <a:solidFill>
                    <a:schemeClr val="bg1"/>
                  </a:solidFill>
                </a:rPr>
                <a:t> PATH – COST </a:t>
              </a:r>
              <a:r>
                <a:rPr lang="en-US" sz="2000" dirty="0" err="1">
                  <a:solidFill>
                    <a:schemeClr val="bg1"/>
                  </a:solidFill>
                </a:rPr>
                <a:t>từ</a:t>
              </a:r>
              <a:r>
                <a:rPr lang="en-US" sz="2000" dirty="0">
                  <a:solidFill>
                    <a:schemeClr val="bg1"/>
                  </a:solidFill>
                </a:rPr>
                <a:t> Initial </a:t>
              </a:r>
              <a:r>
                <a:rPr lang="en-US" sz="2000" dirty="0" err="1">
                  <a:solidFill>
                    <a:schemeClr val="bg1"/>
                  </a:solidFill>
                </a:rPr>
                <a:t>đến</a:t>
              </a:r>
              <a:r>
                <a:rPr lang="en-US" sz="2000" dirty="0">
                  <a:solidFill>
                    <a:schemeClr val="bg1"/>
                  </a:solidFill>
                </a:rPr>
                <a:t> node </a:t>
              </a:r>
              <a:r>
                <a:rPr lang="en-US" sz="2000" dirty="0" err="1">
                  <a:solidFill>
                    <a:schemeClr val="bg1"/>
                  </a:solidFill>
                </a:rPr>
                <a:t>cộng</a:t>
              </a:r>
              <a:r>
                <a:rPr lang="en-US" sz="2000" dirty="0">
                  <a:solidFill>
                    <a:schemeClr val="bg1"/>
                  </a:solidFill>
                </a:rPr>
                <a:t> </a:t>
              </a:r>
              <a:r>
                <a:rPr lang="en-US" sz="2000" dirty="0" err="1">
                  <a:solidFill>
                    <a:schemeClr val="bg1"/>
                  </a:solidFill>
                </a:rPr>
                <a:t>với</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 </a:t>
              </a:r>
              <a:r>
                <a:rPr lang="en-US" sz="2000" dirty="0" err="1">
                  <a:solidFill>
                    <a:schemeClr val="bg1"/>
                  </a:solidFill>
                </a:rPr>
                <a:t>Thông</a:t>
              </a:r>
              <a:r>
                <a:rPr lang="en-US" sz="2000" dirty="0">
                  <a:solidFill>
                    <a:schemeClr val="bg1"/>
                  </a:solidFill>
                </a:rPr>
                <a:t> qua </a:t>
              </a:r>
              <a:r>
                <a:rPr lang="en-US" sz="2000" dirty="0" err="1">
                  <a:solidFill>
                    <a:schemeClr val="bg1"/>
                  </a:solidFill>
                </a:rPr>
                <a:t>sử</a:t>
              </a:r>
              <a:r>
                <a:rPr lang="en-US" sz="2000" dirty="0">
                  <a:solidFill>
                    <a:schemeClr val="bg1"/>
                  </a:solidFill>
                </a:rPr>
                <a:t> </a:t>
              </a:r>
              <a:r>
                <a:rPr lang="en-US" sz="2000" dirty="0" err="1">
                  <a:solidFill>
                    <a:schemeClr val="bg1"/>
                  </a:solidFill>
                </a:rPr>
                <a:t>dụng</a:t>
              </a:r>
              <a:r>
                <a:rPr lang="en-US" sz="2000" dirty="0">
                  <a:solidFill>
                    <a:schemeClr val="bg1"/>
                  </a:solidFill>
                </a:rPr>
                <a:t> </a:t>
              </a:r>
              <a:r>
                <a:rPr lang="en-US" sz="2000" dirty="0" err="1">
                  <a:solidFill>
                    <a:schemeClr val="bg1"/>
                  </a:solidFill>
                </a:rPr>
                <a:t>hàm</a:t>
              </a:r>
              <a:r>
                <a:rPr lang="en-US" sz="2000" dirty="0">
                  <a:solidFill>
                    <a:schemeClr val="bg1"/>
                  </a:solidFill>
                </a:rPr>
                <a:t> </a:t>
              </a:r>
              <a:r>
                <a:rPr lang="en-US" sz="2000" i="1" dirty="0">
                  <a:solidFill>
                    <a:schemeClr val="bg1"/>
                  </a:solidFill>
                </a:rPr>
                <a:t>heuristic </a:t>
              </a:r>
              <a:r>
                <a:rPr lang="en-US" sz="2000" dirty="0">
                  <a:solidFill>
                    <a:schemeClr val="bg1"/>
                  </a:solidFill>
                </a:rPr>
                <a:t>:</a:t>
              </a:r>
              <a:endParaRPr lang="vi-VN" sz="2000" dirty="0">
                <a:solidFill>
                  <a:schemeClr val="bg1"/>
                </a:solidFill>
              </a:endParaRPr>
            </a:p>
            <a:p>
              <a:r>
                <a:rPr lang="en-US" sz="2000" dirty="0">
                  <a:solidFill>
                    <a:schemeClr val="bg1"/>
                  </a:solidFill>
                </a:rPr>
                <a:t>f(x) = g(x) + h(x)</a:t>
              </a:r>
              <a:endParaRPr lang="vi-VN" sz="2000" dirty="0">
                <a:solidFill>
                  <a:schemeClr val="bg1"/>
                </a:solidFill>
              </a:endParaRPr>
            </a:p>
            <a:p>
              <a:r>
                <a:rPr lang="en-US" sz="2000" dirty="0" err="1">
                  <a:solidFill>
                    <a:schemeClr val="bg1"/>
                  </a:solidFill>
                </a:rPr>
                <a:t>trong</a:t>
              </a:r>
              <a:r>
                <a:rPr lang="en-US" sz="2000" dirty="0">
                  <a:solidFill>
                    <a:schemeClr val="bg1"/>
                  </a:solidFill>
                </a:rPr>
                <a:t> </a:t>
              </a:r>
              <a:r>
                <a:rPr lang="en-US" sz="2000" dirty="0" err="1">
                  <a:solidFill>
                    <a:schemeClr val="bg1"/>
                  </a:solidFill>
                </a:rPr>
                <a:t>đó</a:t>
              </a:r>
              <a:r>
                <a:rPr lang="en-US" sz="2000" dirty="0">
                  <a:solidFill>
                    <a:schemeClr val="bg1"/>
                  </a:solidFill>
                </a:rPr>
                <a:t>, g(x) </a:t>
              </a:r>
              <a:r>
                <a:rPr lang="en-US" sz="2000" dirty="0" err="1">
                  <a:solidFill>
                    <a:schemeClr val="bg1"/>
                  </a:solidFill>
                </a:rPr>
                <a:t>là</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từ</a:t>
              </a:r>
              <a:r>
                <a:rPr lang="en-US" sz="2000" dirty="0">
                  <a:solidFill>
                    <a:schemeClr val="bg1"/>
                  </a:solidFill>
                </a:rPr>
                <a:t> node </a:t>
              </a:r>
              <a:r>
                <a:rPr lang="en-US" sz="2000" dirty="0" err="1">
                  <a:solidFill>
                    <a:schemeClr val="bg1"/>
                  </a:solidFill>
                </a:rPr>
                <a:t>đến</a:t>
              </a:r>
              <a:r>
                <a:rPr lang="en-US" sz="2000" dirty="0">
                  <a:solidFill>
                    <a:schemeClr val="bg1"/>
                  </a:solidFill>
                </a:rPr>
                <a:t> goal</a:t>
              </a:r>
              <a:endParaRPr lang="vi-VN" sz="2000" dirty="0">
                <a:solidFill>
                  <a:schemeClr val="bg1"/>
                </a:solidFill>
              </a:endParaRPr>
            </a:p>
            <a:p>
              <a:r>
                <a:rPr lang="en-US" sz="2000" dirty="0">
                  <a:solidFill>
                    <a:schemeClr val="bg1"/>
                  </a:solidFill>
                </a:rPr>
                <a:t>f(x) </a:t>
              </a:r>
              <a:r>
                <a:rPr lang="en-US" sz="2000" dirty="0" err="1">
                  <a:solidFill>
                    <a:schemeClr val="bg1"/>
                  </a:solidFill>
                </a:rPr>
                <a:t>là</a:t>
              </a:r>
              <a:r>
                <a:rPr lang="en-US" sz="2000" dirty="0">
                  <a:solidFill>
                    <a:schemeClr val="bg1"/>
                  </a:solidFill>
                </a:rPr>
                <a:t> chi </a:t>
              </a:r>
              <a:r>
                <a:rPr lang="en-US" sz="2000" dirty="0" err="1">
                  <a:solidFill>
                    <a:schemeClr val="bg1"/>
                  </a:solidFill>
                </a:rPr>
                <a:t>phí</a:t>
              </a:r>
              <a:r>
                <a:rPr lang="en-US" sz="2000" dirty="0">
                  <a:solidFill>
                    <a:schemeClr val="bg1"/>
                  </a:solidFill>
                </a:rPr>
                <a:t> </a:t>
              </a:r>
              <a:r>
                <a:rPr lang="en-US" sz="2000" dirty="0" err="1">
                  <a:solidFill>
                    <a:schemeClr val="bg1"/>
                  </a:solidFill>
                </a:rPr>
                <a:t>tích</a:t>
              </a:r>
              <a:r>
                <a:rPr lang="en-US" sz="2000" dirty="0">
                  <a:solidFill>
                    <a:schemeClr val="bg1"/>
                  </a:solidFill>
                </a:rPr>
                <a:t> </a:t>
              </a:r>
              <a:r>
                <a:rPr lang="en-US" sz="2000" dirty="0" err="1">
                  <a:solidFill>
                    <a:schemeClr val="bg1"/>
                  </a:solidFill>
                </a:rPr>
                <a:t>lũy</a:t>
              </a:r>
              <a:r>
                <a:rPr lang="en-US" sz="2000" dirty="0">
                  <a:solidFill>
                    <a:schemeClr val="bg1"/>
                  </a:solidFill>
                </a:rPr>
                <a:t> </a:t>
              </a:r>
              <a:r>
                <a:rPr lang="en-US" sz="2000" dirty="0" err="1">
                  <a:solidFill>
                    <a:schemeClr val="bg1"/>
                  </a:solidFill>
                </a:rPr>
                <a:t>từ</a:t>
              </a:r>
              <a:r>
                <a:rPr lang="en-US" sz="2000" dirty="0">
                  <a:solidFill>
                    <a:schemeClr val="bg1"/>
                  </a:solidFill>
                </a:rPr>
                <a:t> Initial </a:t>
              </a:r>
              <a:r>
                <a:rPr lang="en-US" sz="2000" dirty="0" err="1">
                  <a:solidFill>
                    <a:schemeClr val="bg1"/>
                  </a:solidFill>
                </a:rPr>
                <a:t>đến</a:t>
              </a:r>
              <a:r>
                <a:rPr lang="en-US" sz="2000" dirty="0">
                  <a:solidFill>
                    <a:schemeClr val="bg1"/>
                  </a:solidFill>
                </a:rPr>
                <a:t> node (PATH – COST)</a:t>
              </a:r>
              <a:endParaRPr lang="vi-VN" sz="2000" dirty="0">
                <a:solidFill>
                  <a:schemeClr val="bg1"/>
                </a:solidFill>
              </a:endParaRPr>
            </a:p>
            <a:p>
              <a:pPr marL="285750" indent="-285750">
                <a:buFont typeface="Wingdings" panose="05000000000000000000" pitchFamily="2" charset="2"/>
                <a:buChar char="Ø"/>
              </a:pPr>
              <a:endParaRPr lang="en-US" sz="2000" dirty="0">
                <a:solidFill>
                  <a:schemeClr val="bg1"/>
                </a:solidFill>
              </a:endParaRPr>
            </a:p>
            <a:p>
              <a:pPr marL="285750" indent="-285750">
                <a:buFont typeface="Wingdings" panose="05000000000000000000" pitchFamily="2" charset="2"/>
                <a:buChar char="Ø"/>
              </a:pPr>
              <a:endParaRPr lang="en-US"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sp>
        <p:nvSpPr>
          <p:cNvPr id="14" name="Hình chữ nhật: Góc Tròn 13">
            <a:extLst>
              <a:ext uri="{FF2B5EF4-FFF2-40B4-BE49-F238E27FC236}">
                <a16:creationId xmlns:a16="http://schemas.microsoft.com/office/drawing/2014/main" id="{D10161C9-E032-4792-8B49-FEB5A0189D2E}"/>
              </a:ext>
            </a:extLst>
          </p:cNvPr>
          <p:cNvSpPr/>
          <p:nvPr/>
        </p:nvSpPr>
        <p:spPr>
          <a:xfrm>
            <a:off x="332986" y="-485942"/>
            <a:ext cx="1907294" cy="5018613"/>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 name="Hộp Văn bản 14">
            <a:extLst>
              <a:ext uri="{FF2B5EF4-FFF2-40B4-BE49-F238E27FC236}">
                <a16:creationId xmlns:a16="http://schemas.microsoft.com/office/drawing/2014/main" id="{F3699487-40B8-46B9-A2D6-3D67D026811E}"/>
              </a:ext>
            </a:extLst>
          </p:cNvPr>
          <p:cNvSpPr txBox="1"/>
          <p:nvPr/>
        </p:nvSpPr>
        <p:spPr>
          <a:xfrm>
            <a:off x="-14994" y="3429000"/>
            <a:ext cx="2661674" cy="523220"/>
          </a:xfrm>
          <a:prstGeom prst="rect">
            <a:avLst/>
          </a:prstGeom>
          <a:solidFill>
            <a:srgbClr val="FFFFFF"/>
          </a:solidFill>
        </p:spPr>
        <p:txBody>
          <a:bodyPr wrap="square" rtlCol="0">
            <a:spAutoFit/>
          </a:bodyPr>
          <a:lstStyle/>
          <a:p>
            <a:pPr algn="ctr"/>
            <a:r>
              <a:rPr lang="en-US" sz="2800">
                <a:highlight>
                  <a:srgbClr val="FFFFFF"/>
                </a:highlight>
              </a:rPr>
              <a:t>CLASSIFICATION</a:t>
            </a:r>
            <a:endParaRPr lang="vi-VN" sz="2800" dirty="0">
              <a:highlight>
                <a:srgbClr val="FFFFFF"/>
              </a:highlight>
            </a:endParaRPr>
          </a:p>
        </p:txBody>
      </p:sp>
      <p:grpSp>
        <p:nvGrpSpPr>
          <p:cNvPr id="18" name="Nhóm 17">
            <a:extLst>
              <a:ext uri="{FF2B5EF4-FFF2-40B4-BE49-F238E27FC236}">
                <a16:creationId xmlns:a16="http://schemas.microsoft.com/office/drawing/2014/main" id="{19E1F35A-4901-414C-8625-1FCB8CAF58F2}"/>
              </a:ext>
            </a:extLst>
          </p:cNvPr>
          <p:cNvGrpSpPr/>
          <p:nvPr/>
        </p:nvGrpSpPr>
        <p:grpSpPr>
          <a:xfrm>
            <a:off x="2824480" y="1290320"/>
            <a:ext cx="4561840" cy="5567680"/>
            <a:chOff x="2824480" y="1290320"/>
            <a:chExt cx="4561840" cy="5567680"/>
          </a:xfrm>
        </p:grpSpPr>
        <p:sp>
          <p:nvSpPr>
            <p:cNvPr id="19" name="Hình tự do: Hình 18">
              <a:extLst>
                <a:ext uri="{FF2B5EF4-FFF2-40B4-BE49-F238E27FC236}">
                  <a16:creationId xmlns:a16="http://schemas.microsoft.com/office/drawing/2014/main" id="{3F356891-6253-4053-A6FA-6661F8E56B79}"/>
                </a:ext>
              </a:extLst>
            </p:cNvPr>
            <p:cNvSpPr/>
            <p:nvPr/>
          </p:nvSpPr>
          <p:spPr>
            <a:xfrm>
              <a:off x="2824480" y="1290320"/>
              <a:ext cx="4561840" cy="5567680"/>
            </a:xfrm>
            <a:custGeom>
              <a:avLst/>
              <a:gdLst>
                <a:gd name="connsiteX0" fmla="*/ 760322 w 4561840"/>
                <a:gd name="connsiteY0" fmla="*/ 0 h 5567680"/>
                <a:gd name="connsiteX1" fmla="*/ 3801518 w 4561840"/>
                <a:gd name="connsiteY1" fmla="*/ 0 h 5567680"/>
                <a:gd name="connsiteX2" fmla="*/ 4561840 w 4561840"/>
                <a:gd name="connsiteY2" fmla="*/ 760322 h 5567680"/>
                <a:gd name="connsiteX3" fmla="*/ 4561840 w 4561840"/>
                <a:gd name="connsiteY3" fmla="*/ 5567680 h 5567680"/>
                <a:gd name="connsiteX4" fmla="*/ 0 w 4561840"/>
                <a:gd name="connsiteY4" fmla="*/ 5567680 h 5567680"/>
                <a:gd name="connsiteX5" fmla="*/ 0 w 4561840"/>
                <a:gd name="connsiteY5" fmla="*/ 760322 h 5567680"/>
                <a:gd name="connsiteX6" fmla="*/ 760322 w 4561840"/>
                <a:gd name="connsiteY6" fmla="*/ 0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61840" h="5567680">
                  <a:moveTo>
                    <a:pt x="760322" y="0"/>
                  </a:moveTo>
                  <a:lnTo>
                    <a:pt x="3801518" y="0"/>
                  </a:lnTo>
                  <a:cubicBezTo>
                    <a:pt x="4221432" y="0"/>
                    <a:pt x="4561840" y="340408"/>
                    <a:pt x="4561840" y="760322"/>
                  </a:cubicBezTo>
                  <a:lnTo>
                    <a:pt x="4561840" y="5567680"/>
                  </a:lnTo>
                  <a:lnTo>
                    <a:pt x="0" y="5567680"/>
                  </a:lnTo>
                  <a:lnTo>
                    <a:pt x="0" y="760322"/>
                  </a:lnTo>
                  <a:cubicBezTo>
                    <a:pt x="0" y="340408"/>
                    <a:pt x="340408" y="0"/>
                    <a:pt x="760322" y="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0" name="Hộp Văn bản 19">
              <a:extLst>
                <a:ext uri="{FF2B5EF4-FFF2-40B4-BE49-F238E27FC236}">
                  <a16:creationId xmlns:a16="http://schemas.microsoft.com/office/drawing/2014/main" id="{6D3CE709-B759-46E1-B9C7-5E17DCDC0D80}"/>
                </a:ext>
              </a:extLst>
            </p:cNvPr>
            <p:cNvSpPr txBox="1"/>
            <p:nvPr/>
          </p:nvSpPr>
          <p:spPr>
            <a:xfrm>
              <a:off x="3002280" y="1897003"/>
              <a:ext cx="4124960" cy="4278094"/>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Định nghĩa: </a:t>
              </a:r>
              <a:r>
                <a:rPr lang="vi-VN">
                  <a:latin typeface="Arial" panose="020B0604020202020204" pitchFamily="34" charset="0"/>
                  <a:cs typeface="Arial" panose="020B0604020202020204" pitchFamily="34" charset="0"/>
                </a:rPr>
                <a:t>Phân loại nhiều nhãn là loại phân loại mà dữ liệu có thể có nhiều hơn 1 loại nhãn. </a:t>
              </a:r>
            </a:p>
            <a:p>
              <a:r>
                <a:rPr lang="vi-VN">
                  <a:latin typeface="Arial" panose="020B0604020202020204" pitchFamily="34" charset="0"/>
                  <a:cs typeface="Arial" panose="020B0604020202020204" pitchFamily="34" charset="0"/>
                </a:rPr>
                <a:t>Đối với loại phân loại nhiều loại này người ta thường dùng mô hình dự đoán phân phối Bernoulli Là một phân phối rời rạc cho ra kết quả dự đoán xác xuất đối với mỗi lớp.</a:t>
              </a:r>
            </a:p>
            <a:p>
              <a:r>
                <a:rPr lang="vi-VN" b="1">
                  <a:latin typeface="Arial" panose="020B0604020202020204" pitchFamily="34" charset="0"/>
                  <a:cs typeface="Arial" panose="020B0604020202020204" pitchFamily="34" charset="0"/>
                </a:rPr>
                <a:t>Các thuật toán thường được sử dụng:</a:t>
              </a:r>
            </a:p>
            <a:p>
              <a:r>
                <a:rPr lang="vi-VN">
                  <a:latin typeface="Arial" panose="020B0604020202020204" pitchFamily="34" charset="0"/>
                  <a:cs typeface="Arial" panose="020B0604020202020204" pitchFamily="34" charset="0"/>
                </a:rPr>
                <a:t>−	Multi-label Decision Trees</a:t>
              </a:r>
            </a:p>
            <a:p>
              <a:r>
                <a:rPr lang="vi-VN">
                  <a:latin typeface="Arial" panose="020B0604020202020204" pitchFamily="34" charset="0"/>
                  <a:cs typeface="Arial" panose="020B0604020202020204" pitchFamily="34" charset="0"/>
                </a:rPr>
                <a:t>−	Multi-label Random Forests</a:t>
              </a:r>
            </a:p>
            <a:p>
              <a:r>
                <a:rPr lang="vi-VN">
                  <a:latin typeface="Arial" panose="020B0604020202020204" pitchFamily="34" charset="0"/>
                  <a:cs typeface="Arial" panose="020B0604020202020204" pitchFamily="34" charset="0"/>
                </a:rPr>
                <a:t>−	Multi-label Gradient Boosting</a:t>
              </a:r>
            </a:p>
            <a:p>
              <a:endParaRPr lang="en-US" dirty="0"/>
            </a:p>
            <a:p>
              <a:endParaRPr lang="vi-VN" sz="2000" dirty="0">
                <a:solidFill>
                  <a:schemeClr val="bg1"/>
                </a:solidFill>
              </a:endParaRPr>
            </a:p>
          </p:txBody>
        </p:sp>
      </p:grpSp>
      <p:grpSp>
        <p:nvGrpSpPr>
          <p:cNvPr id="21" name="Nhóm 20">
            <a:extLst>
              <a:ext uri="{FF2B5EF4-FFF2-40B4-BE49-F238E27FC236}">
                <a16:creationId xmlns:a16="http://schemas.microsoft.com/office/drawing/2014/main" id="{8FB7292C-7807-4E4E-88AA-4CED968A5229}"/>
              </a:ext>
            </a:extLst>
          </p:cNvPr>
          <p:cNvGrpSpPr/>
          <p:nvPr/>
        </p:nvGrpSpPr>
        <p:grpSpPr>
          <a:xfrm>
            <a:off x="7630160" y="0"/>
            <a:ext cx="4561840" cy="5567680"/>
            <a:chOff x="7630160" y="0"/>
            <a:chExt cx="4561840" cy="5567680"/>
          </a:xfrm>
        </p:grpSpPr>
        <p:sp>
          <p:nvSpPr>
            <p:cNvPr id="22" name="Hình tự do: Hình 21">
              <a:extLst>
                <a:ext uri="{FF2B5EF4-FFF2-40B4-BE49-F238E27FC236}">
                  <a16:creationId xmlns:a16="http://schemas.microsoft.com/office/drawing/2014/main" id="{C9D398EB-7A3D-4CA8-A6C1-DD5620BF26C7}"/>
                </a:ext>
              </a:extLst>
            </p:cNvPr>
            <p:cNvSpPr/>
            <p:nvPr/>
          </p:nvSpPr>
          <p:spPr>
            <a:xfrm>
              <a:off x="7630160" y="0"/>
              <a:ext cx="4561840" cy="5567680"/>
            </a:xfrm>
            <a:custGeom>
              <a:avLst/>
              <a:gdLst>
                <a:gd name="connsiteX0" fmla="*/ 0 w 4561840"/>
                <a:gd name="connsiteY0" fmla="*/ 0 h 5567680"/>
                <a:gd name="connsiteX1" fmla="*/ 4561840 w 4561840"/>
                <a:gd name="connsiteY1" fmla="*/ 0 h 5567680"/>
                <a:gd name="connsiteX2" fmla="*/ 4561840 w 4561840"/>
                <a:gd name="connsiteY2" fmla="*/ 4807358 h 5567680"/>
                <a:gd name="connsiteX3" fmla="*/ 3801518 w 4561840"/>
                <a:gd name="connsiteY3" fmla="*/ 5567680 h 5567680"/>
                <a:gd name="connsiteX4" fmla="*/ 760322 w 4561840"/>
                <a:gd name="connsiteY4" fmla="*/ 5567680 h 5567680"/>
                <a:gd name="connsiteX5" fmla="*/ 0 w 4561840"/>
                <a:gd name="connsiteY5" fmla="*/ 4807358 h 556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61840" h="5567680">
                  <a:moveTo>
                    <a:pt x="0" y="0"/>
                  </a:moveTo>
                  <a:lnTo>
                    <a:pt x="4561840" y="0"/>
                  </a:lnTo>
                  <a:lnTo>
                    <a:pt x="4561840" y="4807358"/>
                  </a:lnTo>
                  <a:cubicBezTo>
                    <a:pt x="4561840" y="5227272"/>
                    <a:pt x="4221432" y="5567680"/>
                    <a:pt x="3801518" y="5567680"/>
                  </a:cubicBezTo>
                  <a:lnTo>
                    <a:pt x="760322" y="5567680"/>
                  </a:lnTo>
                  <a:cubicBezTo>
                    <a:pt x="340408" y="5567680"/>
                    <a:pt x="0" y="5227272"/>
                    <a:pt x="0" y="4807358"/>
                  </a:cubicBezTo>
                  <a:close/>
                </a:path>
              </a:pathLst>
            </a:cu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3" name="Hộp Văn bản 22">
              <a:extLst>
                <a:ext uri="{FF2B5EF4-FFF2-40B4-BE49-F238E27FC236}">
                  <a16:creationId xmlns:a16="http://schemas.microsoft.com/office/drawing/2014/main" id="{FD5B8BEE-AFFF-4A9A-9736-3697A26AA295}"/>
                </a:ext>
              </a:extLst>
            </p:cNvPr>
            <p:cNvSpPr txBox="1"/>
            <p:nvPr/>
          </p:nvSpPr>
          <p:spPr>
            <a:xfrm>
              <a:off x="7889240" y="690880"/>
              <a:ext cx="4124960" cy="3724096"/>
            </a:xfrm>
            <a:prstGeom prst="rect">
              <a:avLst/>
            </a:prstGeom>
            <a:noFill/>
          </p:spPr>
          <p:txBody>
            <a:bodyPr wrap="square" rtlCol="0">
              <a:spAutoFit/>
            </a:bodyPr>
            <a:lstStyle/>
            <a:p>
              <a:pPr lvl="0"/>
              <a:r>
                <a:rPr lang="vi-VN" sz="1600" b="1">
                  <a:latin typeface="Arial" panose="020B0604020202020204" pitchFamily="34" charset="0"/>
                  <a:cs typeface="Arial" panose="020B0604020202020204" pitchFamily="34" charset="0"/>
                </a:rPr>
                <a:t>Định nghĩa: Phân loại không cân bằng là loại phân loại mà dữ liệu chia thành các nhóm với số lượng không bằng nhau. Thông thường thì nhiệm vụ của nó cũng giống phân loại nhị phân chia ra thành 2 tập bất thường và bình thường. </a:t>
              </a:r>
            </a:p>
            <a:p>
              <a:pPr lvl="0"/>
              <a:r>
                <a:rPr lang="vi-VN" sz="1600" b="1">
                  <a:latin typeface="Arial" panose="020B0604020202020204" pitchFamily="34" charset="0"/>
                  <a:cs typeface="Arial" panose="020B0604020202020204" pitchFamily="34" charset="0"/>
                </a:rPr>
                <a:t>Đối với loại phân loại nhiều loại này người ta thường dùng mô hình dự đoán phân phối Bernoulli như phân phối nhị phân.</a:t>
              </a:r>
            </a:p>
            <a:p>
              <a:pPr marL="285750" indent="-285750">
                <a:buFont typeface="Wingdings" panose="05000000000000000000" pitchFamily="2" charset="2"/>
                <a:buChar char="Ø"/>
              </a:pPr>
              <a:endParaRPr lang="en-US" sz="2000" dirty="0">
                <a:solidFill>
                  <a:schemeClr val="bg1"/>
                </a:solidFill>
              </a:endParaRPr>
            </a:p>
            <a:p>
              <a:pPr marL="285750" indent="-285750">
                <a:buFont typeface="Wingdings" panose="05000000000000000000" pitchFamily="2" charset="2"/>
                <a:buChar char="Ø"/>
              </a:pPr>
              <a:endParaRPr lang="en-US" dirty="0">
                <a:solidFill>
                  <a:schemeClr val="bg1"/>
                </a:solidFill>
              </a:endParaRPr>
            </a:p>
            <a:p>
              <a:endParaRPr lang="en-US" dirty="0">
                <a:solidFill>
                  <a:schemeClr val="bg1"/>
                </a:solidFill>
              </a:endParaRPr>
            </a:p>
            <a:p>
              <a:pPr marL="285750" indent="-285750">
                <a:buFont typeface="Wingdings" panose="05000000000000000000" pitchFamily="2" charset="2"/>
                <a:buChar char="Ø"/>
              </a:pPr>
              <a:endParaRPr lang="vi-VN" sz="2000" dirty="0">
                <a:solidFill>
                  <a:schemeClr val="bg1"/>
                </a:solidFill>
              </a:endParaRPr>
            </a:p>
          </p:txBody>
        </p:sp>
      </p:grpSp>
      <p:sp>
        <p:nvSpPr>
          <p:cNvPr id="2" name="Hộp Văn bản 1">
            <a:extLst>
              <a:ext uri="{FF2B5EF4-FFF2-40B4-BE49-F238E27FC236}">
                <a16:creationId xmlns:a16="http://schemas.microsoft.com/office/drawing/2014/main" id="{B9AF76EA-02A4-4697-B989-1C6739CCD31A}"/>
              </a:ext>
            </a:extLst>
          </p:cNvPr>
          <p:cNvSpPr txBox="1"/>
          <p:nvPr/>
        </p:nvSpPr>
        <p:spPr>
          <a:xfrm rot="16200000">
            <a:off x="-286075" y="1057411"/>
            <a:ext cx="3145416" cy="1323439"/>
          </a:xfrm>
          <a:prstGeom prst="rect">
            <a:avLst/>
          </a:prstGeom>
          <a:noFill/>
        </p:spPr>
        <p:txBody>
          <a:bodyPr wrap="square" rtlCol="0">
            <a:spAutoFit/>
          </a:bodyPr>
          <a:lstStyle/>
          <a:p>
            <a:r>
              <a:rPr lang="en-US" sz="4000">
                <a:solidFill>
                  <a:schemeClr val="bg1"/>
                </a:solidFill>
              </a:rPr>
              <a:t>Supervised learning</a:t>
            </a:r>
            <a:endParaRPr lang="vi-VN" sz="4000" dirty="0">
              <a:solidFill>
                <a:schemeClr val="bg1"/>
              </a:solidFill>
            </a:endParaRPr>
          </a:p>
        </p:txBody>
      </p:sp>
    </p:spTree>
    <p:extLst>
      <p:ext uri="{BB962C8B-B14F-4D97-AF65-F5344CB8AC3E}">
        <p14:creationId xmlns:p14="http://schemas.microsoft.com/office/powerpoint/2010/main" val="30277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25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1" fill="hold" nodeType="withEffect">
                                  <p:stCondLst>
                                    <p:cond delay="25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25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0-#ppt_h/2"/>
                                          </p:val>
                                        </p:tav>
                                        <p:tav tm="100000">
                                          <p:val>
                                            <p:strVal val="#ppt_y"/>
                                          </p:val>
                                        </p:tav>
                                      </p:tavLst>
                                    </p:anim>
                                  </p:childTnLst>
                                </p:cTn>
                              </p:par>
                              <p:par>
                                <p:cTn id="25" presetID="2" presetClass="entr" presetSubtype="4" fill="hold" grpId="0" nodeType="withEffect">
                                  <p:stCondLst>
                                    <p:cond delay="25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8"/>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16"/>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21"/>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animBg="1"/>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2C62B134-AA80-47FA-A27B-C9B054C57F59}"/>
              </a:ext>
            </a:extLst>
          </p:cNvPr>
          <p:cNvSpPr/>
          <p:nvPr/>
        </p:nvSpPr>
        <p:spPr>
          <a:xfrm>
            <a:off x="7523544" y="228599"/>
            <a:ext cx="4668456" cy="6400800"/>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ình chữ nhật 1">
            <a:extLst>
              <a:ext uri="{FF2B5EF4-FFF2-40B4-BE49-F238E27FC236}">
                <a16:creationId xmlns:a16="http://schemas.microsoft.com/office/drawing/2014/main" id="{1E4743E9-0B2B-457B-A635-C1F7AACD59F8}"/>
              </a:ext>
            </a:extLst>
          </p:cNvPr>
          <p:cNvSpPr/>
          <p:nvPr/>
        </p:nvSpPr>
        <p:spPr>
          <a:xfrm>
            <a:off x="0" y="0"/>
            <a:ext cx="7326775" cy="685800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5" name="Hình chữ nhật 4">
            <a:extLst>
              <a:ext uri="{FF2B5EF4-FFF2-40B4-BE49-F238E27FC236}">
                <a16:creationId xmlns:a16="http://schemas.microsoft.com/office/drawing/2014/main" id="{D8706422-1B02-4226-B257-67104902B04C}"/>
              </a:ext>
            </a:extLst>
          </p:cNvPr>
          <p:cNvSpPr/>
          <p:nvPr/>
        </p:nvSpPr>
        <p:spPr>
          <a:xfrm>
            <a:off x="0" y="228599"/>
            <a:ext cx="3657600" cy="629952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ộp Văn bản 5">
            <a:extLst>
              <a:ext uri="{FF2B5EF4-FFF2-40B4-BE49-F238E27FC236}">
                <a16:creationId xmlns:a16="http://schemas.microsoft.com/office/drawing/2014/main" id="{A4A71C7A-7A0C-43FF-831C-CFB5CCCFBBD9}"/>
              </a:ext>
            </a:extLst>
          </p:cNvPr>
          <p:cNvSpPr txBox="1"/>
          <p:nvPr/>
        </p:nvSpPr>
        <p:spPr>
          <a:xfrm>
            <a:off x="212584" y="2962861"/>
            <a:ext cx="3232432" cy="830997"/>
          </a:xfrm>
          <a:prstGeom prst="rect">
            <a:avLst/>
          </a:prstGeom>
          <a:noFill/>
        </p:spPr>
        <p:txBody>
          <a:bodyPr wrap="square" rtlCol="0">
            <a:spAutoFit/>
          </a:bodyPr>
          <a:lstStyle/>
          <a:p>
            <a:pPr algn="ctr"/>
            <a:r>
              <a:rPr lang="vi-VN" sz="4800">
                <a:solidFill>
                  <a:schemeClr val="bg1"/>
                </a:solidFill>
              </a:rPr>
              <a:t>TRAINING</a:t>
            </a:r>
            <a:endParaRPr lang="vi-VN" sz="4800" dirty="0">
              <a:solidFill>
                <a:schemeClr val="bg1"/>
              </a:solidFill>
            </a:endParaRPr>
          </a:p>
        </p:txBody>
      </p:sp>
      <p:sp>
        <p:nvSpPr>
          <p:cNvPr id="7" name="Hình tự do: Hình 6">
            <a:extLst>
              <a:ext uri="{FF2B5EF4-FFF2-40B4-BE49-F238E27FC236}">
                <a16:creationId xmlns:a16="http://schemas.microsoft.com/office/drawing/2014/main" id="{DDCD97A7-1C4C-4E18-A783-26D21582A5F3}"/>
              </a:ext>
            </a:extLst>
          </p:cNvPr>
          <p:cNvSpPr/>
          <p:nvPr/>
        </p:nvSpPr>
        <p:spPr>
          <a:xfrm>
            <a:off x="1446632" y="1380281"/>
            <a:ext cx="2129742" cy="4097438"/>
          </a:xfrm>
          <a:custGeom>
            <a:avLst/>
            <a:gdLst>
              <a:gd name="connsiteX0" fmla="*/ 46299 w 2129742"/>
              <a:gd name="connsiteY0" fmla="*/ 0 h 4097438"/>
              <a:gd name="connsiteX1" fmla="*/ 2129742 w 2129742"/>
              <a:gd name="connsiteY1" fmla="*/ 0 h 4097438"/>
              <a:gd name="connsiteX2" fmla="*/ 2129742 w 2129742"/>
              <a:gd name="connsiteY2" fmla="*/ 4097438 h 4097438"/>
              <a:gd name="connsiteX3" fmla="*/ 0 w 2129742"/>
              <a:gd name="connsiteY3" fmla="*/ 4097438 h 4097438"/>
            </a:gdLst>
            <a:ahLst/>
            <a:cxnLst>
              <a:cxn ang="0">
                <a:pos x="connsiteX0" y="connsiteY0"/>
              </a:cxn>
              <a:cxn ang="0">
                <a:pos x="connsiteX1" y="connsiteY1"/>
              </a:cxn>
              <a:cxn ang="0">
                <a:pos x="connsiteX2" y="connsiteY2"/>
              </a:cxn>
              <a:cxn ang="0">
                <a:pos x="connsiteX3" y="connsiteY3"/>
              </a:cxn>
            </a:cxnLst>
            <a:rect l="l" t="t" r="r" b="b"/>
            <a:pathLst>
              <a:path w="2129742" h="4097438">
                <a:moveTo>
                  <a:pt x="46299" y="0"/>
                </a:moveTo>
                <a:lnTo>
                  <a:pt x="2129742" y="0"/>
                </a:lnTo>
                <a:lnTo>
                  <a:pt x="2129742" y="4097438"/>
                </a:lnTo>
                <a:lnTo>
                  <a:pt x="0" y="4097438"/>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35035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329109"/>
            <a:chOff x="-438539" y="765109"/>
            <a:chExt cx="9330612" cy="6329109"/>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6186309"/>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Hypothesis function</a:t>
              </a:r>
            </a:p>
            <a:p>
              <a:pPr lvl="1"/>
              <a:r>
                <a:rPr lang="vi-VN" sz="2200" b="1">
                  <a:solidFill>
                    <a:schemeClr val="bg1"/>
                  </a:solidFill>
                  <a:latin typeface="Arial" panose="020B0604020202020204" pitchFamily="34" charset="0"/>
                  <a:cs typeface="Arial" panose="020B0604020202020204" pitchFamily="34" charset="0"/>
                </a:rPr>
                <a:t>		Hypothesis function là model mô tả dữ liệu ( ví dụ như đường thẳng) được dùng để dự đoán label</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Cost functions</a:t>
              </a:r>
            </a:p>
            <a:p>
              <a:pPr lvl="1"/>
              <a:r>
                <a:rPr lang="vi-VN" sz="2200" b="1">
                  <a:solidFill>
                    <a:schemeClr val="bg1"/>
                  </a:solidFill>
                  <a:latin typeface="Arial" panose="020B0604020202020204" pitchFamily="34" charset="0"/>
                  <a:cs typeface="Arial" panose="020B0604020202020204" pitchFamily="34" charset="0"/>
                </a:rPr>
                <a:t>		Cost functions là hàm dùng tính toán sai số của  các hypothesis functions, từ đó chọn ra hypothesis functions tốt nhất</a:t>
              </a:r>
            </a:p>
            <a:p>
              <a:pPr lvl="1"/>
              <a:r>
                <a:rPr lang="vi-VN" sz="2200" b="1">
                  <a:solidFill>
                    <a:schemeClr val="bg1"/>
                  </a:solidFill>
                  <a:latin typeface="Arial" panose="020B0604020202020204" pitchFamily="34" charset="0"/>
                  <a:cs typeface="Arial" panose="020B0604020202020204" pitchFamily="34" charset="0"/>
                </a:rPr>
                <a:t>		Cost function càng thấp thì chứng tỏ Hypothesis function càng tốt</a:t>
              </a:r>
            </a:p>
            <a:p>
              <a:pPr lvl="1"/>
              <a:r>
                <a:rPr lang="vi-VN" sz="2200" b="1">
                  <a:solidFill>
                    <a:schemeClr val="bg1"/>
                  </a:solidFill>
                  <a:latin typeface="Arial" panose="020B0604020202020204" pitchFamily="34" charset="0"/>
                  <a:cs typeface="Arial" panose="020B0604020202020204" pitchFamily="34" charset="0"/>
                </a:rPr>
                <a:t>		Có 2 cách tìm </a:t>
              </a:r>
              <a:r>
                <a:rPr lang="el-GR" sz="2200" b="1">
                  <a:solidFill>
                    <a:schemeClr val="bg1"/>
                  </a:solidFill>
                  <a:latin typeface="Arial" panose="020B0604020202020204" pitchFamily="34" charset="0"/>
                  <a:cs typeface="Arial" panose="020B0604020202020204" pitchFamily="34" charset="0"/>
                </a:rPr>
                <a:t>θ </a:t>
              </a:r>
              <a:r>
                <a:rPr lang="vi-VN" sz="2200" b="1">
                  <a:solidFill>
                    <a:schemeClr val="bg1"/>
                  </a:solidFill>
                  <a:latin typeface="Arial" panose="020B0604020202020204" pitchFamily="34" charset="0"/>
                  <a:cs typeface="Arial" panose="020B0604020202020204" pitchFamily="34" charset="0"/>
                </a:rPr>
                <a:t>để cost function đạt được giá trị thấp nhất:</a:t>
              </a:r>
            </a:p>
            <a:p>
              <a:pPr lvl="1"/>
              <a:r>
                <a:rPr lang="vi-VN" sz="2200" b="1">
                  <a:solidFill>
                    <a:schemeClr val="bg1"/>
                  </a:solidFill>
                  <a:latin typeface="Arial" panose="020B0604020202020204" pitchFamily="34" charset="0"/>
                  <a:cs typeface="Arial" panose="020B0604020202020204" pitchFamily="34" charset="0"/>
                </a:rPr>
                <a:t>		+ Normal equation: Giải đạo hàm của cost function để ra tìm </a:t>
              </a:r>
              <a:r>
                <a:rPr lang="el-GR" sz="2200" b="1">
                  <a:solidFill>
                    <a:schemeClr val="bg1"/>
                  </a:solidFill>
                  <a:latin typeface="Arial" panose="020B0604020202020204" pitchFamily="34" charset="0"/>
                  <a:cs typeface="Arial" panose="020B0604020202020204" pitchFamily="34" charset="0"/>
                </a:rPr>
                <a:t>θ </a:t>
              </a:r>
              <a:r>
                <a:rPr lang="vi-VN" sz="2200" b="1">
                  <a:solidFill>
                    <a:schemeClr val="bg1"/>
                  </a:solidFill>
                  <a:latin typeface="Arial" panose="020B0604020202020204" pitchFamily="34" charset="0"/>
                  <a:cs typeface="Arial" panose="020B0604020202020204" pitchFamily="34" charset="0"/>
                </a:rPr>
                <a:t>làm cho cost function đạt cực tiểu</a:t>
              </a:r>
            </a:p>
            <a:p>
              <a:pPr lvl="1"/>
              <a:r>
                <a:rPr lang="vi-VN" sz="2200" b="1">
                  <a:solidFill>
                    <a:schemeClr val="bg1"/>
                  </a:solidFill>
                  <a:latin typeface="Arial" panose="020B0604020202020204" pitchFamily="34" charset="0"/>
                  <a:cs typeface="Arial" panose="020B0604020202020204" pitchFamily="34" charset="0"/>
                </a:rPr>
                <a:t>		+ Gradient descent: Tạo giá trị </a:t>
              </a:r>
              <a:r>
                <a:rPr lang="el-GR" sz="2200" b="1">
                  <a:solidFill>
                    <a:schemeClr val="bg1"/>
                  </a:solidFill>
                  <a:latin typeface="Arial" panose="020B0604020202020204" pitchFamily="34" charset="0"/>
                  <a:cs typeface="Arial" panose="020B0604020202020204" pitchFamily="34" charset="0"/>
                </a:rPr>
                <a:t>θ </a:t>
              </a:r>
              <a:r>
                <a:rPr lang="vi-VN" sz="2200" b="1">
                  <a:solidFill>
                    <a:schemeClr val="bg1"/>
                  </a:solidFill>
                  <a:latin typeface="Arial" panose="020B0604020202020204" pitchFamily="34" charset="0"/>
                  <a:cs typeface="Arial" panose="020B0604020202020204" pitchFamily="34" charset="0"/>
                </a:rPr>
                <a:t>ngẫu nhiêu để tính cost function, sau đó dựa vào giá trị đạo hàm của cost function để tăng hoặc giảm </a:t>
              </a:r>
              <a:r>
                <a:rPr lang="el-GR" sz="2200" b="1">
                  <a:solidFill>
                    <a:schemeClr val="bg1"/>
                  </a:solidFill>
                  <a:latin typeface="Arial" panose="020B0604020202020204" pitchFamily="34" charset="0"/>
                  <a:cs typeface="Arial" panose="020B0604020202020204" pitchFamily="34" charset="0"/>
                </a:rPr>
                <a:t>θ. </a:t>
              </a:r>
              <a:r>
                <a:rPr lang="vi-VN" sz="2200" b="1">
                  <a:solidFill>
                    <a:schemeClr val="bg1"/>
                  </a:solidFill>
                  <a:latin typeface="Arial" panose="020B0604020202020204" pitchFamily="34" charset="0"/>
                  <a:cs typeface="Arial" panose="020B0604020202020204" pitchFamily="34" charset="0"/>
                </a:rPr>
                <a:t>Thực hiện nhiều lần để tìm được cost function nhỏ nhất</a:t>
              </a:r>
            </a:p>
            <a:p>
              <a:pPr lvl="1"/>
              <a:endParaRPr lang="vi-VN" sz="2200" b="1">
                <a:solidFill>
                  <a:schemeClr val="bg1"/>
                </a:solidFill>
                <a:latin typeface="Arial" panose="020B0604020202020204" pitchFamily="34" charset="0"/>
                <a:cs typeface="Arial" panose="020B0604020202020204" pitchFamily="34" charset="0"/>
              </a:endParaRP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TRAINING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052318" y="1496006"/>
            <a:ext cx="4108579"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n-NO" sz="2400" b="1"/>
              <a:t>Linear Regression </a:t>
            </a:r>
            <a:endParaRPr lang="vi-VN" sz="2400" dirty="0">
              <a:solidFill>
                <a:schemeClr val="bg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Logistic Regression</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Polynomial regression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Softmax Regression</a:t>
            </a:r>
          </a:p>
        </p:txBody>
      </p:sp>
    </p:spTree>
    <p:extLst>
      <p:ext uri="{BB962C8B-B14F-4D97-AF65-F5344CB8AC3E}">
        <p14:creationId xmlns:p14="http://schemas.microsoft.com/office/powerpoint/2010/main" val="50524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mc:AlternateContent xmlns:mc="http://schemas.openxmlformats.org/markup-compatibility/2006" xmlns:a14="http://schemas.microsoft.com/office/drawing/2010/main">
          <mc:Choice Requires="a14">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5205464"/>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Gradient descent</a:t>
                  </a:r>
                </a:p>
                <a:p>
                  <a:pPr lvl="1"/>
                  <a:r>
                    <a:rPr lang="vi-VN" sz="2200" b="1">
                      <a:solidFill>
                        <a:schemeClr val="bg1"/>
                      </a:solidFill>
                      <a:latin typeface="Arial" panose="020B0604020202020204" pitchFamily="34" charset="0"/>
                      <a:cs typeface="Arial" panose="020B0604020202020204" pitchFamily="34" charset="0"/>
                    </a:rPr>
                    <a:t>		Sau mỗi lần lặp thì </a:t>
                  </a:r>
                  <a:r>
                    <a:rPr lang="el-GR" sz="2200" b="1">
                      <a:solidFill>
                        <a:schemeClr val="bg1"/>
                      </a:solidFill>
                      <a:latin typeface="Arial" panose="020B0604020202020204" pitchFamily="34" charset="0"/>
                      <a:cs typeface="Arial" panose="020B0604020202020204" pitchFamily="34" charset="0"/>
                    </a:rPr>
                    <a:t>θ</a:t>
                  </a:r>
                  <a:r>
                    <a:rPr lang="vi-VN" sz="2200" b="1">
                      <a:solidFill>
                        <a:schemeClr val="bg1"/>
                      </a:solidFill>
                      <a:latin typeface="Arial" panose="020B0604020202020204" pitchFamily="34" charset="0"/>
                      <a:cs typeface="Arial" panose="020B0604020202020204" pitchFamily="34" charset="0"/>
                    </a:rPr>
                    <a:t> của cost function sẽ bị giảm 1 lượng learning rate∇, tốc độ thay đổi này sẽ được xác định trên từng thuật toán khác nhau.</a:t>
                  </a:r>
                </a:p>
                <a:p>
                  <a:pPr lvl="1"/>
                  <a:r>
                    <a:rPr lang="vi-VN" sz="2200" b="1">
                      <a:solidFill>
                        <a:schemeClr val="bg1"/>
                      </a:solidFill>
                      <a:latin typeface="Arial" panose="020B0604020202020204" pitchFamily="34" charset="0"/>
                      <a:cs typeface="Arial" panose="020B0604020202020204" pitchFamily="34" charset="0"/>
                    </a:rPr>
                    <a:t>		</a:t>
                  </a:r>
                  <a:r>
                    <a:rPr lang="en-US" sz="2200" b="1">
                      <a:solidFill>
                        <a:schemeClr val="bg1"/>
                      </a:solidFill>
                      <a:latin typeface="Arial" panose="020B0604020202020204" pitchFamily="34" charset="0"/>
                      <a:cs typeface="Arial" panose="020B0604020202020204" pitchFamily="34" charset="0"/>
                    </a:rPr>
                    <a:t>Batch gradient descent: Chạy trên tất cả sample</a:t>
                  </a:r>
                </a:p>
                <a:p>
                  <a:pPr lvl="1"/>
                  <a:r>
                    <a:rPr lang="en-US" sz="2200" b="1">
                      <a:solidFill>
                        <a:schemeClr val="bg1"/>
                      </a:solidFill>
                      <a:latin typeface="Arial" panose="020B0604020202020204" pitchFamily="34" charset="0"/>
                      <a:cs typeface="Arial" panose="020B0604020202020204" pitchFamily="34" charset="0"/>
                    </a:rPr>
                    <a:t>hay dạng vector</a:t>
                  </a:r>
                </a:p>
                <a:p>
                  <a:pPr lvl="1"/>
                  <a:r>
                    <a:rPr lang="vi-VN" sz="2200" b="1">
                      <a:solidFill>
                        <a:schemeClr val="bg1"/>
                      </a:solidFill>
                      <a:latin typeface="Arial" panose="020B0604020202020204" pitchFamily="34" charset="0"/>
                      <a:cs typeface="Arial" panose="020B0604020202020204" pitchFamily="34" charset="0"/>
                    </a:rPr>
                    <a:t>			</a:t>
                  </a:r>
                  <a14:m>
                    <m:oMath xmlns:m="http://schemas.openxmlformats.org/officeDocument/2006/math">
                      <m:sSub>
                        <m:sSubPr>
                          <m:ctrlPr>
                            <a:rPr lang="vi-VN" sz="2400" i="1" smtClean="0">
                              <a:solidFill>
                                <a:schemeClr val="bg1"/>
                              </a:solidFill>
                              <a:effectLst/>
                              <a:latin typeface="Cambria Math" panose="02040503050406030204" pitchFamily="18" charset="0"/>
                              <a:cs typeface="Times New Roman" panose="02020603050405020304" pitchFamily="18" charset="0"/>
                            </a:rPr>
                          </m:ctrlPr>
                        </m:sSubPr>
                        <m:e>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𝐽</m:t>
                              </m:r>
                            </m:e>
                            <m: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up>
                          </m:sSup>
                        </m:e>
                        <m:sub>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sub>
                      </m:s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num>
                        <m:den>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den>
                      </m:f>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𝑀𝑆𝐸</m:t>
                      </m:r>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d>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𝑚</m:t>
                          </m:r>
                        </m:den>
                      </m:f>
                      <m:nary>
                        <m:nary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sub>
                        <m: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𝑚</m:t>
                          </m:r>
                        </m:sup>
                        <m:e/>
                      </m:nary>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𝑦</m:t>
                              </m:r>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e>
                      </m:d>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oMath>
                  </a14:m>
                  <a:r>
                    <a:rPr lang="vi-VN" sz="2200" b="1">
                      <a:solidFill>
                        <a:schemeClr val="bg1"/>
                      </a:solidFill>
                      <a:latin typeface="Arial" panose="020B0604020202020204" pitchFamily="34" charset="0"/>
                      <a:cs typeface="Arial" panose="020B0604020202020204" pitchFamily="34" charset="0"/>
                    </a:rPr>
                    <a:t> </a:t>
                  </a:r>
                  <a:endParaRPr lang="en-US" sz="2200" b="1">
                    <a:solidFill>
                      <a:schemeClr val="bg1"/>
                    </a:solidFill>
                    <a:latin typeface="Arial" panose="020B0604020202020204" pitchFamily="34" charset="0"/>
                    <a:cs typeface="Arial" panose="020B0604020202020204" pitchFamily="34" charset="0"/>
                  </a:endParaRPr>
                </a:p>
                <a:p>
                  <a:pPr lvl="1"/>
                  <a:r>
                    <a:rPr lang="vi-VN" sz="2200" b="1">
                      <a:solidFill>
                        <a:schemeClr val="bg1"/>
                      </a:solidFill>
                      <a:latin typeface="Arial" panose="020B0604020202020204" pitchFamily="34" charset="0"/>
                      <a:cs typeface="Arial" panose="020B0604020202020204" pitchFamily="34" charset="0"/>
                    </a:rPr>
                    <a:t>		Stochastic gradient descent: Chỉ chọn ra 1 sample ngẫu nhiên</a:t>
                  </a:r>
                </a:p>
                <a:p>
                  <a:pPr lvl="1"/>
                  <a:r>
                    <a:rPr lang="vi-VN" sz="2200" b="1">
                      <a:solidFill>
                        <a:schemeClr val="bg1"/>
                      </a:solidFill>
                      <a:latin typeface="Arial" panose="020B0604020202020204" pitchFamily="34" charset="0"/>
                      <a:cs typeface="Arial" panose="020B0604020202020204" pitchFamily="34" charset="0"/>
                    </a:rPr>
                    <a:t>			</a:t>
                  </a:r>
                  <a14:m>
                    <m:oMath xmlns:m="http://schemas.openxmlformats.org/officeDocument/2006/math">
                      <m:sSub>
                        <m:sSubPr>
                          <m:ctrlPr>
                            <a:rPr lang="vi-VN" sz="2400" i="1" smtClean="0">
                              <a:solidFill>
                                <a:schemeClr val="bg1"/>
                              </a:solidFill>
                              <a:effectLst/>
                              <a:latin typeface="Cambria Math" panose="02040503050406030204" pitchFamily="18" charset="0"/>
                              <a:cs typeface="Times New Roman" panose="02020603050405020304" pitchFamily="18" charset="0"/>
                            </a:rPr>
                          </m:ctrlPr>
                        </m:sSubPr>
                        <m:e>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𝐽</m:t>
                              </m:r>
                            </m:e>
                            <m: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up>
                          </m:sSup>
                        </m:e>
                        <m:sub>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sub>
                      </m:s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num>
                        <m:den>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den>
                      </m:f>
                      <m:r>
                        <a:rPr lang="en-US" sz="18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𝑀𝑆𝐸</m:t>
                      </m:r>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d>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den>
                      </m:f>
                      <m:nary>
                        <m:nary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𝑟𝑎𝑛𝑑𝑜𝑚</m:t>
                          </m:r>
                        </m:sub>
                        <m: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sup>
                        <m:e/>
                      </m:nary>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𝑦</m:t>
                              </m:r>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e>
                      </m:d>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oMath>
                  </a14:m>
                  <a:endParaRPr lang="en-US" sz="2200" b="1">
                    <a:solidFill>
                      <a:schemeClr val="bg1"/>
                    </a:solidFill>
                    <a:latin typeface="Arial" panose="020B0604020202020204" pitchFamily="34" charset="0"/>
                    <a:cs typeface="Arial" panose="020B0604020202020204" pitchFamily="34" charset="0"/>
                  </a:endParaRPr>
                </a:p>
                <a:p>
                  <a:pPr lvl="1"/>
                  <a:r>
                    <a:rPr lang="vi-VN" sz="2200" b="1">
                      <a:solidFill>
                        <a:schemeClr val="bg1"/>
                      </a:solidFill>
                      <a:latin typeface="Arial" panose="020B0604020202020204" pitchFamily="34" charset="0"/>
                      <a:cs typeface="Arial" panose="020B0604020202020204" pitchFamily="34" charset="0"/>
                    </a:rPr>
                    <a:t>		Mini-Batch gradient descent: chọn ra một tập các sample: 1≤ k ≤ m</a:t>
                  </a:r>
                </a:p>
                <a:p>
                  <a:pPr lvl="1"/>
                  <a:r>
                    <a:rPr lang="vi-VN" sz="2200" b="1">
                      <a:solidFill>
                        <a:schemeClr val="bg1"/>
                      </a:solidFill>
                      <a:latin typeface="Arial" panose="020B0604020202020204" pitchFamily="34" charset="0"/>
                      <a:cs typeface="Arial" panose="020B0604020202020204" pitchFamily="34" charset="0"/>
                    </a:rPr>
                    <a:t>			</a:t>
                  </a:r>
                  <a14:m>
                    <m:oMath xmlns:m="http://schemas.openxmlformats.org/officeDocument/2006/math">
                      <m:sSub>
                        <m:sSubPr>
                          <m:ctrlPr>
                            <a:rPr lang="vi-VN" sz="2400" i="1" smtClean="0">
                              <a:solidFill>
                                <a:schemeClr val="bg1"/>
                              </a:solidFill>
                              <a:effectLst/>
                              <a:latin typeface="Cambria Math" panose="02040503050406030204" pitchFamily="18" charset="0"/>
                              <a:cs typeface="Times New Roman" panose="02020603050405020304" pitchFamily="18" charset="0"/>
                            </a:rPr>
                          </m:ctrlPr>
                        </m:sSubPr>
                        <m:e>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𝐽</m:t>
                              </m:r>
                            </m:e>
                            <m: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up>
                          </m:sSup>
                        </m:e>
                        <m:sub>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sub>
                      </m:s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num>
                        <m:den>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den>
                      </m:f>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𝑀𝑆𝐸</m:t>
                      </m:r>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d>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2</m:t>
                          </m:r>
                        </m:num>
                        <m:den>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𝑘</m:t>
                          </m:r>
                        </m:den>
                      </m:f>
                      <m:nary>
                        <m:nary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sub>
                        <m: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𝑘</m:t>
                          </m:r>
                        </m:sup>
                        <m:e/>
                      </m:nary>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𝑦</m:t>
                              </m:r>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e>
                      </m:d>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𝑖</m:t>
                              </m:r>
                            </m:e>
                          </m:d>
                        </m:sup>
                      </m:sSup>
                    </m:oMath>
                  </a14:m>
                  <a:endParaRPr lang="vi-VN" sz="2200" b="1">
                    <a:solidFill>
                      <a:schemeClr val="bg1"/>
                    </a:solidFill>
                    <a:latin typeface="Arial" panose="020B0604020202020204" pitchFamily="34" charset="0"/>
                    <a:cs typeface="Arial" panose="020B0604020202020204" pitchFamily="34" charset="0"/>
                  </a:endParaRPr>
                </a:p>
              </p:txBody>
            </p:sp>
          </mc:Choice>
          <mc:Fallback xmlns="">
            <p:sp>
              <p:nvSpPr>
                <p:cNvPr id="156" name="Hộp Văn bản 155">
                  <a:extLst>
                    <a:ext uri="{FF2B5EF4-FFF2-40B4-BE49-F238E27FC236}">
                      <a16:creationId xmlns:a16="http://schemas.microsoft.com/office/drawing/2014/main" id="{62AABE7B-E869-4C99-A53B-AF536A789130}"/>
                    </a:ext>
                  </a:extLst>
                </p:cNvPr>
                <p:cNvSpPr txBox="1">
                  <a:spLocks noRot="1" noChangeAspect="1" noMove="1" noResize="1" noEditPoints="1" noAdjustHandles="1" noChangeArrowheads="1" noChangeShapeType="1" noTextEdit="1"/>
                </p:cNvSpPr>
                <p:nvPr/>
              </p:nvSpPr>
              <p:spPr>
                <a:xfrm>
                  <a:off x="-438539" y="907909"/>
                  <a:ext cx="8428652" cy="5205464"/>
                </a:xfrm>
                <a:prstGeom prst="rect">
                  <a:avLst/>
                </a:prstGeom>
                <a:blipFill>
                  <a:blip r:embed="rId2"/>
                  <a:stretch>
                    <a:fillRect t="-703" r="-1085"/>
                  </a:stretch>
                </a:blipFill>
              </p:spPr>
              <p:txBody>
                <a:bodyPr/>
                <a:lstStyle/>
                <a:p>
                  <a:r>
                    <a:rPr lang="vi-VN">
                      <a:noFill/>
                    </a:rPr>
                    <a:t> </a:t>
                  </a:r>
                </a:p>
              </p:txBody>
            </p:sp>
          </mc:Fallback>
        </mc:AlternateContent>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TRAINING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052318" y="1496006"/>
            <a:ext cx="4108579"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n-NO" sz="2400" b="1"/>
              <a:t>Linear Regression </a:t>
            </a:r>
            <a:endParaRPr lang="vi-VN" sz="2400" dirty="0">
              <a:solidFill>
                <a:schemeClr val="bg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Logistic Regression</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Polynomial regression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Softmax Regression</a:t>
            </a:r>
          </a:p>
        </p:txBody>
      </p:sp>
    </p:spTree>
    <p:extLst>
      <p:ext uri="{BB962C8B-B14F-4D97-AF65-F5344CB8AC3E}">
        <p14:creationId xmlns:p14="http://schemas.microsoft.com/office/powerpoint/2010/main" val="426276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2462213"/>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Hypothesis function của Polynomial regression models bậc n với 1 feature có dạng: y = a</a:t>
              </a:r>
              <a:r>
                <a:rPr lang="vi-VN" sz="2200" b="1" baseline="-25000">
                  <a:solidFill>
                    <a:schemeClr val="bg1"/>
                  </a:solidFill>
                  <a:latin typeface="Arial" panose="020B0604020202020204" pitchFamily="34" charset="0"/>
                  <a:cs typeface="Arial" panose="020B0604020202020204" pitchFamily="34" charset="0"/>
                </a:rPr>
                <a:t>0</a:t>
              </a:r>
              <a:r>
                <a:rPr lang="vi-VN" sz="2200" b="1">
                  <a:solidFill>
                    <a:schemeClr val="bg1"/>
                  </a:solidFill>
                  <a:latin typeface="Arial" panose="020B0604020202020204" pitchFamily="34" charset="0"/>
                  <a:cs typeface="Arial" panose="020B0604020202020204" pitchFamily="34" charset="0"/>
                </a:rPr>
                <a:t> + a</a:t>
              </a:r>
              <a:r>
                <a:rPr lang="vi-VN" sz="2200" b="1" baseline="-25000">
                  <a:solidFill>
                    <a:schemeClr val="bg1"/>
                  </a:solidFill>
                  <a:latin typeface="Arial" panose="020B0604020202020204" pitchFamily="34" charset="0"/>
                  <a:cs typeface="Arial" panose="020B0604020202020204" pitchFamily="34" charset="0"/>
                </a:rPr>
                <a:t>1</a:t>
              </a:r>
              <a:r>
                <a:rPr lang="vi-VN" sz="2200" b="1">
                  <a:solidFill>
                    <a:schemeClr val="bg1"/>
                  </a:solidFill>
                  <a:latin typeface="Arial" panose="020B0604020202020204" pitchFamily="34" charset="0"/>
                  <a:cs typeface="Arial" panose="020B0604020202020204" pitchFamily="34" charset="0"/>
                </a:rPr>
                <a:t>x</a:t>
              </a:r>
              <a:r>
                <a:rPr lang="vi-VN" sz="2200" b="1" baseline="-25000">
                  <a:solidFill>
                    <a:schemeClr val="bg1"/>
                  </a:solidFill>
                  <a:latin typeface="Arial" panose="020B0604020202020204" pitchFamily="34" charset="0"/>
                  <a:cs typeface="Arial" panose="020B0604020202020204" pitchFamily="34" charset="0"/>
                </a:rPr>
                <a:t>1</a:t>
              </a:r>
              <a:r>
                <a:rPr lang="vi-VN" sz="2200" b="1">
                  <a:solidFill>
                    <a:schemeClr val="bg1"/>
                  </a:solidFill>
                  <a:latin typeface="Arial" panose="020B0604020202020204" pitchFamily="34" charset="0"/>
                  <a:cs typeface="Arial" panose="020B0604020202020204" pitchFamily="34" charset="0"/>
                </a:rPr>
                <a:t> + a</a:t>
              </a:r>
              <a:r>
                <a:rPr lang="vi-VN" sz="2200" b="1" baseline="-25000">
                  <a:solidFill>
                    <a:schemeClr val="bg1"/>
                  </a:solidFill>
                  <a:latin typeface="Arial" panose="020B0604020202020204" pitchFamily="34" charset="0"/>
                  <a:cs typeface="Arial" panose="020B0604020202020204" pitchFamily="34" charset="0"/>
                </a:rPr>
                <a:t>2</a:t>
              </a:r>
              <a:r>
                <a:rPr lang="vi-VN" sz="2200" b="1">
                  <a:solidFill>
                    <a:schemeClr val="bg1"/>
                  </a:solidFill>
                  <a:latin typeface="Arial" panose="020B0604020202020204" pitchFamily="34" charset="0"/>
                  <a:cs typeface="Arial" panose="020B0604020202020204" pitchFamily="34" charset="0"/>
                </a:rPr>
                <a:t>x</a:t>
              </a:r>
              <a:r>
                <a:rPr lang="vi-VN" sz="2200" b="1" baseline="-25000">
                  <a:solidFill>
                    <a:schemeClr val="bg1"/>
                  </a:solidFill>
                  <a:latin typeface="Arial" panose="020B0604020202020204" pitchFamily="34" charset="0"/>
                  <a:cs typeface="Arial" panose="020B0604020202020204" pitchFamily="34" charset="0"/>
                </a:rPr>
                <a:t>1</a:t>
              </a:r>
              <a:r>
                <a:rPr lang="vi-VN" sz="2200" b="1" baseline="30000">
                  <a:solidFill>
                    <a:schemeClr val="bg1"/>
                  </a:solidFill>
                  <a:latin typeface="Arial" panose="020B0604020202020204" pitchFamily="34" charset="0"/>
                  <a:cs typeface="Arial" panose="020B0604020202020204" pitchFamily="34" charset="0"/>
                </a:rPr>
                <a:t>2</a:t>
              </a:r>
              <a:r>
                <a:rPr lang="vi-VN" sz="2200" b="1">
                  <a:solidFill>
                    <a:schemeClr val="bg1"/>
                  </a:solidFill>
                  <a:latin typeface="Arial" panose="020B0604020202020204" pitchFamily="34" charset="0"/>
                  <a:cs typeface="Arial" panose="020B0604020202020204" pitchFamily="34" charset="0"/>
                </a:rPr>
                <a:t> + … + a</a:t>
              </a:r>
              <a:r>
                <a:rPr lang="vi-VN" sz="2200" b="1" baseline="-25000">
                  <a:solidFill>
                    <a:schemeClr val="bg1"/>
                  </a:solidFill>
                  <a:latin typeface="Arial" panose="020B0604020202020204" pitchFamily="34" charset="0"/>
                  <a:cs typeface="Arial" panose="020B0604020202020204" pitchFamily="34" charset="0"/>
                </a:rPr>
                <a:t>n</a:t>
              </a:r>
              <a:r>
                <a:rPr lang="vi-VN" sz="2200" b="1">
                  <a:solidFill>
                    <a:schemeClr val="bg1"/>
                  </a:solidFill>
                  <a:latin typeface="Arial" panose="020B0604020202020204" pitchFamily="34" charset="0"/>
                  <a:cs typeface="Arial" panose="020B0604020202020204" pitchFamily="34" charset="0"/>
                </a:rPr>
                <a:t>x</a:t>
              </a:r>
              <a:r>
                <a:rPr lang="vi-VN" sz="2200" b="1" baseline="-25000">
                  <a:solidFill>
                    <a:schemeClr val="bg1"/>
                  </a:solidFill>
                  <a:latin typeface="Arial" panose="020B0604020202020204" pitchFamily="34" charset="0"/>
                  <a:cs typeface="Arial" panose="020B0604020202020204" pitchFamily="34" charset="0"/>
                </a:rPr>
                <a:t>1</a:t>
              </a:r>
              <a:r>
                <a:rPr lang="vi-VN" sz="2200" b="1" baseline="30000">
                  <a:solidFill>
                    <a:schemeClr val="bg1"/>
                  </a:solidFill>
                  <a:latin typeface="Arial" panose="020B0604020202020204" pitchFamily="34" charset="0"/>
                  <a:cs typeface="Arial" panose="020B0604020202020204" pitchFamily="34" charset="0"/>
                </a:rPr>
                <a:t>n</a:t>
              </a:r>
              <a:r>
                <a:rPr lang="vi-VN" sz="2200" b="1">
                  <a:solidFill>
                    <a:schemeClr val="bg1"/>
                  </a:solidFill>
                  <a:latin typeface="Arial" panose="020B0604020202020204" pitchFamily="34" charset="0"/>
                  <a:cs typeface="Arial" panose="020B0604020202020204" pitchFamily="34" charset="0"/>
                </a:rPr>
                <a:t>  giống của linear Regression y = a</a:t>
              </a:r>
              <a:r>
                <a:rPr lang="vi-VN" sz="2200" b="1" baseline="-25000">
                  <a:solidFill>
                    <a:schemeClr val="bg1"/>
                  </a:solidFill>
                  <a:latin typeface="Arial" panose="020B0604020202020204" pitchFamily="34" charset="0"/>
                  <a:cs typeface="Arial" panose="020B0604020202020204" pitchFamily="34" charset="0"/>
                </a:rPr>
                <a:t>0</a:t>
              </a:r>
              <a:r>
                <a:rPr lang="vi-VN" sz="2200" b="1">
                  <a:solidFill>
                    <a:schemeClr val="bg1"/>
                  </a:solidFill>
                  <a:latin typeface="Arial" panose="020B0604020202020204" pitchFamily="34" charset="0"/>
                  <a:cs typeface="Arial" panose="020B0604020202020204" pitchFamily="34" charset="0"/>
                </a:rPr>
                <a:t> + a</a:t>
              </a:r>
              <a:r>
                <a:rPr lang="vi-VN" sz="2200" b="1" baseline="-25000">
                  <a:solidFill>
                    <a:schemeClr val="bg1"/>
                  </a:solidFill>
                  <a:latin typeface="Arial" panose="020B0604020202020204" pitchFamily="34" charset="0"/>
                  <a:cs typeface="Arial" panose="020B0604020202020204" pitchFamily="34" charset="0"/>
                </a:rPr>
                <a:t>1</a:t>
              </a:r>
              <a:r>
                <a:rPr lang="vi-VN" sz="2200" b="1">
                  <a:solidFill>
                    <a:schemeClr val="bg1"/>
                  </a:solidFill>
                  <a:latin typeface="Arial" panose="020B0604020202020204" pitchFamily="34" charset="0"/>
                  <a:cs typeface="Arial" panose="020B0604020202020204" pitchFamily="34" charset="0"/>
                </a:rPr>
                <a:t>x</a:t>
              </a:r>
              <a:r>
                <a:rPr lang="vi-VN" sz="2200" b="1" baseline="-25000">
                  <a:solidFill>
                    <a:schemeClr val="bg1"/>
                  </a:solidFill>
                  <a:latin typeface="Arial" panose="020B0604020202020204" pitchFamily="34" charset="0"/>
                  <a:cs typeface="Arial" panose="020B0604020202020204" pitchFamily="34" charset="0"/>
                </a:rPr>
                <a:t>1</a:t>
              </a:r>
              <a:r>
                <a:rPr lang="vi-VN" sz="2200" b="1">
                  <a:solidFill>
                    <a:schemeClr val="bg1"/>
                  </a:solidFill>
                  <a:latin typeface="Arial" panose="020B0604020202020204" pitchFamily="34" charset="0"/>
                  <a:cs typeface="Arial" panose="020B0604020202020204" pitchFamily="34" charset="0"/>
                </a:rPr>
                <a:t> nên ta chỉ cần xem mỗi x</a:t>
              </a:r>
              <a:r>
                <a:rPr lang="vi-VN" sz="2200" b="1" baseline="-25000">
                  <a:solidFill>
                    <a:schemeClr val="bg1"/>
                  </a:solidFill>
                  <a:latin typeface="Arial" panose="020B0604020202020204" pitchFamily="34" charset="0"/>
                  <a:cs typeface="Arial" panose="020B0604020202020204" pitchFamily="34" charset="0"/>
                </a:rPr>
                <a:t>1</a:t>
              </a:r>
              <a:r>
                <a:rPr lang="vi-VN" sz="2200" b="1" baseline="30000">
                  <a:solidFill>
                    <a:schemeClr val="bg1"/>
                  </a:solidFill>
                  <a:latin typeface="Arial" panose="020B0604020202020204" pitchFamily="34" charset="0"/>
                  <a:cs typeface="Arial" panose="020B0604020202020204" pitchFamily="34" charset="0"/>
                </a:rPr>
                <a:t>k</a:t>
              </a:r>
              <a:r>
                <a:rPr lang="vi-VN" sz="2200" b="1">
                  <a:solidFill>
                    <a:schemeClr val="bg1"/>
                  </a:solidFill>
                  <a:latin typeface="Arial" panose="020B0604020202020204" pitchFamily="34" charset="0"/>
                  <a:cs typeface="Arial" panose="020B0604020202020204" pitchFamily="34" charset="0"/>
                </a:rPr>
                <a:t> là một feature riêng biệt. Như vậy, Polynomial regression m feature trở thành linear regression có n*m  feature rồi giải như là linear regression</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TRAINING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Linear Regression </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Logistic Regression</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083421" y="2569028"/>
            <a:ext cx="4108579"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Polynomial regression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Softmax Regression</a:t>
            </a:r>
          </a:p>
        </p:txBody>
      </p:sp>
    </p:spTree>
    <p:extLst>
      <p:ext uri="{BB962C8B-B14F-4D97-AF65-F5344CB8AC3E}">
        <p14:creationId xmlns:p14="http://schemas.microsoft.com/office/powerpoint/2010/main" val="232841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mc:AlternateContent xmlns:mc="http://schemas.openxmlformats.org/markup-compatibility/2006" xmlns:a14="http://schemas.microsoft.com/office/drawing/2010/main">
          <mc:Choice Requires="a14">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1352806"/>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Là thuật toán Classification với giá trị đầu ra là 0(false) hoặc 1(true)</a:t>
                  </a:r>
                </a:p>
                <a:p>
                  <a:pPr lvl="1"/>
                  <a14:m>
                    <m:oMathPara xmlns:m="http://schemas.openxmlformats.org/officeDocument/2006/math">
                      <m:oMathParaPr>
                        <m:jc m:val="centerGroup"/>
                      </m:oMathParaPr>
                      <m:oMath xmlns:m="http://schemas.openxmlformats.org/officeDocument/2006/math">
                        <m:acc>
                          <m:accPr>
                            <m:chr m:val="̂"/>
                            <m:ctrlPr>
                              <a:rPr lang="vi-VN" sz="20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𝑝</m:t>
                            </m:r>
                          </m:e>
                        </m:acc>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𝜎</m:t>
                        </m:r>
                        <m:d>
                          <m:dPr>
                            <m:ctrlPr>
                              <a:rPr lang="vi-VN"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𝑡</m:t>
                            </m:r>
                          </m:e>
                        </m:d>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sSup>
                              <m:sSupPr>
                                <m:ctrlPr>
                                  <a:rPr lang="vi-VN"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𝑒</m:t>
                                </m:r>
                              </m:e>
                              <m:sup>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r>
                                  <a:rPr lang="en-US" sz="20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𝑡</m:t>
                                </m:r>
                              </m:sup>
                            </m:sSup>
                          </m:den>
                        </m:f>
                      </m:oMath>
                    </m:oMathPara>
                  </a14:m>
                  <a:endParaRPr lang="vi-VN" sz="2200" b="1">
                    <a:solidFill>
                      <a:schemeClr val="bg1"/>
                    </a:solidFill>
                    <a:latin typeface="Arial" panose="020B0604020202020204" pitchFamily="34" charset="0"/>
                    <a:cs typeface="Arial" panose="020B0604020202020204" pitchFamily="34" charset="0"/>
                  </a:endParaRPr>
                </a:p>
              </p:txBody>
            </p:sp>
          </mc:Choice>
          <mc:Fallback xmlns="">
            <p:sp>
              <p:nvSpPr>
                <p:cNvPr id="156" name="Hộp Văn bản 155">
                  <a:extLst>
                    <a:ext uri="{FF2B5EF4-FFF2-40B4-BE49-F238E27FC236}">
                      <a16:creationId xmlns:a16="http://schemas.microsoft.com/office/drawing/2014/main" id="{62AABE7B-E869-4C99-A53B-AF536A789130}"/>
                    </a:ext>
                  </a:extLst>
                </p:cNvPr>
                <p:cNvSpPr txBox="1">
                  <a:spLocks noRot="1" noChangeAspect="1" noMove="1" noResize="1" noEditPoints="1" noAdjustHandles="1" noChangeArrowheads="1" noChangeShapeType="1" noTextEdit="1"/>
                </p:cNvSpPr>
                <p:nvPr/>
              </p:nvSpPr>
              <p:spPr>
                <a:xfrm>
                  <a:off x="-438539" y="907909"/>
                  <a:ext cx="8428652" cy="1352806"/>
                </a:xfrm>
                <a:prstGeom prst="rect">
                  <a:avLst/>
                </a:prstGeom>
                <a:blipFill>
                  <a:blip r:embed="rId2"/>
                  <a:stretch>
                    <a:fillRect t="-2703" r="-72"/>
                  </a:stretch>
                </a:blipFill>
              </p:spPr>
              <p:txBody>
                <a:bodyPr/>
                <a:lstStyle/>
                <a:p>
                  <a:r>
                    <a:rPr lang="vi-VN">
                      <a:noFill/>
                    </a:rPr>
                    <a:t> </a:t>
                  </a:r>
                </a:p>
              </p:txBody>
            </p:sp>
          </mc:Fallback>
        </mc:AlternateContent>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TRAINING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Linear Regression </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083421" y="3629608"/>
            <a:ext cx="4108579"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Logistic Regression</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24171" y="2569028"/>
            <a:ext cx="3267829"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Polynomial regression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Softmax Regression</a:t>
            </a:r>
          </a:p>
        </p:txBody>
      </p:sp>
    </p:spTree>
    <p:extLst>
      <p:ext uri="{BB962C8B-B14F-4D97-AF65-F5344CB8AC3E}">
        <p14:creationId xmlns:p14="http://schemas.microsoft.com/office/powerpoint/2010/main" val="29897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mc:AlternateContent xmlns:mc="http://schemas.openxmlformats.org/markup-compatibility/2006" xmlns:a14="http://schemas.microsoft.com/office/drawing/2010/main">
          <mc:Choice Requires="a14">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2552109"/>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Là thuật toán giống logistic nhưng đầu ra có nhiều class hơn</a:t>
                  </a:r>
                </a:p>
                <a:p>
                  <a:pPr lvl="1"/>
                  <a14:m>
                    <m:oMathPara xmlns:m="http://schemas.openxmlformats.org/officeDocument/2006/math">
                      <m:oMathParaPr>
                        <m:jc m:val="centerGroup"/>
                      </m:oMathParaPr>
                      <m:oMath xmlns:m="http://schemas.openxmlformats.org/officeDocument/2006/math">
                        <m:sSub>
                          <m:sSubPr>
                            <m:ctrlPr>
                              <a:rPr lang="vi-VN" sz="18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𝑝</m:t>
                                </m:r>
                              </m:e>
                            </m:acc>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𝑘</m:t>
                            </m:r>
                          </m:sub>
                        </m:s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h</m:t>
                            </m:r>
                          </m:e>
                          <m:sub>
                            <m:sSup>
                              <m:sSup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𝜃</m:t>
                                </m:r>
                              </m:e>
                              <m:sup>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𝑘</m:t>
                                    </m:r>
                                  </m:e>
                                </m:d>
                              </m:sup>
                            </m:sSup>
                          </m:sub>
                        </m:sSub>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d>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fPr>
                          <m:num>
                            <m:box>
                              <m:box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box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𝑒𝑥𝑝</m:t>
                                </m:r>
                              </m:e>
                            </m:box>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𝑒𝑥𝑝</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 </m:t>
                            </m:r>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𝑠</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𝑘</m:t>
                                    </m:r>
                                  </m:sub>
                                </m:sSub>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d>
                              </m:e>
                            </m:d>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 </m:t>
                            </m:r>
                          </m:num>
                          <m:den>
                            <m:nary>
                              <m:nary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sub>
                              <m:sup>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𝐾</m:t>
                                </m:r>
                              </m:sup>
                              <m:e/>
                            </m:nary>
                            <m:box>
                              <m:box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box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𝑒𝑥𝑝</m:t>
                                </m:r>
                              </m:e>
                            </m:box>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𝑒𝑥𝑝</m:t>
                            </m:r>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 </m:t>
                            </m:r>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𝑠</m:t>
                                    </m:r>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𝑗</m:t>
                                    </m:r>
                                  </m:sub>
                                </m:sSub>
                                <m:d>
                                  <m:d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𝑥</m:t>
                                    </m:r>
                                  </m:e>
                                </m:d>
                              </m:e>
                            </m:d>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 </m:t>
                            </m:r>
                          </m:den>
                        </m:f>
                      </m:oMath>
                    </m:oMathPara>
                  </a14:m>
                  <a:endParaRPr lang="en-US" sz="2200" b="1">
                    <a:solidFill>
                      <a:schemeClr val="bg1"/>
                    </a:solidFill>
                    <a:latin typeface="Arial" panose="020B0604020202020204" pitchFamily="34" charset="0"/>
                    <a:cs typeface="Arial" panose="020B0604020202020204" pitchFamily="34" charset="0"/>
                  </a:endParaRPr>
                </a:p>
                <a:p>
                  <a:pPr lvl="1"/>
                  <a:r>
                    <a:rPr lang="vi-VN" sz="2200" b="1">
                      <a:solidFill>
                        <a:schemeClr val="bg1"/>
                      </a:solidFill>
                      <a:latin typeface="Arial" panose="020B0604020202020204" pitchFamily="34" charset="0"/>
                      <a:cs typeface="Arial" panose="020B0604020202020204" pitchFamily="34" charset="0"/>
                    </a:rPr>
                    <a:t>Để xác định 1 sample thuộc về class nào trong k class ta cần tính </a:t>
                  </a:r>
                  <a14:m>
                    <m:oMath xmlns:m="http://schemas.openxmlformats.org/officeDocument/2006/math">
                      <m:sSub>
                        <m:sSubPr>
                          <m:ctrlPr>
                            <a:rPr lang="vi-VN" sz="1800" i="1" smtClean="0">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𝑝</m:t>
                              </m:r>
                            </m:e>
                          </m:acc>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1</m:t>
                          </m:r>
                        </m:sub>
                      </m:sSub>
                    </m:oMath>
                  </a14:m>
                  <a:r>
                    <a:rPr lang="en-US" sz="1800">
                      <a:solidFill>
                        <a:schemeClr val="bg1"/>
                      </a:solidFill>
                      <a:effectLst/>
                      <a:latin typeface="Times New Roman" panose="02020603050405020304" pitchFamily="18" charset="0"/>
                      <a:ea typeface="Calibri" panose="020F0502020204030204" pitchFamily="34" charset="0"/>
                    </a:rPr>
                    <a:t>,</a:t>
                  </a:r>
                  <a14:m>
                    <m:oMath xmlns:m="http://schemas.openxmlformats.org/officeDocument/2006/math">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𝑝</m:t>
                              </m:r>
                            </m:e>
                          </m:acc>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2</m:t>
                          </m:r>
                        </m:sub>
                      </m:sSub>
                    </m:oMath>
                  </a14:m>
                  <a:r>
                    <a:rPr lang="en-US" sz="1800">
                      <a:solidFill>
                        <a:schemeClr val="bg1"/>
                      </a:solidFill>
                      <a:effectLst/>
                      <a:latin typeface="Times New Roman" panose="02020603050405020304" pitchFamily="18" charset="0"/>
                      <a:ea typeface="Calibri" panose="020F0502020204030204" pitchFamily="34" charset="0"/>
                    </a:rPr>
                    <a:t>,…,</a:t>
                  </a:r>
                  <a14:m>
                    <m:oMath xmlns:m="http://schemas.openxmlformats.org/officeDocument/2006/math">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vi-VN"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𝑝</m:t>
                              </m:r>
                            </m:e>
                          </m:acc>
                        </m:e>
                        <m:sub>
                          <m:r>
                            <a:rPr lang="en-US" sz="1800" i="1">
                              <a:solidFill>
                                <a:schemeClr val="bg1"/>
                              </a:solidFill>
                              <a:effectLst/>
                              <a:latin typeface="Cambria Math" panose="02040503050406030204" pitchFamily="18" charset="0"/>
                              <a:ea typeface="Cambria Math" panose="02040503050406030204" pitchFamily="18" charset="0"/>
                              <a:cs typeface="Times New Roman" panose="02020603050405020304" pitchFamily="18" charset="0"/>
                            </a:rPr>
                            <m:t>𝑘</m:t>
                          </m:r>
                        </m:sub>
                      </m:sSub>
                    </m:oMath>
                  </a14:m>
                  <a:r>
                    <a:rPr lang="vi-VN" sz="2200" b="1">
                      <a:solidFill>
                        <a:schemeClr val="bg1"/>
                      </a:solidFill>
                      <a:latin typeface="Arial" panose="020B0604020202020204" pitchFamily="34" charset="0"/>
                      <a:cs typeface="Arial" panose="020B0604020202020204" pitchFamily="34" charset="0"/>
                    </a:rPr>
                    <a:t>. Giá trị của </a:t>
                  </a:r>
                  <a:r>
                    <a:rPr lang="vi-VN">
                      <a:solidFill>
                        <a:schemeClr val="bg1"/>
                      </a:solidFill>
                    </a:rPr>
                    <a:t> </a:t>
                  </a:r>
                  <a14:m>
                    <m:oMath xmlns:m="http://schemas.openxmlformats.org/officeDocument/2006/math">
                      <m:sSub>
                        <m:sSubPr>
                          <m:ctrlPr>
                            <a:rPr lang="vi-VN" i="1">
                              <a:solidFill>
                                <a:schemeClr val="bg1"/>
                              </a:solidFill>
                              <a:latin typeface="Cambria Math" panose="02040503050406030204" pitchFamily="18" charset="0"/>
                            </a:rPr>
                          </m:ctrlPr>
                        </m:sSubPr>
                        <m:e>
                          <m:acc>
                            <m:accPr>
                              <m:chr m:val="̂"/>
                              <m:ctrlPr>
                                <a:rPr lang="vi-VN" i="1">
                                  <a:solidFill>
                                    <a:schemeClr val="bg1"/>
                                  </a:solidFill>
                                  <a:latin typeface="Cambria Math" panose="02040503050406030204" pitchFamily="18" charset="0"/>
                                </a:rPr>
                              </m:ctrlPr>
                            </m:accPr>
                            <m:e>
                              <m:r>
                                <a:rPr lang="en-US" i="1">
                                  <a:solidFill>
                                    <a:schemeClr val="bg1"/>
                                  </a:solidFill>
                                  <a:latin typeface="Cambria Math" panose="02040503050406030204" pitchFamily="18" charset="0"/>
                                </a:rPr>
                                <m:t>𝑝</m:t>
                              </m:r>
                            </m:e>
                          </m:acc>
                        </m:e>
                        <m:sub/>
                      </m:sSub>
                    </m:oMath>
                  </a14:m>
                  <a:r>
                    <a:rPr lang="vi-VN" sz="2200" b="1">
                      <a:solidFill>
                        <a:schemeClr val="bg1"/>
                      </a:solidFill>
                      <a:latin typeface="Arial" panose="020B0604020202020204" pitchFamily="34" charset="0"/>
                      <a:cs typeface="Arial" panose="020B0604020202020204" pitchFamily="34" charset="0"/>
                    </a:rPr>
                    <a:t> nào lớn nhất thì sample thuộc về class đó.</a:t>
                  </a:r>
                </a:p>
              </p:txBody>
            </p:sp>
          </mc:Choice>
          <mc:Fallback xmlns="">
            <p:sp>
              <p:nvSpPr>
                <p:cNvPr id="156" name="Hộp Văn bản 155">
                  <a:extLst>
                    <a:ext uri="{FF2B5EF4-FFF2-40B4-BE49-F238E27FC236}">
                      <a16:creationId xmlns:a16="http://schemas.microsoft.com/office/drawing/2014/main" id="{62AABE7B-E869-4C99-A53B-AF536A789130}"/>
                    </a:ext>
                  </a:extLst>
                </p:cNvPr>
                <p:cNvSpPr txBox="1">
                  <a:spLocks noRot="1" noChangeAspect="1" noMove="1" noResize="1" noEditPoints="1" noAdjustHandles="1" noChangeArrowheads="1" noChangeShapeType="1" noTextEdit="1"/>
                </p:cNvSpPr>
                <p:nvPr/>
              </p:nvSpPr>
              <p:spPr>
                <a:xfrm>
                  <a:off x="-438539" y="907909"/>
                  <a:ext cx="8428652" cy="2552109"/>
                </a:xfrm>
                <a:prstGeom prst="rect">
                  <a:avLst/>
                </a:prstGeom>
                <a:blipFill>
                  <a:blip r:embed="rId2"/>
                  <a:stretch>
                    <a:fillRect t="-1432" b="-3819"/>
                  </a:stretch>
                </a:blipFill>
              </p:spPr>
              <p:txBody>
                <a:bodyPr/>
                <a:lstStyle/>
                <a:p>
                  <a:r>
                    <a:rPr lang="vi-VN">
                      <a:noFill/>
                    </a:rPr>
                    <a:t> </a:t>
                  </a:r>
                </a:p>
              </p:txBody>
            </p:sp>
          </mc:Fallback>
        </mc:AlternateContent>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TRAINING</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Linear Regression </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1" y="3629608"/>
            <a:ext cx="3267829"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Logistic Regression</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24171" y="2569028"/>
            <a:ext cx="3267829"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Polynomial regression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083421" y="4690188"/>
            <a:ext cx="4108579"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Softmax Regression</a:t>
            </a:r>
          </a:p>
        </p:txBody>
      </p:sp>
    </p:spTree>
    <p:extLst>
      <p:ext uri="{BB962C8B-B14F-4D97-AF65-F5344CB8AC3E}">
        <p14:creationId xmlns:p14="http://schemas.microsoft.com/office/powerpoint/2010/main" val="3800679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2C62B134-AA80-47FA-A27B-C9B054C57F59}"/>
              </a:ext>
            </a:extLst>
          </p:cNvPr>
          <p:cNvSpPr/>
          <p:nvPr/>
        </p:nvSpPr>
        <p:spPr>
          <a:xfrm>
            <a:off x="7523544" y="228599"/>
            <a:ext cx="4668456" cy="6400800"/>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ình chữ nhật 1">
            <a:extLst>
              <a:ext uri="{FF2B5EF4-FFF2-40B4-BE49-F238E27FC236}">
                <a16:creationId xmlns:a16="http://schemas.microsoft.com/office/drawing/2014/main" id="{1E4743E9-0B2B-457B-A635-C1F7AACD59F8}"/>
              </a:ext>
            </a:extLst>
          </p:cNvPr>
          <p:cNvSpPr/>
          <p:nvPr/>
        </p:nvSpPr>
        <p:spPr>
          <a:xfrm>
            <a:off x="0" y="0"/>
            <a:ext cx="7326775" cy="685800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5" name="Hình chữ nhật 4">
            <a:extLst>
              <a:ext uri="{FF2B5EF4-FFF2-40B4-BE49-F238E27FC236}">
                <a16:creationId xmlns:a16="http://schemas.microsoft.com/office/drawing/2014/main" id="{D8706422-1B02-4226-B257-67104902B04C}"/>
              </a:ext>
            </a:extLst>
          </p:cNvPr>
          <p:cNvSpPr/>
          <p:nvPr/>
        </p:nvSpPr>
        <p:spPr>
          <a:xfrm>
            <a:off x="0" y="228599"/>
            <a:ext cx="3657600" cy="629952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ộp Văn bản 5">
            <a:extLst>
              <a:ext uri="{FF2B5EF4-FFF2-40B4-BE49-F238E27FC236}">
                <a16:creationId xmlns:a16="http://schemas.microsoft.com/office/drawing/2014/main" id="{A4A71C7A-7A0C-43FF-831C-CFB5CCCFBBD9}"/>
              </a:ext>
            </a:extLst>
          </p:cNvPr>
          <p:cNvSpPr txBox="1"/>
          <p:nvPr/>
        </p:nvSpPr>
        <p:spPr>
          <a:xfrm>
            <a:off x="212584" y="2224198"/>
            <a:ext cx="3232432" cy="2308324"/>
          </a:xfrm>
          <a:prstGeom prst="rect">
            <a:avLst/>
          </a:prstGeom>
          <a:noFill/>
        </p:spPr>
        <p:txBody>
          <a:bodyPr wrap="square" rtlCol="0">
            <a:spAutoFit/>
          </a:bodyPr>
          <a:lstStyle/>
          <a:p>
            <a:pPr algn="ctr"/>
            <a:r>
              <a:rPr lang="vi-VN" sz="4800">
                <a:solidFill>
                  <a:schemeClr val="bg1"/>
                </a:solidFill>
              </a:rPr>
              <a:t>SUPPORT VECTOR MACHINE</a:t>
            </a:r>
          </a:p>
        </p:txBody>
      </p:sp>
      <p:sp>
        <p:nvSpPr>
          <p:cNvPr id="7" name="Hình tự do: Hình 6">
            <a:extLst>
              <a:ext uri="{FF2B5EF4-FFF2-40B4-BE49-F238E27FC236}">
                <a16:creationId xmlns:a16="http://schemas.microsoft.com/office/drawing/2014/main" id="{DDCD97A7-1C4C-4E18-A783-26D21582A5F3}"/>
              </a:ext>
            </a:extLst>
          </p:cNvPr>
          <p:cNvSpPr/>
          <p:nvPr/>
        </p:nvSpPr>
        <p:spPr>
          <a:xfrm>
            <a:off x="1446632" y="1380281"/>
            <a:ext cx="2129742" cy="4097438"/>
          </a:xfrm>
          <a:custGeom>
            <a:avLst/>
            <a:gdLst>
              <a:gd name="connsiteX0" fmla="*/ 46299 w 2129742"/>
              <a:gd name="connsiteY0" fmla="*/ 0 h 4097438"/>
              <a:gd name="connsiteX1" fmla="*/ 2129742 w 2129742"/>
              <a:gd name="connsiteY1" fmla="*/ 0 h 4097438"/>
              <a:gd name="connsiteX2" fmla="*/ 2129742 w 2129742"/>
              <a:gd name="connsiteY2" fmla="*/ 4097438 h 4097438"/>
              <a:gd name="connsiteX3" fmla="*/ 0 w 2129742"/>
              <a:gd name="connsiteY3" fmla="*/ 4097438 h 4097438"/>
            </a:gdLst>
            <a:ahLst/>
            <a:cxnLst>
              <a:cxn ang="0">
                <a:pos x="connsiteX0" y="connsiteY0"/>
              </a:cxn>
              <a:cxn ang="0">
                <a:pos x="connsiteX1" y="connsiteY1"/>
              </a:cxn>
              <a:cxn ang="0">
                <a:pos x="connsiteX2" y="connsiteY2"/>
              </a:cxn>
              <a:cxn ang="0">
                <a:pos x="connsiteX3" y="connsiteY3"/>
              </a:cxn>
            </a:cxnLst>
            <a:rect l="l" t="t" r="r" b="b"/>
            <a:pathLst>
              <a:path w="2129742" h="4097438">
                <a:moveTo>
                  <a:pt x="46299" y="0"/>
                </a:moveTo>
                <a:lnTo>
                  <a:pt x="2129742" y="0"/>
                </a:lnTo>
                <a:lnTo>
                  <a:pt x="2129742" y="4097438"/>
                </a:lnTo>
                <a:lnTo>
                  <a:pt x="0" y="4097438"/>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42988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ình bình hành 12">
            <a:extLst>
              <a:ext uri="{FF2B5EF4-FFF2-40B4-BE49-F238E27FC236}">
                <a16:creationId xmlns:a16="http://schemas.microsoft.com/office/drawing/2014/main" id="{5E71DF77-0C5E-415C-9670-A4849599D5C0}"/>
              </a:ext>
            </a:extLst>
          </p:cNvPr>
          <p:cNvSpPr/>
          <p:nvPr/>
        </p:nvSpPr>
        <p:spPr>
          <a:xfrm>
            <a:off x="5477067" y="553737"/>
            <a:ext cx="8369559" cy="811763"/>
          </a:xfrm>
          <a:prstGeom prst="parallelogram">
            <a:avLst>
              <a:gd name="adj" fmla="val 108908"/>
            </a:avLst>
          </a:prstGeom>
          <a:solidFill>
            <a:srgbClr val="003A48">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ộp Văn bản 1">
            <a:extLst>
              <a:ext uri="{FF2B5EF4-FFF2-40B4-BE49-F238E27FC236}">
                <a16:creationId xmlns:a16="http://schemas.microsoft.com/office/drawing/2014/main" id="{80A376E5-6D71-42A3-A4E2-52AAF7C757BB}"/>
              </a:ext>
            </a:extLst>
          </p:cNvPr>
          <p:cNvSpPr txBox="1"/>
          <p:nvPr/>
        </p:nvSpPr>
        <p:spPr>
          <a:xfrm>
            <a:off x="127814" y="122071"/>
            <a:ext cx="4655977" cy="1446550"/>
          </a:xfrm>
          <a:prstGeom prst="rect">
            <a:avLst/>
          </a:prstGeom>
          <a:noFill/>
          <a:ln w="76200">
            <a:solidFill>
              <a:srgbClr val="003A48"/>
            </a:solidFill>
          </a:ln>
        </p:spPr>
        <p:txBody>
          <a:bodyPr wrap="square" rtlCol="0">
            <a:spAutoFit/>
          </a:bodyPr>
          <a:lstStyle/>
          <a:p>
            <a:pPr algn="ctr"/>
            <a:r>
              <a:rPr lang="en-US" sz="4400"/>
              <a:t>SUPPORT VECTOR MACHINE</a:t>
            </a:r>
            <a:endParaRPr lang="vi-VN" sz="4400" dirty="0"/>
          </a:p>
        </p:txBody>
      </p:sp>
      <p:sp>
        <p:nvSpPr>
          <p:cNvPr id="5" name="Hình chữ nhật: Góc Tròn 4">
            <a:extLst>
              <a:ext uri="{FF2B5EF4-FFF2-40B4-BE49-F238E27FC236}">
                <a16:creationId xmlns:a16="http://schemas.microsoft.com/office/drawing/2014/main" id="{96EEF9AC-DEE9-4B43-AFAF-D3AA23ED8FB4}"/>
              </a:ext>
            </a:extLst>
          </p:cNvPr>
          <p:cNvSpPr/>
          <p:nvPr/>
        </p:nvSpPr>
        <p:spPr>
          <a:xfrm>
            <a:off x="1" y="2272948"/>
            <a:ext cx="3778898" cy="5406146"/>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ình chữ nhật: Góc Tròn 5">
            <a:extLst>
              <a:ext uri="{FF2B5EF4-FFF2-40B4-BE49-F238E27FC236}">
                <a16:creationId xmlns:a16="http://schemas.microsoft.com/office/drawing/2014/main" id="{AE9AA353-D50B-49DC-AA62-37D10FC40AA9}"/>
              </a:ext>
            </a:extLst>
          </p:cNvPr>
          <p:cNvSpPr/>
          <p:nvPr/>
        </p:nvSpPr>
        <p:spPr>
          <a:xfrm>
            <a:off x="8413103" y="2201413"/>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7" name="Hình chữ nhật: Góc Tròn 6">
            <a:extLst>
              <a:ext uri="{FF2B5EF4-FFF2-40B4-BE49-F238E27FC236}">
                <a16:creationId xmlns:a16="http://schemas.microsoft.com/office/drawing/2014/main" id="{F6E47859-EE24-4CD2-97F1-1B3AECC5E605}"/>
              </a:ext>
            </a:extLst>
          </p:cNvPr>
          <p:cNvSpPr/>
          <p:nvPr/>
        </p:nvSpPr>
        <p:spPr>
          <a:xfrm>
            <a:off x="4206552" y="2272948"/>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ình chữ nhật 8">
            <a:extLst>
              <a:ext uri="{FF2B5EF4-FFF2-40B4-BE49-F238E27FC236}">
                <a16:creationId xmlns:a16="http://schemas.microsoft.com/office/drawing/2014/main" id="{EDB01D61-45AF-476B-800D-13AD0E825EEB}"/>
              </a:ext>
            </a:extLst>
          </p:cNvPr>
          <p:cNvSpPr/>
          <p:nvPr/>
        </p:nvSpPr>
        <p:spPr>
          <a:xfrm>
            <a:off x="-1" y="1531871"/>
            <a:ext cx="4239071" cy="587148"/>
          </a:xfrm>
          <a:prstGeom prst="rect">
            <a:avLst/>
          </a:prstGeom>
        </p:spPr>
        <p:txBody>
          <a:bodyPr wrap="square">
            <a:spAutoFit/>
          </a:bodyPr>
          <a:lstStyle/>
          <a:p>
            <a:pPr lvl="0" algn="just">
              <a:lnSpc>
                <a:spcPct val="150000"/>
              </a:lnSpc>
              <a:spcAft>
                <a:spcPts val="0"/>
              </a:spcAft>
            </a:pPr>
            <a:r>
              <a:rPr lang="en-US" sz="2400" b="1">
                <a:solidFill>
                  <a:srgbClr val="00AEA8"/>
                </a:solidFill>
                <a:latin typeface="Times New Roman" panose="02020603050405020304" pitchFamily="18" charset="0"/>
                <a:ea typeface="Times New Roman" panose="02020603050405020304" pitchFamily="18" charset="0"/>
                <a:cs typeface="Mangal" panose="02040503050203030202" pitchFamily="18" charset="0"/>
              </a:rPr>
              <a:t>Linear SVM </a:t>
            </a:r>
            <a:r>
              <a:rPr lang="en-US" sz="2000" b="1">
                <a:solidFill>
                  <a:srgbClr val="00AEA8"/>
                </a:solidFill>
                <a:latin typeface="Times New Roman" panose="02020603050405020304" pitchFamily="18" charset="0"/>
                <a:ea typeface="Times New Roman" panose="02020603050405020304" pitchFamily="18" charset="0"/>
                <a:cs typeface="Mangal" panose="02040503050203030202" pitchFamily="18" charset="0"/>
              </a:rPr>
              <a:t>Classification</a:t>
            </a:r>
            <a:endParaRPr lang="vi-VN" sz="2400" dirty="0">
              <a:solidFill>
                <a:srgbClr val="00AEA8"/>
              </a:solidFill>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Hình chữ nhật 9">
            <a:extLst>
              <a:ext uri="{FF2B5EF4-FFF2-40B4-BE49-F238E27FC236}">
                <a16:creationId xmlns:a16="http://schemas.microsoft.com/office/drawing/2014/main" id="{432FCDCC-0888-4C08-96A1-7254F45DAE97}"/>
              </a:ext>
            </a:extLst>
          </p:cNvPr>
          <p:cNvSpPr/>
          <p:nvPr/>
        </p:nvSpPr>
        <p:spPr>
          <a:xfrm>
            <a:off x="4443945" y="1531871"/>
            <a:ext cx="3304110" cy="587148"/>
          </a:xfrm>
          <a:prstGeom prst="rect">
            <a:avLst/>
          </a:prstGeom>
        </p:spPr>
        <p:txBody>
          <a:bodyPr wrap="square">
            <a:spAutoFit/>
          </a:bodyPr>
          <a:lstStyle/>
          <a:p>
            <a:pPr lvl="0" algn="just">
              <a:lnSpc>
                <a:spcPct val="150000"/>
              </a:lnSpc>
              <a:spcAft>
                <a:spcPts val="0"/>
              </a:spcAft>
            </a:pPr>
            <a:r>
              <a:rPr lang="en-US" sz="2400" b="1" dirty="0">
                <a:latin typeface="Times New Roman" panose="02020603050405020304" pitchFamily="18" charset="0"/>
                <a:ea typeface="Times New Roman" panose="02020603050405020304" pitchFamily="18" charset="0"/>
                <a:cs typeface="Mangal" panose="02040503050203030202" pitchFamily="18" charset="0"/>
              </a:rPr>
              <a:t>Simulated annealing</a:t>
            </a:r>
            <a:endParaRPr lang="vi-VN" sz="24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1" name="Hình chữ nhật 10">
            <a:extLst>
              <a:ext uri="{FF2B5EF4-FFF2-40B4-BE49-F238E27FC236}">
                <a16:creationId xmlns:a16="http://schemas.microsoft.com/office/drawing/2014/main" id="{3B13D1C3-AE2B-4156-A150-AB1E098B9C1A}"/>
              </a:ext>
            </a:extLst>
          </p:cNvPr>
          <p:cNvSpPr/>
          <p:nvPr/>
        </p:nvSpPr>
        <p:spPr>
          <a:xfrm>
            <a:off x="8135516" y="1531871"/>
            <a:ext cx="4334072" cy="579967"/>
          </a:xfrm>
          <a:prstGeom prst="rect">
            <a:avLst/>
          </a:prstGeom>
        </p:spPr>
        <p:txBody>
          <a:bodyPr wrap="none">
            <a:spAutoFit/>
          </a:bodyPr>
          <a:lstStyle/>
          <a:p>
            <a:pPr lvl="0" algn="just">
              <a:lnSpc>
                <a:spcPct val="150000"/>
              </a:lnSpc>
              <a:spcAft>
                <a:spcPts val="0"/>
              </a:spcAft>
            </a:pPr>
            <a:r>
              <a:rPr lang="en-US" sz="2400" b="1">
                <a:latin typeface="Times New Roman" panose="02020603050405020304" pitchFamily="18" charset="0"/>
                <a:ea typeface="Times New Roman" panose="02020603050405020304" pitchFamily="18" charset="0"/>
                <a:cs typeface="Mangal" panose="02040503050203030202" pitchFamily="18" charset="0"/>
              </a:rPr>
              <a:t>Non-Linear SVM Classification</a:t>
            </a:r>
          </a:p>
        </p:txBody>
      </p:sp>
      <p:sp>
        <p:nvSpPr>
          <p:cNvPr id="12" name="Hình bình hành 11">
            <a:extLst>
              <a:ext uri="{FF2B5EF4-FFF2-40B4-BE49-F238E27FC236}">
                <a16:creationId xmlns:a16="http://schemas.microsoft.com/office/drawing/2014/main" id="{63A4E06A-760F-43D9-A2EF-372A9A487A10}"/>
              </a:ext>
            </a:extLst>
          </p:cNvPr>
          <p:cNvSpPr/>
          <p:nvPr/>
        </p:nvSpPr>
        <p:spPr>
          <a:xfrm>
            <a:off x="5477067" y="151871"/>
            <a:ext cx="8369559" cy="811763"/>
          </a:xfrm>
          <a:prstGeom prst="parallelogram">
            <a:avLst>
              <a:gd name="adj" fmla="val 108908"/>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Classification</a:t>
            </a:r>
            <a:endParaRPr lang="vi-VN" sz="3200" dirty="0"/>
          </a:p>
        </p:txBody>
      </p:sp>
      <p:sp>
        <p:nvSpPr>
          <p:cNvPr id="14" name="Hộp Văn bản 13">
            <a:extLst>
              <a:ext uri="{FF2B5EF4-FFF2-40B4-BE49-F238E27FC236}">
                <a16:creationId xmlns:a16="http://schemas.microsoft.com/office/drawing/2014/main" id="{84856A0F-4DE7-4EDF-97A1-FDB59238B985}"/>
              </a:ext>
            </a:extLst>
          </p:cNvPr>
          <p:cNvSpPr txBox="1"/>
          <p:nvPr/>
        </p:nvSpPr>
        <p:spPr>
          <a:xfrm>
            <a:off x="127814" y="2457273"/>
            <a:ext cx="3359020" cy="3785652"/>
          </a:xfrm>
          <a:prstGeom prst="rect">
            <a:avLst/>
          </a:prstGeom>
          <a:noFill/>
        </p:spPr>
        <p:txBody>
          <a:bodyPr wrap="square" rtlCol="0">
            <a:spAutoFit/>
          </a:bodyPr>
          <a:lstStyle/>
          <a:p>
            <a:r>
              <a:rPr lang="vi-VN" sz="2000" b="1">
                <a:solidFill>
                  <a:schemeClr val="bg1"/>
                </a:solidFill>
                <a:latin typeface="Arial" panose="020B0604020202020204" pitchFamily="34" charset="0"/>
                <a:cs typeface="Arial" panose="020B0604020202020204" pitchFamily="34" charset="0"/>
              </a:rPr>
              <a:t>Mô tả:</a:t>
            </a:r>
          </a:p>
          <a:p>
            <a:r>
              <a:rPr lang="vi-VN" sz="2000">
                <a:solidFill>
                  <a:schemeClr val="bg1"/>
                </a:solidFill>
                <a:latin typeface="Arial" panose="020B0604020202020204" pitchFamily="34" charset="0"/>
                <a:cs typeface="Arial" panose="020B0604020202020204" pitchFamily="34" charset="0"/>
              </a:rPr>
              <a:t>SVM chỉ có thể phân được 2 class, có nghĩa là label chỉ là 0 hoặc 1. Model sẽ tính ra một decision boundary đại diện là đường thẳng để chia 2 class ra làm 2 phần. </a:t>
            </a:r>
          </a:p>
          <a:p>
            <a:r>
              <a:rPr lang="vi-VN" sz="2000">
                <a:solidFill>
                  <a:schemeClr val="bg1"/>
                </a:solidFill>
                <a:latin typeface="Arial" panose="020B0604020202020204" pitchFamily="34" charset="0"/>
                <a:cs typeface="Arial" panose="020B0604020202020204" pitchFamily="34" charset="0"/>
              </a:rPr>
              <a:t>Lưu ý:SVM thì nhạy cảm với features scaling. Để đạt được kết quả tốt nhất thì nên features scaling trước khi huấn luyện model</a:t>
            </a:r>
          </a:p>
        </p:txBody>
      </p:sp>
      <p:sp>
        <p:nvSpPr>
          <p:cNvPr id="16" name="Hộp Văn bản 15">
            <a:extLst>
              <a:ext uri="{FF2B5EF4-FFF2-40B4-BE49-F238E27FC236}">
                <a16:creationId xmlns:a16="http://schemas.microsoft.com/office/drawing/2014/main" id="{D5731AB7-4B3E-4CC1-87AB-01D04B9B7C69}"/>
              </a:ext>
            </a:extLst>
          </p:cNvPr>
          <p:cNvSpPr txBox="1"/>
          <p:nvPr/>
        </p:nvSpPr>
        <p:spPr>
          <a:xfrm>
            <a:off x="4502556" y="2595268"/>
            <a:ext cx="3008104" cy="3416320"/>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Mô tả:</a:t>
            </a:r>
          </a:p>
          <a:p>
            <a:r>
              <a:rPr lang="vi-VN">
                <a:latin typeface="Arial" panose="020B0604020202020204" pitchFamily="34" charset="0"/>
                <a:cs typeface="Arial" panose="020B0604020202020204" pitchFamily="34" charset="0"/>
              </a:rPr>
              <a:t>Mặc định, Linear SVM classification sẽ dùng Hard margin (nghĩa là tất cả samples của 1 class không nằm trong area của class khác). Việc áp đặt nghiêm ngặt như vậy sẽ chỉ hiệu quả đối với bộ dữ liệu tuyến tính và nhạy cảm với bộ dữ liệu có outliner.</a:t>
            </a:r>
          </a:p>
          <a:p>
            <a:endParaRPr lang="vi-VN" dirty="0"/>
          </a:p>
        </p:txBody>
      </p:sp>
      <p:sp>
        <p:nvSpPr>
          <p:cNvPr id="18" name="Hộp Văn bản 17">
            <a:extLst>
              <a:ext uri="{FF2B5EF4-FFF2-40B4-BE49-F238E27FC236}">
                <a16:creationId xmlns:a16="http://schemas.microsoft.com/office/drawing/2014/main" id="{61351A82-D73C-4CEC-9529-CC99A804E78E}"/>
              </a:ext>
            </a:extLst>
          </p:cNvPr>
          <p:cNvSpPr txBox="1"/>
          <p:nvPr/>
        </p:nvSpPr>
        <p:spPr>
          <a:xfrm>
            <a:off x="8650497" y="2473970"/>
            <a:ext cx="3278019" cy="2677656"/>
          </a:xfrm>
          <a:prstGeom prst="rect">
            <a:avLst/>
          </a:prstGeom>
          <a:noFill/>
        </p:spPr>
        <p:txBody>
          <a:bodyPr wrap="square" rtlCol="0">
            <a:spAutoFit/>
          </a:bodyPr>
          <a:lstStyle/>
          <a:p>
            <a:r>
              <a:rPr lang="vi-VN" b="1">
                <a:cs typeface="Arial" panose="020B0604020202020204" pitchFamily="34" charset="0"/>
              </a:rPr>
              <a:t>Mô tả: </a:t>
            </a:r>
          </a:p>
          <a:p>
            <a:r>
              <a:rPr lang="vi-VN">
                <a:cs typeface="Arial" panose="020B0604020202020204" pitchFamily="34" charset="0"/>
              </a:rPr>
              <a:t>Non linear SVM classification giúp giải quyết vấn đề Non-Linear SVM Classification</a:t>
            </a:r>
          </a:p>
          <a:p>
            <a:r>
              <a:rPr lang="vi-VN">
                <a:cs typeface="Arial" panose="020B0604020202020204" pitchFamily="34" charset="0"/>
              </a:rPr>
              <a:t>hoạt động với dataset không tuyến tính.</a:t>
            </a:r>
          </a:p>
          <a:p>
            <a:r>
              <a:rPr lang="vi-VN" b="1">
                <a:cs typeface="Arial" panose="020B0604020202020204" pitchFamily="34" charset="0"/>
              </a:rPr>
              <a:t>Một số giải pháp:</a:t>
            </a:r>
          </a:p>
          <a:p>
            <a:r>
              <a:rPr lang="vi-VN">
                <a:cs typeface="Arial" panose="020B0604020202020204" pitchFamily="34" charset="0"/>
              </a:rPr>
              <a:t>- Kenel trick</a:t>
            </a:r>
          </a:p>
          <a:p>
            <a:r>
              <a:rPr lang="vi-VN"/>
              <a:t>- Similarity Features</a:t>
            </a:r>
            <a:endParaRPr lang="vi-VN" dirty="0"/>
          </a:p>
        </p:txBody>
      </p:sp>
    </p:spTree>
    <p:extLst>
      <p:ext uri="{BB962C8B-B14F-4D97-AF65-F5344CB8AC3E}">
        <p14:creationId xmlns:p14="http://schemas.microsoft.com/office/powerpoint/2010/main" val="1280566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ình bình hành 12">
            <a:extLst>
              <a:ext uri="{FF2B5EF4-FFF2-40B4-BE49-F238E27FC236}">
                <a16:creationId xmlns:a16="http://schemas.microsoft.com/office/drawing/2014/main" id="{5E71DF77-0C5E-415C-9670-A4849599D5C0}"/>
              </a:ext>
            </a:extLst>
          </p:cNvPr>
          <p:cNvSpPr/>
          <p:nvPr/>
        </p:nvSpPr>
        <p:spPr>
          <a:xfrm>
            <a:off x="5477067" y="553737"/>
            <a:ext cx="8369559" cy="811763"/>
          </a:xfrm>
          <a:prstGeom prst="parallelogram">
            <a:avLst>
              <a:gd name="adj" fmla="val 108908"/>
            </a:avLst>
          </a:prstGeom>
          <a:solidFill>
            <a:srgbClr val="003A48">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ộp Văn bản 1">
            <a:extLst>
              <a:ext uri="{FF2B5EF4-FFF2-40B4-BE49-F238E27FC236}">
                <a16:creationId xmlns:a16="http://schemas.microsoft.com/office/drawing/2014/main" id="{80A376E5-6D71-42A3-A4E2-52AAF7C757BB}"/>
              </a:ext>
            </a:extLst>
          </p:cNvPr>
          <p:cNvSpPr txBox="1"/>
          <p:nvPr/>
        </p:nvSpPr>
        <p:spPr>
          <a:xfrm>
            <a:off x="127814" y="122071"/>
            <a:ext cx="4655977" cy="1446550"/>
          </a:xfrm>
          <a:prstGeom prst="rect">
            <a:avLst/>
          </a:prstGeom>
          <a:noFill/>
          <a:ln w="76200">
            <a:solidFill>
              <a:srgbClr val="003A48"/>
            </a:solidFill>
          </a:ln>
        </p:spPr>
        <p:txBody>
          <a:bodyPr wrap="square" rtlCol="0">
            <a:spAutoFit/>
          </a:bodyPr>
          <a:lstStyle/>
          <a:p>
            <a:pPr algn="ctr"/>
            <a:r>
              <a:rPr lang="en-US" sz="4400"/>
              <a:t>SUPPORT VECTOR MACHINE</a:t>
            </a:r>
            <a:endParaRPr lang="vi-VN" sz="4400" dirty="0"/>
          </a:p>
        </p:txBody>
      </p:sp>
      <p:sp>
        <p:nvSpPr>
          <p:cNvPr id="5" name="Hình chữ nhật: Góc Tròn 4">
            <a:extLst>
              <a:ext uri="{FF2B5EF4-FFF2-40B4-BE49-F238E27FC236}">
                <a16:creationId xmlns:a16="http://schemas.microsoft.com/office/drawing/2014/main" id="{96EEF9AC-DEE9-4B43-AFAF-D3AA23ED8FB4}"/>
              </a:ext>
            </a:extLst>
          </p:cNvPr>
          <p:cNvSpPr/>
          <p:nvPr/>
        </p:nvSpPr>
        <p:spPr>
          <a:xfrm>
            <a:off x="1" y="2272948"/>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ình chữ nhật: Góc Tròn 5">
            <a:extLst>
              <a:ext uri="{FF2B5EF4-FFF2-40B4-BE49-F238E27FC236}">
                <a16:creationId xmlns:a16="http://schemas.microsoft.com/office/drawing/2014/main" id="{AE9AA353-D50B-49DC-AA62-37D10FC40AA9}"/>
              </a:ext>
            </a:extLst>
          </p:cNvPr>
          <p:cNvSpPr/>
          <p:nvPr/>
        </p:nvSpPr>
        <p:spPr>
          <a:xfrm>
            <a:off x="8413103" y="2201413"/>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7" name="Hình chữ nhật: Góc Tròn 6">
            <a:extLst>
              <a:ext uri="{FF2B5EF4-FFF2-40B4-BE49-F238E27FC236}">
                <a16:creationId xmlns:a16="http://schemas.microsoft.com/office/drawing/2014/main" id="{F6E47859-EE24-4CD2-97F1-1B3AECC5E605}"/>
              </a:ext>
            </a:extLst>
          </p:cNvPr>
          <p:cNvSpPr/>
          <p:nvPr/>
        </p:nvSpPr>
        <p:spPr>
          <a:xfrm>
            <a:off x="4206552" y="2272948"/>
            <a:ext cx="3778898" cy="5406146"/>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ình chữ nhật 8">
            <a:extLst>
              <a:ext uri="{FF2B5EF4-FFF2-40B4-BE49-F238E27FC236}">
                <a16:creationId xmlns:a16="http://schemas.microsoft.com/office/drawing/2014/main" id="{EDB01D61-45AF-476B-800D-13AD0E825EEB}"/>
              </a:ext>
            </a:extLst>
          </p:cNvPr>
          <p:cNvSpPr/>
          <p:nvPr/>
        </p:nvSpPr>
        <p:spPr>
          <a:xfrm>
            <a:off x="-1" y="1531871"/>
            <a:ext cx="4239071" cy="587148"/>
          </a:xfrm>
          <a:prstGeom prst="rect">
            <a:avLst/>
          </a:prstGeom>
        </p:spPr>
        <p:txBody>
          <a:bodyPr wrap="square">
            <a:spAutoFit/>
          </a:bodyPr>
          <a:lstStyle/>
          <a:p>
            <a:pPr lvl="0" algn="just">
              <a:lnSpc>
                <a:spcPct val="150000"/>
              </a:lnSpc>
              <a:spcAft>
                <a:spcPts val="0"/>
              </a:spcAft>
            </a:pPr>
            <a:r>
              <a:rPr lang="en-US" sz="2400" b="1">
                <a:latin typeface="Times New Roman" panose="02020603050405020304" pitchFamily="18" charset="0"/>
                <a:ea typeface="Times New Roman" panose="02020603050405020304" pitchFamily="18" charset="0"/>
                <a:cs typeface="Mangal" panose="02040503050203030202" pitchFamily="18" charset="0"/>
              </a:rPr>
              <a:t>Linear SVM Classification</a:t>
            </a:r>
            <a:endParaRPr lang="vi-VN" sz="24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Hình chữ nhật 9">
            <a:extLst>
              <a:ext uri="{FF2B5EF4-FFF2-40B4-BE49-F238E27FC236}">
                <a16:creationId xmlns:a16="http://schemas.microsoft.com/office/drawing/2014/main" id="{432FCDCC-0888-4C08-96A1-7254F45DAE97}"/>
              </a:ext>
            </a:extLst>
          </p:cNvPr>
          <p:cNvSpPr/>
          <p:nvPr/>
        </p:nvSpPr>
        <p:spPr>
          <a:xfrm>
            <a:off x="4443945" y="1531871"/>
            <a:ext cx="3304110" cy="579967"/>
          </a:xfrm>
          <a:prstGeom prst="rect">
            <a:avLst/>
          </a:prstGeom>
        </p:spPr>
        <p:txBody>
          <a:bodyPr wrap="square">
            <a:spAutoFit/>
          </a:bodyPr>
          <a:lstStyle/>
          <a:p>
            <a:pPr algn="just">
              <a:lnSpc>
                <a:spcPct val="150000"/>
              </a:lnSpc>
            </a:pPr>
            <a:r>
              <a:rPr lang="en-US" sz="2400" b="1">
                <a:solidFill>
                  <a:srgbClr val="00AEA8"/>
                </a:solidFill>
                <a:latin typeface="Times New Roman" panose="02020603050405020304" pitchFamily="18" charset="0"/>
                <a:cs typeface="Mangal" panose="02040503050203030202" pitchFamily="18" charset="0"/>
              </a:rPr>
              <a:t>Simulated annealing</a:t>
            </a:r>
            <a:endParaRPr lang="vi-VN" sz="2400" b="1" dirty="0">
              <a:solidFill>
                <a:srgbClr val="00AEA8"/>
              </a:solidFill>
              <a:latin typeface="Times New Roman" panose="02020603050405020304" pitchFamily="18" charset="0"/>
              <a:cs typeface="Mangal" panose="02040503050203030202" pitchFamily="18" charset="0"/>
            </a:endParaRPr>
          </a:p>
        </p:txBody>
      </p:sp>
      <p:sp>
        <p:nvSpPr>
          <p:cNvPr id="11" name="Hình chữ nhật 10">
            <a:extLst>
              <a:ext uri="{FF2B5EF4-FFF2-40B4-BE49-F238E27FC236}">
                <a16:creationId xmlns:a16="http://schemas.microsoft.com/office/drawing/2014/main" id="{3B13D1C3-AE2B-4156-A150-AB1E098B9C1A}"/>
              </a:ext>
            </a:extLst>
          </p:cNvPr>
          <p:cNvSpPr/>
          <p:nvPr/>
        </p:nvSpPr>
        <p:spPr>
          <a:xfrm>
            <a:off x="8135516" y="1531871"/>
            <a:ext cx="4334072" cy="579967"/>
          </a:xfrm>
          <a:prstGeom prst="rect">
            <a:avLst/>
          </a:prstGeom>
        </p:spPr>
        <p:txBody>
          <a:bodyPr wrap="none">
            <a:spAutoFit/>
          </a:bodyPr>
          <a:lstStyle/>
          <a:p>
            <a:pPr lvl="0" algn="just">
              <a:lnSpc>
                <a:spcPct val="150000"/>
              </a:lnSpc>
              <a:spcAft>
                <a:spcPts val="0"/>
              </a:spcAft>
            </a:pPr>
            <a:r>
              <a:rPr lang="en-US" sz="2400" b="1">
                <a:latin typeface="Times New Roman" panose="02020603050405020304" pitchFamily="18" charset="0"/>
                <a:ea typeface="Times New Roman" panose="02020603050405020304" pitchFamily="18" charset="0"/>
                <a:cs typeface="Mangal" panose="02040503050203030202" pitchFamily="18" charset="0"/>
              </a:rPr>
              <a:t>Non-Linear SVM Classification</a:t>
            </a:r>
          </a:p>
        </p:txBody>
      </p:sp>
      <p:sp>
        <p:nvSpPr>
          <p:cNvPr id="12" name="Hình bình hành 11">
            <a:extLst>
              <a:ext uri="{FF2B5EF4-FFF2-40B4-BE49-F238E27FC236}">
                <a16:creationId xmlns:a16="http://schemas.microsoft.com/office/drawing/2014/main" id="{63A4E06A-760F-43D9-A2EF-372A9A487A10}"/>
              </a:ext>
            </a:extLst>
          </p:cNvPr>
          <p:cNvSpPr/>
          <p:nvPr/>
        </p:nvSpPr>
        <p:spPr>
          <a:xfrm>
            <a:off x="5477067" y="151871"/>
            <a:ext cx="8369559" cy="811763"/>
          </a:xfrm>
          <a:prstGeom prst="parallelogram">
            <a:avLst>
              <a:gd name="adj" fmla="val 108908"/>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Classification</a:t>
            </a:r>
            <a:endParaRPr lang="vi-VN" sz="3200" dirty="0"/>
          </a:p>
        </p:txBody>
      </p:sp>
      <p:sp>
        <p:nvSpPr>
          <p:cNvPr id="14" name="Hộp Văn bản 13">
            <a:extLst>
              <a:ext uri="{FF2B5EF4-FFF2-40B4-BE49-F238E27FC236}">
                <a16:creationId xmlns:a16="http://schemas.microsoft.com/office/drawing/2014/main" id="{84856A0F-4DE7-4EDF-97A1-FDB59238B985}"/>
              </a:ext>
            </a:extLst>
          </p:cNvPr>
          <p:cNvSpPr txBox="1"/>
          <p:nvPr/>
        </p:nvSpPr>
        <p:spPr>
          <a:xfrm>
            <a:off x="127814" y="2457273"/>
            <a:ext cx="3359020" cy="3416320"/>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Mô tả:</a:t>
            </a:r>
          </a:p>
          <a:p>
            <a:r>
              <a:rPr lang="vi-VN">
                <a:latin typeface="Arial" panose="020B0604020202020204" pitchFamily="34" charset="0"/>
                <a:cs typeface="Arial" panose="020B0604020202020204" pitchFamily="34" charset="0"/>
              </a:rPr>
              <a:t>SVM chỉ có thể phân được 2 class, có nghĩa là label chỉ là 0 hoặc 1. Model sẽ tính ra một decision boundary đại diện là đường thẳng để chia 2 class ra làm 2 phần. </a:t>
            </a:r>
          </a:p>
          <a:p>
            <a:r>
              <a:rPr lang="vi-VN">
                <a:latin typeface="Arial" panose="020B0604020202020204" pitchFamily="34" charset="0"/>
                <a:cs typeface="Arial" panose="020B0604020202020204" pitchFamily="34" charset="0"/>
              </a:rPr>
              <a:t>Lưu ý:SVM thì nhạy cảm với features scaling. Để đạt được kết quả tốt nhất thì nên features scaling trước khi huấn luyện model</a:t>
            </a:r>
          </a:p>
        </p:txBody>
      </p:sp>
      <p:sp>
        <p:nvSpPr>
          <p:cNvPr id="16" name="Hộp Văn bản 15">
            <a:extLst>
              <a:ext uri="{FF2B5EF4-FFF2-40B4-BE49-F238E27FC236}">
                <a16:creationId xmlns:a16="http://schemas.microsoft.com/office/drawing/2014/main" id="{D5731AB7-4B3E-4CC1-87AB-01D04B9B7C69}"/>
              </a:ext>
            </a:extLst>
          </p:cNvPr>
          <p:cNvSpPr txBox="1"/>
          <p:nvPr/>
        </p:nvSpPr>
        <p:spPr>
          <a:xfrm>
            <a:off x="4502556" y="2595268"/>
            <a:ext cx="3008104" cy="4062651"/>
          </a:xfrm>
          <a:prstGeom prst="rect">
            <a:avLst/>
          </a:prstGeom>
          <a:noFill/>
        </p:spPr>
        <p:txBody>
          <a:bodyPr wrap="square" rtlCol="0">
            <a:spAutoFit/>
          </a:bodyPr>
          <a:lstStyle/>
          <a:p>
            <a:r>
              <a:rPr lang="vi-VN" sz="2000" b="1">
                <a:solidFill>
                  <a:schemeClr val="bg1"/>
                </a:solidFill>
                <a:latin typeface="Arial" panose="020B0604020202020204" pitchFamily="34" charset="0"/>
                <a:cs typeface="Arial" panose="020B0604020202020204" pitchFamily="34" charset="0"/>
              </a:rPr>
              <a:t>Mô tả:</a:t>
            </a:r>
          </a:p>
          <a:p>
            <a:r>
              <a:rPr lang="vi-VN" sz="2000">
                <a:solidFill>
                  <a:schemeClr val="bg1"/>
                </a:solidFill>
                <a:latin typeface="Arial" panose="020B0604020202020204" pitchFamily="34" charset="0"/>
                <a:cs typeface="Arial" panose="020B0604020202020204" pitchFamily="34" charset="0"/>
              </a:rPr>
              <a:t>Mặc định, Linear SVM classification sẽ dùng Hard margin (nghĩa là tất cả samples của 1 class không nằm trong area của class khác). Việc áp đặt nghiêm ngặt như vậy sẽ chỉ hiệu quả đối với bộ dữ liệu tuyến tính và nhạy cảm với bộ dữ liệu có outliner.</a:t>
            </a:r>
          </a:p>
          <a:p>
            <a:endParaRPr lang="vi-VN" sz="2000" dirty="0">
              <a:solidFill>
                <a:schemeClr val="bg1"/>
              </a:solidFill>
            </a:endParaRPr>
          </a:p>
        </p:txBody>
      </p:sp>
      <p:sp>
        <p:nvSpPr>
          <p:cNvPr id="18" name="Hộp Văn bản 17">
            <a:extLst>
              <a:ext uri="{FF2B5EF4-FFF2-40B4-BE49-F238E27FC236}">
                <a16:creationId xmlns:a16="http://schemas.microsoft.com/office/drawing/2014/main" id="{61351A82-D73C-4CEC-9529-CC99A804E78E}"/>
              </a:ext>
            </a:extLst>
          </p:cNvPr>
          <p:cNvSpPr txBox="1"/>
          <p:nvPr/>
        </p:nvSpPr>
        <p:spPr>
          <a:xfrm>
            <a:off x="8650497" y="2473970"/>
            <a:ext cx="3278019" cy="2677656"/>
          </a:xfrm>
          <a:prstGeom prst="rect">
            <a:avLst/>
          </a:prstGeom>
          <a:noFill/>
        </p:spPr>
        <p:txBody>
          <a:bodyPr wrap="square" rtlCol="0">
            <a:spAutoFit/>
          </a:bodyPr>
          <a:lstStyle/>
          <a:p>
            <a:r>
              <a:rPr lang="vi-VN" b="1">
                <a:cs typeface="Arial" panose="020B0604020202020204" pitchFamily="34" charset="0"/>
              </a:rPr>
              <a:t>Mô tả: </a:t>
            </a:r>
          </a:p>
          <a:p>
            <a:r>
              <a:rPr lang="vi-VN">
                <a:cs typeface="Arial" panose="020B0604020202020204" pitchFamily="34" charset="0"/>
              </a:rPr>
              <a:t>Non linear SVM classification giúp giải quyết vấn đề Non-Linear SVM Classification</a:t>
            </a:r>
          </a:p>
          <a:p>
            <a:r>
              <a:rPr lang="vi-VN">
                <a:cs typeface="Arial" panose="020B0604020202020204" pitchFamily="34" charset="0"/>
              </a:rPr>
              <a:t>hoạt động với dataset không tuyến tính.</a:t>
            </a:r>
          </a:p>
          <a:p>
            <a:r>
              <a:rPr lang="vi-VN" b="1">
                <a:cs typeface="Arial" panose="020B0604020202020204" pitchFamily="34" charset="0"/>
              </a:rPr>
              <a:t>Một số giải pháp:</a:t>
            </a:r>
          </a:p>
          <a:p>
            <a:r>
              <a:rPr lang="vi-VN">
                <a:cs typeface="Arial" panose="020B0604020202020204" pitchFamily="34" charset="0"/>
              </a:rPr>
              <a:t>- Kenel trick</a:t>
            </a:r>
          </a:p>
          <a:p>
            <a:r>
              <a:rPr lang="vi-VN"/>
              <a:t>- Similarity Features</a:t>
            </a:r>
            <a:endParaRPr lang="vi-VN" dirty="0"/>
          </a:p>
        </p:txBody>
      </p:sp>
    </p:spTree>
    <p:extLst>
      <p:ext uri="{BB962C8B-B14F-4D97-AF65-F5344CB8AC3E}">
        <p14:creationId xmlns:p14="http://schemas.microsoft.com/office/powerpoint/2010/main" val="140619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Hình chữ nhật 52">
            <a:extLst>
              <a:ext uri="{FF2B5EF4-FFF2-40B4-BE49-F238E27FC236}">
                <a16:creationId xmlns:a16="http://schemas.microsoft.com/office/drawing/2014/main" id="{A2155657-ABC0-40F8-BF19-2A064CBD3185}"/>
              </a:ext>
            </a:extLst>
          </p:cNvPr>
          <p:cNvSpPr/>
          <p:nvPr/>
        </p:nvSpPr>
        <p:spPr>
          <a:xfrm>
            <a:off x="3545841" y="0"/>
            <a:ext cx="8646159" cy="686937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vi-VN" sz="15000" dirty="0"/>
          </a:p>
        </p:txBody>
      </p:sp>
      <p:sp>
        <p:nvSpPr>
          <p:cNvPr id="14" name="Hình chữ nhật 13">
            <a:extLst>
              <a:ext uri="{FF2B5EF4-FFF2-40B4-BE49-F238E27FC236}">
                <a16:creationId xmlns:a16="http://schemas.microsoft.com/office/drawing/2014/main" id="{1DFFF3B3-3C39-4A2B-9B52-90B385EE8F1C}"/>
              </a:ext>
            </a:extLst>
          </p:cNvPr>
          <p:cNvSpPr/>
          <p:nvPr/>
        </p:nvSpPr>
        <p:spPr>
          <a:xfrm>
            <a:off x="3545841" y="0"/>
            <a:ext cx="3933662" cy="6858000"/>
          </a:xfrm>
          <a:prstGeom prst="rect">
            <a:avLst/>
          </a:prstGeom>
          <a:solidFill>
            <a:srgbClr val="00AEA8">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5400" dirty="0">
              <a:latin typeface="+mj-lt"/>
            </a:endParaRPr>
          </a:p>
        </p:txBody>
      </p:sp>
      <p:grpSp>
        <p:nvGrpSpPr>
          <p:cNvPr id="43" name="Nhóm 42">
            <a:extLst>
              <a:ext uri="{FF2B5EF4-FFF2-40B4-BE49-F238E27FC236}">
                <a16:creationId xmlns:a16="http://schemas.microsoft.com/office/drawing/2014/main" id="{997A5D10-B3BF-4CE9-B78F-2FBD467703F8}"/>
              </a:ext>
            </a:extLst>
          </p:cNvPr>
          <p:cNvGrpSpPr/>
          <p:nvPr/>
        </p:nvGrpSpPr>
        <p:grpSpPr>
          <a:xfrm>
            <a:off x="6602258" y="1076960"/>
            <a:ext cx="4348480" cy="5792410"/>
            <a:chOff x="6602258" y="1076960"/>
            <a:chExt cx="4348480" cy="5792410"/>
          </a:xfrm>
        </p:grpSpPr>
        <p:sp>
          <p:nvSpPr>
            <p:cNvPr id="27" name="Hình chữ nhật 26">
              <a:extLst>
                <a:ext uri="{FF2B5EF4-FFF2-40B4-BE49-F238E27FC236}">
                  <a16:creationId xmlns:a16="http://schemas.microsoft.com/office/drawing/2014/main" id="{271ECBD4-A8B8-4CFC-A3FD-DFC9FBEBFD8A}"/>
                </a:ext>
              </a:extLst>
            </p:cNvPr>
            <p:cNvSpPr/>
            <p:nvPr/>
          </p:nvSpPr>
          <p:spPr>
            <a:xfrm>
              <a:off x="6602258" y="1076960"/>
              <a:ext cx="4258782" cy="5387012"/>
            </a:xfrm>
            <a:prstGeom prst="rect">
              <a:avLst/>
            </a:prstGeom>
            <a:solidFill>
              <a:schemeClr val="bg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9" name="Nhóm 38">
              <a:extLst>
                <a:ext uri="{FF2B5EF4-FFF2-40B4-BE49-F238E27FC236}">
                  <a16:creationId xmlns:a16="http://schemas.microsoft.com/office/drawing/2014/main" id="{59137C05-9EB5-4EE9-B78E-320FE68EAEB9}"/>
                </a:ext>
              </a:extLst>
            </p:cNvPr>
            <p:cNvGrpSpPr/>
            <p:nvPr/>
          </p:nvGrpSpPr>
          <p:grpSpPr>
            <a:xfrm>
              <a:off x="7181378" y="1352490"/>
              <a:ext cx="3769360" cy="5516880"/>
              <a:chOff x="8422640" y="731520"/>
              <a:chExt cx="3769360" cy="5516880"/>
            </a:xfrm>
            <a:solidFill>
              <a:srgbClr val="60BE98"/>
            </a:solidFill>
          </p:grpSpPr>
          <p:sp>
            <p:nvSpPr>
              <p:cNvPr id="38" name="Hình chữ nhật 37">
                <a:extLst>
                  <a:ext uri="{FF2B5EF4-FFF2-40B4-BE49-F238E27FC236}">
                    <a16:creationId xmlns:a16="http://schemas.microsoft.com/office/drawing/2014/main" id="{2DF5745A-A445-4B92-9715-7436F400898E}"/>
                  </a:ext>
                </a:extLst>
              </p:cNvPr>
              <p:cNvSpPr/>
              <p:nvPr/>
            </p:nvSpPr>
            <p:spPr>
              <a:xfrm>
                <a:off x="8422640" y="731520"/>
                <a:ext cx="3769360" cy="551688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pic>
            <p:nvPicPr>
              <p:cNvPr id="26" name="Hình ảnh 25" descr="Ảnh có chứa trò chơi&#10;&#10;Mô tả được tạo tự động">
                <a:extLst>
                  <a:ext uri="{FF2B5EF4-FFF2-40B4-BE49-F238E27FC236}">
                    <a16:creationId xmlns:a16="http://schemas.microsoft.com/office/drawing/2014/main" id="{041F818B-C5B1-4D42-9105-91E436886837}"/>
                  </a:ext>
                </a:extLst>
              </p:cNvPr>
              <p:cNvPicPr>
                <a:picLocks noChangeAspect="1"/>
              </p:cNvPicPr>
              <p:nvPr/>
            </p:nvPicPr>
            <p:blipFill>
              <a:blip r:embed="rId2">
                <a:extLst>
                  <a:ext uri="{28A0092B-C50C-407E-A947-70E740481C1C}">
                    <a14:useLocalDpi xmlns:a14="http://schemas.microsoft.com/office/drawing/2010/main" val="0"/>
                  </a:ext>
                </a:extLst>
              </a:blip>
              <a:srcRect l="15657" t="13359" r="15657" b="11143"/>
              <a:stretch>
                <a:fillRect/>
              </a:stretch>
            </p:blipFill>
            <p:spPr>
              <a:xfrm>
                <a:off x="8608925" y="889737"/>
                <a:ext cx="3518710" cy="5200446"/>
              </a:xfrm>
              <a:custGeom>
                <a:avLst/>
                <a:gdLst>
                  <a:gd name="connsiteX0" fmla="*/ 0 w 2302934"/>
                  <a:gd name="connsiteY0" fmla="*/ 0 h 3403601"/>
                  <a:gd name="connsiteX1" fmla="*/ 2302934 w 2302934"/>
                  <a:gd name="connsiteY1" fmla="*/ 0 h 3403601"/>
                  <a:gd name="connsiteX2" fmla="*/ 2302934 w 2302934"/>
                  <a:gd name="connsiteY2" fmla="*/ 3403601 h 3403601"/>
                  <a:gd name="connsiteX3" fmla="*/ 0 w 2302934"/>
                  <a:gd name="connsiteY3" fmla="*/ 3403601 h 3403601"/>
                </a:gdLst>
                <a:ahLst/>
                <a:cxnLst>
                  <a:cxn ang="0">
                    <a:pos x="connsiteX0" y="connsiteY0"/>
                  </a:cxn>
                  <a:cxn ang="0">
                    <a:pos x="connsiteX1" y="connsiteY1"/>
                  </a:cxn>
                  <a:cxn ang="0">
                    <a:pos x="connsiteX2" y="connsiteY2"/>
                  </a:cxn>
                  <a:cxn ang="0">
                    <a:pos x="connsiteX3" y="connsiteY3"/>
                  </a:cxn>
                </a:cxnLst>
                <a:rect l="l" t="t" r="r" b="b"/>
                <a:pathLst>
                  <a:path w="2302934" h="3403601">
                    <a:moveTo>
                      <a:pt x="0" y="0"/>
                    </a:moveTo>
                    <a:lnTo>
                      <a:pt x="2302934" y="0"/>
                    </a:lnTo>
                    <a:lnTo>
                      <a:pt x="2302934" y="3403601"/>
                    </a:lnTo>
                    <a:lnTo>
                      <a:pt x="0" y="3403601"/>
                    </a:lnTo>
                    <a:close/>
                  </a:path>
                </a:pathLst>
              </a:custGeom>
              <a:grpFill/>
            </p:spPr>
          </p:pic>
        </p:grpSp>
      </p:grpSp>
      <p:sp>
        <p:nvSpPr>
          <p:cNvPr id="41" name="Hộp Văn bản 40">
            <a:extLst>
              <a:ext uri="{FF2B5EF4-FFF2-40B4-BE49-F238E27FC236}">
                <a16:creationId xmlns:a16="http://schemas.microsoft.com/office/drawing/2014/main" id="{A9CBBDF3-BD11-4E6B-825C-4B64CD78B1A8}"/>
              </a:ext>
            </a:extLst>
          </p:cNvPr>
          <p:cNvSpPr txBox="1"/>
          <p:nvPr/>
        </p:nvSpPr>
        <p:spPr>
          <a:xfrm>
            <a:off x="3953069" y="382994"/>
            <a:ext cx="2114953" cy="1938992"/>
          </a:xfrm>
          <a:prstGeom prst="rect">
            <a:avLst/>
          </a:prstGeom>
          <a:noFill/>
        </p:spPr>
        <p:txBody>
          <a:bodyPr wrap="square" rtlCol="0">
            <a:spAutoFit/>
          </a:bodyPr>
          <a:lstStyle/>
          <a:p>
            <a:r>
              <a:rPr lang="en-US" sz="6000" dirty="0">
                <a:solidFill>
                  <a:schemeClr val="bg1"/>
                </a:solidFill>
                <a:latin typeface="+mj-lt"/>
              </a:rPr>
              <a:t>GIỚI THIỆU</a:t>
            </a:r>
            <a:endParaRPr lang="vi-VN" sz="6000" dirty="0">
              <a:solidFill>
                <a:schemeClr val="bg1"/>
              </a:solidFill>
              <a:latin typeface="+mj-lt"/>
            </a:endParaRPr>
          </a:p>
        </p:txBody>
      </p:sp>
      <p:sp>
        <p:nvSpPr>
          <p:cNvPr id="42" name="Hình chữ nhật 41">
            <a:extLst>
              <a:ext uri="{FF2B5EF4-FFF2-40B4-BE49-F238E27FC236}">
                <a16:creationId xmlns:a16="http://schemas.microsoft.com/office/drawing/2014/main" id="{EB860FD5-93AC-4191-A565-FC2AD3560CE4}"/>
              </a:ext>
            </a:extLst>
          </p:cNvPr>
          <p:cNvSpPr/>
          <p:nvPr/>
        </p:nvSpPr>
        <p:spPr>
          <a:xfrm>
            <a:off x="4074991" y="2551370"/>
            <a:ext cx="2364474" cy="3970318"/>
          </a:xfrm>
          <a:prstGeom prst="rect">
            <a:avLst/>
          </a:prstGeom>
        </p:spPr>
        <p:txBody>
          <a:bodyPr wrap="square">
            <a:spAutoFit/>
          </a:bodyPr>
          <a:lstStyle/>
          <a:p>
            <a:r>
              <a:rPr lang="vi-VN">
                <a:solidFill>
                  <a:schemeClr val="bg1"/>
                </a:solidFill>
                <a:latin typeface="+mj-lt"/>
                <a:ea typeface="DengXian" panose="02010600030101010101" pitchFamily="2" charset="-122"/>
              </a:rPr>
              <a:t>Machine Learning là một lĩnh vực nghiên cứu ra các phương pháp giúp cho máy tính có thể tự động học từ dữ liệu và sử dụng kinh nghiệm đó để giải quyết các bài toán phức tạp một cách đúng đắn mà khi sử dụng các phương pháp lập trình truyền thống thì sẽ rất mất thời gian và có thể không giải quyết được.</a:t>
            </a:r>
            <a:r>
              <a:rPr lang="en-US">
                <a:solidFill>
                  <a:schemeClr val="bg1"/>
                </a:solidFill>
                <a:latin typeface="+mj-lt"/>
                <a:ea typeface="DengXian" panose="02010600030101010101" pitchFamily="2" charset="-122"/>
              </a:rPr>
              <a:t>. </a:t>
            </a:r>
            <a:endParaRPr lang="vi-VN" dirty="0">
              <a:solidFill>
                <a:schemeClr val="bg1"/>
              </a:solidFill>
              <a:latin typeface="+mj-lt"/>
            </a:endParaRPr>
          </a:p>
        </p:txBody>
      </p:sp>
      <p:sp>
        <p:nvSpPr>
          <p:cNvPr id="2" name="Hình chữ nhật 1">
            <a:extLst>
              <a:ext uri="{FF2B5EF4-FFF2-40B4-BE49-F238E27FC236}">
                <a16:creationId xmlns:a16="http://schemas.microsoft.com/office/drawing/2014/main" id="{905D28C5-E1CE-4A55-A8AD-1B01229A5F65}"/>
              </a:ext>
            </a:extLst>
          </p:cNvPr>
          <p:cNvSpPr/>
          <p:nvPr/>
        </p:nvSpPr>
        <p:spPr>
          <a:xfrm>
            <a:off x="0" y="11370"/>
            <a:ext cx="354584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48" name="Hình tự do: Hình 47">
            <a:extLst>
              <a:ext uri="{FF2B5EF4-FFF2-40B4-BE49-F238E27FC236}">
                <a16:creationId xmlns:a16="http://schemas.microsoft.com/office/drawing/2014/main" id="{CE4A103D-2D15-4205-AA6D-A7D27826E36A}"/>
              </a:ext>
            </a:extLst>
          </p:cNvPr>
          <p:cNvSpPr/>
          <p:nvPr/>
        </p:nvSpPr>
        <p:spPr>
          <a:xfrm>
            <a:off x="0" y="1701800"/>
            <a:ext cx="2814320" cy="3454400"/>
          </a:xfrm>
          <a:custGeom>
            <a:avLst/>
            <a:gdLst>
              <a:gd name="connsiteX0" fmla="*/ 72745 w 2814320"/>
              <a:gd name="connsiteY0" fmla="*/ 0 h 3454400"/>
              <a:gd name="connsiteX1" fmla="*/ 2265992 w 2814320"/>
              <a:gd name="connsiteY1" fmla="*/ 0 h 3454400"/>
              <a:gd name="connsiteX2" fmla="*/ 2814320 w 2814320"/>
              <a:gd name="connsiteY2" fmla="*/ 548328 h 3454400"/>
              <a:gd name="connsiteX3" fmla="*/ 2814320 w 2814320"/>
              <a:gd name="connsiteY3" fmla="*/ 2906072 h 3454400"/>
              <a:gd name="connsiteX4" fmla="*/ 2265992 w 2814320"/>
              <a:gd name="connsiteY4" fmla="*/ 3454400 h 3454400"/>
              <a:gd name="connsiteX5" fmla="*/ 72745 w 2814320"/>
              <a:gd name="connsiteY5" fmla="*/ 3454400 h 3454400"/>
              <a:gd name="connsiteX6" fmla="*/ 0 w 2814320"/>
              <a:gd name="connsiteY6" fmla="*/ 3447067 h 3454400"/>
              <a:gd name="connsiteX7" fmla="*/ 0 w 2814320"/>
              <a:gd name="connsiteY7" fmla="*/ 7333 h 34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4320" h="3454400">
                <a:moveTo>
                  <a:pt x="72745" y="0"/>
                </a:moveTo>
                <a:lnTo>
                  <a:pt x="2265992" y="0"/>
                </a:lnTo>
                <a:cubicBezTo>
                  <a:pt x="2568825" y="0"/>
                  <a:pt x="2814320" y="245495"/>
                  <a:pt x="2814320" y="548328"/>
                </a:cubicBezTo>
                <a:lnTo>
                  <a:pt x="2814320" y="2906072"/>
                </a:lnTo>
                <a:cubicBezTo>
                  <a:pt x="2814320" y="3208905"/>
                  <a:pt x="2568825" y="3454400"/>
                  <a:pt x="2265992" y="3454400"/>
                </a:cubicBezTo>
                <a:lnTo>
                  <a:pt x="72745" y="3454400"/>
                </a:lnTo>
                <a:lnTo>
                  <a:pt x="0" y="3447067"/>
                </a:lnTo>
                <a:lnTo>
                  <a:pt x="0" y="7333"/>
                </a:ln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5000"/>
              <a:t>ML</a:t>
            </a:r>
            <a:endParaRPr lang="en-US" sz="15000" dirty="0"/>
          </a:p>
        </p:txBody>
      </p:sp>
    </p:spTree>
    <p:extLst>
      <p:ext uri="{BB962C8B-B14F-4D97-AF65-F5344CB8AC3E}">
        <p14:creationId xmlns:p14="http://schemas.microsoft.com/office/powerpoint/2010/main" val="369045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750"/>
                                        <p:tgtEl>
                                          <p:spTgt spid="48"/>
                                        </p:tgtEl>
                                      </p:cBhvr>
                                    </p:animEffect>
                                    <p:anim calcmode="lin" valueType="num">
                                      <p:cBhvr>
                                        <p:cTn id="8" dur="750" fill="hold"/>
                                        <p:tgtEl>
                                          <p:spTgt spid="48"/>
                                        </p:tgtEl>
                                        <p:attrNameLst>
                                          <p:attrName>ppt_x</p:attrName>
                                        </p:attrNameLst>
                                      </p:cBhvr>
                                      <p:tavLst>
                                        <p:tav tm="0">
                                          <p:val>
                                            <p:strVal val="#ppt_x"/>
                                          </p:val>
                                        </p:tav>
                                        <p:tav tm="100000">
                                          <p:val>
                                            <p:strVal val="#ppt_x"/>
                                          </p:val>
                                        </p:tav>
                                      </p:tavLst>
                                    </p:anim>
                                    <p:anim calcmode="lin" valueType="num">
                                      <p:cBhvr>
                                        <p:cTn id="9" dur="750" fill="hold"/>
                                        <p:tgtEl>
                                          <p:spTgt spid="48"/>
                                        </p:tgtEl>
                                        <p:attrNameLst>
                                          <p:attrName>ppt_y</p:attrName>
                                        </p:attrNameLst>
                                      </p:cBhvr>
                                      <p:tavLst>
                                        <p:tav tm="0">
                                          <p:val>
                                            <p:strVal val="#ppt_y+.1"/>
                                          </p:val>
                                        </p:tav>
                                        <p:tav tm="100000">
                                          <p:val>
                                            <p:strVal val="#ppt_y"/>
                                          </p:val>
                                        </p:tav>
                                      </p:tavLst>
                                    </p:anim>
                                  </p:childTnLst>
                                </p:cTn>
                              </p:par>
                              <p:par>
                                <p:cTn id="10" presetID="2" presetClass="entr" presetSubtype="8" fill="hold" grpId="0" nodeType="withEffect">
                                  <p:stCondLst>
                                    <p:cond delay="25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750" fill="hold"/>
                                        <p:tgtEl>
                                          <p:spTgt spid="41"/>
                                        </p:tgtEl>
                                        <p:attrNameLst>
                                          <p:attrName>ppt_x</p:attrName>
                                        </p:attrNameLst>
                                      </p:cBhvr>
                                      <p:tavLst>
                                        <p:tav tm="0">
                                          <p:val>
                                            <p:strVal val="0-#ppt_w/2"/>
                                          </p:val>
                                        </p:tav>
                                        <p:tav tm="100000">
                                          <p:val>
                                            <p:strVal val="#ppt_x"/>
                                          </p:val>
                                        </p:tav>
                                      </p:tavLst>
                                    </p:anim>
                                    <p:anim calcmode="lin" valueType="num">
                                      <p:cBhvr additive="base">
                                        <p:cTn id="13" dur="750" fill="hold"/>
                                        <p:tgtEl>
                                          <p:spTgt spid="41"/>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25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750" fill="hold"/>
                                        <p:tgtEl>
                                          <p:spTgt spid="42"/>
                                        </p:tgtEl>
                                        <p:attrNameLst>
                                          <p:attrName>ppt_x</p:attrName>
                                        </p:attrNameLst>
                                      </p:cBhvr>
                                      <p:tavLst>
                                        <p:tav tm="0">
                                          <p:val>
                                            <p:strVal val="0-#ppt_w/2"/>
                                          </p:val>
                                        </p:tav>
                                        <p:tav tm="100000">
                                          <p:val>
                                            <p:strVal val="#ppt_x"/>
                                          </p:val>
                                        </p:tav>
                                      </p:tavLst>
                                    </p:anim>
                                    <p:anim calcmode="lin" valueType="num">
                                      <p:cBhvr additive="base">
                                        <p:cTn id="17" dur="75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ình bình hành 12">
            <a:extLst>
              <a:ext uri="{FF2B5EF4-FFF2-40B4-BE49-F238E27FC236}">
                <a16:creationId xmlns:a16="http://schemas.microsoft.com/office/drawing/2014/main" id="{5E71DF77-0C5E-415C-9670-A4849599D5C0}"/>
              </a:ext>
            </a:extLst>
          </p:cNvPr>
          <p:cNvSpPr/>
          <p:nvPr/>
        </p:nvSpPr>
        <p:spPr>
          <a:xfrm>
            <a:off x="5477067" y="553737"/>
            <a:ext cx="8369559" cy="811763"/>
          </a:xfrm>
          <a:prstGeom prst="parallelogram">
            <a:avLst>
              <a:gd name="adj" fmla="val 108908"/>
            </a:avLst>
          </a:prstGeom>
          <a:solidFill>
            <a:srgbClr val="003A48">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ộp Văn bản 1">
            <a:extLst>
              <a:ext uri="{FF2B5EF4-FFF2-40B4-BE49-F238E27FC236}">
                <a16:creationId xmlns:a16="http://schemas.microsoft.com/office/drawing/2014/main" id="{80A376E5-6D71-42A3-A4E2-52AAF7C757BB}"/>
              </a:ext>
            </a:extLst>
          </p:cNvPr>
          <p:cNvSpPr txBox="1"/>
          <p:nvPr/>
        </p:nvSpPr>
        <p:spPr>
          <a:xfrm>
            <a:off x="127814" y="122071"/>
            <a:ext cx="4655977" cy="1446550"/>
          </a:xfrm>
          <a:prstGeom prst="rect">
            <a:avLst/>
          </a:prstGeom>
          <a:noFill/>
          <a:ln w="76200">
            <a:solidFill>
              <a:srgbClr val="003A48"/>
            </a:solidFill>
          </a:ln>
        </p:spPr>
        <p:txBody>
          <a:bodyPr wrap="square" rtlCol="0">
            <a:spAutoFit/>
          </a:bodyPr>
          <a:lstStyle/>
          <a:p>
            <a:pPr algn="ctr"/>
            <a:r>
              <a:rPr lang="en-US" sz="4400"/>
              <a:t>SUPPORT VECTOR MACHINE</a:t>
            </a:r>
            <a:endParaRPr lang="vi-VN" sz="4400" dirty="0"/>
          </a:p>
        </p:txBody>
      </p:sp>
      <p:sp>
        <p:nvSpPr>
          <p:cNvPr id="5" name="Hình chữ nhật: Góc Tròn 4">
            <a:extLst>
              <a:ext uri="{FF2B5EF4-FFF2-40B4-BE49-F238E27FC236}">
                <a16:creationId xmlns:a16="http://schemas.microsoft.com/office/drawing/2014/main" id="{96EEF9AC-DEE9-4B43-AFAF-D3AA23ED8FB4}"/>
              </a:ext>
            </a:extLst>
          </p:cNvPr>
          <p:cNvSpPr/>
          <p:nvPr/>
        </p:nvSpPr>
        <p:spPr>
          <a:xfrm>
            <a:off x="1" y="2272948"/>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ình chữ nhật: Góc Tròn 5">
            <a:extLst>
              <a:ext uri="{FF2B5EF4-FFF2-40B4-BE49-F238E27FC236}">
                <a16:creationId xmlns:a16="http://schemas.microsoft.com/office/drawing/2014/main" id="{AE9AA353-D50B-49DC-AA62-37D10FC40AA9}"/>
              </a:ext>
            </a:extLst>
          </p:cNvPr>
          <p:cNvSpPr/>
          <p:nvPr/>
        </p:nvSpPr>
        <p:spPr>
          <a:xfrm>
            <a:off x="8413103" y="2201413"/>
            <a:ext cx="3778898" cy="5406146"/>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7" name="Hình chữ nhật: Góc Tròn 6">
            <a:extLst>
              <a:ext uri="{FF2B5EF4-FFF2-40B4-BE49-F238E27FC236}">
                <a16:creationId xmlns:a16="http://schemas.microsoft.com/office/drawing/2014/main" id="{F6E47859-EE24-4CD2-97F1-1B3AECC5E605}"/>
              </a:ext>
            </a:extLst>
          </p:cNvPr>
          <p:cNvSpPr/>
          <p:nvPr/>
        </p:nvSpPr>
        <p:spPr>
          <a:xfrm>
            <a:off x="4206552" y="2272948"/>
            <a:ext cx="3778898" cy="5406146"/>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ình chữ nhật 8">
            <a:extLst>
              <a:ext uri="{FF2B5EF4-FFF2-40B4-BE49-F238E27FC236}">
                <a16:creationId xmlns:a16="http://schemas.microsoft.com/office/drawing/2014/main" id="{EDB01D61-45AF-476B-800D-13AD0E825EEB}"/>
              </a:ext>
            </a:extLst>
          </p:cNvPr>
          <p:cNvSpPr/>
          <p:nvPr/>
        </p:nvSpPr>
        <p:spPr>
          <a:xfrm>
            <a:off x="-1" y="1531871"/>
            <a:ext cx="4239071" cy="587148"/>
          </a:xfrm>
          <a:prstGeom prst="rect">
            <a:avLst/>
          </a:prstGeom>
        </p:spPr>
        <p:txBody>
          <a:bodyPr wrap="square">
            <a:spAutoFit/>
          </a:bodyPr>
          <a:lstStyle/>
          <a:p>
            <a:pPr lvl="0" algn="just">
              <a:lnSpc>
                <a:spcPct val="150000"/>
              </a:lnSpc>
              <a:spcAft>
                <a:spcPts val="0"/>
              </a:spcAft>
            </a:pPr>
            <a:r>
              <a:rPr lang="en-US" sz="2400" b="1">
                <a:latin typeface="Times New Roman" panose="02020603050405020304" pitchFamily="18" charset="0"/>
                <a:ea typeface="Times New Roman" panose="02020603050405020304" pitchFamily="18" charset="0"/>
                <a:cs typeface="Mangal" panose="02040503050203030202" pitchFamily="18" charset="0"/>
              </a:rPr>
              <a:t>Linear SVM Classification</a:t>
            </a:r>
            <a:endParaRPr lang="vi-VN" sz="2400" dirty="0">
              <a:effectLst/>
              <a:latin typeface="Calibri" panose="020F0502020204030204" pitchFamily="34" charset="0"/>
              <a:ea typeface="Times New Roman" panose="02020603050405020304" pitchFamily="18" charset="0"/>
              <a:cs typeface="Mangal" panose="02040503050203030202" pitchFamily="18" charset="0"/>
            </a:endParaRPr>
          </a:p>
        </p:txBody>
      </p:sp>
      <p:sp>
        <p:nvSpPr>
          <p:cNvPr id="10" name="Hình chữ nhật 9">
            <a:extLst>
              <a:ext uri="{FF2B5EF4-FFF2-40B4-BE49-F238E27FC236}">
                <a16:creationId xmlns:a16="http://schemas.microsoft.com/office/drawing/2014/main" id="{432FCDCC-0888-4C08-96A1-7254F45DAE97}"/>
              </a:ext>
            </a:extLst>
          </p:cNvPr>
          <p:cNvSpPr/>
          <p:nvPr/>
        </p:nvSpPr>
        <p:spPr>
          <a:xfrm>
            <a:off x="4443945" y="1531871"/>
            <a:ext cx="3304110" cy="579967"/>
          </a:xfrm>
          <a:prstGeom prst="rect">
            <a:avLst/>
          </a:prstGeom>
        </p:spPr>
        <p:txBody>
          <a:bodyPr wrap="square">
            <a:spAutoFit/>
          </a:bodyPr>
          <a:lstStyle/>
          <a:p>
            <a:pPr algn="just">
              <a:lnSpc>
                <a:spcPct val="150000"/>
              </a:lnSpc>
            </a:pPr>
            <a:r>
              <a:rPr lang="en-US" sz="2400" b="1">
                <a:latin typeface="Times New Roman" panose="02020603050405020304" pitchFamily="18" charset="0"/>
                <a:cs typeface="Mangal" panose="02040503050203030202" pitchFamily="18" charset="0"/>
              </a:rPr>
              <a:t>Simulated annealing</a:t>
            </a:r>
            <a:endParaRPr lang="vi-VN" sz="2400" b="1" dirty="0">
              <a:latin typeface="Times New Roman" panose="02020603050405020304" pitchFamily="18" charset="0"/>
              <a:cs typeface="Mangal" panose="02040503050203030202" pitchFamily="18" charset="0"/>
            </a:endParaRPr>
          </a:p>
        </p:txBody>
      </p:sp>
      <p:sp>
        <p:nvSpPr>
          <p:cNvPr id="11" name="Hình chữ nhật 10">
            <a:extLst>
              <a:ext uri="{FF2B5EF4-FFF2-40B4-BE49-F238E27FC236}">
                <a16:creationId xmlns:a16="http://schemas.microsoft.com/office/drawing/2014/main" id="{3B13D1C3-AE2B-4156-A150-AB1E098B9C1A}"/>
              </a:ext>
            </a:extLst>
          </p:cNvPr>
          <p:cNvSpPr/>
          <p:nvPr/>
        </p:nvSpPr>
        <p:spPr>
          <a:xfrm>
            <a:off x="8135516" y="1531871"/>
            <a:ext cx="4334072" cy="579967"/>
          </a:xfrm>
          <a:prstGeom prst="rect">
            <a:avLst/>
          </a:prstGeom>
        </p:spPr>
        <p:txBody>
          <a:bodyPr wrap="none">
            <a:spAutoFit/>
          </a:bodyPr>
          <a:lstStyle/>
          <a:p>
            <a:pPr lvl="0" algn="just">
              <a:lnSpc>
                <a:spcPct val="150000"/>
              </a:lnSpc>
              <a:spcAft>
                <a:spcPts val="0"/>
              </a:spcAft>
            </a:pPr>
            <a:r>
              <a:rPr lang="en-US" sz="2400" b="1">
                <a:solidFill>
                  <a:srgbClr val="00AEA8"/>
                </a:solidFill>
                <a:latin typeface="Times New Roman" panose="02020603050405020304" pitchFamily="18" charset="0"/>
                <a:ea typeface="Times New Roman" panose="02020603050405020304" pitchFamily="18" charset="0"/>
                <a:cs typeface="Mangal" panose="02040503050203030202" pitchFamily="18" charset="0"/>
              </a:rPr>
              <a:t>Non-Linear SVM Classification</a:t>
            </a:r>
          </a:p>
        </p:txBody>
      </p:sp>
      <p:sp>
        <p:nvSpPr>
          <p:cNvPr id="12" name="Hình bình hành 11">
            <a:extLst>
              <a:ext uri="{FF2B5EF4-FFF2-40B4-BE49-F238E27FC236}">
                <a16:creationId xmlns:a16="http://schemas.microsoft.com/office/drawing/2014/main" id="{63A4E06A-760F-43D9-A2EF-372A9A487A10}"/>
              </a:ext>
            </a:extLst>
          </p:cNvPr>
          <p:cNvSpPr/>
          <p:nvPr/>
        </p:nvSpPr>
        <p:spPr>
          <a:xfrm>
            <a:off x="5477067" y="151871"/>
            <a:ext cx="8369559" cy="811763"/>
          </a:xfrm>
          <a:prstGeom prst="parallelogram">
            <a:avLst>
              <a:gd name="adj" fmla="val 108908"/>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Classification</a:t>
            </a:r>
            <a:endParaRPr lang="vi-VN" sz="3200" dirty="0"/>
          </a:p>
        </p:txBody>
      </p:sp>
      <p:sp>
        <p:nvSpPr>
          <p:cNvPr id="14" name="Hộp Văn bản 13">
            <a:extLst>
              <a:ext uri="{FF2B5EF4-FFF2-40B4-BE49-F238E27FC236}">
                <a16:creationId xmlns:a16="http://schemas.microsoft.com/office/drawing/2014/main" id="{84856A0F-4DE7-4EDF-97A1-FDB59238B985}"/>
              </a:ext>
            </a:extLst>
          </p:cNvPr>
          <p:cNvSpPr txBox="1"/>
          <p:nvPr/>
        </p:nvSpPr>
        <p:spPr>
          <a:xfrm>
            <a:off x="127814" y="2457273"/>
            <a:ext cx="3359020" cy="3416320"/>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Mô tả:</a:t>
            </a:r>
          </a:p>
          <a:p>
            <a:r>
              <a:rPr lang="vi-VN">
                <a:latin typeface="Arial" panose="020B0604020202020204" pitchFamily="34" charset="0"/>
                <a:cs typeface="Arial" panose="020B0604020202020204" pitchFamily="34" charset="0"/>
              </a:rPr>
              <a:t>SVM chỉ có thể phân được 2 class, có nghĩa là label chỉ là 0 hoặc 1. Model sẽ tính ra một decision boundary đại diện là đường thẳng để chia 2 class ra làm 2 phần. </a:t>
            </a:r>
          </a:p>
          <a:p>
            <a:r>
              <a:rPr lang="vi-VN">
                <a:latin typeface="Arial" panose="020B0604020202020204" pitchFamily="34" charset="0"/>
                <a:cs typeface="Arial" panose="020B0604020202020204" pitchFamily="34" charset="0"/>
              </a:rPr>
              <a:t>Lưu ý:SVM thì nhạy cảm với features scaling. Để đạt được kết quả tốt nhất thì nên features scaling trước khi huấn luyện model</a:t>
            </a:r>
          </a:p>
        </p:txBody>
      </p:sp>
      <p:sp>
        <p:nvSpPr>
          <p:cNvPr id="16" name="Hộp Văn bản 15">
            <a:extLst>
              <a:ext uri="{FF2B5EF4-FFF2-40B4-BE49-F238E27FC236}">
                <a16:creationId xmlns:a16="http://schemas.microsoft.com/office/drawing/2014/main" id="{D5731AB7-4B3E-4CC1-87AB-01D04B9B7C69}"/>
              </a:ext>
            </a:extLst>
          </p:cNvPr>
          <p:cNvSpPr txBox="1"/>
          <p:nvPr/>
        </p:nvSpPr>
        <p:spPr>
          <a:xfrm>
            <a:off x="4502556" y="2595268"/>
            <a:ext cx="3008104" cy="3416320"/>
          </a:xfrm>
          <a:prstGeom prst="rect">
            <a:avLst/>
          </a:prstGeom>
          <a:noFill/>
        </p:spPr>
        <p:txBody>
          <a:bodyPr wrap="square" rtlCol="0">
            <a:spAutoFit/>
          </a:bodyPr>
          <a:lstStyle/>
          <a:p>
            <a:r>
              <a:rPr lang="vi-VN" b="1">
                <a:latin typeface="Arial" panose="020B0604020202020204" pitchFamily="34" charset="0"/>
                <a:cs typeface="Arial" panose="020B0604020202020204" pitchFamily="34" charset="0"/>
              </a:rPr>
              <a:t>Mô tả:</a:t>
            </a:r>
          </a:p>
          <a:p>
            <a:r>
              <a:rPr lang="vi-VN">
                <a:latin typeface="Arial" panose="020B0604020202020204" pitchFamily="34" charset="0"/>
                <a:cs typeface="Arial" panose="020B0604020202020204" pitchFamily="34" charset="0"/>
              </a:rPr>
              <a:t>Mặc định, Linear SVM classification sẽ dùng Hard margin (nghĩa là tất cả samples của 1 class không nằm trong area của class khác). Việc áp đặt nghiêm ngặt như vậy sẽ chỉ hiệu quả đối với bộ dữ liệu tuyến tính và nhạy cảm với bộ dữ liệu có outliner.</a:t>
            </a:r>
          </a:p>
          <a:p>
            <a:endParaRPr lang="vi-VN" dirty="0"/>
          </a:p>
        </p:txBody>
      </p:sp>
      <p:sp>
        <p:nvSpPr>
          <p:cNvPr id="18" name="Hộp Văn bản 17">
            <a:extLst>
              <a:ext uri="{FF2B5EF4-FFF2-40B4-BE49-F238E27FC236}">
                <a16:creationId xmlns:a16="http://schemas.microsoft.com/office/drawing/2014/main" id="{61351A82-D73C-4CEC-9529-CC99A804E78E}"/>
              </a:ext>
            </a:extLst>
          </p:cNvPr>
          <p:cNvSpPr txBox="1"/>
          <p:nvPr/>
        </p:nvSpPr>
        <p:spPr>
          <a:xfrm>
            <a:off x="8650497" y="2473970"/>
            <a:ext cx="3278019" cy="3170099"/>
          </a:xfrm>
          <a:prstGeom prst="rect">
            <a:avLst/>
          </a:prstGeom>
          <a:noFill/>
        </p:spPr>
        <p:txBody>
          <a:bodyPr wrap="square" rtlCol="0">
            <a:spAutoFit/>
          </a:bodyPr>
          <a:lstStyle/>
          <a:p>
            <a:r>
              <a:rPr lang="vi-VN" sz="2000" b="1">
                <a:solidFill>
                  <a:schemeClr val="bg1"/>
                </a:solidFill>
                <a:cs typeface="Arial" panose="020B0604020202020204" pitchFamily="34" charset="0"/>
              </a:rPr>
              <a:t>Mô tả: </a:t>
            </a:r>
          </a:p>
          <a:p>
            <a:r>
              <a:rPr lang="vi-VN" sz="2000">
                <a:solidFill>
                  <a:schemeClr val="bg1"/>
                </a:solidFill>
                <a:cs typeface="Arial" panose="020B0604020202020204" pitchFamily="34" charset="0"/>
              </a:rPr>
              <a:t>Non linear SVM classification giúp giải quyết vấn đề Non-Linear SVM Classification</a:t>
            </a:r>
          </a:p>
          <a:p>
            <a:r>
              <a:rPr lang="vi-VN" sz="2000">
                <a:solidFill>
                  <a:schemeClr val="bg1"/>
                </a:solidFill>
                <a:cs typeface="Arial" panose="020B0604020202020204" pitchFamily="34" charset="0"/>
              </a:rPr>
              <a:t>hoạt động với dataset không tuyến tính.</a:t>
            </a:r>
          </a:p>
          <a:p>
            <a:r>
              <a:rPr lang="vi-VN" sz="2000" b="1">
                <a:solidFill>
                  <a:schemeClr val="bg1"/>
                </a:solidFill>
                <a:cs typeface="Arial" panose="020B0604020202020204" pitchFamily="34" charset="0"/>
              </a:rPr>
              <a:t>Một số giải pháp:</a:t>
            </a:r>
          </a:p>
          <a:p>
            <a:r>
              <a:rPr lang="vi-VN" sz="2000">
                <a:solidFill>
                  <a:schemeClr val="bg1"/>
                </a:solidFill>
                <a:cs typeface="Arial" panose="020B0604020202020204" pitchFamily="34" charset="0"/>
              </a:rPr>
              <a:t>- Kenel trick</a:t>
            </a:r>
          </a:p>
          <a:p>
            <a:r>
              <a:rPr lang="vi-VN" sz="2000">
                <a:solidFill>
                  <a:schemeClr val="bg1"/>
                </a:solidFill>
              </a:rPr>
              <a:t>- Similarity Features</a:t>
            </a:r>
            <a:endParaRPr lang="vi-VN" sz="2000" dirty="0">
              <a:solidFill>
                <a:schemeClr val="bg1"/>
              </a:solidFill>
            </a:endParaRPr>
          </a:p>
        </p:txBody>
      </p:sp>
    </p:spTree>
    <p:extLst>
      <p:ext uri="{BB962C8B-B14F-4D97-AF65-F5344CB8AC3E}">
        <p14:creationId xmlns:p14="http://schemas.microsoft.com/office/powerpoint/2010/main" val="708399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ình bình hành 12">
            <a:extLst>
              <a:ext uri="{FF2B5EF4-FFF2-40B4-BE49-F238E27FC236}">
                <a16:creationId xmlns:a16="http://schemas.microsoft.com/office/drawing/2014/main" id="{5E71DF77-0C5E-415C-9670-A4849599D5C0}"/>
              </a:ext>
            </a:extLst>
          </p:cNvPr>
          <p:cNvSpPr/>
          <p:nvPr/>
        </p:nvSpPr>
        <p:spPr>
          <a:xfrm>
            <a:off x="5477067" y="553737"/>
            <a:ext cx="8369559" cy="811763"/>
          </a:xfrm>
          <a:prstGeom prst="parallelogram">
            <a:avLst>
              <a:gd name="adj" fmla="val 108908"/>
            </a:avLst>
          </a:prstGeom>
          <a:solidFill>
            <a:srgbClr val="003A48">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ộp Văn bản 1">
            <a:extLst>
              <a:ext uri="{FF2B5EF4-FFF2-40B4-BE49-F238E27FC236}">
                <a16:creationId xmlns:a16="http://schemas.microsoft.com/office/drawing/2014/main" id="{80A376E5-6D71-42A3-A4E2-52AAF7C757BB}"/>
              </a:ext>
            </a:extLst>
          </p:cNvPr>
          <p:cNvSpPr txBox="1"/>
          <p:nvPr/>
        </p:nvSpPr>
        <p:spPr>
          <a:xfrm>
            <a:off x="127814" y="122071"/>
            <a:ext cx="4655977" cy="1446550"/>
          </a:xfrm>
          <a:prstGeom prst="rect">
            <a:avLst/>
          </a:prstGeom>
          <a:noFill/>
          <a:ln w="76200">
            <a:solidFill>
              <a:srgbClr val="003A48"/>
            </a:solidFill>
          </a:ln>
        </p:spPr>
        <p:txBody>
          <a:bodyPr wrap="square" rtlCol="0">
            <a:spAutoFit/>
          </a:bodyPr>
          <a:lstStyle/>
          <a:p>
            <a:pPr algn="ctr"/>
            <a:r>
              <a:rPr lang="en-US" sz="4400"/>
              <a:t>SUPPORT VECTOR MACHINE</a:t>
            </a:r>
            <a:endParaRPr lang="vi-VN" sz="4400" dirty="0"/>
          </a:p>
        </p:txBody>
      </p:sp>
      <p:sp>
        <p:nvSpPr>
          <p:cNvPr id="5" name="Hình chữ nhật: Góc Tròn 4">
            <a:extLst>
              <a:ext uri="{FF2B5EF4-FFF2-40B4-BE49-F238E27FC236}">
                <a16:creationId xmlns:a16="http://schemas.microsoft.com/office/drawing/2014/main" id="{96EEF9AC-DEE9-4B43-AFAF-D3AA23ED8FB4}"/>
              </a:ext>
            </a:extLst>
          </p:cNvPr>
          <p:cNvSpPr/>
          <p:nvPr/>
        </p:nvSpPr>
        <p:spPr>
          <a:xfrm>
            <a:off x="1" y="2272948"/>
            <a:ext cx="3778898" cy="5406146"/>
          </a:xfrm>
          <a:prstGeom prst="round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ình chữ nhật 8">
            <a:extLst>
              <a:ext uri="{FF2B5EF4-FFF2-40B4-BE49-F238E27FC236}">
                <a16:creationId xmlns:a16="http://schemas.microsoft.com/office/drawing/2014/main" id="{EDB01D61-45AF-476B-800D-13AD0E825EEB}"/>
              </a:ext>
            </a:extLst>
          </p:cNvPr>
          <p:cNvSpPr/>
          <p:nvPr/>
        </p:nvSpPr>
        <p:spPr>
          <a:xfrm>
            <a:off x="-1" y="1531871"/>
            <a:ext cx="4239071" cy="587148"/>
          </a:xfrm>
          <a:prstGeom prst="rect">
            <a:avLst/>
          </a:prstGeom>
        </p:spPr>
        <p:txBody>
          <a:bodyPr wrap="square">
            <a:spAutoFit/>
          </a:bodyPr>
          <a:lstStyle/>
          <a:p>
            <a:pPr algn="just">
              <a:lnSpc>
                <a:spcPct val="150000"/>
              </a:lnSpc>
            </a:pPr>
            <a:r>
              <a:rPr lang="en-US" sz="2400" b="1">
                <a:latin typeface="Times New Roman" panose="02020603050405020304" pitchFamily="18" charset="0"/>
                <a:cs typeface="Mangal" panose="02040503050203030202" pitchFamily="18" charset="0"/>
              </a:rPr>
              <a:t>Polynomial Regression</a:t>
            </a:r>
          </a:p>
        </p:txBody>
      </p:sp>
      <p:sp>
        <p:nvSpPr>
          <p:cNvPr id="12" name="Hình bình hành 11">
            <a:extLst>
              <a:ext uri="{FF2B5EF4-FFF2-40B4-BE49-F238E27FC236}">
                <a16:creationId xmlns:a16="http://schemas.microsoft.com/office/drawing/2014/main" id="{63A4E06A-760F-43D9-A2EF-372A9A487A10}"/>
              </a:ext>
            </a:extLst>
          </p:cNvPr>
          <p:cNvSpPr/>
          <p:nvPr/>
        </p:nvSpPr>
        <p:spPr>
          <a:xfrm>
            <a:off x="5477067" y="151871"/>
            <a:ext cx="8369559" cy="811763"/>
          </a:xfrm>
          <a:prstGeom prst="parallelogram">
            <a:avLst>
              <a:gd name="adj" fmla="val 108908"/>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t>Regression</a:t>
            </a:r>
            <a:endParaRPr lang="vi-VN" sz="3200" dirty="0"/>
          </a:p>
        </p:txBody>
      </p:sp>
      <p:sp>
        <p:nvSpPr>
          <p:cNvPr id="18" name="Hộp Văn bản 17">
            <a:extLst>
              <a:ext uri="{FF2B5EF4-FFF2-40B4-BE49-F238E27FC236}">
                <a16:creationId xmlns:a16="http://schemas.microsoft.com/office/drawing/2014/main" id="{61351A82-D73C-4CEC-9529-CC99A804E78E}"/>
              </a:ext>
            </a:extLst>
          </p:cNvPr>
          <p:cNvSpPr txBox="1"/>
          <p:nvPr/>
        </p:nvSpPr>
        <p:spPr>
          <a:xfrm>
            <a:off x="8650497" y="2473970"/>
            <a:ext cx="3278019" cy="3170099"/>
          </a:xfrm>
          <a:prstGeom prst="rect">
            <a:avLst/>
          </a:prstGeom>
          <a:noFill/>
        </p:spPr>
        <p:txBody>
          <a:bodyPr wrap="square" rtlCol="0">
            <a:spAutoFit/>
          </a:bodyPr>
          <a:lstStyle/>
          <a:p>
            <a:r>
              <a:rPr lang="vi-VN" sz="2000" b="1">
                <a:solidFill>
                  <a:schemeClr val="bg1"/>
                </a:solidFill>
                <a:cs typeface="Arial" panose="020B0604020202020204" pitchFamily="34" charset="0"/>
              </a:rPr>
              <a:t>Mô tả: </a:t>
            </a:r>
          </a:p>
          <a:p>
            <a:r>
              <a:rPr lang="vi-VN" sz="2000">
                <a:solidFill>
                  <a:schemeClr val="bg1"/>
                </a:solidFill>
                <a:cs typeface="Arial" panose="020B0604020202020204" pitchFamily="34" charset="0"/>
              </a:rPr>
              <a:t>Non linear SVM classification giúp giải quyết vấn đề Non-Linear SVM Classification</a:t>
            </a:r>
          </a:p>
          <a:p>
            <a:r>
              <a:rPr lang="vi-VN" sz="2000">
                <a:solidFill>
                  <a:schemeClr val="bg1"/>
                </a:solidFill>
                <a:cs typeface="Arial" panose="020B0604020202020204" pitchFamily="34" charset="0"/>
              </a:rPr>
              <a:t>hoạt động với dataset không tuyến tính.</a:t>
            </a:r>
          </a:p>
          <a:p>
            <a:r>
              <a:rPr lang="vi-VN" sz="2000" b="1">
                <a:solidFill>
                  <a:schemeClr val="bg1"/>
                </a:solidFill>
                <a:cs typeface="Arial" panose="020B0604020202020204" pitchFamily="34" charset="0"/>
              </a:rPr>
              <a:t>Một số giải pháp:</a:t>
            </a:r>
          </a:p>
          <a:p>
            <a:r>
              <a:rPr lang="vi-VN" sz="2000">
                <a:solidFill>
                  <a:schemeClr val="bg1"/>
                </a:solidFill>
                <a:cs typeface="Arial" panose="020B0604020202020204" pitchFamily="34" charset="0"/>
              </a:rPr>
              <a:t>- Kenel trick</a:t>
            </a:r>
          </a:p>
          <a:p>
            <a:r>
              <a:rPr lang="vi-VN" sz="2000">
                <a:solidFill>
                  <a:schemeClr val="bg1"/>
                </a:solidFill>
              </a:rPr>
              <a:t>- Similarity Features</a:t>
            </a:r>
            <a:endParaRPr lang="vi-VN" sz="2000" dirty="0">
              <a:solidFill>
                <a:schemeClr val="bg1"/>
              </a:solidFill>
            </a:endParaRPr>
          </a:p>
        </p:txBody>
      </p:sp>
      <p:sp>
        <p:nvSpPr>
          <p:cNvPr id="15" name="Hộp Văn bản 15">
            <a:extLst>
              <a:ext uri="{FF2B5EF4-FFF2-40B4-BE49-F238E27FC236}">
                <a16:creationId xmlns:a16="http://schemas.microsoft.com/office/drawing/2014/main" id="{DA8CCC02-AF09-453B-86AF-391E54430B1A}"/>
              </a:ext>
            </a:extLst>
          </p:cNvPr>
          <p:cNvSpPr txBox="1"/>
          <p:nvPr/>
        </p:nvSpPr>
        <p:spPr>
          <a:xfrm>
            <a:off x="263484" y="2595268"/>
            <a:ext cx="3008104" cy="3785652"/>
          </a:xfrm>
          <a:prstGeom prst="rect">
            <a:avLst/>
          </a:prstGeom>
          <a:noFill/>
        </p:spPr>
        <p:txBody>
          <a:bodyPr wrap="square" rtlCol="0">
            <a:spAutoFit/>
          </a:bodyPr>
          <a:lstStyle/>
          <a:p>
            <a:r>
              <a:rPr lang="vi-VN" sz="2000" b="1">
                <a:solidFill>
                  <a:schemeClr val="bg1"/>
                </a:solidFill>
                <a:latin typeface="Arial" panose="020B0604020202020204" pitchFamily="34" charset="0"/>
                <a:cs typeface="Arial" panose="020B0604020202020204" pitchFamily="34" charset="0"/>
              </a:rPr>
              <a:t>Mô tả:</a:t>
            </a:r>
          </a:p>
          <a:p>
            <a:r>
              <a:rPr lang="vi-VN" sz="2000">
                <a:solidFill>
                  <a:schemeClr val="bg1"/>
                </a:solidFill>
                <a:latin typeface="Arial" panose="020B0604020202020204" pitchFamily="34" charset="0"/>
                <a:cs typeface="Arial" panose="020B0604020202020204" pitchFamily="34" charset="0"/>
              </a:rPr>
              <a:t>Tương tự như Polynomial Classification, đôi khi bộ dữ liệu không phải lúc nào cũng tuyến tính. Để khắc phục vấn đề này, ta sẽ dùng thuật toán polynomial, thêm features bậc cao và huấn luyện như linear regression.</a:t>
            </a:r>
            <a:endParaRPr lang="vi-VN" sz="2000" dirty="0">
              <a:solidFill>
                <a:schemeClr val="bg1"/>
              </a:solidFill>
            </a:endParaRPr>
          </a:p>
        </p:txBody>
      </p:sp>
    </p:spTree>
    <p:extLst>
      <p:ext uri="{BB962C8B-B14F-4D97-AF65-F5344CB8AC3E}">
        <p14:creationId xmlns:p14="http://schemas.microsoft.com/office/powerpoint/2010/main" val="666728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2C62B134-AA80-47FA-A27B-C9B054C57F59}"/>
              </a:ext>
            </a:extLst>
          </p:cNvPr>
          <p:cNvSpPr/>
          <p:nvPr/>
        </p:nvSpPr>
        <p:spPr>
          <a:xfrm>
            <a:off x="7523544" y="228599"/>
            <a:ext cx="4668456" cy="6400800"/>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 name="Hình chữ nhật 1">
            <a:extLst>
              <a:ext uri="{FF2B5EF4-FFF2-40B4-BE49-F238E27FC236}">
                <a16:creationId xmlns:a16="http://schemas.microsoft.com/office/drawing/2014/main" id="{1E4743E9-0B2B-457B-A635-C1F7AACD59F8}"/>
              </a:ext>
            </a:extLst>
          </p:cNvPr>
          <p:cNvSpPr/>
          <p:nvPr/>
        </p:nvSpPr>
        <p:spPr>
          <a:xfrm>
            <a:off x="0" y="0"/>
            <a:ext cx="7326775" cy="685800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5" name="Hình chữ nhật 4">
            <a:extLst>
              <a:ext uri="{FF2B5EF4-FFF2-40B4-BE49-F238E27FC236}">
                <a16:creationId xmlns:a16="http://schemas.microsoft.com/office/drawing/2014/main" id="{D8706422-1B02-4226-B257-67104902B04C}"/>
              </a:ext>
            </a:extLst>
          </p:cNvPr>
          <p:cNvSpPr/>
          <p:nvPr/>
        </p:nvSpPr>
        <p:spPr>
          <a:xfrm>
            <a:off x="0" y="228599"/>
            <a:ext cx="3657600" cy="6299523"/>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ộp Văn bản 5">
            <a:extLst>
              <a:ext uri="{FF2B5EF4-FFF2-40B4-BE49-F238E27FC236}">
                <a16:creationId xmlns:a16="http://schemas.microsoft.com/office/drawing/2014/main" id="{A4A71C7A-7A0C-43FF-831C-CFB5CCCFBBD9}"/>
              </a:ext>
            </a:extLst>
          </p:cNvPr>
          <p:cNvSpPr txBox="1"/>
          <p:nvPr/>
        </p:nvSpPr>
        <p:spPr>
          <a:xfrm>
            <a:off x="212584" y="2593530"/>
            <a:ext cx="3232432" cy="1569660"/>
          </a:xfrm>
          <a:prstGeom prst="rect">
            <a:avLst/>
          </a:prstGeom>
          <a:noFill/>
        </p:spPr>
        <p:txBody>
          <a:bodyPr wrap="square" rtlCol="0">
            <a:spAutoFit/>
          </a:bodyPr>
          <a:lstStyle/>
          <a:p>
            <a:pPr algn="ctr"/>
            <a:r>
              <a:rPr lang="vi-VN" sz="4800">
                <a:solidFill>
                  <a:schemeClr val="bg1"/>
                </a:solidFill>
              </a:rPr>
              <a:t>DECISION TREE</a:t>
            </a:r>
          </a:p>
        </p:txBody>
      </p:sp>
      <p:sp>
        <p:nvSpPr>
          <p:cNvPr id="7" name="Hình tự do: Hình 6">
            <a:extLst>
              <a:ext uri="{FF2B5EF4-FFF2-40B4-BE49-F238E27FC236}">
                <a16:creationId xmlns:a16="http://schemas.microsoft.com/office/drawing/2014/main" id="{DDCD97A7-1C4C-4E18-A783-26D21582A5F3}"/>
              </a:ext>
            </a:extLst>
          </p:cNvPr>
          <p:cNvSpPr/>
          <p:nvPr/>
        </p:nvSpPr>
        <p:spPr>
          <a:xfrm>
            <a:off x="1446632" y="1380281"/>
            <a:ext cx="2129742" cy="4097438"/>
          </a:xfrm>
          <a:custGeom>
            <a:avLst/>
            <a:gdLst>
              <a:gd name="connsiteX0" fmla="*/ 46299 w 2129742"/>
              <a:gd name="connsiteY0" fmla="*/ 0 h 4097438"/>
              <a:gd name="connsiteX1" fmla="*/ 2129742 w 2129742"/>
              <a:gd name="connsiteY1" fmla="*/ 0 h 4097438"/>
              <a:gd name="connsiteX2" fmla="*/ 2129742 w 2129742"/>
              <a:gd name="connsiteY2" fmla="*/ 4097438 h 4097438"/>
              <a:gd name="connsiteX3" fmla="*/ 0 w 2129742"/>
              <a:gd name="connsiteY3" fmla="*/ 4097438 h 4097438"/>
            </a:gdLst>
            <a:ahLst/>
            <a:cxnLst>
              <a:cxn ang="0">
                <a:pos x="connsiteX0" y="connsiteY0"/>
              </a:cxn>
              <a:cxn ang="0">
                <a:pos x="connsiteX1" y="connsiteY1"/>
              </a:cxn>
              <a:cxn ang="0">
                <a:pos x="connsiteX2" y="connsiteY2"/>
              </a:cxn>
              <a:cxn ang="0">
                <a:pos x="connsiteX3" y="connsiteY3"/>
              </a:cxn>
            </a:cxnLst>
            <a:rect l="l" t="t" r="r" b="b"/>
            <a:pathLst>
              <a:path w="2129742" h="4097438">
                <a:moveTo>
                  <a:pt x="46299" y="0"/>
                </a:moveTo>
                <a:lnTo>
                  <a:pt x="2129742" y="0"/>
                </a:lnTo>
                <a:lnTo>
                  <a:pt x="2129742" y="4097438"/>
                </a:lnTo>
                <a:lnTo>
                  <a:pt x="0" y="4097438"/>
                </a:lnTo>
              </a:path>
            </a:pathLst>
          </a:cu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77615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1446550"/>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Như SVM, Decision Tree là một thuật toán mạnh và linh hoạt trong Machine Learning mà có thể sử dụng cả trong classification và regression. Decision Tree có khả năng xử lý những bộ dữ liệu phức tạp.</a:t>
              </a:r>
              <a:endParaRPr lang="vi-VN" dirty="0"/>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052318" y="1496006"/>
            <a:ext cx="4108579"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n-NO" sz="2400" b="1"/>
              <a:t>Giới thiệu</a:t>
            </a:r>
            <a:endParaRPr lang="vi-VN" sz="2400" dirty="0">
              <a:solidFill>
                <a:schemeClr val="bg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spTree>
    <p:extLst>
      <p:ext uri="{BB962C8B-B14F-4D97-AF65-F5344CB8AC3E}">
        <p14:creationId xmlns:p14="http://schemas.microsoft.com/office/powerpoint/2010/main" val="37895322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Effect transition="in" filter="fade">
                                          <p:cBhvr>
                                            <p:cTn id="18" dur="500"/>
                                            <p:tgtEl>
                                              <p:spTgt spid="2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par>
                                    <p:cTn id="34" presetID="53" presetClass="entr" presetSubtype="16"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par>
                                    <p:cTn id="39" presetID="53" presetClass="entr" presetSubtype="16"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p:cTn id="41" dur="500" fill="hold"/>
                                            <p:tgtEl>
                                              <p:spTgt spid="28"/>
                                            </p:tgtEl>
                                            <p:attrNameLst>
                                              <p:attrName>ppt_w</p:attrName>
                                            </p:attrNameLst>
                                          </p:cBhvr>
                                          <p:tavLst>
                                            <p:tav tm="0">
                                              <p:val>
                                                <p:fltVal val="0"/>
                                              </p:val>
                                            </p:tav>
                                            <p:tav tm="100000">
                                              <p:val>
                                                <p:strVal val="#ppt_w"/>
                                              </p:val>
                                            </p:tav>
                                          </p:tavLst>
                                        </p:anim>
                                        <p:anim calcmode="lin" valueType="num">
                                          <p:cBhvr>
                                            <p:cTn id="42" dur="500" fill="hold"/>
                                            <p:tgtEl>
                                              <p:spTgt spid="28"/>
                                            </p:tgtEl>
                                            <p:attrNameLst>
                                              <p:attrName>ppt_h</p:attrName>
                                            </p:attrNameLst>
                                          </p:cBhvr>
                                          <p:tavLst>
                                            <p:tav tm="0">
                                              <p:val>
                                                <p:fltVal val="0"/>
                                              </p:val>
                                            </p:tav>
                                            <p:tav tm="100000">
                                              <p:val>
                                                <p:strVal val="#ppt_h"/>
                                              </p:val>
                                            </p:tav>
                                          </p:tavLst>
                                        </p:anim>
                                        <p:animEffect transition="in" filter="fade">
                                          <p:cBhvr>
                                            <p:cTn id="43" dur="500"/>
                                            <p:tgtEl>
                                              <p:spTgt spid="28"/>
                                            </p:tgtEl>
                                          </p:cBhvr>
                                        </p:animEffect>
                                      </p:childTnLst>
                                    </p:cTn>
                                  </p:par>
                                  <p:par>
                                    <p:cTn id="44" presetID="53" presetClass="entr" presetSubtype="16"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p:cTn id="46" dur="500" fill="hold"/>
                                            <p:tgtEl>
                                              <p:spTgt spid="35"/>
                                            </p:tgtEl>
                                            <p:attrNameLst>
                                              <p:attrName>ppt_w</p:attrName>
                                            </p:attrNameLst>
                                          </p:cBhvr>
                                          <p:tavLst>
                                            <p:tav tm="0">
                                              <p:val>
                                                <p:fltVal val="0"/>
                                              </p:val>
                                            </p:tav>
                                            <p:tav tm="100000">
                                              <p:val>
                                                <p:strVal val="#ppt_w"/>
                                              </p:val>
                                            </p:tav>
                                          </p:tavLst>
                                        </p:anim>
                                        <p:anim calcmode="lin" valueType="num">
                                          <p:cBhvr>
                                            <p:cTn id="47" dur="500" fill="hold"/>
                                            <p:tgtEl>
                                              <p:spTgt spid="35"/>
                                            </p:tgtEl>
                                            <p:attrNameLst>
                                              <p:attrName>ppt_h</p:attrName>
                                            </p:attrNameLst>
                                          </p:cBhvr>
                                          <p:tavLst>
                                            <p:tav tm="0">
                                              <p:val>
                                                <p:fltVal val="0"/>
                                              </p:val>
                                            </p:tav>
                                            <p:tav tm="100000">
                                              <p:val>
                                                <p:strVal val="#ppt_h"/>
                                              </p:val>
                                            </p:tav>
                                          </p:tavLst>
                                        </p:anim>
                                        <p:animEffect transition="in" filter="fade">
                                          <p:cBhvr>
                                            <p:cTn id="48" dur="500"/>
                                            <p:tgtEl>
                                              <p:spTgt spid="35"/>
                                            </p:tgtEl>
                                          </p:cBhvr>
                                        </p:animEffect>
                                      </p:childTnLst>
                                    </p:cTn>
                                  </p:par>
                                  <p:par>
                                    <p:cTn id="49" presetID="53" presetClass="entr" presetSubtype="16"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500" fill="hold"/>
                                            <p:tgtEl>
                                              <p:spTgt spid="38"/>
                                            </p:tgtEl>
                                            <p:attrNameLst>
                                              <p:attrName>ppt_w</p:attrName>
                                            </p:attrNameLst>
                                          </p:cBhvr>
                                          <p:tavLst>
                                            <p:tav tm="0">
                                              <p:val>
                                                <p:fltVal val="0"/>
                                              </p:val>
                                            </p:tav>
                                            <p:tav tm="100000">
                                              <p:val>
                                                <p:strVal val="#ppt_w"/>
                                              </p:val>
                                            </p:tav>
                                          </p:tavLst>
                                        </p:anim>
                                        <p:anim calcmode="lin" valueType="num">
                                          <p:cBhvr>
                                            <p:cTn id="52" dur="500" fill="hold"/>
                                            <p:tgtEl>
                                              <p:spTgt spid="38"/>
                                            </p:tgtEl>
                                            <p:attrNameLst>
                                              <p:attrName>ppt_h</p:attrName>
                                            </p:attrNameLst>
                                          </p:cBhvr>
                                          <p:tavLst>
                                            <p:tav tm="0">
                                              <p:val>
                                                <p:fltVal val="0"/>
                                              </p:val>
                                            </p:tav>
                                            <p:tav tm="100000">
                                              <p:val>
                                                <p:strVal val="#ppt_h"/>
                                              </p:val>
                                            </p:tav>
                                          </p:tavLst>
                                        </p:anim>
                                        <p:animEffect transition="in" filter="fade">
                                          <p:cBhvr>
                                            <p:cTn id="53" dur="500"/>
                                            <p:tgtEl>
                                              <p:spTgt spid="38"/>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26"/>
                                            </p:tgtEl>
                                            <p:attrNameLst>
                                              <p:attrName>style.visibility</p:attrName>
                                            </p:attrNameLst>
                                          </p:cBhvr>
                                          <p:to>
                                            <p:strVal val="visible"/>
                                          </p:to>
                                        </p:set>
                                        <p:anim calcmode="lin" valueType="num">
                                          <p:cBhvr>
                                            <p:cTn id="56" dur="500" fill="hold"/>
                                            <p:tgtEl>
                                              <p:spTgt spid="126"/>
                                            </p:tgtEl>
                                            <p:attrNameLst>
                                              <p:attrName>ppt_w</p:attrName>
                                            </p:attrNameLst>
                                          </p:cBhvr>
                                          <p:tavLst>
                                            <p:tav tm="0">
                                              <p:val>
                                                <p:fltVal val="0"/>
                                              </p:val>
                                            </p:tav>
                                            <p:tav tm="100000">
                                              <p:val>
                                                <p:strVal val="#ppt_w"/>
                                              </p:val>
                                            </p:tav>
                                          </p:tavLst>
                                        </p:anim>
                                        <p:anim calcmode="lin" valueType="num">
                                          <p:cBhvr>
                                            <p:cTn id="57" dur="500" fill="hold"/>
                                            <p:tgtEl>
                                              <p:spTgt spid="126"/>
                                            </p:tgtEl>
                                            <p:attrNameLst>
                                              <p:attrName>ppt_h</p:attrName>
                                            </p:attrNameLst>
                                          </p:cBhvr>
                                          <p:tavLst>
                                            <p:tav tm="0">
                                              <p:val>
                                                <p:fltVal val="0"/>
                                              </p:val>
                                            </p:tav>
                                            <p:tav tm="100000">
                                              <p:val>
                                                <p:strVal val="#ppt_h"/>
                                              </p:val>
                                            </p:tav>
                                          </p:tavLst>
                                        </p:anim>
                                        <p:animEffect transition="in" filter="fade">
                                          <p:cBhvr>
                                            <p:cTn id="58" dur="500"/>
                                            <p:tgtEl>
                                              <p:spTgt spid="126"/>
                                            </p:tgtEl>
                                          </p:cBhvr>
                                        </p:animEffect>
                                      </p:childTnLst>
                                    </p:cTn>
                                  </p:par>
                                  <p:par>
                                    <p:cTn id="59" presetID="53" presetClass="entr" presetSubtype="16" fill="hold" nodeType="withEffect">
                                      <p:stCondLst>
                                        <p:cond delay="0"/>
                                      </p:stCondLst>
                                      <p:childTnLst>
                                        <p:set>
                                          <p:cBhvr>
                                            <p:cTn id="60" dur="1" fill="hold">
                                              <p:stCondLst>
                                                <p:cond delay="0"/>
                                              </p:stCondLst>
                                            </p:cTn>
                                            <p:tgtEl>
                                              <p:spTgt spid="127"/>
                                            </p:tgtEl>
                                            <p:attrNameLst>
                                              <p:attrName>style.visibility</p:attrName>
                                            </p:attrNameLst>
                                          </p:cBhvr>
                                          <p:to>
                                            <p:strVal val="visible"/>
                                          </p:to>
                                        </p:set>
                                        <p:anim calcmode="lin" valueType="num">
                                          <p:cBhvr>
                                            <p:cTn id="61" dur="500" fill="hold"/>
                                            <p:tgtEl>
                                              <p:spTgt spid="127"/>
                                            </p:tgtEl>
                                            <p:attrNameLst>
                                              <p:attrName>ppt_w</p:attrName>
                                            </p:attrNameLst>
                                          </p:cBhvr>
                                          <p:tavLst>
                                            <p:tav tm="0">
                                              <p:val>
                                                <p:fltVal val="0"/>
                                              </p:val>
                                            </p:tav>
                                            <p:tav tm="100000">
                                              <p:val>
                                                <p:strVal val="#ppt_w"/>
                                              </p:val>
                                            </p:tav>
                                          </p:tavLst>
                                        </p:anim>
                                        <p:anim calcmode="lin" valueType="num">
                                          <p:cBhvr>
                                            <p:cTn id="62" dur="500" fill="hold"/>
                                            <p:tgtEl>
                                              <p:spTgt spid="127"/>
                                            </p:tgtEl>
                                            <p:attrNameLst>
                                              <p:attrName>ppt_h</p:attrName>
                                            </p:attrNameLst>
                                          </p:cBhvr>
                                          <p:tavLst>
                                            <p:tav tm="0">
                                              <p:val>
                                                <p:fltVal val="0"/>
                                              </p:val>
                                            </p:tav>
                                            <p:tav tm="100000">
                                              <p:val>
                                                <p:strVal val="#ppt_h"/>
                                              </p:val>
                                            </p:tav>
                                          </p:tavLst>
                                        </p:anim>
                                        <p:animEffect transition="in" filter="fade">
                                          <p:cBhvr>
                                            <p:cTn id="63" dur="500"/>
                                            <p:tgtEl>
                                              <p:spTgt spid="127"/>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30"/>
                                            </p:tgtEl>
                                            <p:attrNameLst>
                                              <p:attrName>style.visibility</p:attrName>
                                            </p:attrNameLst>
                                          </p:cBhvr>
                                          <p:to>
                                            <p:strVal val="visible"/>
                                          </p:to>
                                        </p:set>
                                        <p:anim calcmode="lin" valueType="num">
                                          <p:cBhvr>
                                            <p:cTn id="66" dur="500" fill="hold"/>
                                            <p:tgtEl>
                                              <p:spTgt spid="130"/>
                                            </p:tgtEl>
                                            <p:attrNameLst>
                                              <p:attrName>ppt_w</p:attrName>
                                            </p:attrNameLst>
                                          </p:cBhvr>
                                          <p:tavLst>
                                            <p:tav tm="0">
                                              <p:val>
                                                <p:fltVal val="0"/>
                                              </p:val>
                                            </p:tav>
                                            <p:tav tm="100000">
                                              <p:val>
                                                <p:strVal val="#ppt_w"/>
                                              </p:val>
                                            </p:tav>
                                          </p:tavLst>
                                        </p:anim>
                                        <p:anim calcmode="lin" valueType="num">
                                          <p:cBhvr>
                                            <p:cTn id="67" dur="500" fill="hold"/>
                                            <p:tgtEl>
                                              <p:spTgt spid="130"/>
                                            </p:tgtEl>
                                            <p:attrNameLst>
                                              <p:attrName>ppt_h</p:attrName>
                                            </p:attrNameLst>
                                          </p:cBhvr>
                                          <p:tavLst>
                                            <p:tav tm="0">
                                              <p:val>
                                                <p:fltVal val="0"/>
                                              </p:val>
                                            </p:tav>
                                            <p:tav tm="100000">
                                              <p:val>
                                                <p:strVal val="#ppt_h"/>
                                              </p:val>
                                            </p:tav>
                                          </p:tavLst>
                                        </p:anim>
                                        <p:animEffect transition="in" filter="fade">
                                          <p:cBhvr>
                                            <p:cTn id="68" dur="500"/>
                                            <p:tgtEl>
                                              <p:spTgt spid="130"/>
                                            </p:tgtEl>
                                          </p:cBhvr>
                                        </p:animEffect>
                                      </p:childTnLst>
                                    </p:cTn>
                                  </p:par>
                                  <p:par>
                                    <p:cTn id="69" presetID="53" presetClass="entr" presetSubtype="16" fill="hold" nodeType="withEffect">
                                      <p:stCondLst>
                                        <p:cond delay="0"/>
                                      </p:stCondLst>
                                      <p:childTnLst>
                                        <p:set>
                                          <p:cBhvr>
                                            <p:cTn id="70" dur="1" fill="hold">
                                              <p:stCondLst>
                                                <p:cond delay="0"/>
                                              </p:stCondLst>
                                            </p:cTn>
                                            <p:tgtEl>
                                              <p:spTgt spid="131"/>
                                            </p:tgtEl>
                                            <p:attrNameLst>
                                              <p:attrName>style.visibility</p:attrName>
                                            </p:attrNameLst>
                                          </p:cBhvr>
                                          <p:to>
                                            <p:strVal val="visible"/>
                                          </p:to>
                                        </p:set>
                                        <p:anim calcmode="lin" valueType="num">
                                          <p:cBhvr>
                                            <p:cTn id="71" dur="500" fill="hold"/>
                                            <p:tgtEl>
                                              <p:spTgt spid="131"/>
                                            </p:tgtEl>
                                            <p:attrNameLst>
                                              <p:attrName>ppt_w</p:attrName>
                                            </p:attrNameLst>
                                          </p:cBhvr>
                                          <p:tavLst>
                                            <p:tav tm="0">
                                              <p:val>
                                                <p:fltVal val="0"/>
                                              </p:val>
                                            </p:tav>
                                            <p:tav tm="100000">
                                              <p:val>
                                                <p:strVal val="#ppt_w"/>
                                              </p:val>
                                            </p:tav>
                                          </p:tavLst>
                                        </p:anim>
                                        <p:anim calcmode="lin" valueType="num">
                                          <p:cBhvr>
                                            <p:cTn id="72" dur="500" fill="hold"/>
                                            <p:tgtEl>
                                              <p:spTgt spid="131"/>
                                            </p:tgtEl>
                                            <p:attrNameLst>
                                              <p:attrName>ppt_h</p:attrName>
                                            </p:attrNameLst>
                                          </p:cBhvr>
                                          <p:tavLst>
                                            <p:tav tm="0">
                                              <p:val>
                                                <p:fltVal val="0"/>
                                              </p:val>
                                            </p:tav>
                                            <p:tav tm="100000">
                                              <p:val>
                                                <p:strVal val="#ppt_h"/>
                                              </p:val>
                                            </p:tav>
                                          </p:tavLst>
                                        </p:anim>
                                        <p:animEffect transition="in" filter="fade">
                                          <p:cBhvr>
                                            <p:cTn id="73" dur="500"/>
                                            <p:tgtEl>
                                              <p:spTgt spid="131"/>
                                            </p:tgtEl>
                                          </p:cBhvr>
                                        </p:animEffect>
                                      </p:childTnLst>
                                    </p:cTn>
                                  </p:par>
                                </p:childTnLst>
                              </p:cTn>
                            </p:par>
                          </p:childTnLst>
                        </p:cTn>
                      </p:par>
                      <p:par>
                        <p:cTn id="74" fill="hold">
                          <p:stCondLst>
                            <p:cond delay="indefinite"/>
                          </p:stCondLst>
                          <p:childTnLst>
                            <p:par>
                              <p:cTn id="75" fill="hold">
                                <p:stCondLst>
                                  <p:cond delay="0"/>
                                </p:stCondLst>
                                <p:childTnLst>
                                  <p:par>
                                    <p:cTn id="76" presetID="47" presetClass="entr" presetSubtype="0" fill="hold" nodeType="clickEffect">
                                      <p:stCondLst>
                                        <p:cond delay="0"/>
                                      </p:stCondLst>
                                      <p:childTnLst>
                                        <p:set>
                                          <p:cBhvr>
                                            <p:cTn id="77" dur="1" fill="hold">
                                              <p:stCondLst>
                                                <p:cond delay="0"/>
                                              </p:stCondLst>
                                            </p:cTn>
                                            <p:tgtEl>
                                              <p:spTgt spid="108"/>
                                            </p:tgtEl>
                                            <p:attrNameLst>
                                              <p:attrName>style.visibility</p:attrName>
                                            </p:attrNameLst>
                                          </p:cBhvr>
                                          <p:to>
                                            <p:strVal val="visible"/>
                                          </p:to>
                                        </p:set>
                                        <p:animEffect transition="in" filter="fade">
                                          <p:cBhvr>
                                            <p:cTn id="78" dur="500"/>
                                            <p:tgtEl>
                                              <p:spTgt spid="108"/>
                                            </p:tgtEl>
                                          </p:cBhvr>
                                        </p:animEffect>
                                        <p:anim calcmode="lin" valueType="num">
                                          <p:cBhvr>
                                            <p:cTn id="79" dur="500" fill="hold"/>
                                            <p:tgtEl>
                                              <p:spTgt spid="108"/>
                                            </p:tgtEl>
                                            <p:attrNameLst>
                                              <p:attrName>ppt_x</p:attrName>
                                            </p:attrNameLst>
                                          </p:cBhvr>
                                          <p:tavLst>
                                            <p:tav tm="0">
                                              <p:val>
                                                <p:strVal val="#ppt_x"/>
                                              </p:val>
                                            </p:tav>
                                            <p:tav tm="100000">
                                              <p:val>
                                                <p:strVal val="#ppt_x"/>
                                              </p:val>
                                            </p:tav>
                                          </p:tavLst>
                                        </p:anim>
                                        <p:anim calcmode="lin" valueType="num">
                                          <p:cBhvr>
                                            <p:cTn id="80" dur="500" fill="hold"/>
                                            <p:tgtEl>
                                              <p:spTgt spid="108"/>
                                            </p:tgtEl>
                                            <p:attrNameLst>
                                              <p:attrName>ppt_y</p:attrName>
                                            </p:attrNameLst>
                                          </p:cBhvr>
                                          <p:tavLst>
                                            <p:tav tm="0">
                                              <p:val>
                                                <p:strVal val="#ppt_y-.1"/>
                                              </p:val>
                                            </p:tav>
                                            <p:tav tm="100000">
                                              <p:val>
                                                <p:strVal val="#ppt_y"/>
                                              </p:val>
                                            </p:tav>
                                          </p:tavLst>
                                        </p:anim>
                                      </p:childTnLst>
                                    </p:cTn>
                                  </p:par>
                                  <p:par>
                                    <p:cTn id="81" presetID="47" presetClass="entr" presetSubtype="0" fill="hold" grpId="0" nodeType="withEffect">
                                      <p:stCondLst>
                                        <p:cond delay="0"/>
                                      </p:stCondLst>
                                      <p:childTnLst>
                                        <p:set>
                                          <p:cBhvr>
                                            <p:cTn id="82" dur="1" fill="hold">
                                              <p:stCondLst>
                                                <p:cond delay="0"/>
                                              </p:stCondLst>
                                            </p:cTn>
                                            <p:tgtEl>
                                              <p:spTgt spid="94"/>
                                            </p:tgtEl>
                                            <p:attrNameLst>
                                              <p:attrName>style.visibility</p:attrName>
                                            </p:attrNameLst>
                                          </p:cBhvr>
                                          <p:to>
                                            <p:strVal val="visible"/>
                                          </p:to>
                                        </p:set>
                                        <p:animEffect transition="in" filter="fade">
                                          <p:cBhvr>
                                            <p:cTn id="83" dur="500"/>
                                            <p:tgtEl>
                                              <p:spTgt spid="94"/>
                                            </p:tgtEl>
                                          </p:cBhvr>
                                        </p:animEffect>
                                        <p:anim calcmode="lin" valueType="num">
                                          <p:cBhvr>
                                            <p:cTn id="84" dur="500" fill="hold"/>
                                            <p:tgtEl>
                                              <p:spTgt spid="94"/>
                                            </p:tgtEl>
                                            <p:attrNameLst>
                                              <p:attrName>ppt_x</p:attrName>
                                            </p:attrNameLst>
                                          </p:cBhvr>
                                          <p:tavLst>
                                            <p:tav tm="0">
                                              <p:val>
                                                <p:strVal val="#ppt_x"/>
                                              </p:val>
                                            </p:tav>
                                            <p:tav tm="100000">
                                              <p:val>
                                                <p:strVal val="#ppt_x"/>
                                              </p:val>
                                            </p:tav>
                                          </p:tavLst>
                                        </p:anim>
                                        <p:anim calcmode="lin" valueType="num">
                                          <p:cBhvr>
                                            <p:cTn id="85" dur="500" fill="hold"/>
                                            <p:tgtEl>
                                              <p:spTgt spid="94"/>
                                            </p:tgtEl>
                                            <p:attrNameLst>
                                              <p:attrName>ppt_y</p:attrName>
                                            </p:attrNameLst>
                                          </p:cBhvr>
                                          <p:tavLst>
                                            <p:tav tm="0">
                                              <p:val>
                                                <p:strVal val="#ppt_y-.1"/>
                                              </p:val>
                                            </p:tav>
                                            <p:tav tm="100000">
                                              <p:val>
                                                <p:strVal val="#ppt_y"/>
                                              </p:val>
                                            </p:tav>
                                          </p:tavLst>
                                        </p:anim>
                                      </p:childTnLst>
                                    </p:cTn>
                                  </p:par>
                                  <p:par>
                                    <p:cTn id="86" presetID="47" presetClass="entr" presetSubtype="0" fill="hold" nodeType="withEffect">
                                      <p:stCondLst>
                                        <p:cond delay="0"/>
                                      </p:stCondLst>
                                      <p:childTnLst>
                                        <p:set>
                                          <p:cBhvr>
                                            <p:cTn id="87" dur="1" fill="hold">
                                              <p:stCondLst>
                                                <p:cond delay="0"/>
                                              </p:stCondLst>
                                            </p:cTn>
                                            <p:tgtEl>
                                              <p:spTgt spid="98"/>
                                            </p:tgtEl>
                                            <p:attrNameLst>
                                              <p:attrName>style.visibility</p:attrName>
                                            </p:attrNameLst>
                                          </p:cBhvr>
                                          <p:to>
                                            <p:strVal val="visible"/>
                                          </p:to>
                                        </p:set>
                                        <p:animEffect transition="in" filter="fade">
                                          <p:cBhvr>
                                            <p:cTn id="88" dur="500"/>
                                            <p:tgtEl>
                                              <p:spTgt spid="98"/>
                                            </p:tgtEl>
                                          </p:cBhvr>
                                        </p:animEffect>
                                        <p:anim calcmode="lin" valueType="num">
                                          <p:cBhvr>
                                            <p:cTn id="89" dur="500" fill="hold"/>
                                            <p:tgtEl>
                                              <p:spTgt spid="98"/>
                                            </p:tgtEl>
                                            <p:attrNameLst>
                                              <p:attrName>ppt_x</p:attrName>
                                            </p:attrNameLst>
                                          </p:cBhvr>
                                          <p:tavLst>
                                            <p:tav tm="0">
                                              <p:val>
                                                <p:strVal val="#ppt_x"/>
                                              </p:val>
                                            </p:tav>
                                            <p:tav tm="100000">
                                              <p:val>
                                                <p:strVal val="#ppt_x"/>
                                              </p:val>
                                            </p:tav>
                                          </p:tavLst>
                                        </p:anim>
                                        <p:anim calcmode="lin" valueType="num">
                                          <p:cBhvr>
                                            <p:cTn id="90" dur="500" fill="hold"/>
                                            <p:tgtEl>
                                              <p:spTgt spid="98"/>
                                            </p:tgtEl>
                                            <p:attrNameLst>
                                              <p:attrName>ppt_y</p:attrName>
                                            </p:attrNameLst>
                                          </p:cBhvr>
                                          <p:tavLst>
                                            <p:tav tm="0">
                                              <p:val>
                                                <p:strVal val="#ppt_y-.1"/>
                                              </p:val>
                                            </p:tav>
                                            <p:tav tm="100000">
                                              <p:val>
                                                <p:strVal val="#ppt_y"/>
                                              </p:val>
                                            </p:tav>
                                          </p:tavLst>
                                        </p:anim>
                                      </p:childTnLst>
                                    </p:cTn>
                                  </p:par>
                                  <p:par>
                                    <p:cTn id="91" presetID="47" presetClass="entr" presetSubtype="0" fill="hold" grpId="0" nodeType="withEffect">
                                      <p:stCondLst>
                                        <p:cond delay="0"/>
                                      </p:stCondLst>
                                      <p:childTnLst>
                                        <p:set>
                                          <p:cBhvr>
                                            <p:cTn id="92" dur="1" fill="hold">
                                              <p:stCondLst>
                                                <p:cond delay="0"/>
                                              </p:stCondLst>
                                            </p:cTn>
                                            <p:tgtEl>
                                              <p:spTgt spid="97"/>
                                            </p:tgtEl>
                                            <p:attrNameLst>
                                              <p:attrName>style.visibility</p:attrName>
                                            </p:attrNameLst>
                                          </p:cBhvr>
                                          <p:to>
                                            <p:strVal val="visible"/>
                                          </p:to>
                                        </p:set>
                                        <p:animEffect transition="in" filter="fade">
                                          <p:cBhvr>
                                            <p:cTn id="93" dur="500"/>
                                            <p:tgtEl>
                                              <p:spTgt spid="97"/>
                                            </p:tgtEl>
                                          </p:cBhvr>
                                        </p:animEffect>
                                        <p:anim calcmode="lin" valueType="num">
                                          <p:cBhvr>
                                            <p:cTn id="94" dur="500" fill="hold"/>
                                            <p:tgtEl>
                                              <p:spTgt spid="97"/>
                                            </p:tgtEl>
                                            <p:attrNameLst>
                                              <p:attrName>ppt_x</p:attrName>
                                            </p:attrNameLst>
                                          </p:cBhvr>
                                          <p:tavLst>
                                            <p:tav tm="0">
                                              <p:val>
                                                <p:strVal val="#ppt_x"/>
                                              </p:val>
                                            </p:tav>
                                            <p:tav tm="100000">
                                              <p:val>
                                                <p:strVal val="#ppt_x"/>
                                              </p:val>
                                            </p:tav>
                                          </p:tavLst>
                                        </p:anim>
                                        <p:anim calcmode="lin" valueType="num">
                                          <p:cBhvr>
                                            <p:cTn id="95" dur="500" fill="hold"/>
                                            <p:tgtEl>
                                              <p:spTgt spid="97"/>
                                            </p:tgtEl>
                                            <p:attrNameLst>
                                              <p:attrName>ppt_y</p:attrName>
                                            </p:attrNameLst>
                                          </p:cBhvr>
                                          <p:tavLst>
                                            <p:tav tm="0">
                                              <p:val>
                                                <p:strVal val="#ppt_y-.1"/>
                                              </p:val>
                                            </p:tav>
                                            <p:tav tm="100000">
                                              <p:val>
                                                <p:strVal val="#ppt_y"/>
                                              </p:val>
                                            </p:tav>
                                          </p:tavLst>
                                        </p:anim>
                                      </p:childTnLst>
                                    </p:cTn>
                                  </p:par>
                                  <p:par>
                                    <p:cTn id="96" presetID="47" presetClass="entr" presetSubtype="0" fill="hold" nodeType="withEffect">
                                      <p:stCondLst>
                                        <p:cond delay="0"/>
                                      </p:stCondLst>
                                      <p:childTnLst>
                                        <p:set>
                                          <p:cBhvr>
                                            <p:cTn id="97" dur="1" fill="hold">
                                              <p:stCondLst>
                                                <p:cond delay="0"/>
                                              </p:stCondLst>
                                            </p:cTn>
                                            <p:tgtEl>
                                              <p:spTgt spid="100"/>
                                            </p:tgtEl>
                                            <p:attrNameLst>
                                              <p:attrName>style.visibility</p:attrName>
                                            </p:attrNameLst>
                                          </p:cBhvr>
                                          <p:to>
                                            <p:strVal val="visible"/>
                                          </p:to>
                                        </p:set>
                                        <p:animEffect transition="in" filter="fade">
                                          <p:cBhvr>
                                            <p:cTn id="98" dur="500"/>
                                            <p:tgtEl>
                                              <p:spTgt spid="100"/>
                                            </p:tgtEl>
                                          </p:cBhvr>
                                        </p:animEffect>
                                        <p:anim calcmode="lin" valueType="num">
                                          <p:cBhvr>
                                            <p:cTn id="99" dur="500" fill="hold"/>
                                            <p:tgtEl>
                                              <p:spTgt spid="100"/>
                                            </p:tgtEl>
                                            <p:attrNameLst>
                                              <p:attrName>ppt_x</p:attrName>
                                            </p:attrNameLst>
                                          </p:cBhvr>
                                          <p:tavLst>
                                            <p:tav tm="0">
                                              <p:val>
                                                <p:strVal val="#ppt_x"/>
                                              </p:val>
                                            </p:tav>
                                            <p:tav tm="100000">
                                              <p:val>
                                                <p:strVal val="#ppt_x"/>
                                              </p:val>
                                            </p:tav>
                                          </p:tavLst>
                                        </p:anim>
                                        <p:anim calcmode="lin" valueType="num">
                                          <p:cBhvr>
                                            <p:cTn id="100" dur="500" fill="hold"/>
                                            <p:tgtEl>
                                              <p:spTgt spid="100"/>
                                            </p:tgtEl>
                                            <p:attrNameLst>
                                              <p:attrName>ppt_y</p:attrName>
                                            </p:attrNameLst>
                                          </p:cBhvr>
                                          <p:tavLst>
                                            <p:tav tm="0">
                                              <p:val>
                                                <p:strVal val="#ppt_y-.1"/>
                                              </p:val>
                                            </p:tav>
                                            <p:tav tm="100000">
                                              <p:val>
                                                <p:strVal val="#ppt_y"/>
                                              </p:val>
                                            </p:tav>
                                          </p:tavLst>
                                        </p:anim>
                                      </p:childTnLst>
                                    </p:cTn>
                                  </p:par>
                                  <p:par>
                                    <p:cTn id="101" presetID="47" presetClass="entr" presetSubtype="0" fill="hold" nodeType="withEffect">
                                      <p:stCondLst>
                                        <p:cond delay="0"/>
                                      </p:stCondLst>
                                      <p:childTnLst>
                                        <p:set>
                                          <p:cBhvr>
                                            <p:cTn id="102" dur="1" fill="hold">
                                              <p:stCondLst>
                                                <p:cond delay="0"/>
                                              </p:stCondLst>
                                            </p:cTn>
                                            <p:tgtEl>
                                              <p:spTgt spid="109"/>
                                            </p:tgtEl>
                                            <p:attrNameLst>
                                              <p:attrName>style.visibility</p:attrName>
                                            </p:attrNameLst>
                                          </p:cBhvr>
                                          <p:to>
                                            <p:strVal val="visible"/>
                                          </p:to>
                                        </p:set>
                                        <p:animEffect transition="in" filter="fade">
                                          <p:cBhvr>
                                            <p:cTn id="103" dur="500"/>
                                            <p:tgtEl>
                                              <p:spTgt spid="109"/>
                                            </p:tgtEl>
                                          </p:cBhvr>
                                        </p:animEffect>
                                        <p:anim calcmode="lin" valueType="num">
                                          <p:cBhvr>
                                            <p:cTn id="104" dur="500" fill="hold"/>
                                            <p:tgtEl>
                                              <p:spTgt spid="109"/>
                                            </p:tgtEl>
                                            <p:attrNameLst>
                                              <p:attrName>ppt_x</p:attrName>
                                            </p:attrNameLst>
                                          </p:cBhvr>
                                          <p:tavLst>
                                            <p:tav tm="0">
                                              <p:val>
                                                <p:strVal val="#ppt_x"/>
                                              </p:val>
                                            </p:tav>
                                            <p:tav tm="100000">
                                              <p:val>
                                                <p:strVal val="#ppt_x"/>
                                              </p:val>
                                            </p:tav>
                                          </p:tavLst>
                                        </p:anim>
                                        <p:anim calcmode="lin" valueType="num">
                                          <p:cBhvr>
                                            <p:cTn id="105" dur="500" fill="hold"/>
                                            <p:tgtEl>
                                              <p:spTgt spid="109"/>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path" presetSubtype="0" accel="50000" fill="hold" grpId="0" nodeType="clickEffect">
                                      <p:stCondLst>
                                        <p:cond delay="0"/>
                                      </p:stCondLst>
                                      <p:childTnLst>
                                        <p:animMotion origin="layout" path="M -2.29167E-6 0 L -0.30507 0.00301 " pathEditMode="relative" rAng="0" ptsTypes="AA">
                                          <p:cBhvr>
                                            <p:cTn id="109" dur="750" fill="hold"/>
                                            <p:tgtEl>
                                              <p:spTgt spid="145"/>
                                            </p:tgtEl>
                                            <p:attrNameLst>
                                              <p:attrName>ppt_x</p:attrName>
                                              <p:attrName>ppt_y</p:attrName>
                                            </p:attrNameLst>
                                          </p:cBhvr>
                                          <p:rCtr x="-15195" y="162"/>
                                        </p:animMotion>
                                      </p:childTnLst>
                                    </p:cTn>
                                  </p:par>
                                </p:childTnLst>
                              </p:cTn>
                            </p:par>
                          </p:childTnLst>
                        </p:cTn>
                      </p:par>
                      <p:par>
                        <p:cTn id="110" fill="hold">
                          <p:stCondLst>
                            <p:cond delay="indefinite"/>
                          </p:stCondLst>
                          <p:childTnLst>
                            <p:par>
                              <p:cTn id="111" fill="hold">
                                <p:stCondLst>
                                  <p:cond delay="0"/>
                                </p:stCondLst>
                                <p:childTnLst>
                                  <p:par>
                                    <p:cTn id="112" presetID="35" presetClass="path" presetSubtype="0" accel="50000" fill="hold" grpId="1" nodeType="clickEffect">
                                      <p:stCondLst>
                                        <p:cond delay="0"/>
                                      </p:stCondLst>
                                      <p:childTnLst>
                                        <p:animMotion origin="layout" path="M -0.30508 0.00301 L -0.66784 0.00301 " pathEditMode="relative" rAng="0" ptsTypes="AA">
                                          <p:cBhvr>
                                            <p:cTn id="113" dur="750" fill="hold"/>
                                            <p:tgtEl>
                                              <p:spTgt spid="145"/>
                                            </p:tgtEl>
                                            <p:attrNameLst>
                                              <p:attrName>ppt_x</p:attrName>
                                              <p:attrName>ppt_y</p:attrName>
                                            </p:attrNameLst>
                                          </p:cBhvr>
                                          <p:rCtr x="-18138" y="0"/>
                                        </p:animMotion>
                                      </p:childTnLst>
                                    </p:cTn>
                                  </p:par>
                                </p:childTnLst>
                              </p:cTn>
                            </p:par>
                          </p:childTnLst>
                        </p:cTn>
                      </p:par>
                      <p:par>
                        <p:cTn id="114" fill="hold">
                          <p:stCondLst>
                            <p:cond delay="indefinite"/>
                          </p:stCondLst>
                          <p:childTnLst>
                            <p:par>
                              <p:cTn id="115" fill="hold">
                                <p:stCondLst>
                                  <p:cond delay="0"/>
                                </p:stCondLst>
                                <p:childTnLst>
                                  <p:par>
                                    <p:cTn id="116" presetID="42" presetClass="path" presetSubtype="0" accel="50000" fill="hold" grpId="0" nodeType="clickEffect">
                                      <p:stCondLst>
                                        <p:cond delay="0"/>
                                      </p:stCondLst>
                                      <p:childTnLst>
                                        <p:animMotion origin="layout" path="M 2.08333E-7 2.59259E-6 L -0.32226 0.00185 " pathEditMode="relative" rAng="0" ptsTypes="AA">
                                          <p:cBhvr>
                                            <p:cTn id="117" dur="750" fill="hold"/>
                                            <p:tgtEl>
                                              <p:spTgt spid="114"/>
                                            </p:tgtEl>
                                            <p:attrNameLst>
                                              <p:attrName>ppt_x</p:attrName>
                                              <p:attrName>ppt_y</p:attrName>
                                            </p:attrNameLst>
                                          </p:cBhvr>
                                          <p:rCtr x="-16068" y="93"/>
                                        </p:animMotion>
                                      </p:childTnLst>
                                    </p:cTn>
                                  </p:par>
                                </p:childTnLst>
                              </p:cTn>
                            </p:par>
                            <p:par>
                              <p:cTn id="118" fill="hold">
                                <p:stCondLst>
                                  <p:cond delay="750"/>
                                </p:stCondLst>
                                <p:childTnLst>
                                  <p:par>
                                    <p:cTn id="119" presetID="42" presetClass="path" presetSubtype="0" accel="50000" fill="hold" grpId="1" nodeType="afterEffect">
                                      <p:stCondLst>
                                        <p:cond delay="0"/>
                                      </p:stCondLst>
                                      <p:childTnLst>
                                        <p:animMotion origin="layout" path="M 2.91667E-6 -3.33333E-6 L -0.30599 0.00116 " pathEditMode="relative" rAng="0" ptsTypes="AA">
                                          <p:cBhvr>
                                            <p:cTn id="120" dur="750" fill="hold"/>
                                            <p:tgtEl>
                                              <p:spTgt spid="117"/>
                                            </p:tgtEl>
                                            <p:attrNameLst>
                                              <p:attrName>ppt_x</p:attrName>
                                              <p:attrName>ppt_y</p:attrName>
                                            </p:attrNameLst>
                                          </p:cBhvr>
                                          <p:rCtr x="-15299" y="46"/>
                                        </p:animMotion>
                                      </p:childTnLst>
                                    </p:cTn>
                                  </p:par>
                                </p:childTnLst>
                              </p:cTn>
                            </p:par>
                          </p:childTnLst>
                        </p:cTn>
                      </p:par>
                      <p:par>
                        <p:cTn id="121" fill="hold">
                          <p:stCondLst>
                            <p:cond delay="indefinite"/>
                          </p:stCondLst>
                          <p:childTnLst>
                            <p:par>
                              <p:cTn id="122" fill="hold">
                                <p:stCondLst>
                                  <p:cond delay="0"/>
                                </p:stCondLst>
                                <p:childTnLst>
                                  <p:par>
                                    <p:cTn id="123" presetID="35" presetClass="path" presetSubtype="0" accel="50000" fill="hold" grpId="1" nodeType="clickEffect">
                                      <p:stCondLst>
                                        <p:cond delay="0"/>
                                      </p:stCondLst>
                                      <p:childTnLst>
                                        <p:animMotion origin="layout" path="M -0.32227 0.00185 L -0.64831 0.00254 " pathEditMode="relative" rAng="0" ptsTypes="AA">
                                          <p:cBhvr>
                                            <p:cTn id="124" dur="750" fill="hold"/>
                                            <p:tgtEl>
                                              <p:spTgt spid="114"/>
                                            </p:tgtEl>
                                            <p:attrNameLst>
                                              <p:attrName>ppt_x</p:attrName>
                                              <p:attrName>ppt_y</p:attrName>
                                            </p:attrNameLst>
                                          </p:cBhvr>
                                          <p:rCtr x="-16302" y="23"/>
                                        </p:animMotion>
                                      </p:childTnLst>
                                    </p:cTn>
                                  </p:par>
                                  <p:par>
                                    <p:cTn id="125" presetID="35" presetClass="path" presetSubtype="0" accel="50000" fill="hold" grpId="0" nodeType="withEffect">
                                      <p:stCondLst>
                                        <p:cond delay="0"/>
                                      </p:stCondLst>
                                      <p:childTnLst>
                                        <p:animMotion origin="layout" path="M -0.30599 0.00116 L -0.34558 0.00093 " pathEditMode="relative" rAng="0" ptsTypes="AA">
                                          <p:cBhvr>
                                            <p:cTn id="126" dur="750" fill="hold"/>
                                            <p:tgtEl>
                                              <p:spTgt spid="117"/>
                                            </p:tgtEl>
                                            <p:attrNameLst>
                                              <p:attrName>ppt_x</p:attrName>
                                              <p:attrName>ppt_y</p:attrName>
                                            </p:attrNameLst>
                                          </p:cBhvr>
                                          <p:rCtr x="-1979" y="0"/>
                                        </p:animMotion>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fill="hold" grpId="0" nodeType="clickEffect">
                                      <p:stCondLst>
                                        <p:cond delay="0"/>
                                      </p:stCondLst>
                                      <p:childTnLst>
                                        <p:animMotion origin="layout" path="M -4.375E-6 2.59259E-6 L -0.32773 0.00208 " pathEditMode="relative" rAng="0" ptsTypes="AA">
                                          <p:cBhvr>
                                            <p:cTn id="130" dur="750" fill="hold"/>
                                            <p:tgtEl>
                                              <p:spTgt spid="118"/>
                                            </p:tgtEl>
                                            <p:attrNameLst>
                                              <p:attrName>ppt_x</p:attrName>
                                              <p:attrName>ppt_y</p:attrName>
                                            </p:attrNameLst>
                                          </p:cBhvr>
                                          <p:rCtr x="-16393" y="93"/>
                                        </p:animMotion>
                                      </p:childTnLst>
                                    </p:cTn>
                                  </p:par>
                                </p:childTnLst>
                              </p:cTn>
                            </p:par>
                            <p:par>
                              <p:cTn id="131" fill="hold">
                                <p:stCondLst>
                                  <p:cond delay="750"/>
                                </p:stCondLst>
                                <p:childTnLst>
                                  <p:par>
                                    <p:cTn id="132" presetID="42" presetClass="path" presetSubtype="0" accel="50000" fill="hold" grpId="0" nodeType="afterEffect">
                                      <p:stCondLst>
                                        <p:cond delay="0"/>
                                      </p:stCondLst>
                                      <p:childTnLst>
                                        <p:animMotion origin="layout" path="M -3.54167E-6 7.40741E-7 L -0.3082 -1.11111E-6 " pathEditMode="relative" rAng="0" ptsTypes="AA">
                                          <p:cBhvr>
                                            <p:cTn id="133" dur="750" fill="hold"/>
                                            <p:tgtEl>
                                              <p:spTgt spid="121"/>
                                            </p:tgtEl>
                                            <p:attrNameLst>
                                              <p:attrName>ppt_x</p:attrName>
                                              <p:attrName>ppt_y</p:attrName>
                                            </p:attrNameLst>
                                          </p:cBhvr>
                                          <p:rCtr x="-15703" y="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2" grpId="0" animBg="1"/>
          <p:bldP spid="24" grpId="0" animBg="1"/>
          <p:bldP spid="25" grpId="0" animBg="1"/>
          <p:bldP spid="26" grpId="0" animBg="1"/>
          <p:bldP spid="94" grpId="0" animBg="1"/>
          <p:bldP spid="97" grpId="0" animBg="1"/>
          <p:bldP spid="114" grpId="0" animBg="1"/>
          <p:bldP spid="114" grpId="1" animBg="1"/>
          <p:bldP spid="117" grpId="0" animBg="1"/>
          <p:bldP spid="117" grpId="1" animBg="1"/>
          <p:bldP spid="118" grpId="0" animBg="1"/>
          <p:bldP spid="121" grpId="0" animBg="1"/>
          <p:bldP spid="126" grpId="0" animBg="1"/>
          <p:bldP spid="130" grpId="0" animBg="1"/>
          <p:bldP spid="145" grpId="0" animBg="1"/>
          <p:bldP spid="145" grpId="1" animBg="1"/>
        </p:bldLst>
      </p:timing>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4154984"/>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Ý tưởng: Decision tree chia bộ dữ liệu thành nhiều node khác nhau. Mỗi node sẽ có 1 giá trị gọi là Gini(impurity) dùng để đo độ tinh khiết của node.</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Dùng thuật toán CART algorithm để huấn luyện decision tree</a:t>
              </a:r>
            </a:p>
            <a:p>
              <a:pPr lvl="1"/>
              <a:r>
                <a:rPr lang="vi-VN" sz="2200" b="1">
                  <a:solidFill>
                    <a:schemeClr val="bg1"/>
                  </a:solidFill>
                  <a:latin typeface="Arial" panose="020B0604020202020204" pitchFamily="34" charset="0"/>
                  <a:cs typeface="Arial" panose="020B0604020202020204" pitchFamily="34" charset="0"/>
                </a:rPr>
                <a:t>		+ Chọn 1 features k và threshold t_k (điểm để tách dữ liệu thành 2 bộ dữ liệu nhỏ)</a:t>
              </a:r>
            </a:p>
            <a:p>
              <a:pPr lvl="1"/>
              <a:r>
                <a:rPr lang="vi-VN" sz="2200" b="1">
                  <a:solidFill>
                    <a:schemeClr val="bg1"/>
                  </a:solidFill>
                  <a:latin typeface="Arial" panose="020B0604020202020204" pitchFamily="34" charset="0"/>
                  <a:cs typeface="Arial" panose="020B0604020202020204" pitchFamily="34" charset="0"/>
                </a:rPr>
                <a:t>		+ Dừng lại khi đến độ sâu quy định và impurity không thể giảm thêm.</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G Left/right để đo gini của subnet trái và phải</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M left/right là số lượng samples của subnet trái và phải</a:t>
              </a:r>
            </a:p>
            <a:p>
              <a:pPr marL="800100" lvl="1" indent="-342900">
                <a:buFont typeface="Wingdings" panose="05000000000000000000" pitchFamily="2" charset="2"/>
                <a:buChar char="Ø"/>
              </a:pPr>
              <a:endParaRPr lang="vi-VN" sz="2200" b="1">
                <a:solidFill>
                  <a:schemeClr val="bg1"/>
                </a:solidFill>
                <a:latin typeface="Arial" panose="020B0604020202020204" pitchFamily="34" charset="0"/>
                <a:cs typeface="Arial" panose="020B0604020202020204" pitchFamily="34" charset="0"/>
              </a:endParaRP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052318" y="256902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pic>
        <p:nvPicPr>
          <p:cNvPr id="16" name="image27.png">
            <a:extLst>
              <a:ext uri="{FF2B5EF4-FFF2-40B4-BE49-F238E27FC236}">
                <a16:creationId xmlns:a16="http://schemas.microsoft.com/office/drawing/2014/main" id="{4165C965-C638-4BE3-BFEF-EE94915E4246}"/>
              </a:ext>
            </a:extLst>
          </p:cNvPr>
          <p:cNvPicPr/>
          <p:nvPr/>
        </p:nvPicPr>
        <p:blipFill>
          <a:blip r:embed="rId2"/>
          <a:srcRect/>
          <a:stretch>
            <a:fillRect/>
          </a:stretch>
        </p:blipFill>
        <p:spPr>
          <a:xfrm>
            <a:off x="844766" y="5007116"/>
            <a:ext cx="4772660" cy="942975"/>
          </a:xfrm>
          <a:prstGeom prst="rect">
            <a:avLst/>
          </a:prstGeom>
          <a:ln/>
        </p:spPr>
      </p:pic>
    </p:spTree>
    <p:extLst>
      <p:ext uri="{BB962C8B-B14F-4D97-AF65-F5344CB8AC3E}">
        <p14:creationId xmlns:p14="http://schemas.microsoft.com/office/powerpoint/2010/main" val="266679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Hình chữ nhật 154">
            <a:extLst>
              <a:ext uri="{FF2B5EF4-FFF2-40B4-BE49-F238E27FC236}">
                <a16:creationId xmlns:a16="http://schemas.microsoft.com/office/drawing/2014/main" id="{93410F49-65CD-4F67-8952-D8B1F2864FCC}"/>
              </a:ext>
            </a:extLst>
          </p:cNvPr>
          <p:cNvSpPr/>
          <p:nvPr/>
        </p:nvSpPr>
        <p:spPr>
          <a:xfrm>
            <a:off x="-4813"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24172" y="362960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052318" y="256902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pic>
        <p:nvPicPr>
          <p:cNvPr id="13" name="image29.png">
            <a:extLst>
              <a:ext uri="{FF2B5EF4-FFF2-40B4-BE49-F238E27FC236}">
                <a16:creationId xmlns:a16="http://schemas.microsoft.com/office/drawing/2014/main" id="{28C9E9E3-DFB6-4434-9518-168D715DE97E}"/>
              </a:ext>
            </a:extLst>
          </p:cNvPr>
          <p:cNvPicPr/>
          <p:nvPr/>
        </p:nvPicPr>
        <p:blipFill>
          <a:blip r:embed="rId2"/>
          <a:srcRect/>
          <a:stretch>
            <a:fillRect/>
          </a:stretch>
        </p:blipFill>
        <p:spPr>
          <a:xfrm>
            <a:off x="2088230" y="1710320"/>
            <a:ext cx="4705985" cy="3838575"/>
          </a:xfrm>
          <a:prstGeom prst="rect">
            <a:avLst/>
          </a:prstGeom>
          <a:ln/>
        </p:spPr>
      </p:pic>
    </p:spTree>
    <p:extLst>
      <p:ext uri="{BB962C8B-B14F-4D97-AF65-F5344CB8AC3E}">
        <p14:creationId xmlns:p14="http://schemas.microsoft.com/office/powerpoint/2010/main" val="22743046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5170646"/>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Parametric: đã được xác định trước tham số của parameter trước khi huấn luyện</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Non-parametric: chưa xác định trước tham số của parameter trước khi huấn luyện.</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Decision tree là non-parametric models. Vì thế ta cần xác định các parameter của decision tree trước khi huấn luyện như:</a:t>
              </a:r>
            </a:p>
            <a:p>
              <a:pPr lvl="1"/>
              <a:r>
                <a:rPr lang="vi-VN" sz="2200" b="1">
                  <a:solidFill>
                    <a:schemeClr val="bg1"/>
                  </a:solidFill>
                  <a:latin typeface="Arial" panose="020B0604020202020204" pitchFamily="34" charset="0"/>
                  <a:cs typeface="Arial" panose="020B0604020202020204" pitchFamily="34" charset="0"/>
                </a:rPr>
                <a:t>		+ Max_depth: độ sâu của tree</a:t>
              </a:r>
            </a:p>
            <a:p>
              <a:pPr lvl="1"/>
              <a:r>
                <a:rPr lang="vi-VN" sz="2200" b="1">
                  <a:solidFill>
                    <a:schemeClr val="bg1"/>
                  </a:solidFill>
                  <a:latin typeface="Arial" panose="020B0604020202020204" pitchFamily="34" charset="0"/>
                  <a:cs typeface="Arial" panose="020B0604020202020204" pitchFamily="34" charset="0"/>
                </a:rPr>
                <a:t>		+ Min_samples_split: số lượng sample tối thiểu để tiếp tục tách</a:t>
              </a:r>
            </a:p>
            <a:p>
              <a:pPr lvl="1"/>
              <a:r>
                <a:rPr lang="vi-VN" sz="2200" b="1">
                  <a:solidFill>
                    <a:schemeClr val="bg1"/>
                  </a:solidFill>
                  <a:latin typeface="Arial" panose="020B0604020202020204" pitchFamily="34" charset="0"/>
                  <a:cs typeface="Arial" panose="020B0604020202020204" pitchFamily="34" charset="0"/>
                </a:rPr>
                <a:t>		+ Min_sample_leaf: số lượng sample tối thiểu của một nút lá</a:t>
              </a:r>
            </a:p>
            <a:p>
              <a:pPr lvl="1"/>
              <a:r>
                <a:rPr lang="vi-VN" sz="2200" b="1">
                  <a:solidFill>
                    <a:schemeClr val="bg1"/>
                  </a:solidFill>
                  <a:latin typeface="Arial" panose="020B0604020202020204" pitchFamily="34" charset="0"/>
                  <a:cs typeface="Arial" panose="020B0604020202020204" pitchFamily="34" charset="0"/>
                </a:rPr>
                <a:t>		+ Max_leaf_nodes: số lượng nút lá tối đa của một tree</a:t>
              </a:r>
            </a:p>
            <a:p>
              <a:pPr lvl="1"/>
              <a:r>
                <a:rPr lang="vi-VN" sz="2200" b="1">
                  <a:solidFill>
                    <a:schemeClr val="bg1"/>
                  </a:solidFill>
                  <a:latin typeface="Arial" panose="020B0604020202020204" pitchFamily="34" charset="0"/>
                  <a:cs typeface="Arial" panose="020B0604020202020204" pitchFamily="34" charset="0"/>
                </a:rPr>
                <a:t>		+ Max_features: số lượng features sẽ dùng</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052318" y="362960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spTree>
    <p:extLst>
      <p:ext uri="{BB962C8B-B14F-4D97-AF65-F5344CB8AC3E}">
        <p14:creationId xmlns:p14="http://schemas.microsoft.com/office/powerpoint/2010/main" val="94328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2462213"/>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Nếu decision  tree bị overfitting, ta có thể điều chỉnh các parameter này để khắc phục vấn đề</a:t>
              </a:r>
            </a:p>
            <a:p>
              <a:pPr lvl="1"/>
              <a:r>
                <a:rPr lang="vi-VN" sz="2200" b="1">
                  <a:solidFill>
                    <a:schemeClr val="bg1"/>
                  </a:solidFill>
                  <a:latin typeface="Arial" panose="020B0604020202020204" pitchFamily="34" charset="0"/>
                  <a:cs typeface="Arial" panose="020B0604020202020204" pitchFamily="34" charset="0"/>
                </a:rPr>
                <a:t>		+ Giảm max_depth</a:t>
              </a:r>
            </a:p>
            <a:p>
              <a:pPr lvl="1"/>
              <a:r>
                <a:rPr lang="vi-VN" sz="2200" b="1">
                  <a:solidFill>
                    <a:schemeClr val="bg1"/>
                  </a:solidFill>
                  <a:latin typeface="Arial" panose="020B0604020202020204" pitchFamily="34" charset="0"/>
                  <a:cs typeface="Arial" panose="020B0604020202020204" pitchFamily="34" charset="0"/>
                </a:rPr>
                <a:t>		+ Tăng min_sample_split</a:t>
              </a:r>
            </a:p>
            <a:p>
              <a:pPr lvl="1"/>
              <a:r>
                <a:rPr lang="vi-VN" sz="2200" b="1">
                  <a:solidFill>
                    <a:schemeClr val="bg1"/>
                  </a:solidFill>
                  <a:latin typeface="Arial" panose="020B0604020202020204" pitchFamily="34" charset="0"/>
                  <a:cs typeface="Arial" panose="020B0604020202020204" pitchFamily="34" charset="0"/>
                </a:rPr>
                <a:t>		+ Giảm max leaf node</a:t>
              </a:r>
            </a:p>
            <a:p>
              <a:pPr lvl="1"/>
              <a:r>
                <a:rPr lang="vi-VN" sz="2200" b="1">
                  <a:solidFill>
                    <a:schemeClr val="bg1"/>
                  </a:solidFill>
                  <a:latin typeface="Arial" panose="020B0604020202020204" pitchFamily="34" charset="0"/>
                  <a:cs typeface="Arial" panose="020B0604020202020204" pitchFamily="34" charset="0"/>
                </a:rPr>
                <a:t>		+ Giảm max_feature</a:t>
              </a:r>
            </a:p>
            <a:p>
              <a:pPr lvl="1"/>
              <a:r>
                <a:rPr lang="vi-VN" sz="2200" b="1">
                  <a:solidFill>
                    <a:schemeClr val="bg1"/>
                  </a:solidFill>
                  <a:latin typeface="Arial" panose="020B0604020202020204" pitchFamily="34" charset="0"/>
                  <a:cs typeface="Arial" panose="020B0604020202020204" pitchFamily="34" charset="0"/>
                </a:rPr>
                <a:t>		+ Tăng min_sample_leafe</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052318" y="362960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spTree>
    <p:extLst>
      <p:ext uri="{BB962C8B-B14F-4D97-AF65-F5344CB8AC3E}">
        <p14:creationId xmlns:p14="http://schemas.microsoft.com/office/powerpoint/2010/main" val="633324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3477875"/>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Tương tự như decision tree classification, nhưng thay vì dự đoán từng class của mỗi node. Nó sẽ dự đoán value. </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Ý tưởng: </a:t>
              </a:r>
              <a:r>
                <a:rPr lang="vi-VN" sz="2200">
                  <a:solidFill>
                    <a:schemeClr val="bg1"/>
                  </a:solidFill>
                  <a:latin typeface="Arial" panose="020B0604020202020204" pitchFamily="34" charset="0"/>
                  <a:cs typeface="Arial" panose="020B0604020202020204" pitchFamily="34" charset="0"/>
                </a:rPr>
                <a:t>Model sẽ vẽ một cái cây đi qua các điểm của bộ dữ liệu</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Ta vẫn sẽ dùng thuật toán CART để huấn luyện decision tree regression, nhưng sẽ thay đổi gini thành MSE</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m left/right là số lượng samples của subnet trái và phải</a:t>
              </a:r>
            </a:p>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MSE left/right là sai số trung bình của subnet trái, phải.</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052318" y="469018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pic>
        <p:nvPicPr>
          <p:cNvPr id="15" name="image4.png">
            <a:extLst>
              <a:ext uri="{FF2B5EF4-FFF2-40B4-BE49-F238E27FC236}">
                <a16:creationId xmlns:a16="http://schemas.microsoft.com/office/drawing/2014/main" id="{CF8E15D3-5D6C-4844-A3C5-4E920027A3F1}"/>
              </a:ext>
            </a:extLst>
          </p:cNvPr>
          <p:cNvPicPr/>
          <p:nvPr/>
        </p:nvPicPr>
        <p:blipFill>
          <a:blip r:embed="rId2"/>
          <a:srcRect/>
          <a:stretch>
            <a:fillRect/>
          </a:stretch>
        </p:blipFill>
        <p:spPr>
          <a:xfrm>
            <a:off x="1134136" y="4599992"/>
            <a:ext cx="5273675" cy="774700"/>
          </a:xfrm>
          <a:prstGeom prst="rect">
            <a:avLst/>
          </a:prstGeom>
          <a:ln/>
        </p:spPr>
      </p:pic>
    </p:spTree>
    <p:extLst>
      <p:ext uri="{BB962C8B-B14F-4D97-AF65-F5344CB8AC3E}">
        <p14:creationId xmlns:p14="http://schemas.microsoft.com/office/powerpoint/2010/main" val="227258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430887"/>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Kết quả:</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052318" y="4690188"/>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924172" y="5763210"/>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pic>
        <p:nvPicPr>
          <p:cNvPr id="13" name="image2.png">
            <a:extLst>
              <a:ext uri="{FF2B5EF4-FFF2-40B4-BE49-F238E27FC236}">
                <a16:creationId xmlns:a16="http://schemas.microsoft.com/office/drawing/2014/main" id="{7A1757E0-1CD5-4A0F-B63F-A3F97CCCE096}"/>
              </a:ext>
            </a:extLst>
          </p:cNvPr>
          <p:cNvPicPr/>
          <p:nvPr/>
        </p:nvPicPr>
        <p:blipFill>
          <a:blip r:embed="rId2"/>
          <a:srcRect/>
          <a:stretch>
            <a:fillRect/>
          </a:stretch>
        </p:blipFill>
        <p:spPr>
          <a:xfrm>
            <a:off x="1134136" y="1481596"/>
            <a:ext cx="5273675" cy="2387600"/>
          </a:xfrm>
          <a:prstGeom prst="rect">
            <a:avLst/>
          </a:prstGeom>
          <a:ln/>
        </p:spPr>
      </p:pic>
      <p:pic>
        <p:nvPicPr>
          <p:cNvPr id="14" name="image12.png">
            <a:extLst>
              <a:ext uri="{FF2B5EF4-FFF2-40B4-BE49-F238E27FC236}">
                <a16:creationId xmlns:a16="http://schemas.microsoft.com/office/drawing/2014/main" id="{98661F1B-E75F-4533-BBF4-AB7DB01D0585}"/>
              </a:ext>
            </a:extLst>
          </p:cNvPr>
          <p:cNvPicPr/>
          <p:nvPr/>
        </p:nvPicPr>
        <p:blipFill>
          <a:blip r:embed="rId3"/>
          <a:srcRect/>
          <a:stretch>
            <a:fillRect/>
          </a:stretch>
        </p:blipFill>
        <p:spPr>
          <a:xfrm>
            <a:off x="723953" y="4226933"/>
            <a:ext cx="2928632" cy="2097899"/>
          </a:xfrm>
          <a:prstGeom prst="rect">
            <a:avLst/>
          </a:prstGeom>
          <a:ln/>
        </p:spPr>
      </p:pic>
      <p:pic>
        <p:nvPicPr>
          <p:cNvPr id="16" name="image10.png">
            <a:extLst>
              <a:ext uri="{FF2B5EF4-FFF2-40B4-BE49-F238E27FC236}">
                <a16:creationId xmlns:a16="http://schemas.microsoft.com/office/drawing/2014/main" id="{F7EAA9B7-3956-48B3-85AE-4FB5DD9C9EE4}"/>
              </a:ext>
            </a:extLst>
          </p:cNvPr>
          <p:cNvPicPr/>
          <p:nvPr/>
        </p:nvPicPr>
        <p:blipFill>
          <a:blip r:embed="rId4"/>
          <a:srcRect/>
          <a:stretch>
            <a:fillRect/>
          </a:stretch>
        </p:blipFill>
        <p:spPr>
          <a:xfrm>
            <a:off x="4028693" y="4226933"/>
            <a:ext cx="3806155" cy="2097899"/>
          </a:xfrm>
          <a:prstGeom prst="rect">
            <a:avLst/>
          </a:prstGeom>
          <a:ln/>
        </p:spPr>
      </p:pic>
    </p:spTree>
    <p:extLst>
      <p:ext uri="{BB962C8B-B14F-4D97-AF65-F5344CB8AC3E}">
        <p14:creationId xmlns:p14="http://schemas.microsoft.com/office/powerpoint/2010/main" val="268552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ình chữ nhật 3">
            <a:extLst>
              <a:ext uri="{FF2B5EF4-FFF2-40B4-BE49-F238E27FC236}">
                <a16:creationId xmlns:a16="http://schemas.microsoft.com/office/drawing/2014/main" id="{5B0E25ED-A59D-419C-AAC0-4B4E982CA95F}"/>
              </a:ext>
            </a:extLst>
          </p:cNvPr>
          <p:cNvSpPr/>
          <p:nvPr/>
        </p:nvSpPr>
        <p:spPr>
          <a:xfrm>
            <a:off x="2901820" y="130629"/>
            <a:ext cx="4534678" cy="672737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vi-VN" sz="3600" dirty="0"/>
          </a:p>
        </p:txBody>
      </p:sp>
      <p:sp>
        <p:nvSpPr>
          <p:cNvPr id="5" name="Hình chữ nhật 4">
            <a:extLst>
              <a:ext uri="{FF2B5EF4-FFF2-40B4-BE49-F238E27FC236}">
                <a16:creationId xmlns:a16="http://schemas.microsoft.com/office/drawing/2014/main" id="{1F6DF24B-25D4-49FC-8CAB-55FDBEA485B6}"/>
              </a:ext>
            </a:extLst>
          </p:cNvPr>
          <p:cNvSpPr/>
          <p:nvPr/>
        </p:nvSpPr>
        <p:spPr>
          <a:xfrm>
            <a:off x="7657322" y="130628"/>
            <a:ext cx="4534678" cy="6727372"/>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ình chữ nhật 5">
            <a:extLst>
              <a:ext uri="{FF2B5EF4-FFF2-40B4-BE49-F238E27FC236}">
                <a16:creationId xmlns:a16="http://schemas.microsoft.com/office/drawing/2014/main" id="{A7388E85-4AF2-4DA2-8374-F9FE949AC3BE}"/>
              </a:ext>
            </a:extLst>
          </p:cNvPr>
          <p:cNvSpPr/>
          <p:nvPr/>
        </p:nvSpPr>
        <p:spPr>
          <a:xfrm>
            <a:off x="2901821" y="858415"/>
            <a:ext cx="9290179" cy="1586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8" name="Hình chữ nhật 7">
            <a:extLst>
              <a:ext uri="{FF2B5EF4-FFF2-40B4-BE49-F238E27FC236}">
                <a16:creationId xmlns:a16="http://schemas.microsoft.com/office/drawing/2014/main" id="{26F9FEC8-773D-450A-80A5-7E02991C27B3}"/>
              </a:ext>
            </a:extLst>
          </p:cNvPr>
          <p:cNvSpPr/>
          <p:nvPr/>
        </p:nvSpPr>
        <p:spPr>
          <a:xfrm>
            <a:off x="-121298" y="1828799"/>
            <a:ext cx="2407298" cy="3312367"/>
          </a:xfrm>
          <a:prstGeom prst="rect">
            <a:avLst/>
          </a:prstGeom>
          <a:solidFill>
            <a:srgbClr val="FFFFFF"/>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a:solidFill>
                  <a:schemeClr val="tx1"/>
                </a:solidFill>
              </a:rPr>
              <a:t>Machine learning vs Lập trình truyền thống</a:t>
            </a:r>
            <a:endParaRPr lang="vi-VN" sz="3600" dirty="0">
              <a:solidFill>
                <a:schemeClr val="tx1"/>
              </a:solidFill>
            </a:endParaRPr>
          </a:p>
        </p:txBody>
      </p:sp>
      <p:sp>
        <p:nvSpPr>
          <p:cNvPr id="9" name="Hộp Văn bản 8">
            <a:extLst>
              <a:ext uri="{FF2B5EF4-FFF2-40B4-BE49-F238E27FC236}">
                <a16:creationId xmlns:a16="http://schemas.microsoft.com/office/drawing/2014/main" id="{2975837B-BBCC-46FD-9378-BD077E98EA80}"/>
              </a:ext>
            </a:extLst>
          </p:cNvPr>
          <p:cNvSpPr txBox="1"/>
          <p:nvPr/>
        </p:nvSpPr>
        <p:spPr>
          <a:xfrm>
            <a:off x="2901819" y="88974"/>
            <a:ext cx="4534679" cy="707886"/>
          </a:xfrm>
          <a:prstGeom prst="rect">
            <a:avLst/>
          </a:prstGeom>
          <a:noFill/>
        </p:spPr>
        <p:txBody>
          <a:bodyPr wrap="square" rtlCol="0">
            <a:spAutoFit/>
          </a:bodyPr>
          <a:lstStyle/>
          <a:p>
            <a:pPr algn="ctr"/>
            <a:r>
              <a:rPr lang="en-US" sz="4000">
                <a:solidFill>
                  <a:schemeClr val="bg1"/>
                </a:solidFill>
              </a:rPr>
              <a:t>Machine learning</a:t>
            </a:r>
            <a:endParaRPr lang="vi-VN" sz="4000" dirty="0">
              <a:solidFill>
                <a:schemeClr val="bg1"/>
              </a:solidFill>
            </a:endParaRPr>
          </a:p>
        </p:txBody>
      </p:sp>
      <p:sp>
        <p:nvSpPr>
          <p:cNvPr id="10" name="Hộp Văn bản 9">
            <a:extLst>
              <a:ext uri="{FF2B5EF4-FFF2-40B4-BE49-F238E27FC236}">
                <a16:creationId xmlns:a16="http://schemas.microsoft.com/office/drawing/2014/main" id="{96C1D130-7CE1-4DC7-97C2-CB86FCD23CE1}"/>
              </a:ext>
            </a:extLst>
          </p:cNvPr>
          <p:cNvSpPr txBox="1"/>
          <p:nvPr/>
        </p:nvSpPr>
        <p:spPr>
          <a:xfrm>
            <a:off x="7657322" y="150529"/>
            <a:ext cx="4534677" cy="646331"/>
          </a:xfrm>
          <a:prstGeom prst="rect">
            <a:avLst/>
          </a:prstGeom>
          <a:noFill/>
        </p:spPr>
        <p:txBody>
          <a:bodyPr wrap="square" rtlCol="0">
            <a:spAutoFit/>
          </a:bodyPr>
          <a:lstStyle/>
          <a:p>
            <a:pPr algn="ctr"/>
            <a:r>
              <a:rPr lang="en-US" sz="3600">
                <a:solidFill>
                  <a:schemeClr val="bg1"/>
                </a:solidFill>
              </a:rPr>
              <a:t>Lập trình truyền thống</a:t>
            </a:r>
            <a:endParaRPr lang="vi-VN" sz="3600" dirty="0">
              <a:solidFill>
                <a:schemeClr val="bg1"/>
              </a:solidFill>
            </a:endParaRPr>
          </a:p>
        </p:txBody>
      </p:sp>
      <p:sp>
        <p:nvSpPr>
          <p:cNvPr id="11" name="Hộp Văn bản 10">
            <a:extLst>
              <a:ext uri="{FF2B5EF4-FFF2-40B4-BE49-F238E27FC236}">
                <a16:creationId xmlns:a16="http://schemas.microsoft.com/office/drawing/2014/main" id="{304A4FA8-E3F8-46DB-A87D-AE2D2CD45847}"/>
              </a:ext>
            </a:extLst>
          </p:cNvPr>
          <p:cNvSpPr txBox="1"/>
          <p:nvPr/>
        </p:nvSpPr>
        <p:spPr>
          <a:xfrm>
            <a:off x="3012233" y="1147665"/>
            <a:ext cx="4330959" cy="3785652"/>
          </a:xfrm>
          <a:prstGeom prst="rect">
            <a:avLst/>
          </a:prstGeom>
          <a:noFill/>
        </p:spPr>
        <p:txBody>
          <a:bodyPr wrap="square" rtlCol="0">
            <a:spAutoFit/>
          </a:bodyPr>
          <a:lstStyle/>
          <a:p>
            <a:pPr marL="342900" indent="-342900">
              <a:buFont typeface="Wingdings" panose="05000000000000000000" pitchFamily="2" charset="2"/>
              <a:buChar char="Ø"/>
            </a:pPr>
            <a:r>
              <a:rPr lang="vi-VN" sz="2400">
                <a:solidFill>
                  <a:schemeClr val="bg1"/>
                </a:solidFill>
              </a:rPr>
              <a:t>Tốc độ huấn luyện dữ liệu và học tập có thể là khá lâu.</a:t>
            </a:r>
          </a:p>
          <a:p>
            <a:pPr marL="342900" indent="-342900">
              <a:buFont typeface="Wingdings" panose="05000000000000000000" pitchFamily="2" charset="2"/>
              <a:buChar char="Ø"/>
            </a:pPr>
            <a:r>
              <a:rPr lang="vi-VN" sz="2400">
                <a:solidFill>
                  <a:schemeClr val="bg1"/>
                </a:solidFill>
              </a:rPr>
              <a:t>Có thể tự học tập thông minh lên mà không cần tác động nâng cấp từ người lập trình</a:t>
            </a:r>
          </a:p>
          <a:p>
            <a:pPr marL="342900" indent="-342900">
              <a:buFont typeface="Wingdings" panose="05000000000000000000" pitchFamily="2" charset="2"/>
              <a:buChar char="Ø"/>
            </a:pPr>
            <a:r>
              <a:rPr lang="vi-VN" sz="2400">
                <a:solidFill>
                  <a:schemeClr val="bg1"/>
                </a:solidFill>
              </a:rPr>
              <a:t>Có thể giải quyết nhanh chóng hơn phương pháp lập trình thông thường ở một số bài toán phức tạp.</a:t>
            </a:r>
          </a:p>
        </p:txBody>
      </p:sp>
      <p:sp>
        <p:nvSpPr>
          <p:cNvPr id="12" name="Hộp Văn bản 11">
            <a:extLst>
              <a:ext uri="{FF2B5EF4-FFF2-40B4-BE49-F238E27FC236}">
                <a16:creationId xmlns:a16="http://schemas.microsoft.com/office/drawing/2014/main" id="{398F5C4C-00A8-4180-AC46-0BB08E893D29}"/>
              </a:ext>
            </a:extLst>
          </p:cNvPr>
          <p:cNvSpPr txBox="1"/>
          <p:nvPr/>
        </p:nvSpPr>
        <p:spPr>
          <a:xfrm>
            <a:off x="7800392" y="1147665"/>
            <a:ext cx="4273419" cy="5262979"/>
          </a:xfrm>
          <a:prstGeom prst="rect">
            <a:avLst/>
          </a:prstGeom>
          <a:noFill/>
        </p:spPr>
        <p:txBody>
          <a:bodyPr wrap="square" rtlCol="0">
            <a:spAutoFit/>
          </a:bodyPr>
          <a:lstStyle/>
          <a:p>
            <a:pPr marL="342900" indent="-342900">
              <a:buFont typeface="Wingdings" panose="05000000000000000000" pitchFamily="2" charset="2"/>
              <a:buChar char="Ø"/>
            </a:pPr>
            <a:r>
              <a:rPr lang="vi-VN" sz="2400">
                <a:solidFill>
                  <a:schemeClr val="bg1"/>
                </a:solidFill>
              </a:rPr>
              <a:t>Xử lý bài toán đơn giản ít phức tạp một cách nhanh chóng và chính xác.</a:t>
            </a:r>
          </a:p>
          <a:p>
            <a:pPr marL="342900" indent="-342900">
              <a:buFont typeface="Wingdings" panose="05000000000000000000" pitchFamily="2" charset="2"/>
              <a:buChar char="Ø"/>
            </a:pPr>
            <a:r>
              <a:rPr lang="vi-VN" sz="2400">
                <a:solidFill>
                  <a:schemeClr val="bg1"/>
                </a:solidFill>
              </a:rPr>
              <a:t>Không thể tự động thông minh lên mà phải phụ thuộc vào sự nâng cấp trực tiếp của người lập trình.</a:t>
            </a:r>
          </a:p>
          <a:p>
            <a:pPr marL="342900" indent="-342900">
              <a:buFont typeface="Wingdings" panose="05000000000000000000" pitchFamily="2" charset="2"/>
              <a:buChar char="Ø"/>
            </a:pPr>
            <a:r>
              <a:rPr lang="vi-VN" sz="2400">
                <a:solidFill>
                  <a:schemeClr val="bg1"/>
                </a:solidFill>
              </a:rPr>
              <a:t>Bắt buộc người lập trình phải lập trình một cách tường minh.</a:t>
            </a:r>
          </a:p>
          <a:p>
            <a:pPr marL="342900" indent="-342900">
              <a:buFont typeface="Wingdings" panose="05000000000000000000" pitchFamily="2" charset="2"/>
              <a:buChar char="Ø"/>
            </a:pPr>
            <a:r>
              <a:rPr lang="vi-VN" sz="2400">
                <a:solidFill>
                  <a:schemeClr val="bg1"/>
                </a:solidFill>
              </a:rPr>
              <a:t>Không thể xử lý được một số bài toán phức tạp hoặc mất rất nhiều thời gian và tài nguyên.</a:t>
            </a:r>
          </a:p>
        </p:txBody>
      </p:sp>
    </p:spTree>
    <p:extLst>
      <p:ext uri="{BB962C8B-B14F-4D97-AF65-F5344CB8AC3E}">
        <p14:creationId xmlns:p14="http://schemas.microsoft.com/office/powerpoint/2010/main" val="17215587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1785104"/>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Regularization thì cần thiết khi huấn luyện decision tree. Huấn luyện decision tree với regularization khá dễ, ta chỉ cần chỉnh tham số của các parameter như max_depth, m, min_samples_split, min_sample_leaf, max_leaf_nodes, max_features.</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052318" y="5763210"/>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Regularization</a:t>
            </a:r>
          </a:p>
        </p:txBody>
      </p:sp>
      <p:pic>
        <p:nvPicPr>
          <p:cNvPr id="12" name="image11.png">
            <a:extLst>
              <a:ext uri="{FF2B5EF4-FFF2-40B4-BE49-F238E27FC236}">
                <a16:creationId xmlns:a16="http://schemas.microsoft.com/office/drawing/2014/main" id="{575975E5-9201-4300-9726-E3E6D96A451A}"/>
              </a:ext>
            </a:extLst>
          </p:cNvPr>
          <p:cNvPicPr/>
          <p:nvPr/>
        </p:nvPicPr>
        <p:blipFill>
          <a:blip r:embed="rId2"/>
          <a:srcRect/>
          <a:stretch>
            <a:fillRect/>
          </a:stretch>
        </p:blipFill>
        <p:spPr>
          <a:xfrm>
            <a:off x="1804385" y="3164892"/>
            <a:ext cx="5273675" cy="2870200"/>
          </a:xfrm>
          <a:prstGeom prst="rect">
            <a:avLst/>
          </a:prstGeom>
          <a:ln/>
        </p:spPr>
      </p:pic>
    </p:spTree>
    <p:extLst>
      <p:ext uri="{BB962C8B-B14F-4D97-AF65-F5344CB8AC3E}">
        <p14:creationId xmlns:p14="http://schemas.microsoft.com/office/powerpoint/2010/main" val="4159716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1785104"/>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Regularization thì cần thiết khi huấn luyện decision tree. Huấn luyện decision tree với regularization khá dễ, ta chỉ cần chỉnh tham số của các parameter như max_depth, m, min_samples_split, min_sample_leaf, max_leaf_nodes, max_features.</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nn-NO" sz="2400" b="1">
                <a:solidFill>
                  <a:schemeClr val="tx1"/>
                </a:solidFill>
              </a:rPr>
              <a:t>Giới thiệu</a:t>
            </a:r>
            <a:endParaRPr lang="vi-VN" sz="2400" b="1" dirty="0">
              <a:solidFill>
                <a:schemeClr val="tx1"/>
              </a:solidFill>
            </a:endParaRP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052318" y="5763210"/>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Regularization</a:t>
            </a:r>
          </a:p>
        </p:txBody>
      </p:sp>
      <p:pic>
        <p:nvPicPr>
          <p:cNvPr id="12" name="image11.png">
            <a:extLst>
              <a:ext uri="{FF2B5EF4-FFF2-40B4-BE49-F238E27FC236}">
                <a16:creationId xmlns:a16="http://schemas.microsoft.com/office/drawing/2014/main" id="{575975E5-9201-4300-9726-E3E6D96A451A}"/>
              </a:ext>
            </a:extLst>
          </p:cNvPr>
          <p:cNvPicPr/>
          <p:nvPr/>
        </p:nvPicPr>
        <p:blipFill>
          <a:blip r:embed="rId2"/>
          <a:srcRect/>
          <a:stretch>
            <a:fillRect/>
          </a:stretch>
        </p:blipFill>
        <p:spPr>
          <a:xfrm>
            <a:off x="1804385" y="3164892"/>
            <a:ext cx="5273675" cy="2870200"/>
          </a:xfrm>
          <a:prstGeom prst="rect">
            <a:avLst/>
          </a:prstGeom>
          <a:ln/>
        </p:spPr>
      </p:pic>
    </p:spTree>
    <p:extLst>
      <p:ext uri="{BB962C8B-B14F-4D97-AF65-F5344CB8AC3E}">
        <p14:creationId xmlns:p14="http://schemas.microsoft.com/office/powerpoint/2010/main" val="64456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2123658"/>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Decision tree thì dễ hiểu, dễ cài đặt, linh hoạt và mạnh mẽ. Tuy nhiên decision tree có một vài nhược điểm đó là các decision boundary của decision tree thường song song hoặc vuông góc với trục tọa độ. Điều đó làm decision tree nhạy cảm với việc xoay dữ liệu do decision tree không biểu diễn được các đường chéo. </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052318" y="5763210"/>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Không ổn định</a:t>
            </a:r>
          </a:p>
        </p:txBody>
      </p:sp>
    </p:spTree>
    <p:extLst>
      <p:ext uri="{BB962C8B-B14F-4D97-AF65-F5344CB8AC3E}">
        <p14:creationId xmlns:p14="http://schemas.microsoft.com/office/powerpoint/2010/main" val="169544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 name="Nhóm 153">
            <a:extLst>
              <a:ext uri="{FF2B5EF4-FFF2-40B4-BE49-F238E27FC236}">
                <a16:creationId xmlns:a16="http://schemas.microsoft.com/office/drawing/2014/main" id="{E665FF8F-41DB-4CE7-9573-2E0638536067}"/>
              </a:ext>
            </a:extLst>
          </p:cNvPr>
          <p:cNvGrpSpPr/>
          <p:nvPr/>
        </p:nvGrpSpPr>
        <p:grpSpPr>
          <a:xfrm>
            <a:off x="-443352" y="765109"/>
            <a:ext cx="9330612" cy="6092891"/>
            <a:chOff x="-438539" y="765109"/>
            <a:chExt cx="9330612" cy="6092891"/>
          </a:xfrm>
        </p:grpSpPr>
        <p:sp>
          <p:nvSpPr>
            <p:cNvPr id="155" name="Hình chữ nhật 154">
              <a:extLst>
                <a:ext uri="{FF2B5EF4-FFF2-40B4-BE49-F238E27FC236}">
                  <a16:creationId xmlns:a16="http://schemas.microsoft.com/office/drawing/2014/main" id="{93410F49-65CD-4F67-8952-D8B1F2864FCC}"/>
                </a:ext>
              </a:extLst>
            </p:cNvPr>
            <p:cNvSpPr/>
            <p:nvPr/>
          </p:nvSpPr>
          <p:spPr>
            <a:xfrm>
              <a:off x="0" y="765109"/>
              <a:ext cx="8892073" cy="609289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6" name="Hộp Văn bản 155">
              <a:extLst>
                <a:ext uri="{FF2B5EF4-FFF2-40B4-BE49-F238E27FC236}">
                  <a16:creationId xmlns:a16="http://schemas.microsoft.com/office/drawing/2014/main" id="{62AABE7B-E869-4C99-A53B-AF536A789130}"/>
                </a:ext>
              </a:extLst>
            </p:cNvPr>
            <p:cNvSpPr txBox="1"/>
            <p:nvPr/>
          </p:nvSpPr>
          <p:spPr>
            <a:xfrm>
              <a:off x="-438539" y="907909"/>
              <a:ext cx="8428652" cy="430887"/>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Xoay đường chéo</a:t>
              </a:r>
            </a:p>
          </p:txBody>
        </p:sp>
      </p:grpSp>
      <p:sp>
        <p:nvSpPr>
          <p:cNvPr id="3" name="Hình chữ nhật 2">
            <a:extLst>
              <a:ext uri="{FF2B5EF4-FFF2-40B4-BE49-F238E27FC236}">
                <a16:creationId xmlns:a16="http://schemas.microsoft.com/office/drawing/2014/main" id="{8FC0B471-2518-466E-B554-F0322797D943}"/>
              </a:ext>
            </a:extLst>
          </p:cNvPr>
          <p:cNvSpPr/>
          <p:nvPr/>
        </p:nvSpPr>
        <p:spPr>
          <a:xfrm>
            <a:off x="8954278" y="136848"/>
            <a:ext cx="3175517" cy="970384"/>
          </a:xfrm>
          <a:prstGeom prst="rect">
            <a:avLst/>
          </a:prstGeom>
          <a:solidFill>
            <a:schemeClr val="bg1"/>
          </a:solidFill>
          <a:ln w="762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rgbClr val="003A48"/>
                </a:solidFill>
              </a:rPr>
              <a:t>DECISION TREE</a:t>
            </a:r>
            <a:endParaRPr lang="vi-VN" sz="2800" dirty="0">
              <a:solidFill>
                <a:srgbClr val="003A48"/>
              </a:solidFill>
            </a:endParaRPr>
          </a:p>
        </p:txBody>
      </p:sp>
      <p:sp>
        <p:nvSpPr>
          <p:cNvPr id="18" name="Hình chữ nhật 17">
            <a:extLst>
              <a:ext uri="{FF2B5EF4-FFF2-40B4-BE49-F238E27FC236}">
                <a16:creationId xmlns:a16="http://schemas.microsoft.com/office/drawing/2014/main" id="{FB0983C1-B1F4-478C-9BB9-BA487C99691E}"/>
              </a:ext>
            </a:extLst>
          </p:cNvPr>
          <p:cNvSpPr/>
          <p:nvPr/>
        </p:nvSpPr>
        <p:spPr>
          <a:xfrm>
            <a:off x="8924172" y="1496006"/>
            <a:ext cx="3236725"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Classification</a:t>
            </a:r>
          </a:p>
        </p:txBody>
      </p:sp>
      <p:sp>
        <p:nvSpPr>
          <p:cNvPr id="2" name="Hình chữ nhật 1">
            <a:extLst>
              <a:ext uri="{FF2B5EF4-FFF2-40B4-BE49-F238E27FC236}">
                <a16:creationId xmlns:a16="http://schemas.microsoft.com/office/drawing/2014/main" id="{E88B8E32-1FB6-4C5A-A1A8-1947323FF9C0}"/>
              </a:ext>
            </a:extLst>
          </p:cNvPr>
          <p:cNvSpPr/>
          <p:nvPr/>
        </p:nvSpPr>
        <p:spPr>
          <a:xfrm>
            <a:off x="0" y="136848"/>
            <a:ext cx="2301240" cy="516237"/>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800" dirty="0"/>
          </a:p>
        </p:txBody>
      </p:sp>
      <p:sp>
        <p:nvSpPr>
          <p:cNvPr id="157" name="Hình chữ nhật 156">
            <a:extLst>
              <a:ext uri="{FF2B5EF4-FFF2-40B4-BE49-F238E27FC236}">
                <a16:creationId xmlns:a16="http://schemas.microsoft.com/office/drawing/2014/main" id="{68239DE8-3DBE-422D-8E96-8677B57133D5}"/>
              </a:ext>
            </a:extLst>
          </p:cNvPr>
          <p:cNvSpPr/>
          <p:nvPr/>
        </p:nvSpPr>
        <p:spPr>
          <a:xfrm>
            <a:off x="8954278" y="362960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Decision Tree Regression</a:t>
            </a:r>
          </a:p>
        </p:txBody>
      </p:sp>
      <p:sp>
        <p:nvSpPr>
          <p:cNvPr id="160" name="Hình chữ nhật 159">
            <a:extLst>
              <a:ext uri="{FF2B5EF4-FFF2-40B4-BE49-F238E27FC236}">
                <a16:creationId xmlns:a16="http://schemas.microsoft.com/office/drawing/2014/main" id="{69CB14AC-4FFF-4578-82CB-D8541B70D4AE}"/>
              </a:ext>
            </a:extLst>
          </p:cNvPr>
          <p:cNvSpPr/>
          <p:nvPr/>
        </p:nvSpPr>
        <p:spPr>
          <a:xfrm>
            <a:off x="8954278" y="2569028"/>
            <a:ext cx="3237722"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Parametric và non-parametric models</a:t>
            </a:r>
          </a:p>
        </p:txBody>
      </p:sp>
      <p:sp>
        <p:nvSpPr>
          <p:cNvPr id="10" name="Hình chữ nhật 156">
            <a:extLst>
              <a:ext uri="{FF2B5EF4-FFF2-40B4-BE49-F238E27FC236}">
                <a16:creationId xmlns:a16="http://schemas.microsoft.com/office/drawing/2014/main" id="{BA29355D-AE37-470F-BD55-9BB667217ED1}"/>
              </a:ext>
            </a:extLst>
          </p:cNvPr>
          <p:cNvSpPr/>
          <p:nvPr/>
        </p:nvSpPr>
        <p:spPr>
          <a:xfrm>
            <a:off x="8924172" y="4690188"/>
            <a:ext cx="3267828" cy="970384"/>
          </a:xfrm>
          <a:prstGeom prst="rect">
            <a:avLst/>
          </a:prstGeom>
          <a:no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b="1">
                <a:solidFill>
                  <a:schemeClr val="tx1"/>
                </a:solidFill>
              </a:rPr>
              <a:t>Regularization</a:t>
            </a:r>
          </a:p>
        </p:txBody>
      </p:sp>
      <p:sp>
        <p:nvSpPr>
          <p:cNvPr id="11" name="Hình chữ nhật 156">
            <a:extLst>
              <a:ext uri="{FF2B5EF4-FFF2-40B4-BE49-F238E27FC236}">
                <a16:creationId xmlns:a16="http://schemas.microsoft.com/office/drawing/2014/main" id="{2B204F79-1019-44F8-B06C-70C7EEC6DDF4}"/>
              </a:ext>
            </a:extLst>
          </p:cNvPr>
          <p:cNvSpPr/>
          <p:nvPr/>
        </p:nvSpPr>
        <p:spPr>
          <a:xfrm>
            <a:off x="8052318" y="5763210"/>
            <a:ext cx="4139682" cy="970384"/>
          </a:xfrm>
          <a:prstGeom prst="rect">
            <a:avLst/>
          </a:prstGeom>
          <a:solidFill>
            <a:srgbClr val="003A48"/>
          </a:solidFill>
          <a:ln w="571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t>Không ổn định</a:t>
            </a:r>
          </a:p>
        </p:txBody>
      </p:sp>
      <p:sp>
        <p:nvSpPr>
          <p:cNvPr id="12" name="Hộp Văn bản 155">
            <a:extLst>
              <a:ext uri="{FF2B5EF4-FFF2-40B4-BE49-F238E27FC236}">
                <a16:creationId xmlns:a16="http://schemas.microsoft.com/office/drawing/2014/main" id="{169443E0-CAE0-413C-B321-CD81806D9FD1}"/>
              </a:ext>
            </a:extLst>
          </p:cNvPr>
          <p:cNvSpPr txBox="1"/>
          <p:nvPr/>
        </p:nvSpPr>
        <p:spPr>
          <a:xfrm>
            <a:off x="-443352" y="3683913"/>
            <a:ext cx="8428652" cy="430887"/>
          </a:xfrm>
          <a:prstGeom prst="rect">
            <a:avLst/>
          </a:prstGeom>
          <a:noFill/>
        </p:spPr>
        <p:txBody>
          <a:bodyPr wrap="square" rtlCol="0">
            <a:spAutoFit/>
          </a:bodyPr>
          <a:lstStyle/>
          <a:p>
            <a:pPr marL="800100" lvl="1" indent="-342900">
              <a:buFont typeface="Wingdings" panose="05000000000000000000" pitchFamily="2" charset="2"/>
              <a:buChar char="Ø"/>
            </a:pPr>
            <a:r>
              <a:rPr lang="vi-VN" sz="2200" b="1">
                <a:solidFill>
                  <a:schemeClr val="bg1"/>
                </a:solidFill>
                <a:latin typeface="Arial" panose="020B0604020202020204" pitchFamily="34" charset="0"/>
                <a:cs typeface="Arial" panose="020B0604020202020204" pitchFamily="34" charset="0"/>
              </a:rPr>
              <a:t>Sau mỗi lần huấn luyện cho ra một kết quả khác biệt</a:t>
            </a:r>
          </a:p>
        </p:txBody>
      </p:sp>
      <p:pic>
        <p:nvPicPr>
          <p:cNvPr id="13" name="image7.png">
            <a:extLst>
              <a:ext uri="{FF2B5EF4-FFF2-40B4-BE49-F238E27FC236}">
                <a16:creationId xmlns:a16="http://schemas.microsoft.com/office/drawing/2014/main" id="{9A6DCEE4-5F6F-4312-829D-CA74BA52E31E}"/>
              </a:ext>
            </a:extLst>
          </p:cNvPr>
          <p:cNvPicPr/>
          <p:nvPr/>
        </p:nvPicPr>
        <p:blipFill>
          <a:blip r:embed="rId2"/>
          <a:srcRect/>
          <a:stretch>
            <a:fillRect/>
          </a:stretch>
        </p:blipFill>
        <p:spPr>
          <a:xfrm>
            <a:off x="642810" y="1481596"/>
            <a:ext cx="5273675" cy="1993900"/>
          </a:xfrm>
          <a:prstGeom prst="rect">
            <a:avLst/>
          </a:prstGeom>
          <a:ln/>
        </p:spPr>
      </p:pic>
      <p:pic>
        <p:nvPicPr>
          <p:cNvPr id="14" name="image14.png">
            <a:extLst>
              <a:ext uri="{FF2B5EF4-FFF2-40B4-BE49-F238E27FC236}">
                <a16:creationId xmlns:a16="http://schemas.microsoft.com/office/drawing/2014/main" id="{1D9B0A97-FFCA-4689-842B-6437A5AB492B}"/>
              </a:ext>
            </a:extLst>
          </p:cNvPr>
          <p:cNvPicPr/>
          <p:nvPr/>
        </p:nvPicPr>
        <p:blipFill>
          <a:blip r:embed="rId3"/>
          <a:srcRect/>
          <a:stretch>
            <a:fillRect/>
          </a:stretch>
        </p:blipFill>
        <p:spPr>
          <a:xfrm>
            <a:off x="642810" y="4226824"/>
            <a:ext cx="5273675" cy="2451100"/>
          </a:xfrm>
          <a:prstGeom prst="rect">
            <a:avLst/>
          </a:prstGeom>
          <a:ln/>
        </p:spPr>
      </p:pic>
    </p:spTree>
    <p:extLst>
      <p:ext uri="{BB962C8B-B14F-4D97-AF65-F5344CB8AC3E}">
        <p14:creationId xmlns:p14="http://schemas.microsoft.com/office/powerpoint/2010/main" val="313388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03A48"/>
        </a:solidFill>
        <a:effectLst/>
      </p:bgPr>
    </p:bg>
    <p:spTree>
      <p:nvGrpSpPr>
        <p:cNvPr id="1" name=""/>
        <p:cNvGrpSpPr/>
        <p:nvPr/>
      </p:nvGrpSpPr>
      <p:grpSpPr>
        <a:xfrm>
          <a:off x="0" y="0"/>
          <a:ext cx="0" cy="0"/>
          <a:chOff x="0" y="0"/>
          <a:chExt cx="0" cy="0"/>
        </a:xfrm>
      </p:grpSpPr>
      <p:sp>
        <p:nvSpPr>
          <p:cNvPr id="7" name="Hình chữ nhật: Góc Tròn 6">
            <a:extLst>
              <a:ext uri="{FF2B5EF4-FFF2-40B4-BE49-F238E27FC236}">
                <a16:creationId xmlns:a16="http://schemas.microsoft.com/office/drawing/2014/main" id="{ED1272A8-DD97-4D71-AF7B-225CFE20434A}"/>
              </a:ext>
            </a:extLst>
          </p:cNvPr>
          <p:cNvSpPr/>
          <p:nvPr/>
        </p:nvSpPr>
        <p:spPr>
          <a:xfrm>
            <a:off x="9006840" y="1324512"/>
            <a:ext cx="5689600" cy="111760"/>
          </a:xfrm>
          <a:prstGeom prst="roundRect">
            <a:avLst>
              <a:gd name="adj" fmla="val 50000"/>
            </a:avLst>
          </a:prstGeom>
          <a:solidFill>
            <a:srgbClr val="C900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8" name="Hình chữ nhật: Góc Tròn 7">
            <a:extLst>
              <a:ext uri="{FF2B5EF4-FFF2-40B4-BE49-F238E27FC236}">
                <a16:creationId xmlns:a16="http://schemas.microsoft.com/office/drawing/2014/main" id="{FC382411-8941-411E-8FF8-A3515EDD4F28}"/>
              </a:ext>
            </a:extLst>
          </p:cNvPr>
          <p:cNvSpPr/>
          <p:nvPr/>
        </p:nvSpPr>
        <p:spPr>
          <a:xfrm rot="5400000">
            <a:off x="6106160" y="8549640"/>
            <a:ext cx="5689600" cy="111760"/>
          </a:xfrm>
          <a:prstGeom prst="roundRect">
            <a:avLst>
              <a:gd name="adj" fmla="val 50000"/>
            </a:avLst>
          </a:prstGeom>
          <a:solidFill>
            <a:srgbClr val="C900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9" name="Hình chữ nhật: Góc Tròn 8">
            <a:extLst>
              <a:ext uri="{FF2B5EF4-FFF2-40B4-BE49-F238E27FC236}">
                <a16:creationId xmlns:a16="http://schemas.microsoft.com/office/drawing/2014/main" id="{90752571-8F38-442D-85AD-5B7536463217}"/>
              </a:ext>
            </a:extLst>
          </p:cNvPr>
          <p:cNvSpPr/>
          <p:nvPr/>
        </p:nvSpPr>
        <p:spPr>
          <a:xfrm rot="10800000">
            <a:off x="-2157730" y="5648958"/>
            <a:ext cx="5689600" cy="111760"/>
          </a:xfrm>
          <a:prstGeom prst="roundRect">
            <a:avLst>
              <a:gd name="adj" fmla="val 50000"/>
            </a:avLst>
          </a:prstGeom>
          <a:solidFill>
            <a:srgbClr val="C900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1" name="Hình chữ nhật: Góc Tròn 10">
            <a:extLst>
              <a:ext uri="{FF2B5EF4-FFF2-40B4-BE49-F238E27FC236}">
                <a16:creationId xmlns:a16="http://schemas.microsoft.com/office/drawing/2014/main" id="{E6C828C0-1A09-44F7-BF13-C33555484784}"/>
              </a:ext>
            </a:extLst>
          </p:cNvPr>
          <p:cNvSpPr/>
          <p:nvPr/>
        </p:nvSpPr>
        <p:spPr>
          <a:xfrm rot="16200000">
            <a:off x="742950" y="-2900680"/>
            <a:ext cx="5689600" cy="111760"/>
          </a:xfrm>
          <a:prstGeom prst="roundRect">
            <a:avLst>
              <a:gd name="adj" fmla="val 50000"/>
            </a:avLst>
          </a:prstGeom>
          <a:solidFill>
            <a:srgbClr val="C900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5" name="Hình chữ nhật 4">
            <a:extLst>
              <a:ext uri="{FF2B5EF4-FFF2-40B4-BE49-F238E27FC236}">
                <a16:creationId xmlns:a16="http://schemas.microsoft.com/office/drawing/2014/main" id="{1EEE3205-D6AA-4B0C-A504-8EB811D5B24C}"/>
              </a:ext>
            </a:extLst>
          </p:cNvPr>
          <p:cNvSpPr/>
          <p:nvPr/>
        </p:nvSpPr>
        <p:spPr>
          <a:xfrm>
            <a:off x="5364480" y="0"/>
            <a:ext cx="7284720" cy="1324512"/>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 name="Hình chữ nhật 2">
            <a:extLst>
              <a:ext uri="{FF2B5EF4-FFF2-40B4-BE49-F238E27FC236}">
                <a16:creationId xmlns:a16="http://schemas.microsoft.com/office/drawing/2014/main" id="{4A125A64-F21C-4D55-B50C-9C53260FED17}"/>
              </a:ext>
            </a:extLst>
          </p:cNvPr>
          <p:cNvSpPr/>
          <p:nvPr/>
        </p:nvSpPr>
        <p:spPr>
          <a:xfrm>
            <a:off x="9006840" y="858520"/>
            <a:ext cx="3403600" cy="599948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4" name="Hình chữ nhật 3">
            <a:extLst>
              <a:ext uri="{FF2B5EF4-FFF2-40B4-BE49-F238E27FC236}">
                <a16:creationId xmlns:a16="http://schemas.microsoft.com/office/drawing/2014/main" id="{EA43C41F-BD19-4212-90DA-FD71E7E89B58}"/>
              </a:ext>
            </a:extLst>
          </p:cNvPr>
          <p:cNvSpPr/>
          <p:nvPr/>
        </p:nvSpPr>
        <p:spPr>
          <a:xfrm>
            <a:off x="2585720" y="5760720"/>
            <a:ext cx="7884160" cy="161544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0" name="Hình chữ nhật 9">
            <a:extLst>
              <a:ext uri="{FF2B5EF4-FFF2-40B4-BE49-F238E27FC236}">
                <a16:creationId xmlns:a16="http://schemas.microsoft.com/office/drawing/2014/main" id="{C3858C42-C573-47DD-BC73-0F84F8BCF0E3}"/>
              </a:ext>
            </a:extLst>
          </p:cNvPr>
          <p:cNvSpPr/>
          <p:nvPr/>
        </p:nvSpPr>
        <p:spPr>
          <a:xfrm>
            <a:off x="-364490" y="-238760"/>
            <a:ext cx="3896360" cy="5999480"/>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nvGrpSpPr>
          <p:cNvPr id="32" name="Nhóm 31">
            <a:extLst>
              <a:ext uri="{FF2B5EF4-FFF2-40B4-BE49-F238E27FC236}">
                <a16:creationId xmlns:a16="http://schemas.microsoft.com/office/drawing/2014/main" id="{2F6BA940-76AE-4192-899F-F719F68A62E9}"/>
              </a:ext>
            </a:extLst>
          </p:cNvPr>
          <p:cNvGrpSpPr/>
          <p:nvPr/>
        </p:nvGrpSpPr>
        <p:grpSpPr>
          <a:xfrm>
            <a:off x="509954" y="472440"/>
            <a:ext cx="10859086" cy="6075678"/>
            <a:chOff x="509954" y="472440"/>
            <a:chExt cx="10859086" cy="6075678"/>
          </a:xfrm>
        </p:grpSpPr>
        <p:sp>
          <p:nvSpPr>
            <p:cNvPr id="12" name="Sao: 5 Cánh 11">
              <a:extLst>
                <a:ext uri="{FF2B5EF4-FFF2-40B4-BE49-F238E27FC236}">
                  <a16:creationId xmlns:a16="http://schemas.microsoft.com/office/drawing/2014/main" id="{EE3F1D35-32EC-4B57-B9B1-4FAF9737FBCD}"/>
                </a:ext>
              </a:extLst>
            </p:cNvPr>
            <p:cNvSpPr/>
            <p:nvPr/>
          </p:nvSpPr>
          <p:spPr>
            <a:xfrm>
              <a:off x="509954" y="3681144"/>
              <a:ext cx="354232" cy="354232"/>
            </a:xfrm>
            <a:prstGeom prst="star5">
              <a:avLst/>
            </a:pr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3" name="Sao: 5 Cánh 12">
              <a:extLst>
                <a:ext uri="{FF2B5EF4-FFF2-40B4-BE49-F238E27FC236}">
                  <a16:creationId xmlns:a16="http://schemas.microsoft.com/office/drawing/2014/main" id="{F04628D0-673A-4388-BE78-52FB68B2B407}"/>
                </a:ext>
              </a:extLst>
            </p:cNvPr>
            <p:cNvSpPr/>
            <p:nvPr/>
          </p:nvSpPr>
          <p:spPr>
            <a:xfrm>
              <a:off x="6831428" y="643108"/>
              <a:ext cx="354232" cy="354232"/>
            </a:xfrm>
            <a:prstGeom prst="star5">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4" name="Sao: 5 Cánh 13">
              <a:extLst>
                <a:ext uri="{FF2B5EF4-FFF2-40B4-BE49-F238E27FC236}">
                  <a16:creationId xmlns:a16="http://schemas.microsoft.com/office/drawing/2014/main" id="{B69A9F73-FC02-42E2-BF1C-6C5E1F027F7B}"/>
                </a:ext>
              </a:extLst>
            </p:cNvPr>
            <p:cNvSpPr/>
            <p:nvPr/>
          </p:nvSpPr>
          <p:spPr>
            <a:xfrm>
              <a:off x="1749962" y="5350606"/>
              <a:ext cx="354232" cy="354232"/>
            </a:xfrm>
            <a:prstGeom prst="star5">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5" name="Sao: 5 Cánh 14">
              <a:extLst>
                <a:ext uri="{FF2B5EF4-FFF2-40B4-BE49-F238E27FC236}">
                  <a16:creationId xmlns:a16="http://schemas.microsoft.com/office/drawing/2014/main" id="{A48324DD-2A5A-4059-87B9-9820B2F82E86}"/>
                </a:ext>
              </a:extLst>
            </p:cNvPr>
            <p:cNvSpPr/>
            <p:nvPr/>
          </p:nvSpPr>
          <p:spPr>
            <a:xfrm>
              <a:off x="10651392" y="4973320"/>
              <a:ext cx="354232" cy="354232"/>
            </a:xfrm>
            <a:prstGeom prst="star5">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6" name="Sao: 5 Cánh 15">
              <a:extLst>
                <a:ext uri="{FF2B5EF4-FFF2-40B4-BE49-F238E27FC236}">
                  <a16:creationId xmlns:a16="http://schemas.microsoft.com/office/drawing/2014/main" id="{3484927C-7A81-4092-B55B-08BE2C8E8135}"/>
                </a:ext>
              </a:extLst>
            </p:cNvPr>
            <p:cNvSpPr/>
            <p:nvPr/>
          </p:nvSpPr>
          <p:spPr>
            <a:xfrm>
              <a:off x="3177637" y="2293131"/>
              <a:ext cx="354232" cy="354232"/>
            </a:xfrm>
            <a:prstGeom prst="star5">
              <a:avLst/>
            </a:pr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7" name="Sao: 5 Cánh 16">
              <a:extLst>
                <a:ext uri="{FF2B5EF4-FFF2-40B4-BE49-F238E27FC236}">
                  <a16:creationId xmlns:a16="http://schemas.microsoft.com/office/drawing/2014/main" id="{5BE7332C-BF77-420F-A412-2409EC4390D4}"/>
                </a:ext>
              </a:extLst>
            </p:cNvPr>
            <p:cNvSpPr/>
            <p:nvPr/>
          </p:nvSpPr>
          <p:spPr>
            <a:xfrm>
              <a:off x="5915123" y="6193886"/>
              <a:ext cx="354232" cy="354232"/>
            </a:xfrm>
            <a:prstGeom prst="star5">
              <a:avLst/>
            </a:pr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8" name="Sao: 5 Cánh 17">
              <a:extLst>
                <a:ext uri="{FF2B5EF4-FFF2-40B4-BE49-F238E27FC236}">
                  <a16:creationId xmlns:a16="http://schemas.microsoft.com/office/drawing/2014/main" id="{2F39817B-E33C-4EA6-A63D-53059131A4CD}"/>
                </a:ext>
              </a:extLst>
            </p:cNvPr>
            <p:cNvSpPr/>
            <p:nvPr/>
          </p:nvSpPr>
          <p:spPr>
            <a:xfrm>
              <a:off x="10473592" y="472440"/>
              <a:ext cx="354232" cy="354232"/>
            </a:xfrm>
            <a:prstGeom prst="star5">
              <a:avLst/>
            </a:pr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9" name="Sao: 5 Cánh 18">
              <a:extLst>
                <a:ext uri="{FF2B5EF4-FFF2-40B4-BE49-F238E27FC236}">
                  <a16:creationId xmlns:a16="http://schemas.microsoft.com/office/drawing/2014/main" id="{40BCF2ED-9358-4C36-BAB7-1A78475F1A7E}"/>
                </a:ext>
              </a:extLst>
            </p:cNvPr>
            <p:cNvSpPr/>
            <p:nvPr/>
          </p:nvSpPr>
          <p:spPr>
            <a:xfrm>
              <a:off x="10101580" y="2738804"/>
              <a:ext cx="354232" cy="354232"/>
            </a:xfrm>
            <a:prstGeom prst="star5">
              <a:avLst/>
            </a:pr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0" name="Sao: 5 Cánh 19">
              <a:extLst>
                <a:ext uri="{FF2B5EF4-FFF2-40B4-BE49-F238E27FC236}">
                  <a16:creationId xmlns:a16="http://schemas.microsoft.com/office/drawing/2014/main" id="{0631169B-27DD-4CEF-AD89-2035D52C5B25}"/>
                </a:ext>
              </a:extLst>
            </p:cNvPr>
            <p:cNvSpPr/>
            <p:nvPr/>
          </p:nvSpPr>
          <p:spPr>
            <a:xfrm>
              <a:off x="864186" y="826672"/>
              <a:ext cx="354232" cy="354232"/>
            </a:xfrm>
            <a:prstGeom prst="star5">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2" name="Hình tự do: Hình 21">
              <a:extLst>
                <a:ext uri="{FF2B5EF4-FFF2-40B4-BE49-F238E27FC236}">
                  <a16:creationId xmlns:a16="http://schemas.microsoft.com/office/drawing/2014/main" id="{520C35E9-BFCF-471D-8037-973426DBA518}"/>
                </a:ext>
              </a:extLst>
            </p:cNvPr>
            <p:cNvSpPr/>
            <p:nvPr/>
          </p:nvSpPr>
          <p:spPr>
            <a:xfrm>
              <a:off x="11128375" y="4153850"/>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3" name="Hình tự do: Hình 22">
              <a:extLst>
                <a:ext uri="{FF2B5EF4-FFF2-40B4-BE49-F238E27FC236}">
                  <a16:creationId xmlns:a16="http://schemas.microsoft.com/office/drawing/2014/main" id="{3AF02687-8189-4F20-B0FD-B1EA714A3967}"/>
                </a:ext>
              </a:extLst>
            </p:cNvPr>
            <p:cNvSpPr/>
            <p:nvPr/>
          </p:nvSpPr>
          <p:spPr>
            <a:xfrm>
              <a:off x="1115792" y="2282651"/>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4" name="Hình tự do: Hình 23">
              <a:extLst>
                <a:ext uri="{FF2B5EF4-FFF2-40B4-BE49-F238E27FC236}">
                  <a16:creationId xmlns:a16="http://schemas.microsoft.com/office/drawing/2014/main" id="{5A05E821-7D1E-40B6-8B9F-8A504D591468}"/>
                </a:ext>
              </a:extLst>
            </p:cNvPr>
            <p:cNvSpPr/>
            <p:nvPr/>
          </p:nvSpPr>
          <p:spPr>
            <a:xfrm>
              <a:off x="4740445" y="883455"/>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5" name="Hình tự do: Hình 24">
              <a:extLst>
                <a:ext uri="{FF2B5EF4-FFF2-40B4-BE49-F238E27FC236}">
                  <a16:creationId xmlns:a16="http://schemas.microsoft.com/office/drawing/2014/main" id="{EC51430E-86A5-483E-B635-847B0A61AC12}"/>
                </a:ext>
              </a:extLst>
            </p:cNvPr>
            <p:cNvSpPr/>
            <p:nvPr/>
          </p:nvSpPr>
          <p:spPr>
            <a:xfrm>
              <a:off x="2600008" y="617855"/>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6" name="Hình tự do: Hình 25">
              <a:extLst>
                <a:ext uri="{FF2B5EF4-FFF2-40B4-BE49-F238E27FC236}">
                  <a16:creationId xmlns:a16="http://schemas.microsoft.com/office/drawing/2014/main" id="{F729DE48-41CC-4BB0-8EAC-9A19D4829022}"/>
                </a:ext>
              </a:extLst>
            </p:cNvPr>
            <p:cNvSpPr/>
            <p:nvPr/>
          </p:nvSpPr>
          <p:spPr>
            <a:xfrm>
              <a:off x="9172673" y="5694678"/>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7" name="Hình tự do: Hình 26">
              <a:extLst>
                <a:ext uri="{FF2B5EF4-FFF2-40B4-BE49-F238E27FC236}">
                  <a16:creationId xmlns:a16="http://schemas.microsoft.com/office/drawing/2014/main" id="{9809A306-C169-4FDA-94CE-5F5D8294D3A0}"/>
                </a:ext>
              </a:extLst>
            </p:cNvPr>
            <p:cNvSpPr/>
            <p:nvPr/>
          </p:nvSpPr>
          <p:spPr>
            <a:xfrm>
              <a:off x="3497897" y="6167947"/>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8" name="Hình tự do: Hình 27">
              <a:extLst>
                <a:ext uri="{FF2B5EF4-FFF2-40B4-BE49-F238E27FC236}">
                  <a16:creationId xmlns:a16="http://schemas.microsoft.com/office/drawing/2014/main" id="{2D579EE7-F181-455E-99B7-700BAFF28B98}"/>
                </a:ext>
              </a:extLst>
            </p:cNvPr>
            <p:cNvSpPr/>
            <p:nvPr/>
          </p:nvSpPr>
          <p:spPr>
            <a:xfrm>
              <a:off x="2489835" y="4306546"/>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29" name="Hình tự do: Hình 28">
              <a:extLst>
                <a:ext uri="{FF2B5EF4-FFF2-40B4-BE49-F238E27FC236}">
                  <a16:creationId xmlns:a16="http://schemas.microsoft.com/office/drawing/2014/main" id="{A41BAD34-1419-4202-85CA-F27AD28531EE}"/>
                </a:ext>
              </a:extLst>
            </p:cNvPr>
            <p:cNvSpPr/>
            <p:nvPr/>
          </p:nvSpPr>
          <p:spPr>
            <a:xfrm>
              <a:off x="9041130" y="1493249"/>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0" name="Hình tự do: Hình 29">
              <a:extLst>
                <a:ext uri="{FF2B5EF4-FFF2-40B4-BE49-F238E27FC236}">
                  <a16:creationId xmlns:a16="http://schemas.microsoft.com/office/drawing/2014/main" id="{7E16FB2B-C0B0-46B7-AFC4-47F923898365}"/>
                </a:ext>
              </a:extLst>
            </p:cNvPr>
            <p:cNvSpPr/>
            <p:nvPr/>
          </p:nvSpPr>
          <p:spPr>
            <a:xfrm>
              <a:off x="8339236" y="2675255"/>
              <a:ext cx="240665" cy="240665"/>
            </a:xfrm>
            <a:custGeom>
              <a:avLst/>
              <a:gdLst>
                <a:gd name="connsiteX0" fmla="*/ 929640 w 1859280"/>
                <a:gd name="connsiteY0" fmla="*/ 464820 h 1859280"/>
                <a:gd name="connsiteX1" fmla="*/ 464820 w 1859280"/>
                <a:gd name="connsiteY1" fmla="*/ 929640 h 1859280"/>
                <a:gd name="connsiteX2" fmla="*/ 929640 w 1859280"/>
                <a:gd name="connsiteY2" fmla="*/ 1394460 h 1859280"/>
                <a:gd name="connsiteX3" fmla="*/ 1394460 w 1859280"/>
                <a:gd name="connsiteY3" fmla="*/ 929640 h 1859280"/>
                <a:gd name="connsiteX4" fmla="*/ 929640 w 1859280"/>
                <a:gd name="connsiteY4" fmla="*/ 464820 h 1859280"/>
                <a:gd name="connsiteX5" fmla="*/ 929640 w 1859280"/>
                <a:gd name="connsiteY5" fmla="*/ 0 h 1859280"/>
                <a:gd name="connsiteX6" fmla="*/ 1859280 w 1859280"/>
                <a:gd name="connsiteY6" fmla="*/ 929640 h 1859280"/>
                <a:gd name="connsiteX7" fmla="*/ 929640 w 1859280"/>
                <a:gd name="connsiteY7" fmla="*/ 1859280 h 1859280"/>
                <a:gd name="connsiteX8" fmla="*/ 0 w 1859280"/>
                <a:gd name="connsiteY8" fmla="*/ 929640 h 1859280"/>
                <a:gd name="connsiteX9" fmla="*/ 929640 w 1859280"/>
                <a:gd name="connsiteY9" fmla="*/ 0 h 185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59280" h="1859280">
                  <a:moveTo>
                    <a:pt x="929640" y="464820"/>
                  </a:moveTo>
                  <a:cubicBezTo>
                    <a:pt x="672927" y="464820"/>
                    <a:pt x="464820" y="672927"/>
                    <a:pt x="464820" y="929640"/>
                  </a:cubicBezTo>
                  <a:cubicBezTo>
                    <a:pt x="464820" y="1186353"/>
                    <a:pt x="672927" y="1394460"/>
                    <a:pt x="929640" y="1394460"/>
                  </a:cubicBezTo>
                  <a:cubicBezTo>
                    <a:pt x="1186353" y="1394460"/>
                    <a:pt x="1394460" y="1186353"/>
                    <a:pt x="1394460" y="929640"/>
                  </a:cubicBezTo>
                  <a:cubicBezTo>
                    <a:pt x="1394460" y="672927"/>
                    <a:pt x="1186353" y="464820"/>
                    <a:pt x="929640" y="464820"/>
                  </a:cubicBezTo>
                  <a:close/>
                  <a:moveTo>
                    <a:pt x="929640" y="0"/>
                  </a:moveTo>
                  <a:cubicBezTo>
                    <a:pt x="1443066" y="0"/>
                    <a:pt x="1859280" y="416214"/>
                    <a:pt x="1859280" y="929640"/>
                  </a:cubicBezTo>
                  <a:cubicBezTo>
                    <a:pt x="1859280" y="1443066"/>
                    <a:pt x="1443066" y="1859280"/>
                    <a:pt x="929640" y="1859280"/>
                  </a:cubicBezTo>
                  <a:cubicBezTo>
                    <a:pt x="416214" y="1859280"/>
                    <a:pt x="0" y="1443066"/>
                    <a:pt x="0" y="929640"/>
                  </a:cubicBezTo>
                  <a:cubicBezTo>
                    <a:pt x="0" y="416214"/>
                    <a:pt x="416214" y="0"/>
                    <a:pt x="929640" y="0"/>
                  </a:cubicBezTo>
                  <a:close/>
                </a:path>
              </a:pathLst>
            </a:custGeom>
            <a:solidFill>
              <a:srgbClr val="FD4B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sp>
        <p:nvSpPr>
          <p:cNvPr id="31" name="Hộp Văn bản 30">
            <a:extLst>
              <a:ext uri="{FF2B5EF4-FFF2-40B4-BE49-F238E27FC236}">
                <a16:creationId xmlns:a16="http://schemas.microsoft.com/office/drawing/2014/main" id="{9527AD60-DFEE-421B-A616-248469FFF341}"/>
              </a:ext>
            </a:extLst>
          </p:cNvPr>
          <p:cNvSpPr txBox="1"/>
          <p:nvPr/>
        </p:nvSpPr>
        <p:spPr>
          <a:xfrm>
            <a:off x="3550138" y="1486819"/>
            <a:ext cx="4724693" cy="4154984"/>
          </a:xfrm>
          <a:prstGeom prst="rect">
            <a:avLst/>
          </a:prstGeom>
          <a:noFill/>
        </p:spPr>
        <p:txBody>
          <a:bodyPr wrap="square" rtlCol="0">
            <a:spAutoFit/>
          </a:bodyPr>
          <a:lstStyle/>
          <a:p>
            <a:pPr algn="ctr"/>
            <a:r>
              <a:rPr lang="en-US" sz="8800" dirty="0">
                <a:solidFill>
                  <a:schemeClr val="bg1"/>
                </a:solidFill>
                <a:latin typeface="Harlow Solid Italic" panose="04030604020F02020D02" pitchFamily="82" charset="0"/>
              </a:rPr>
              <a:t>Thanks For Watching</a:t>
            </a:r>
            <a:endParaRPr lang="vi-VN" sz="8800" dirty="0">
              <a:solidFill>
                <a:schemeClr val="bg1"/>
              </a:solidFill>
            </a:endParaRPr>
          </a:p>
        </p:txBody>
      </p:sp>
    </p:spTree>
    <p:extLst>
      <p:ext uri="{BB962C8B-B14F-4D97-AF65-F5344CB8AC3E}">
        <p14:creationId xmlns:p14="http://schemas.microsoft.com/office/powerpoint/2010/main" val="70001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4" fill="hold" grpId="0" nodeType="withEffect">
                                  <p:stCondLst>
                                    <p:cond delay="7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1" presetClass="entr" presetSubtype="0" fill="hold" nodeType="withEffect">
                                  <p:stCondLst>
                                    <p:cond delay="1250"/>
                                  </p:stCondLst>
                                  <p:childTnLst>
                                    <p:set>
                                      <p:cBhvr>
                                        <p:cTn id="22" dur="1" fill="hold">
                                          <p:stCondLst>
                                            <p:cond delay="0"/>
                                          </p:stCondLst>
                                        </p:cTn>
                                        <p:tgtEl>
                                          <p:spTgt spid="32"/>
                                        </p:tgtEl>
                                        <p:attrNameLst>
                                          <p:attrName>style.visibility</p:attrName>
                                        </p:attrNameLst>
                                      </p:cBhvr>
                                      <p:to>
                                        <p:strVal val="visible"/>
                                      </p:to>
                                    </p:set>
                                  </p:childTnLst>
                                </p:cTn>
                              </p:par>
                              <p:par>
                                <p:cTn id="23" presetID="26" presetClass="emph" presetSubtype="0" repeatCount="indefinite" fill="hold" nodeType="withEffect">
                                  <p:stCondLst>
                                    <p:cond delay="1250"/>
                                  </p:stCondLst>
                                  <p:childTnLst>
                                    <p:animEffect transition="out" filter="fade">
                                      <p:cBhvr>
                                        <p:cTn id="24" dur="500" tmFilter="0, 0; .2, .5; .8, .5; 1, 0"/>
                                        <p:tgtEl>
                                          <p:spTgt spid="32"/>
                                        </p:tgtEl>
                                      </p:cBhvr>
                                    </p:animEffect>
                                    <p:animScale>
                                      <p:cBhvr>
                                        <p:cTn id="25" dur="250" autoRev="1" fill="hold"/>
                                        <p:tgtEl>
                                          <p:spTgt spid="32"/>
                                        </p:tgtEl>
                                      </p:cBhvr>
                                      <p:by x="105000" y="105000"/>
                                    </p:animScale>
                                  </p:childTnLst>
                                </p:cTn>
                              </p:par>
                              <p:par>
                                <p:cTn id="26" presetID="19" presetClass="emph" presetSubtype="0" repeatCount="indefinite" fill="hold" nodeType="withEffect">
                                  <p:stCondLst>
                                    <p:cond delay="1250"/>
                                  </p:stCondLst>
                                  <p:childTnLst>
                                    <p:animClr clrSpc="rgb" dir="cw">
                                      <p:cBhvr override="childStyle">
                                        <p:cTn id="27" dur="500" fill="hold"/>
                                        <p:tgtEl>
                                          <p:spTgt spid="31">
                                            <p:txEl>
                                              <p:pRg st="0" end="0"/>
                                            </p:txEl>
                                          </p:spTgt>
                                        </p:tgtEl>
                                        <p:attrNameLst>
                                          <p:attrName>style.color</p:attrName>
                                        </p:attrNameLst>
                                      </p:cBhvr>
                                      <p:to>
                                        <a:schemeClr val="accent2"/>
                                      </p:to>
                                    </p:animClr>
                                    <p:animClr clrSpc="rgb" dir="cw">
                                      <p:cBhvr>
                                        <p:cTn id="28" dur="500" fill="hold"/>
                                        <p:tgtEl>
                                          <p:spTgt spid="31">
                                            <p:txEl>
                                              <p:pRg st="0" end="0"/>
                                            </p:txEl>
                                          </p:spTgt>
                                        </p:tgtEl>
                                        <p:attrNameLst>
                                          <p:attrName>fillcolor</p:attrName>
                                        </p:attrNameLst>
                                      </p:cBhvr>
                                      <p:to>
                                        <a:schemeClr val="accent2"/>
                                      </p:to>
                                    </p:animClr>
                                    <p:set>
                                      <p:cBhvr>
                                        <p:cTn id="29" dur="500" fill="hold"/>
                                        <p:tgtEl>
                                          <p:spTgt spid="31">
                                            <p:txEl>
                                              <p:pRg st="0" end="0"/>
                                            </p:txEl>
                                          </p:spTgt>
                                        </p:tgtEl>
                                        <p:attrNameLst>
                                          <p:attrName>fill.type</p:attrName>
                                        </p:attrNameLst>
                                      </p:cBhvr>
                                      <p:to>
                                        <p:strVal val="solid"/>
                                      </p:to>
                                    </p:set>
                                    <p:set>
                                      <p:cBhvr>
                                        <p:cTn id="30" dur="500" fill="hold"/>
                                        <p:tgtEl>
                                          <p:spTgt spid="31">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Hình chữ nhật 8">
            <a:extLst>
              <a:ext uri="{FF2B5EF4-FFF2-40B4-BE49-F238E27FC236}">
                <a16:creationId xmlns:a16="http://schemas.microsoft.com/office/drawing/2014/main" id="{735F16A7-D8EF-4EB1-8986-1205B18E80D2}"/>
              </a:ext>
            </a:extLst>
          </p:cNvPr>
          <p:cNvSpPr/>
          <p:nvPr/>
        </p:nvSpPr>
        <p:spPr>
          <a:xfrm>
            <a:off x="6512560" y="629920"/>
            <a:ext cx="5191760" cy="6228080"/>
          </a:xfrm>
          <a:prstGeom prst="rect">
            <a:avLst/>
          </a:prstGeom>
          <a:solidFill>
            <a:srgbClr val="00AEA8"/>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pic>
        <p:nvPicPr>
          <p:cNvPr id="16" name="Hình ảnh 15" descr="Ảnh có chứa bàn, đang ngồi, sáng, được thắp sáng&#10;&#10;Mô tả được tạo tự động">
            <a:extLst>
              <a:ext uri="{FF2B5EF4-FFF2-40B4-BE49-F238E27FC236}">
                <a16:creationId xmlns:a16="http://schemas.microsoft.com/office/drawing/2014/main" id="{FA6C54D8-4B42-49A3-8E62-122B18D1B401}"/>
              </a:ext>
            </a:extLst>
          </p:cNvPr>
          <p:cNvPicPr>
            <a:picLocks noChangeAspect="1"/>
          </p:cNvPicPr>
          <p:nvPr/>
        </p:nvPicPr>
        <p:blipFill>
          <a:blip r:embed="rId2">
            <a:extLst>
              <a:ext uri="{28A0092B-C50C-407E-A947-70E740481C1C}">
                <a14:useLocalDpi xmlns:a14="http://schemas.microsoft.com/office/drawing/2010/main" val="0"/>
              </a:ext>
            </a:extLst>
          </a:blip>
          <a:srcRect l="8707" t="1657"/>
          <a:stretch>
            <a:fillRect/>
          </a:stretch>
        </p:blipFill>
        <p:spPr>
          <a:xfrm>
            <a:off x="0" y="2413518"/>
            <a:ext cx="7596425" cy="4220962"/>
          </a:xfrm>
          <a:custGeom>
            <a:avLst/>
            <a:gdLst>
              <a:gd name="connsiteX0" fmla="*/ 0 w 7596425"/>
              <a:gd name="connsiteY0" fmla="*/ 0 h 4220962"/>
              <a:gd name="connsiteX1" fmla="*/ 7596425 w 7596425"/>
              <a:gd name="connsiteY1" fmla="*/ 0 h 4220962"/>
              <a:gd name="connsiteX2" fmla="*/ 7596425 w 7596425"/>
              <a:gd name="connsiteY2" fmla="*/ 4220962 h 4220962"/>
              <a:gd name="connsiteX3" fmla="*/ 0 w 7596425"/>
              <a:gd name="connsiteY3" fmla="*/ 4220962 h 4220962"/>
            </a:gdLst>
            <a:ahLst/>
            <a:cxnLst>
              <a:cxn ang="0">
                <a:pos x="connsiteX0" y="connsiteY0"/>
              </a:cxn>
              <a:cxn ang="0">
                <a:pos x="connsiteX1" y="connsiteY1"/>
              </a:cxn>
              <a:cxn ang="0">
                <a:pos x="connsiteX2" y="connsiteY2"/>
              </a:cxn>
              <a:cxn ang="0">
                <a:pos x="connsiteX3" y="connsiteY3"/>
              </a:cxn>
            </a:cxnLst>
            <a:rect l="l" t="t" r="r" b="b"/>
            <a:pathLst>
              <a:path w="7596425" h="4220962">
                <a:moveTo>
                  <a:pt x="0" y="0"/>
                </a:moveTo>
                <a:lnTo>
                  <a:pt x="7596425" y="0"/>
                </a:lnTo>
                <a:lnTo>
                  <a:pt x="7596425" y="4220962"/>
                </a:lnTo>
                <a:lnTo>
                  <a:pt x="0" y="4220962"/>
                </a:lnTo>
                <a:close/>
              </a:path>
            </a:pathLst>
          </a:custGeom>
        </p:spPr>
      </p:pic>
      <p:sp>
        <p:nvSpPr>
          <p:cNvPr id="4" name="Hộp Văn bản 3">
            <a:extLst>
              <a:ext uri="{FF2B5EF4-FFF2-40B4-BE49-F238E27FC236}">
                <a16:creationId xmlns:a16="http://schemas.microsoft.com/office/drawing/2014/main" id="{77F993C8-560C-4536-8B8C-B52BACEF87AA}"/>
              </a:ext>
            </a:extLst>
          </p:cNvPr>
          <p:cNvSpPr txBox="1"/>
          <p:nvPr/>
        </p:nvSpPr>
        <p:spPr>
          <a:xfrm>
            <a:off x="7880905" y="1257538"/>
            <a:ext cx="3721815" cy="4678204"/>
          </a:xfrm>
          <a:prstGeom prst="rect">
            <a:avLst/>
          </a:prstGeom>
          <a:noFill/>
        </p:spPr>
        <p:txBody>
          <a:bodyPr wrap="square" rtlCol="0">
            <a:spAutoFit/>
          </a:bodyPr>
          <a:lstStyle/>
          <a:p>
            <a:pPr marL="285750" lvl="0" indent="-285750">
              <a:buFont typeface="Wingdings" panose="05000000000000000000" pitchFamily="2" charset="2"/>
              <a:buChar char="Ø"/>
            </a:pPr>
            <a:r>
              <a:rPr lang="en-US" sz="2800" dirty="0" err="1">
                <a:solidFill>
                  <a:schemeClr val="bg1"/>
                </a:solidFill>
              </a:rPr>
              <a:t>Triết</a:t>
            </a:r>
            <a:r>
              <a:rPr lang="en-US" sz="2800" dirty="0">
                <a:solidFill>
                  <a:schemeClr val="bg1"/>
                </a:solidFill>
              </a:rPr>
              <a:t> </a:t>
            </a:r>
            <a:r>
              <a:rPr lang="en-US" sz="2800" dirty="0" err="1">
                <a:solidFill>
                  <a:schemeClr val="bg1"/>
                </a:solidFill>
              </a:rPr>
              <a:t>học</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Toán</a:t>
            </a:r>
            <a:r>
              <a:rPr lang="en-US" sz="2800" dirty="0">
                <a:solidFill>
                  <a:schemeClr val="bg1"/>
                </a:solidFill>
              </a:rPr>
              <a:t>: </a:t>
            </a:r>
            <a:r>
              <a:rPr lang="en-US" sz="2800" dirty="0" err="1">
                <a:solidFill>
                  <a:schemeClr val="bg1"/>
                </a:solidFill>
              </a:rPr>
              <a:t>suy</a:t>
            </a:r>
            <a:r>
              <a:rPr lang="en-US" sz="2800" dirty="0">
                <a:solidFill>
                  <a:schemeClr val="bg1"/>
                </a:solidFill>
              </a:rPr>
              <a:t> </a:t>
            </a:r>
            <a:r>
              <a:rPr lang="en-US" sz="2800" dirty="0" err="1">
                <a:solidFill>
                  <a:schemeClr val="bg1"/>
                </a:solidFill>
              </a:rPr>
              <a:t>luận</a:t>
            </a:r>
            <a:r>
              <a:rPr lang="en-US" sz="2800" dirty="0">
                <a:solidFill>
                  <a:schemeClr val="bg1"/>
                </a:solidFill>
              </a:rPr>
              <a:t> logic, </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Kinh</a:t>
            </a:r>
            <a:r>
              <a:rPr lang="en-US" sz="2800" dirty="0">
                <a:solidFill>
                  <a:schemeClr val="bg1"/>
                </a:solidFill>
              </a:rPr>
              <a:t> </a:t>
            </a:r>
            <a:r>
              <a:rPr lang="en-US" sz="2800" dirty="0" err="1">
                <a:solidFill>
                  <a:schemeClr val="bg1"/>
                </a:solidFill>
              </a:rPr>
              <a:t>tế</a:t>
            </a:r>
            <a:r>
              <a:rPr lang="en-US" sz="2800" dirty="0">
                <a:solidFill>
                  <a:schemeClr val="bg1"/>
                </a:solidFill>
              </a:rPr>
              <a:t> </a:t>
            </a:r>
            <a:r>
              <a:rPr lang="en-US" sz="2800" dirty="0" err="1">
                <a:solidFill>
                  <a:schemeClr val="bg1"/>
                </a:solidFill>
              </a:rPr>
              <a:t>học</a:t>
            </a:r>
            <a:endParaRPr lang="vi-VN" sz="2800" dirty="0">
              <a:solidFill>
                <a:schemeClr val="bg1"/>
              </a:solidFill>
            </a:endParaRPr>
          </a:p>
          <a:p>
            <a:pPr marL="285750" lvl="0" indent="-285750">
              <a:buFont typeface="Wingdings" panose="05000000000000000000" pitchFamily="2" charset="2"/>
              <a:buChar char="Ø"/>
            </a:pPr>
            <a:r>
              <a:rPr lang="en-US" sz="2800" dirty="0">
                <a:solidFill>
                  <a:schemeClr val="bg1"/>
                </a:solidFill>
              </a:rPr>
              <a:t>Khoa </a:t>
            </a:r>
            <a:r>
              <a:rPr lang="en-US" sz="2800" dirty="0" err="1">
                <a:solidFill>
                  <a:schemeClr val="bg1"/>
                </a:solidFill>
              </a:rPr>
              <a:t>học</a:t>
            </a:r>
            <a:r>
              <a:rPr lang="en-US" sz="2800" dirty="0">
                <a:solidFill>
                  <a:schemeClr val="bg1"/>
                </a:solidFill>
              </a:rPr>
              <a:t> </a:t>
            </a:r>
            <a:r>
              <a:rPr lang="en-US" sz="2800" dirty="0" err="1">
                <a:solidFill>
                  <a:schemeClr val="bg1"/>
                </a:solidFill>
              </a:rPr>
              <a:t>nghiên</a:t>
            </a:r>
            <a:r>
              <a:rPr lang="en-US" sz="2800" dirty="0">
                <a:solidFill>
                  <a:schemeClr val="bg1"/>
                </a:solidFill>
              </a:rPr>
              <a:t> </a:t>
            </a:r>
            <a:r>
              <a:rPr lang="en-US" sz="2800" dirty="0" err="1">
                <a:solidFill>
                  <a:schemeClr val="bg1"/>
                </a:solidFill>
              </a:rPr>
              <a:t>cứu</a:t>
            </a:r>
            <a:r>
              <a:rPr lang="en-US" sz="2800" dirty="0">
                <a:solidFill>
                  <a:schemeClr val="bg1"/>
                </a:solidFill>
              </a:rPr>
              <a:t> </a:t>
            </a:r>
            <a:r>
              <a:rPr lang="en-US" sz="2800" dirty="0" err="1">
                <a:solidFill>
                  <a:schemeClr val="bg1"/>
                </a:solidFill>
              </a:rPr>
              <a:t>thần</a:t>
            </a:r>
            <a:r>
              <a:rPr lang="en-US" sz="2800" dirty="0">
                <a:solidFill>
                  <a:schemeClr val="bg1"/>
                </a:solidFill>
              </a:rPr>
              <a:t> </a:t>
            </a:r>
            <a:r>
              <a:rPr lang="en-US" sz="2800" dirty="0" err="1">
                <a:solidFill>
                  <a:schemeClr val="bg1"/>
                </a:solidFill>
              </a:rPr>
              <a:t>kinh</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Tâm</a:t>
            </a:r>
            <a:r>
              <a:rPr lang="en-US" sz="2800" dirty="0">
                <a:solidFill>
                  <a:schemeClr val="bg1"/>
                </a:solidFill>
              </a:rPr>
              <a:t> </a:t>
            </a:r>
            <a:r>
              <a:rPr lang="en-US" sz="2800" dirty="0" err="1">
                <a:solidFill>
                  <a:schemeClr val="bg1"/>
                </a:solidFill>
              </a:rPr>
              <a:t>lý</a:t>
            </a:r>
            <a:r>
              <a:rPr lang="en-US" sz="2800" dirty="0">
                <a:solidFill>
                  <a:schemeClr val="bg1"/>
                </a:solidFill>
              </a:rPr>
              <a:t> </a:t>
            </a:r>
            <a:r>
              <a:rPr lang="en-US" sz="2800" dirty="0" err="1">
                <a:solidFill>
                  <a:schemeClr val="bg1"/>
                </a:solidFill>
              </a:rPr>
              <a:t>học</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Ngôn</a:t>
            </a:r>
            <a:r>
              <a:rPr lang="en-US" sz="2800" dirty="0">
                <a:solidFill>
                  <a:schemeClr val="bg1"/>
                </a:solidFill>
              </a:rPr>
              <a:t> </a:t>
            </a:r>
            <a:r>
              <a:rPr lang="en-US" sz="2800" dirty="0" err="1">
                <a:solidFill>
                  <a:schemeClr val="bg1"/>
                </a:solidFill>
              </a:rPr>
              <a:t>ngữ</a:t>
            </a:r>
            <a:r>
              <a:rPr lang="en-US" sz="2800" dirty="0">
                <a:solidFill>
                  <a:schemeClr val="bg1"/>
                </a:solidFill>
              </a:rPr>
              <a:t> </a:t>
            </a:r>
            <a:r>
              <a:rPr lang="en-US" sz="2800" dirty="0" err="1">
                <a:solidFill>
                  <a:schemeClr val="bg1"/>
                </a:solidFill>
              </a:rPr>
              <a:t>học</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Kỹ</a:t>
            </a:r>
            <a:r>
              <a:rPr lang="en-US" sz="2800" dirty="0">
                <a:solidFill>
                  <a:schemeClr val="bg1"/>
                </a:solidFill>
              </a:rPr>
              <a:t> </a:t>
            </a:r>
            <a:r>
              <a:rPr lang="en-US" sz="2800" dirty="0" err="1">
                <a:solidFill>
                  <a:schemeClr val="bg1"/>
                </a:solidFill>
              </a:rPr>
              <a:t>thuật</a:t>
            </a:r>
            <a:r>
              <a:rPr lang="en-US" sz="2800" dirty="0">
                <a:solidFill>
                  <a:schemeClr val="bg1"/>
                </a:solidFill>
              </a:rPr>
              <a:t> </a:t>
            </a:r>
            <a:r>
              <a:rPr lang="en-US" sz="2800" dirty="0" err="1">
                <a:solidFill>
                  <a:schemeClr val="bg1"/>
                </a:solidFill>
              </a:rPr>
              <a:t>máy</a:t>
            </a:r>
            <a:r>
              <a:rPr lang="en-US" sz="2800" dirty="0">
                <a:solidFill>
                  <a:schemeClr val="bg1"/>
                </a:solidFill>
              </a:rPr>
              <a:t> </a:t>
            </a:r>
            <a:r>
              <a:rPr lang="en-US" sz="2800" dirty="0" err="1">
                <a:solidFill>
                  <a:schemeClr val="bg1"/>
                </a:solidFill>
              </a:rPr>
              <a:t>tính</a:t>
            </a:r>
            <a:endParaRPr lang="vi-VN" sz="2800" dirty="0">
              <a:solidFill>
                <a:schemeClr val="bg1"/>
              </a:solidFill>
            </a:endParaRPr>
          </a:p>
          <a:p>
            <a:pPr marL="285750" lvl="0" indent="-285750">
              <a:buFont typeface="Wingdings" panose="05000000000000000000" pitchFamily="2" charset="2"/>
              <a:buChar char="Ø"/>
            </a:pPr>
            <a:r>
              <a:rPr lang="en-US" sz="2800" dirty="0" err="1">
                <a:solidFill>
                  <a:schemeClr val="bg1"/>
                </a:solidFill>
              </a:rPr>
              <a:t>Kỹ</a:t>
            </a:r>
            <a:r>
              <a:rPr lang="en-US" sz="2800" dirty="0">
                <a:solidFill>
                  <a:schemeClr val="bg1"/>
                </a:solidFill>
              </a:rPr>
              <a:t> </a:t>
            </a:r>
            <a:r>
              <a:rPr lang="en-US" sz="2800" dirty="0" err="1">
                <a:solidFill>
                  <a:schemeClr val="bg1"/>
                </a:solidFill>
              </a:rPr>
              <a:t>thuật</a:t>
            </a:r>
            <a:r>
              <a:rPr lang="en-US" sz="2800" dirty="0">
                <a:solidFill>
                  <a:schemeClr val="bg1"/>
                </a:solidFill>
              </a:rPr>
              <a:t> </a:t>
            </a:r>
            <a:r>
              <a:rPr lang="en-US" sz="2800" dirty="0" err="1">
                <a:solidFill>
                  <a:schemeClr val="bg1"/>
                </a:solidFill>
              </a:rPr>
              <a:t>điều</a:t>
            </a:r>
            <a:r>
              <a:rPr lang="en-US" sz="2800" dirty="0">
                <a:solidFill>
                  <a:schemeClr val="bg1"/>
                </a:solidFill>
              </a:rPr>
              <a:t> </a:t>
            </a:r>
            <a:r>
              <a:rPr lang="en-US" sz="2800" dirty="0" err="1">
                <a:solidFill>
                  <a:schemeClr val="bg1"/>
                </a:solidFill>
              </a:rPr>
              <a:t>khiển</a:t>
            </a:r>
            <a:r>
              <a:rPr lang="en-US" sz="2800" dirty="0">
                <a:solidFill>
                  <a:schemeClr val="bg1"/>
                </a:solidFill>
              </a:rPr>
              <a:t> </a:t>
            </a:r>
            <a:r>
              <a:rPr lang="en-US" sz="2800" dirty="0" err="1">
                <a:solidFill>
                  <a:schemeClr val="bg1"/>
                </a:solidFill>
              </a:rPr>
              <a:t>và</a:t>
            </a:r>
            <a:r>
              <a:rPr lang="en-US" sz="2800" dirty="0">
                <a:solidFill>
                  <a:schemeClr val="bg1"/>
                </a:solidFill>
              </a:rPr>
              <a:t> </a:t>
            </a:r>
            <a:r>
              <a:rPr lang="en-US" sz="2800" dirty="0" err="1">
                <a:solidFill>
                  <a:schemeClr val="bg1"/>
                </a:solidFill>
              </a:rPr>
              <a:t>tự</a:t>
            </a:r>
            <a:r>
              <a:rPr lang="en-US" sz="2800" dirty="0">
                <a:solidFill>
                  <a:schemeClr val="bg1"/>
                </a:solidFill>
              </a:rPr>
              <a:t> </a:t>
            </a:r>
            <a:r>
              <a:rPr lang="en-US" sz="2800" dirty="0" err="1">
                <a:solidFill>
                  <a:schemeClr val="bg1"/>
                </a:solidFill>
              </a:rPr>
              <a:t>động</a:t>
            </a:r>
            <a:r>
              <a:rPr lang="en-US" sz="2800" dirty="0">
                <a:solidFill>
                  <a:schemeClr val="bg1"/>
                </a:solidFill>
              </a:rPr>
              <a:t> </a:t>
            </a:r>
            <a:r>
              <a:rPr lang="en-US" sz="2800" dirty="0" err="1">
                <a:solidFill>
                  <a:schemeClr val="bg1"/>
                </a:solidFill>
              </a:rPr>
              <a:t>hóa</a:t>
            </a:r>
            <a:endParaRPr lang="vi-VN" sz="2800" dirty="0">
              <a:solidFill>
                <a:schemeClr val="bg1"/>
              </a:solidFill>
            </a:endParaRPr>
          </a:p>
          <a:p>
            <a:endParaRPr lang="vi-VN" dirty="0"/>
          </a:p>
        </p:txBody>
      </p:sp>
      <p:grpSp>
        <p:nvGrpSpPr>
          <p:cNvPr id="17" name="Nhóm 16">
            <a:extLst>
              <a:ext uri="{FF2B5EF4-FFF2-40B4-BE49-F238E27FC236}">
                <a16:creationId xmlns:a16="http://schemas.microsoft.com/office/drawing/2014/main" id="{A557E9C5-5562-4566-8EE4-75292612BBE8}"/>
              </a:ext>
            </a:extLst>
          </p:cNvPr>
          <p:cNvGrpSpPr/>
          <p:nvPr/>
        </p:nvGrpSpPr>
        <p:grpSpPr>
          <a:xfrm>
            <a:off x="81280" y="64554"/>
            <a:ext cx="6715760" cy="1200329"/>
            <a:chOff x="81280" y="64554"/>
            <a:chExt cx="6715760" cy="1200329"/>
          </a:xfrm>
        </p:grpSpPr>
        <p:sp>
          <p:nvSpPr>
            <p:cNvPr id="12" name="Hình bình hành 11">
              <a:extLst>
                <a:ext uri="{FF2B5EF4-FFF2-40B4-BE49-F238E27FC236}">
                  <a16:creationId xmlns:a16="http://schemas.microsoft.com/office/drawing/2014/main" id="{5A4ED1F7-8BF0-490A-BE38-1BCE5E8FEBF9}"/>
                </a:ext>
              </a:extLst>
            </p:cNvPr>
            <p:cNvSpPr/>
            <p:nvPr/>
          </p:nvSpPr>
          <p:spPr>
            <a:xfrm flipH="1">
              <a:off x="81280" y="111760"/>
              <a:ext cx="5110480" cy="1005840"/>
            </a:xfrm>
            <a:prstGeom prst="parallelogram">
              <a:avLst>
                <a:gd name="adj" fmla="val 64171"/>
              </a:avLst>
            </a:prstGeom>
            <a:solidFill>
              <a:srgbClr val="003A48"/>
            </a:solidFill>
            <a:ln w="38100">
              <a:solidFill>
                <a:srgbClr val="003A4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0" name="Hộp Văn bản 9">
              <a:extLst>
                <a:ext uri="{FF2B5EF4-FFF2-40B4-BE49-F238E27FC236}">
                  <a16:creationId xmlns:a16="http://schemas.microsoft.com/office/drawing/2014/main" id="{9A6EF0C9-64F9-4544-9879-01B16DFB812E}"/>
                </a:ext>
              </a:extLst>
            </p:cNvPr>
            <p:cNvSpPr txBox="1"/>
            <p:nvPr/>
          </p:nvSpPr>
          <p:spPr>
            <a:xfrm>
              <a:off x="629920" y="64554"/>
              <a:ext cx="6167120" cy="1200329"/>
            </a:xfrm>
            <a:prstGeom prst="rect">
              <a:avLst/>
            </a:prstGeom>
            <a:noFill/>
            <a:ln>
              <a:noFill/>
            </a:ln>
          </p:spPr>
          <p:txBody>
            <a:bodyPr wrap="square" rtlCol="0">
              <a:spAutoFit/>
            </a:bodyPr>
            <a:lstStyle/>
            <a:p>
              <a:r>
                <a:rPr lang="en-US" sz="7200" dirty="0">
                  <a:solidFill>
                    <a:schemeClr val="bg1"/>
                  </a:solidFill>
                </a:rPr>
                <a:t>XÂY DỰNG</a:t>
              </a:r>
            </a:p>
          </p:txBody>
        </p:sp>
      </p:grpSp>
      <p:grpSp>
        <p:nvGrpSpPr>
          <p:cNvPr id="18" name="Nhóm 17">
            <a:extLst>
              <a:ext uri="{FF2B5EF4-FFF2-40B4-BE49-F238E27FC236}">
                <a16:creationId xmlns:a16="http://schemas.microsoft.com/office/drawing/2014/main" id="{FF53951E-AC87-4C02-9776-6FED1D84A9FF}"/>
              </a:ext>
            </a:extLst>
          </p:cNvPr>
          <p:cNvGrpSpPr/>
          <p:nvPr/>
        </p:nvGrpSpPr>
        <p:grpSpPr>
          <a:xfrm>
            <a:off x="81281" y="932287"/>
            <a:ext cx="5110480" cy="1446550"/>
            <a:chOff x="81281" y="932287"/>
            <a:chExt cx="5110480" cy="1446550"/>
          </a:xfrm>
        </p:grpSpPr>
        <p:sp>
          <p:nvSpPr>
            <p:cNvPr id="14" name="Hình bình hành 13">
              <a:extLst>
                <a:ext uri="{FF2B5EF4-FFF2-40B4-BE49-F238E27FC236}">
                  <a16:creationId xmlns:a16="http://schemas.microsoft.com/office/drawing/2014/main" id="{1D165465-9CB7-4852-93AF-6B7A4F361DF1}"/>
                </a:ext>
              </a:extLst>
            </p:cNvPr>
            <p:cNvSpPr/>
            <p:nvPr/>
          </p:nvSpPr>
          <p:spPr>
            <a:xfrm>
              <a:off x="81281" y="1178560"/>
              <a:ext cx="5110480" cy="1005840"/>
            </a:xfrm>
            <a:prstGeom prst="parallelogram">
              <a:avLst>
                <a:gd name="adj" fmla="val 64171"/>
              </a:avLst>
            </a:prstGeom>
            <a:solidFill>
              <a:srgbClr val="FFFFFF"/>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13" name="Hộp Văn bản 12">
              <a:extLst>
                <a:ext uri="{FF2B5EF4-FFF2-40B4-BE49-F238E27FC236}">
                  <a16:creationId xmlns:a16="http://schemas.microsoft.com/office/drawing/2014/main" id="{29FB9603-76D3-484D-9311-DF65B90A8B5A}"/>
                </a:ext>
              </a:extLst>
            </p:cNvPr>
            <p:cNvSpPr txBox="1"/>
            <p:nvPr/>
          </p:nvSpPr>
          <p:spPr>
            <a:xfrm>
              <a:off x="1397000" y="932287"/>
              <a:ext cx="2275840" cy="1446550"/>
            </a:xfrm>
            <a:prstGeom prst="rect">
              <a:avLst/>
            </a:prstGeom>
            <a:noFill/>
          </p:spPr>
          <p:txBody>
            <a:bodyPr wrap="square" rtlCol="0">
              <a:spAutoFit/>
            </a:bodyPr>
            <a:lstStyle/>
            <a:p>
              <a:pPr algn="ctr"/>
              <a:r>
                <a:rPr lang="en-US" sz="8800"/>
                <a:t>ML</a:t>
              </a:r>
              <a:endParaRPr lang="vi-VN" sz="8800" dirty="0"/>
            </a:p>
          </p:txBody>
        </p:sp>
      </p:grpSp>
    </p:spTree>
    <p:extLst>
      <p:ext uri="{BB962C8B-B14F-4D97-AF65-F5344CB8AC3E}">
        <p14:creationId xmlns:p14="http://schemas.microsoft.com/office/powerpoint/2010/main" val="387422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par>
                                <p:cTn id="13" presetID="10" presetClass="entr" presetSubtype="0" fill="hold" grpId="0" nodeType="withEffect">
                                  <p:stCondLst>
                                    <p:cond delay="25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750"/>
                                        <p:tgtEl>
                                          <p:spTgt spid="4"/>
                                        </p:tgtEl>
                                      </p:cBhvr>
                                    </p:animEffect>
                                  </p:childTnLst>
                                </p:cTn>
                              </p:par>
                              <p:par>
                                <p:cTn id="16" presetID="2" presetClass="entr" presetSubtype="8"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0-#ppt_w/2"/>
                                          </p:val>
                                        </p:tav>
                                        <p:tav tm="100000">
                                          <p:val>
                                            <p:strVal val="#ppt_x"/>
                                          </p:val>
                                        </p:tav>
                                      </p:tavLst>
                                    </p:anim>
                                    <p:anim calcmode="lin" valueType="num">
                                      <p:cBhvr additive="base">
                                        <p:cTn id="19"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E4A0BC35-9565-48F8-9B6F-FAF1B6661067}"/>
              </a:ext>
            </a:extLst>
          </p:cNvPr>
          <p:cNvSpPr/>
          <p:nvPr/>
        </p:nvSpPr>
        <p:spPr>
          <a:xfrm>
            <a:off x="532435" y="162045"/>
            <a:ext cx="5104436" cy="6672805"/>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 name="Hình chữ nhật 2">
            <a:extLst>
              <a:ext uri="{FF2B5EF4-FFF2-40B4-BE49-F238E27FC236}">
                <a16:creationId xmlns:a16="http://schemas.microsoft.com/office/drawing/2014/main" id="{5DC012F2-1B19-4578-9915-9EB24BD7E548}"/>
              </a:ext>
            </a:extLst>
          </p:cNvPr>
          <p:cNvSpPr/>
          <p:nvPr/>
        </p:nvSpPr>
        <p:spPr>
          <a:xfrm>
            <a:off x="532434" y="1344697"/>
            <a:ext cx="3912243" cy="23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nvGrpSpPr>
          <p:cNvPr id="4" name="Nhóm 3">
            <a:extLst>
              <a:ext uri="{FF2B5EF4-FFF2-40B4-BE49-F238E27FC236}">
                <a16:creationId xmlns:a16="http://schemas.microsoft.com/office/drawing/2014/main" id="{D23DC248-45C9-40D9-BF1A-F72CED4D6B76}"/>
              </a:ext>
            </a:extLst>
          </p:cNvPr>
          <p:cNvGrpSpPr/>
          <p:nvPr/>
        </p:nvGrpSpPr>
        <p:grpSpPr>
          <a:xfrm>
            <a:off x="6331351" y="374754"/>
            <a:ext cx="5860649" cy="1293561"/>
            <a:chOff x="6331351" y="491607"/>
            <a:chExt cx="5860649" cy="1293561"/>
          </a:xfrm>
        </p:grpSpPr>
        <p:sp>
          <p:nvSpPr>
            <p:cNvPr id="5" name="Hình chữ nhật 4">
              <a:extLst>
                <a:ext uri="{FF2B5EF4-FFF2-40B4-BE49-F238E27FC236}">
                  <a16:creationId xmlns:a16="http://schemas.microsoft.com/office/drawing/2014/main" id="{37124D18-98D2-4F83-B9AD-57894630A185}"/>
                </a:ext>
              </a:extLst>
            </p:cNvPr>
            <p:cNvSpPr/>
            <p:nvPr/>
          </p:nvSpPr>
          <p:spPr>
            <a:xfrm>
              <a:off x="6331351" y="491607"/>
              <a:ext cx="5860649" cy="1059399"/>
            </a:xfrm>
            <a:prstGeom prst="rect">
              <a:avLst/>
            </a:prstGeom>
            <a:solidFill>
              <a:srgbClr val="00AE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ình tự do: Hình 5">
              <a:extLst>
                <a:ext uri="{FF2B5EF4-FFF2-40B4-BE49-F238E27FC236}">
                  <a16:creationId xmlns:a16="http://schemas.microsoft.com/office/drawing/2014/main" id="{0903B649-8CB6-4E0A-9364-9411444BF77C}"/>
                </a:ext>
              </a:extLst>
            </p:cNvPr>
            <p:cNvSpPr/>
            <p:nvPr/>
          </p:nvSpPr>
          <p:spPr>
            <a:xfrm>
              <a:off x="6526192" y="725769"/>
              <a:ext cx="5665808" cy="1059399"/>
            </a:xfrm>
            <a:custGeom>
              <a:avLst/>
              <a:gdLst>
                <a:gd name="connsiteX0" fmla="*/ 0 w 5665808"/>
                <a:gd name="connsiteY0" fmla="*/ 0 h 1059399"/>
                <a:gd name="connsiteX1" fmla="*/ 5665808 w 5665808"/>
                <a:gd name="connsiteY1" fmla="*/ 0 h 1059399"/>
                <a:gd name="connsiteX2" fmla="*/ 5665808 w 5665808"/>
                <a:gd name="connsiteY2" fmla="*/ 1059399 h 1059399"/>
                <a:gd name="connsiteX3" fmla="*/ 0 w 5665808"/>
                <a:gd name="connsiteY3" fmla="*/ 1059399 h 1059399"/>
              </a:gdLst>
              <a:ahLst/>
              <a:cxnLst>
                <a:cxn ang="0">
                  <a:pos x="connsiteX0" y="connsiteY0"/>
                </a:cxn>
                <a:cxn ang="0">
                  <a:pos x="connsiteX1" y="connsiteY1"/>
                </a:cxn>
                <a:cxn ang="0">
                  <a:pos x="connsiteX2" y="connsiteY2"/>
                </a:cxn>
                <a:cxn ang="0">
                  <a:pos x="connsiteX3" y="connsiteY3"/>
                </a:cxn>
              </a:cxnLst>
              <a:rect l="l" t="t" r="r" b="b"/>
              <a:pathLst>
                <a:path w="5665808" h="1059399">
                  <a:moveTo>
                    <a:pt x="0" y="0"/>
                  </a:moveTo>
                  <a:lnTo>
                    <a:pt x="5665808" y="0"/>
                  </a:lnTo>
                  <a:lnTo>
                    <a:pt x="5665808" y="1059399"/>
                  </a:lnTo>
                  <a:lnTo>
                    <a:pt x="0" y="1059399"/>
                  </a:lnTo>
                  <a:close/>
                </a:path>
              </a:pathLst>
            </a:custGeom>
            <a:solidFill>
              <a:srgbClr val="223D5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a:solidFill>
                    <a:schemeClr val="bg1"/>
                  </a:solidFill>
                </a:rPr>
                <a:t>PHÂN LOẠI ML</a:t>
              </a:r>
              <a:endParaRPr lang="vi-VN" sz="4000" dirty="0">
                <a:solidFill>
                  <a:schemeClr val="bg1"/>
                </a:solidFill>
              </a:endParaRPr>
            </a:p>
          </p:txBody>
        </p:sp>
      </p:grpSp>
      <p:sp>
        <p:nvSpPr>
          <p:cNvPr id="7" name="Hình chữ nhật 6">
            <a:extLst>
              <a:ext uri="{FF2B5EF4-FFF2-40B4-BE49-F238E27FC236}">
                <a16:creationId xmlns:a16="http://schemas.microsoft.com/office/drawing/2014/main" id="{48F113C5-4BA9-47EB-BD73-E6AAA9170FC5}"/>
              </a:ext>
            </a:extLst>
          </p:cNvPr>
          <p:cNvSpPr/>
          <p:nvPr/>
        </p:nvSpPr>
        <p:spPr>
          <a:xfrm>
            <a:off x="3470040" y="1902477"/>
            <a:ext cx="8623139" cy="4786132"/>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endParaRPr lang="vi-VN" sz="2800" dirty="0">
              <a:solidFill>
                <a:schemeClr val="bg1"/>
              </a:solidFill>
            </a:endParaRPr>
          </a:p>
        </p:txBody>
      </p:sp>
      <p:sp>
        <p:nvSpPr>
          <p:cNvPr id="8" name="Hộp Văn bản 7">
            <a:extLst>
              <a:ext uri="{FF2B5EF4-FFF2-40B4-BE49-F238E27FC236}">
                <a16:creationId xmlns:a16="http://schemas.microsoft.com/office/drawing/2014/main" id="{C261D3F3-3C67-4BD3-B35B-E04E6A257EA0}"/>
              </a:ext>
            </a:extLst>
          </p:cNvPr>
          <p:cNvSpPr txBox="1"/>
          <p:nvPr/>
        </p:nvSpPr>
        <p:spPr>
          <a:xfrm>
            <a:off x="490524" y="291402"/>
            <a:ext cx="5493587" cy="1077218"/>
          </a:xfrm>
          <a:prstGeom prst="rect">
            <a:avLst/>
          </a:prstGeom>
          <a:noFill/>
        </p:spPr>
        <p:txBody>
          <a:bodyPr wrap="square" rtlCol="0">
            <a:spAutoFit/>
          </a:bodyPr>
          <a:lstStyle/>
          <a:p>
            <a:r>
              <a:rPr lang="vi-VN" sz="3200">
                <a:solidFill>
                  <a:schemeClr val="bg1"/>
                </a:solidFill>
              </a:rPr>
              <a:t>Phân loại theo sự giám sát của con người</a:t>
            </a:r>
            <a:endParaRPr lang="vi-VN" sz="3200" dirty="0"/>
          </a:p>
        </p:txBody>
      </p:sp>
      <p:sp>
        <p:nvSpPr>
          <p:cNvPr id="13" name="Hộp Văn bản 12">
            <a:extLst>
              <a:ext uri="{FF2B5EF4-FFF2-40B4-BE49-F238E27FC236}">
                <a16:creationId xmlns:a16="http://schemas.microsoft.com/office/drawing/2014/main" id="{1237F2EA-CB46-4FE2-87C1-1BDE395B871A}"/>
              </a:ext>
            </a:extLst>
          </p:cNvPr>
          <p:cNvSpPr txBox="1"/>
          <p:nvPr/>
        </p:nvSpPr>
        <p:spPr>
          <a:xfrm>
            <a:off x="2730691" y="2348373"/>
            <a:ext cx="9362488" cy="1323439"/>
          </a:xfrm>
          <a:prstGeom prst="rect">
            <a:avLst/>
          </a:prstGeom>
          <a:noFill/>
        </p:spPr>
        <p:txBody>
          <a:bodyPr wrap="square" rtlCol="0">
            <a:spAutoFit/>
          </a:bodyPr>
          <a:lstStyle/>
          <a:p>
            <a:pPr marL="1828800" lvl="3" indent="-457200">
              <a:buFont typeface="Wingdings" panose="05000000000000000000" pitchFamily="2" charset="2"/>
              <a:buChar char="Ø"/>
            </a:pPr>
            <a:r>
              <a:rPr lang="en-US" sz="2000">
                <a:solidFill>
                  <a:schemeClr val="bg1"/>
                </a:solidFill>
              </a:rPr>
              <a:t>Supervised learning sử dụng Labeled data</a:t>
            </a:r>
          </a:p>
          <a:p>
            <a:pPr marL="1828800" lvl="3" indent="-457200">
              <a:buFont typeface="Wingdings" panose="05000000000000000000" pitchFamily="2" charset="2"/>
              <a:buChar char="Ø"/>
            </a:pPr>
            <a:r>
              <a:rPr lang="en-US" sz="2000">
                <a:solidFill>
                  <a:schemeClr val="bg1"/>
                </a:solidFill>
              </a:rPr>
              <a:t>Unsupervised learning sử dụng unlabeled data</a:t>
            </a:r>
          </a:p>
          <a:p>
            <a:pPr marL="1828800" lvl="3" indent="-457200">
              <a:buFont typeface="Wingdings" panose="05000000000000000000" pitchFamily="2" charset="2"/>
              <a:buChar char="Ø"/>
            </a:pPr>
            <a:r>
              <a:rPr lang="en-US" sz="2000">
                <a:solidFill>
                  <a:schemeClr val="bg1"/>
                </a:solidFill>
              </a:rPr>
              <a:t>Semi Supervised learning:</a:t>
            </a:r>
          </a:p>
          <a:p>
            <a:pPr marL="1828800" lvl="3" indent="-457200">
              <a:buFont typeface="Wingdings" panose="05000000000000000000" pitchFamily="2" charset="2"/>
              <a:buChar char="Ø"/>
            </a:pPr>
            <a:r>
              <a:rPr lang="en-US" sz="2000">
                <a:solidFill>
                  <a:schemeClr val="bg1"/>
                </a:solidFill>
              </a:rPr>
              <a:t>Reinforcement learning</a:t>
            </a:r>
            <a:endParaRPr lang="vi-VN" sz="2000" dirty="0">
              <a:solidFill>
                <a:schemeClr val="bg1"/>
              </a:solidFill>
            </a:endParaRPr>
          </a:p>
        </p:txBody>
      </p:sp>
      <p:sp>
        <p:nvSpPr>
          <p:cNvPr id="15" name="Hình chữ nhật 14">
            <a:extLst>
              <a:ext uri="{FF2B5EF4-FFF2-40B4-BE49-F238E27FC236}">
                <a16:creationId xmlns:a16="http://schemas.microsoft.com/office/drawing/2014/main" id="{5E9F7E9D-B128-4372-A233-07C3467C328E}"/>
              </a:ext>
            </a:extLst>
          </p:cNvPr>
          <p:cNvSpPr/>
          <p:nvPr/>
        </p:nvSpPr>
        <p:spPr>
          <a:xfrm>
            <a:off x="532434" y="1902477"/>
            <a:ext cx="2590366" cy="457698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Tree>
    <p:extLst>
      <p:ext uri="{BB962C8B-B14F-4D97-AF65-F5344CB8AC3E}">
        <p14:creationId xmlns:p14="http://schemas.microsoft.com/office/powerpoint/2010/main" val="144115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1775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E4A0BC35-9565-48F8-9B6F-FAF1B6661067}"/>
              </a:ext>
            </a:extLst>
          </p:cNvPr>
          <p:cNvSpPr/>
          <p:nvPr/>
        </p:nvSpPr>
        <p:spPr>
          <a:xfrm>
            <a:off x="532435" y="162045"/>
            <a:ext cx="5104436" cy="6672805"/>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 name="Hình chữ nhật 2">
            <a:extLst>
              <a:ext uri="{FF2B5EF4-FFF2-40B4-BE49-F238E27FC236}">
                <a16:creationId xmlns:a16="http://schemas.microsoft.com/office/drawing/2014/main" id="{5DC012F2-1B19-4578-9915-9EB24BD7E548}"/>
              </a:ext>
            </a:extLst>
          </p:cNvPr>
          <p:cNvSpPr/>
          <p:nvPr/>
        </p:nvSpPr>
        <p:spPr>
          <a:xfrm>
            <a:off x="532434" y="1344697"/>
            <a:ext cx="3912243" cy="23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nvGrpSpPr>
          <p:cNvPr id="4" name="Nhóm 3">
            <a:extLst>
              <a:ext uri="{FF2B5EF4-FFF2-40B4-BE49-F238E27FC236}">
                <a16:creationId xmlns:a16="http://schemas.microsoft.com/office/drawing/2014/main" id="{D23DC248-45C9-40D9-BF1A-F72CED4D6B76}"/>
              </a:ext>
            </a:extLst>
          </p:cNvPr>
          <p:cNvGrpSpPr/>
          <p:nvPr/>
        </p:nvGrpSpPr>
        <p:grpSpPr>
          <a:xfrm>
            <a:off x="6331351" y="374754"/>
            <a:ext cx="5860649" cy="1293561"/>
            <a:chOff x="6331351" y="491607"/>
            <a:chExt cx="5860649" cy="1293561"/>
          </a:xfrm>
        </p:grpSpPr>
        <p:sp>
          <p:nvSpPr>
            <p:cNvPr id="5" name="Hình chữ nhật 4">
              <a:extLst>
                <a:ext uri="{FF2B5EF4-FFF2-40B4-BE49-F238E27FC236}">
                  <a16:creationId xmlns:a16="http://schemas.microsoft.com/office/drawing/2014/main" id="{37124D18-98D2-4F83-B9AD-57894630A185}"/>
                </a:ext>
              </a:extLst>
            </p:cNvPr>
            <p:cNvSpPr/>
            <p:nvPr/>
          </p:nvSpPr>
          <p:spPr>
            <a:xfrm>
              <a:off x="6331351" y="491607"/>
              <a:ext cx="5860649" cy="1059399"/>
            </a:xfrm>
            <a:prstGeom prst="rect">
              <a:avLst/>
            </a:prstGeom>
            <a:solidFill>
              <a:srgbClr val="00AE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ình tự do: Hình 5">
              <a:extLst>
                <a:ext uri="{FF2B5EF4-FFF2-40B4-BE49-F238E27FC236}">
                  <a16:creationId xmlns:a16="http://schemas.microsoft.com/office/drawing/2014/main" id="{0903B649-8CB6-4E0A-9364-9411444BF77C}"/>
                </a:ext>
              </a:extLst>
            </p:cNvPr>
            <p:cNvSpPr/>
            <p:nvPr/>
          </p:nvSpPr>
          <p:spPr>
            <a:xfrm>
              <a:off x="6526192" y="725769"/>
              <a:ext cx="5665808" cy="1059399"/>
            </a:xfrm>
            <a:custGeom>
              <a:avLst/>
              <a:gdLst>
                <a:gd name="connsiteX0" fmla="*/ 0 w 5665808"/>
                <a:gd name="connsiteY0" fmla="*/ 0 h 1059399"/>
                <a:gd name="connsiteX1" fmla="*/ 5665808 w 5665808"/>
                <a:gd name="connsiteY1" fmla="*/ 0 h 1059399"/>
                <a:gd name="connsiteX2" fmla="*/ 5665808 w 5665808"/>
                <a:gd name="connsiteY2" fmla="*/ 1059399 h 1059399"/>
                <a:gd name="connsiteX3" fmla="*/ 0 w 5665808"/>
                <a:gd name="connsiteY3" fmla="*/ 1059399 h 1059399"/>
              </a:gdLst>
              <a:ahLst/>
              <a:cxnLst>
                <a:cxn ang="0">
                  <a:pos x="connsiteX0" y="connsiteY0"/>
                </a:cxn>
                <a:cxn ang="0">
                  <a:pos x="connsiteX1" y="connsiteY1"/>
                </a:cxn>
                <a:cxn ang="0">
                  <a:pos x="connsiteX2" y="connsiteY2"/>
                </a:cxn>
                <a:cxn ang="0">
                  <a:pos x="connsiteX3" y="connsiteY3"/>
                </a:cxn>
              </a:cxnLst>
              <a:rect l="l" t="t" r="r" b="b"/>
              <a:pathLst>
                <a:path w="5665808" h="1059399">
                  <a:moveTo>
                    <a:pt x="0" y="0"/>
                  </a:moveTo>
                  <a:lnTo>
                    <a:pt x="5665808" y="0"/>
                  </a:lnTo>
                  <a:lnTo>
                    <a:pt x="5665808" y="1059399"/>
                  </a:lnTo>
                  <a:lnTo>
                    <a:pt x="0" y="1059399"/>
                  </a:lnTo>
                  <a:close/>
                </a:path>
              </a:pathLst>
            </a:custGeom>
            <a:solidFill>
              <a:srgbClr val="223D5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a:solidFill>
                    <a:schemeClr val="bg1"/>
                  </a:solidFill>
                </a:rPr>
                <a:t>PHÂN LOẠI ML</a:t>
              </a:r>
              <a:endParaRPr lang="vi-VN" sz="4000" dirty="0">
                <a:solidFill>
                  <a:schemeClr val="bg1"/>
                </a:solidFill>
              </a:endParaRPr>
            </a:p>
          </p:txBody>
        </p:sp>
      </p:grpSp>
      <p:sp>
        <p:nvSpPr>
          <p:cNvPr id="7" name="Hình chữ nhật 6">
            <a:extLst>
              <a:ext uri="{FF2B5EF4-FFF2-40B4-BE49-F238E27FC236}">
                <a16:creationId xmlns:a16="http://schemas.microsoft.com/office/drawing/2014/main" id="{48F113C5-4BA9-47EB-BD73-E6AAA9170FC5}"/>
              </a:ext>
            </a:extLst>
          </p:cNvPr>
          <p:cNvSpPr/>
          <p:nvPr/>
        </p:nvSpPr>
        <p:spPr>
          <a:xfrm>
            <a:off x="3470040" y="1902477"/>
            <a:ext cx="8623139" cy="4786132"/>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endParaRPr lang="vi-VN" sz="2800" dirty="0">
              <a:solidFill>
                <a:schemeClr val="bg1"/>
              </a:solidFill>
            </a:endParaRPr>
          </a:p>
        </p:txBody>
      </p:sp>
      <p:sp>
        <p:nvSpPr>
          <p:cNvPr id="8" name="Hộp Văn bản 7">
            <a:extLst>
              <a:ext uri="{FF2B5EF4-FFF2-40B4-BE49-F238E27FC236}">
                <a16:creationId xmlns:a16="http://schemas.microsoft.com/office/drawing/2014/main" id="{C261D3F3-3C67-4BD3-B35B-E04E6A257EA0}"/>
              </a:ext>
            </a:extLst>
          </p:cNvPr>
          <p:cNvSpPr txBox="1"/>
          <p:nvPr/>
        </p:nvSpPr>
        <p:spPr>
          <a:xfrm>
            <a:off x="490524" y="291402"/>
            <a:ext cx="5493587" cy="1077218"/>
          </a:xfrm>
          <a:prstGeom prst="rect">
            <a:avLst/>
          </a:prstGeom>
          <a:noFill/>
        </p:spPr>
        <p:txBody>
          <a:bodyPr wrap="square" rtlCol="0">
            <a:spAutoFit/>
          </a:bodyPr>
          <a:lstStyle/>
          <a:p>
            <a:r>
              <a:rPr lang="vi-VN" sz="3200">
                <a:solidFill>
                  <a:schemeClr val="bg1"/>
                </a:solidFill>
              </a:rPr>
              <a:t>Phân loại  theo cách thức vừa học vừa thực hiện</a:t>
            </a:r>
            <a:endParaRPr lang="vi-VN" sz="3200" dirty="0"/>
          </a:p>
        </p:txBody>
      </p:sp>
      <p:sp>
        <p:nvSpPr>
          <p:cNvPr id="13" name="Hộp Văn bản 12">
            <a:extLst>
              <a:ext uri="{FF2B5EF4-FFF2-40B4-BE49-F238E27FC236}">
                <a16:creationId xmlns:a16="http://schemas.microsoft.com/office/drawing/2014/main" id="{1237F2EA-CB46-4FE2-87C1-1BDE395B871A}"/>
              </a:ext>
            </a:extLst>
          </p:cNvPr>
          <p:cNvSpPr txBox="1"/>
          <p:nvPr/>
        </p:nvSpPr>
        <p:spPr>
          <a:xfrm>
            <a:off x="2730691" y="2348373"/>
            <a:ext cx="9362488" cy="707886"/>
          </a:xfrm>
          <a:prstGeom prst="rect">
            <a:avLst/>
          </a:prstGeom>
          <a:noFill/>
        </p:spPr>
        <p:txBody>
          <a:bodyPr wrap="square" rtlCol="0">
            <a:spAutoFit/>
          </a:bodyPr>
          <a:lstStyle/>
          <a:p>
            <a:pPr marL="1828800" lvl="3" indent="-457200">
              <a:buFont typeface="Wingdings" panose="05000000000000000000" pitchFamily="2" charset="2"/>
              <a:buChar char="Ø"/>
            </a:pPr>
            <a:r>
              <a:rPr lang="en-US" sz="2000">
                <a:solidFill>
                  <a:schemeClr val="bg1"/>
                </a:solidFill>
              </a:rPr>
              <a:t>Online learning</a:t>
            </a:r>
          </a:p>
          <a:p>
            <a:pPr marL="1828800" lvl="3" indent="-457200">
              <a:buFont typeface="Wingdings" panose="05000000000000000000" pitchFamily="2" charset="2"/>
              <a:buChar char="Ø"/>
            </a:pPr>
            <a:r>
              <a:rPr lang="en-US" sz="2000">
                <a:solidFill>
                  <a:schemeClr val="bg1"/>
                </a:solidFill>
              </a:rPr>
              <a:t>Batch learning</a:t>
            </a:r>
            <a:endParaRPr lang="vi-VN" sz="2000" dirty="0">
              <a:solidFill>
                <a:schemeClr val="bg1"/>
              </a:solidFill>
            </a:endParaRPr>
          </a:p>
        </p:txBody>
      </p:sp>
      <p:sp>
        <p:nvSpPr>
          <p:cNvPr id="15" name="Hình chữ nhật 14">
            <a:extLst>
              <a:ext uri="{FF2B5EF4-FFF2-40B4-BE49-F238E27FC236}">
                <a16:creationId xmlns:a16="http://schemas.microsoft.com/office/drawing/2014/main" id="{5E9F7E9D-B128-4372-A233-07C3467C328E}"/>
              </a:ext>
            </a:extLst>
          </p:cNvPr>
          <p:cNvSpPr/>
          <p:nvPr/>
        </p:nvSpPr>
        <p:spPr>
          <a:xfrm>
            <a:off x="532434" y="1902477"/>
            <a:ext cx="2590366" cy="457698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Tree>
    <p:extLst>
      <p:ext uri="{BB962C8B-B14F-4D97-AF65-F5344CB8AC3E}">
        <p14:creationId xmlns:p14="http://schemas.microsoft.com/office/powerpoint/2010/main" val="366407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1">
            <a:extLst>
              <a:ext uri="{FF2B5EF4-FFF2-40B4-BE49-F238E27FC236}">
                <a16:creationId xmlns:a16="http://schemas.microsoft.com/office/drawing/2014/main" id="{E4A0BC35-9565-48F8-9B6F-FAF1B6661067}"/>
              </a:ext>
            </a:extLst>
          </p:cNvPr>
          <p:cNvSpPr/>
          <p:nvPr/>
        </p:nvSpPr>
        <p:spPr>
          <a:xfrm>
            <a:off x="532435" y="162045"/>
            <a:ext cx="5104436" cy="6672805"/>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3" name="Hình chữ nhật 2">
            <a:extLst>
              <a:ext uri="{FF2B5EF4-FFF2-40B4-BE49-F238E27FC236}">
                <a16:creationId xmlns:a16="http://schemas.microsoft.com/office/drawing/2014/main" id="{5DC012F2-1B19-4578-9915-9EB24BD7E548}"/>
              </a:ext>
            </a:extLst>
          </p:cNvPr>
          <p:cNvSpPr/>
          <p:nvPr/>
        </p:nvSpPr>
        <p:spPr>
          <a:xfrm>
            <a:off x="532434" y="1344697"/>
            <a:ext cx="3912243" cy="235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grpSp>
        <p:nvGrpSpPr>
          <p:cNvPr id="4" name="Nhóm 3">
            <a:extLst>
              <a:ext uri="{FF2B5EF4-FFF2-40B4-BE49-F238E27FC236}">
                <a16:creationId xmlns:a16="http://schemas.microsoft.com/office/drawing/2014/main" id="{D23DC248-45C9-40D9-BF1A-F72CED4D6B76}"/>
              </a:ext>
            </a:extLst>
          </p:cNvPr>
          <p:cNvGrpSpPr/>
          <p:nvPr/>
        </p:nvGrpSpPr>
        <p:grpSpPr>
          <a:xfrm>
            <a:off x="6331351" y="374754"/>
            <a:ext cx="5860649" cy="1293561"/>
            <a:chOff x="6331351" y="491607"/>
            <a:chExt cx="5860649" cy="1293561"/>
          </a:xfrm>
        </p:grpSpPr>
        <p:sp>
          <p:nvSpPr>
            <p:cNvPr id="5" name="Hình chữ nhật 4">
              <a:extLst>
                <a:ext uri="{FF2B5EF4-FFF2-40B4-BE49-F238E27FC236}">
                  <a16:creationId xmlns:a16="http://schemas.microsoft.com/office/drawing/2014/main" id="{37124D18-98D2-4F83-B9AD-57894630A185}"/>
                </a:ext>
              </a:extLst>
            </p:cNvPr>
            <p:cNvSpPr/>
            <p:nvPr/>
          </p:nvSpPr>
          <p:spPr>
            <a:xfrm>
              <a:off x="6331351" y="491607"/>
              <a:ext cx="5860649" cy="1059399"/>
            </a:xfrm>
            <a:prstGeom prst="rect">
              <a:avLst/>
            </a:prstGeom>
            <a:solidFill>
              <a:srgbClr val="00AEA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
          <p:nvSpPr>
            <p:cNvPr id="6" name="Hình tự do: Hình 5">
              <a:extLst>
                <a:ext uri="{FF2B5EF4-FFF2-40B4-BE49-F238E27FC236}">
                  <a16:creationId xmlns:a16="http://schemas.microsoft.com/office/drawing/2014/main" id="{0903B649-8CB6-4E0A-9364-9411444BF77C}"/>
                </a:ext>
              </a:extLst>
            </p:cNvPr>
            <p:cNvSpPr/>
            <p:nvPr/>
          </p:nvSpPr>
          <p:spPr>
            <a:xfrm>
              <a:off x="6526192" y="725769"/>
              <a:ext cx="5665808" cy="1059399"/>
            </a:xfrm>
            <a:custGeom>
              <a:avLst/>
              <a:gdLst>
                <a:gd name="connsiteX0" fmla="*/ 0 w 5665808"/>
                <a:gd name="connsiteY0" fmla="*/ 0 h 1059399"/>
                <a:gd name="connsiteX1" fmla="*/ 5665808 w 5665808"/>
                <a:gd name="connsiteY1" fmla="*/ 0 h 1059399"/>
                <a:gd name="connsiteX2" fmla="*/ 5665808 w 5665808"/>
                <a:gd name="connsiteY2" fmla="*/ 1059399 h 1059399"/>
                <a:gd name="connsiteX3" fmla="*/ 0 w 5665808"/>
                <a:gd name="connsiteY3" fmla="*/ 1059399 h 1059399"/>
              </a:gdLst>
              <a:ahLst/>
              <a:cxnLst>
                <a:cxn ang="0">
                  <a:pos x="connsiteX0" y="connsiteY0"/>
                </a:cxn>
                <a:cxn ang="0">
                  <a:pos x="connsiteX1" y="connsiteY1"/>
                </a:cxn>
                <a:cxn ang="0">
                  <a:pos x="connsiteX2" y="connsiteY2"/>
                </a:cxn>
                <a:cxn ang="0">
                  <a:pos x="connsiteX3" y="connsiteY3"/>
                </a:cxn>
              </a:cxnLst>
              <a:rect l="l" t="t" r="r" b="b"/>
              <a:pathLst>
                <a:path w="5665808" h="1059399">
                  <a:moveTo>
                    <a:pt x="0" y="0"/>
                  </a:moveTo>
                  <a:lnTo>
                    <a:pt x="5665808" y="0"/>
                  </a:lnTo>
                  <a:lnTo>
                    <a:pt x="5665808" y="1059399"/>
                  </a:lnTo>
                  <a:lnTo>
                    <a:pt x="0" y="1059399"/>
                  </a:lnTo>
                  <a:close/>
                </a:path>
              </a:pathLst>
            </a:custGeom>
            <a:solidFill>
              <a:srgbClr val="223D5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4000">
                  <a:solidFill>
                    <a:schemeClr val="bg1"/>
                  </a:solidFill>
                </a:rPr>
                <a:t>PHÂN LOẠI ML</a:t>
              </a:r>
              <a:endParaRPr lang="vi-VN" sz="4000" dirty="0">
                <a:solidFill>
                  <a:schemeClr val="bg1"/>
                </a:solidFill>
              </a:endParaRPr>
            </a:p>
          </p:txBody>
        </p:sp>
      </p:grpSp>
      <p:sp>
        <p:nvSpPr>
          <p:cNvPr id="7" name="Hình chữ nhật 6">
            <a:extLst>
              <a:ext uri="{FF2B5EF4-FFF2-40B4-BE49-F238E27FC236}">
                <a16:creationId xmlns:a16="http://schemas.microsoft.com/office/drawing/2014/main" id="{48F113C5-4BA9-47EB-BD73-E6AAA9170FC5}"/>
              </a:ext>
            </a:extLst>
          </p:cNvPr>
          <p:cNvSpPr/>
          <p:nvPr/>
        </p:nvSpPr>
        <p:spPr>
          <a:xfrm>
            <a:off x="3470040" y="1902477"/>
            <a:ext cx="8623139" cy="4786132"/>
          </a:xfrm>
          <a:prstGeom prst="rect">
            <a:avLst/>
          </a:prstGeom>
          <a:solidFill>
            <a:srgbClr val="003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3"/>
            <a:endParaRPr lang="vi-VN" sz="2800" dirty="0">
              <a:solidFill>
                <a:schemeClr val="bg1"/>
              </a:solidFill>
            </a:endParaRPr>
          </a:p>
        </p:txBody>
      </p:sp>
      <p:sp>
        <p:nvSpPr>
          <p:cNvPr id="8" name="Hộp Văn bản 7">
            <a:extLst>
              <a:ext uri="{FF2B5EF4-FFF2-40B4-BE49-F238E27FC236}">
                <a16:creationId xmlns:a16="http://schemas.microsoft.com/office/drawing/2014/main" id="{C261D3F3-3C67-4BD3-B35B-E04E6A257EA0}"/>
              </a:ext>
            </a:extLst>
          </p:cNvPr>
          <p:cNvSpPr txBox="1"/>
          <p:nvPr/>
        </p:nvSpPr>
        <p:spPr>
          <a:xfrm>
            <a:off x="490524" y="291402"/>
            <a:ext cx="5493587" cy="1077218"/>
          </a:xfrm>
          <a:prstGeom prst="rect">
            <a:avLst/>
          </a:prstGeom>
          <a:noFill/>
        </p:spPr>
        <p:txBody>
          <a:bodyPr wrap="square" rtlCol="0">
            <a:spAutoFit/>
          </a:bodyPr>
          <a:lstStyle/>
          <a:p>
            <a:r>
              <a:rPr lang="vi-VN" sz="3200">
                <a:solidFill>
                  <a:schemeClr val="bg1"/>
                </a:solidFill>
              </a:rPr>
              <a:t>Phân loại theo sử dụng model hay không</a:t>
            </a:r>
            <a:endParaRPr lang="vi-VN" sz="3200" dirty="0"/>
          </a:p>
        </p:txBody>
      </p:sp>
      <p:sp>
        <p:nvSpPr>
          <p:cNvPr id="13" name="Hộp Văn bản 12">
            <a:extLst>
              <a:ext uri="{FF2B5EF4-FFF2-40B4-BE49-F238E27FC236}">
                <a16:creationId xmlns:a16="http://schemas.microsoft.com/office/drawing/2014/main" id="{1237F2EA-CB46-4FE2-87C1-1BDE395B871A}"/>
              </a:ext>
            </a:extLst>
          </p:cNvPr>
          <p:cNvSpPr txBox="1"/>
          <p:nvPr/>
        </p:nvSpPr>
        <p:spPr>
          <a:xfrm>
            <a:off x="2730691" y="2348373"/>
            <a:ext cx="9362488" cy="707886"/>
          </a:xfrm>
          <a:prstGeom prst="rect">
            <a:avLst/>
          </a:prstGeom>
          <a:noFill/>
        </p:spPr>
        <p:txBody>
          <a:bodyPr wrap="square" rtlCol="0">
            <a:spAutoFit/>
          </a:bodyPr>
          <a:lstStyle/>
          <a:p>
            <a:pPr marL="1828800" lvl="3" indent="-457200">
              <a:buFont typeface="Wingdings" panose="05000000000000000000" pitchFamily="2" charset="2"/>
              <a:buChar char="Ø"/>
            </a:pPr>
            <a:r>
              <a:rPr lang="en-US" sz="2000">
                <a:solidFill>
                  <a:schemeClr val="bg1"/>
                </a:solidFill>
              </a:rPr>
              <a:t>Instance-based learning</a:t>
            </a:r>
          </a:p>
          <a:p>
            <a:pPr marL="1828800" lvl="3" indent="-457200">
              <a:buFont typeface="Wingdings" panose="05000000000000000000" pitchFamily="2" charset="2"/>
              <a:buChar char="Ø"/>
            </a:pPr>
            <a:r>
              <a:rPr lang="en-US" sz="2000">
                <a:solidFill>
                  <a:schemeClr val="bg1"/>
                </a:solidFill>
              </a:rPr>
              <a:t>Model-based learning</a:t>
            </a:r>
          </a:p>
        </p:txBody>
      </p:sp>
      <p:sp>
        <p:nvSpPr>
          <p:cNvPr id="15" name="Hình chữ nhật 14">
            <a:extLst>
              <a:ext uri="{FF2B5EF4-FFF2-40B4-BE49-F238E27FC236}">
                <a16:creationId xmlns:a16="http://schemas.microsoft.com/office/drawing/2014/main" id="{5E9F7E9D-B128-4372-A233-07C3467C328E}"/>
              </a:ext>
            </a:extLst>
          </p:cNvPr>
          <p:cNvSpPr/>
          <p:nvPr/>
        </p:nvSpPr>
        <p:spPr>
          <a:xfrm>
            <a:off x="532434" y="1902477"/>
            <a:ext cx="2590366" cy="4576981"/>
          </a:xfrm>
          <a:prstGeom prst="rect">
            <a:avLst/>
          </a:prstGeom>
          <a:solidFill>
            <a:srgbClr val="00AE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15000" dirty="0"/>
          </a:p>
        </p:txBody>
      </p:sp>
    </p:spTree>
    <p:extLst>
      <p:ext uri="{BB962C8B-B14F-4D97-AF65-F5344CB8AC3E}">
        <p14:creationId xmlns:p14="http://schemas.microsoft.com/office/powerpoint/2010/main" val="623438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AEA8"/>
        </a:solidFill>
        <a:ln>
          <a:noFill/>
        </a:ln>
      </a:spPr>
      <a:bodyPr rtlCol="0" anchor="ctr"/>
      <a:lstStyle>
        <a:defPPr algn="ctr">
          <a:defRPr sz="15000"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1435</TotalTime>
  <Words>3549</Words>
  <Application>Microsoft Office PowerPoint</Application>
  <PresentationFormat>Widescreen</PresentationFormat>
  <Paragraphs>394</Paragraphs>
  <Slides>44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Montserrat Semi Bold</vt:lpstr>
      <vt:lpstr>Arial</vt:lpstr>
      <vt:lpstr>Calibri</vt:lpstr>
      <vt:lpstr>Calibri Light</vt:lpstr>
      <vt:lpstr>Cambria Math</vt:lpstr>
      <vt:lpstr>Harlow Solid Italic</vt:lpstr>
      <vt:lpstr>Times New Roman</vt:lpstr>
      <vt:lpstr>Wingdings</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cp:lastModifiedBy>Cường Lee</cp:lastModifiedBy>
  <cp:revision>12</cp:revision>
  <dcterms:modified xsi:type="dcterms:W3CDTF">2021-12-01T08:50:41Z</dcterms:modified>
</cp:coreProperties>
</file>