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5" r:id="rId3"/>
    <p:sldId id="296" r:id="rId4"/>
    <p:sldId id="358" r:id="rId5"/>
    <p:sldId id="303" r:id="rId6"/>
    <p:sldId id="395" r:id="rId7"/>
    <p:sldId id="396" r:id="rId8"/>
    <p:sldId id="397" r:id="rId9"/>
    <p:sldId id="361" r:id="rId10"/>
    <p:sldId id="394" r:id="rId11"/>
    <p:sldId id="312" r:id="rId12"/>
    <p:sldId id="362" r:id="rId13"/>
    <p:sldId id="363" r:id="rId14"/>
    <p:sldId id="393" r:id="rId15"/>
    <p:sldId id="364" r:id="rId16"/>
    <p:sldId id="391" r:id="rId17"/>
    <p:sldId id="307" r:id="rId18"/>
    <p:sldId id="317" r:id="rId19"/>
    <p:sldId id="365" r:id="rId20"/>
    <p:sldId id="305" r:id="rId21"/>
    <p:sldId id="384" r:id="rId22"/>
    <p:sldId id="385" r:id="rId23"/>
    <p:sldId id="387" r:id="rId24"/>
    <p:sldId id="388" r:id="rId25"/>
    <p:sldId id="389" r:id="rId26"/>
    <p:sldId id="390" r:id="rId27"/>
    <p:sldId id="318" r:id="rId28"/>
    <p:sldId id="366" r:id="rId29"/>
    <p:sldId id="367" r:id="rId30"/>
    <p:sldId id="368" r:id="rId31"/>
    <p:sldId id="392" r:id="rId32"/>
    <p:sldId id="369" r:id="rId33"/>
    <p:sldId id="371" r:id="rId34"/>
    <p:sldId id="372" r:id="rId35"/>
    <p:sldId id="374" r:id="rId36"/>
    <p:sldId id="376" r:id="rId37"/>
    <p:sldId id="377" r:id="rId38"/>
    <p:sldId id="378" r:id="rId39"/>
    <p:sldId id="379" r:id="rId40"/>
    <p:sldId id="380" r:id="rId41"/>
    <p:sldId id="382" r:id="rId42"/>
    <p:sldId id="383" r:id="rId43"/>
    <p:sldId id="341" r:id="rId4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Lê" initials="GL" lastIdx="2" clrIdx="0">
    <p:extLst>
      <p:ext uri="{19B8F6BF-5375-455C-9EA6-DF929625EA0E}">
        <p15:presenceInfo xmlns:p15="http://schemas.microsoft.com/office/powerpoint/2012/main" userId="S::uynlxm92037@stu.mao.office.gy::9d424213-0b02-44eb-a0df-7b740a868f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A8"/>
    <a:srgbClr val="003A48"/>
    <a:srgbClr val="FD4BED"/>
    <a:srgbClr val="C900F9"/>
    <a:srgbClr val="FFFFFF"/>
    <a:srgbClr val="5B9BD5"/>
    <a:srgbClr val="42719B"/>
    <a:srgbClr val="D9D9D9"/>
    <a:srgbClr val="223D5A"/>
    <a:srgbClr val="60B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38847D-D873-49F7-BDC2-47262FAE07C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B86382A6-BD8B-4528-BAC7-466EEE02B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7877783-955F-49DD-8CF2-7090D4123FF4}"/>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979355B5-9537-4C56-A087-4DCC51695FF8}"/>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7A194A8-CFF7-4B54-ACAC-0A2C61CB36B6}"/>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8012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2D5A43-46EC-48D4-AE6B-3CA2CCDD645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7AF45989-BF6C-4F4F-AA26-94B9F18DE56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289DEC3-5E6D-4F46-8A06-BF1BD68987FE}"/>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87282483-B528-48AC-B695-966182A9031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8557059-2125-4C38-BF16-083E9EBB6795}"/>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02757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84470C9-BDE6-4268-8AE2-281840A10BF5}"/>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91B98FE4-9973-48F4-8B8A-11209E144AA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B7BC965-368B-4E99-9DA6-09B734E03088}"/>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E2AAC1DA-93CF-4BFC-941A-D0BED0650F2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764DA2A-D199-4D20-9CD0-DFCD68246C8E}"/>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84009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167F83-FD95-432F-8BD5-4E6C711073E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106AA84F-3665-450D-B253-5A7B27CB8EE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196186C-8708-483B-8B51-59374615CD49}"/>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548DC96B-1771-4C4E-9AF3-29FE2DF8AB3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F32B070-883A-453C-9678-9D2BFC2EB1A4}"/>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98601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3CBEEA-3DE2-45DE-B7E7-99C60DB4C6C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0865AA0-39AE-4845-A8D9-74ABD30DA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3BA3389-53E0-48BD-A7B6-6F635EB23158}"/>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0FEAADF9-CFF4-4B12-9A40-FA7413CE6CF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04FFD55-47D4-42EB-AEFA-950D02F3D882}"/>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79037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9C695F-401D-417F-8F4B-FB25F0B6163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FE452A0-4A14-4980-923D-318B475EB09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B5D6B4AE-7235-4E1B-9873-D673989973D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CB03C9F2-EF42-40EA-88B4-B286DDD8FCE4}"/>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2C91AF66-78C2-4025-93AF-0E396604A51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FCD67B4-A545-4579-BCB6-90133582F60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29034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539BF3-2831-4CA2-8F98-05AE9849716D}"/>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246EBF1-6EBB-454D-BF8F-69B03E20F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A15CB55-D3EE-405A-9CAB-666AEE012710}"/>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6FF4412B-6A21-49E4-9782-CB9F4BE43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4B18D4C5-1C42-483A-A738-F6752C55302F}"/>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16214337-4036-489C-8C78-DC4006E769CC}"/>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8" name="Chỗ dành sẵn cho Chân trang 7">
            <a:extLst>
              <a:ext uri="{FF2B5EF4-FFF2-40B4-BE49-F238E27FC236}">
                <a16:creationId xmlns:a16="http://schemas.microsoft.com/office/drawing/2014/main" id="{04147C73-005F-4FFC-93AE-3E92F2A1BAAE}"/>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8704F18A-3E75-4680-A0A4-33A98C2ED660}"/>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97200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EA37E3-2BFE-43CE-9106-A0F01B973514}"/>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EFEA24AB-1FA0-4E13-B5B0-3BEF9F1E741F}"/>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4" name="Chỗ dành sẵn cho Chân trang 3">
            <a:extLst>
              <a:ext uri="{FF2B5EF4-FFF2-40B4-BE49-F238E27FC236}">
                <a16:creationId xmlns:a16="http://schemas.microsoft.com/office/drawing/2014/main" id="{3B63B1B8-81A4-4800-B3F5-5A432A6167C2}"/>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A255163A-A955-4395-B7B2-AB5BA48E17EB}"/>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27495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15AAE1E-9DD8-4266-A522-8C3D6939044E}"/>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3" name="Chỗ dành sẵn cho Chân trang 2">
            <a:extLst>
              <a:ext uri="{FF2B5EF4-FFF2-40B4-BE49-F238E27FC236}">
                <a16:creationId xmlns:a16="http://schemas.microsoft.com/office/drawing/2014/main" id="{4DCEFD08-5136-499A-A7BC-F7861DB07926}"/>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6637516C-B110-48EF-9F3D-9E8ECBEA4C4D}"/>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39329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BB2026-2DB3-4D20-B490-541915E03E0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066B9530-65B9-4A00-89D2-EF96DE749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2E662919-F2E9-47DC-8263-C75522BDA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4B4B11B-A5A4-40D7-B372-C236324469A5}"/>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BD8935F0-E31F-4F81-8BE4-954C38A42A7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C45C3A5-F1BC-4AA5-A883-5426E4C7BFB1}"/>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53622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5A635-3F2D-4065-B054-ADF4B6CD0AF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9CB6D92B-321D-43E1-BEF8-6C07B1054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5B3BB8DA-52B8-4F8E-B3B2-8AF5D8F0A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8867479-3FB6-4255-BEFC-E3F87AEF5500}"/>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36F417C5-9734-4407-B73A-AAAB4CDD8CA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BAD27AB-8A3E-411D-9FDE-D77BB6AB808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69893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B00CFF89-A162-4371-A2BE-6ABD4D3D0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5E46169B-5841-418A-8EAD-6B4424734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CC08A18-96A3-4536-AB74-8624E90F8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5B47FF1B-B0AD-4070-9DB8-48D2CEFB7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0B163474-4B0F-4558-A0BB-7A706A549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6754-379A-4177-A641-6BD366B07E1D}" type="slidenum">
              <a:rPr lang="vi-VN" smtClean="0"/>
              <a:t>‹#›</a:t>
            </a:fld>
            <a:endParaRPr lang="vi-VN"/>
          </a:p>
        </p:txBody>
      </p:sp>
    </p:spTree>
    <p:extLst>
      <p:ext uri="{BB962C8B-B14F-4D97-AF65-F5344CB8AC3E}">
        <p14:creationId xmlns:p14="http://schemas.microsoft.com/office/powerpoint/2010/main" val="421535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C70EF59D-D8A3-4F96-AACD-1082034A40B8}"/>
              </a:ext>
            </a:extLst>
          </p:cNvPr>
          <p:cNvSpPr/>
          <p:nvPr/>
        </p:nvSpPr>
        <p:spPr>
          <a:xfrm>
            <a:off x="1162975" y="605901"/>
            <a:ext cx="11029025" cy="547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INTELLIGENCE</a:t>
            </a:r>
            <a:endParaRPr lang="vi-VN" dirty="0"/>
          </a:p>
        </p:txBody>
      </p:sp>
      <p:pic>
        <p:nvPicPr>
          <p:cNvPr id="3" name="Hình ảnh 2">
            <a:extLst>
              <a:ext uri="{FF2B5EF4-FFF2-40B4-BE49-F238E27FC236}">
                <a16:creationId xmlns:a16="http://schemas.microsoft.com/office/drawing/2014/main" id="{3545E6F1-1962-4888-82B2-712BEA7D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912" y="605900"/>
            <a:ext cx="7428088" cy="5475303"/>
          </a:xfrm>
          <a:prstGeom prst="rect">
            <a:avLst/>
          </a:prstGeom>
        </p:spPr>
      </p:pic>
      <p:sp>
        <p:nvSpPr>
          <p:cNvPr id="4" name="Hộp Văn bản 3">
            <a:extLst>
              <a:ext uri="{FF2B5EF4-FFF2-40B4-BE49-F238E27FC236}">
                <a16:creationId xmlns:a16="http://schemas.microsoft.com/office/drawing/2014/main" id="{8CCCE6DD-2FF0-4B0B-A979-6451DA9D281F}"/>
              </a:ext>
            </a:extLst>
          </p:cNvPr>
          <p:cNvSpPr txBox="1"/>
          <p:nvPr/>
        </p:nvSpPr>
        <p:spPr>
          <a:xfrm>
            <a:off x="1159934" y="1367161"/>
            <a:ext cx="5486400" cy="1015663"/>
          </a:xfrm>
          <a:prstGeom prst="rect">
            <a:avLst/>
          </a:prstGeom>
          <a:solidFill>
            <a:schemeClr val="bg1"/>
          </a:solidFill>
        </p:spPr>
        <p:txBody>
          <a:bodyPr wrap="square" rtlCol="0">
            <a:spAutoFit/>
          </a:bodyPr>
          <a:lstStyle/>
          <a:p>
            <a:r>
              <a:rPr lang="en-US" sz="6000"/>
              <a:t>ACHINE</a:t>
            </a:r>
            <a:endParaRPr lang="en-US" sz="6000" dirty="0"/>
          </a:p>
        </p:txBody>
      </p:sp>
      <p:sp>
        <p:nvSpPr>
          <p:cNvPr id="6" name="Hộp Văn bản 5">
            <a:extLst>
              <a:ext uri="{FF2B5EF4-FFF2-40B4-BE49-F238E27FC236}">
                <a16:creationId xmlns:a16="http://schemas.microsoft.com/office/drawing/2014/main" id="{884C592B-6BF5-4CA1-9673-6B68E714E467}"/>
              </a:ext>
            </a:extLst>
          </p:cNvPr>
          <p:cNvSpPr txBox="1"/>
          <p:nvPr/>
        </p:nvSpPr>
        <p:spPr>
          <a:xfrm>
            <a:off x="150302" y="1030141"/>
            <a:ext cx="1136342" cy="1446550"/>
          </a:xfrm>
          <a:prstGeom prst="rect">
            <a:avLst/>
          </a:prstGeom>
          <a:noFill/>
        </p:spPr>
        <p:txBody>
          <a:bodyPr wrap="square" rtlCol="0">
            <a:spAutoFit/>
          </a:bodyPr>
          <a:lstStyle/>
          <a:p>
            <a:r>
              <a:rPr lang="en-US" sz="8800" dirty="0">
                <a:solidFill>
                  <a:schemeClr val="bg1"/>
                </a:solidFill>
              </a:rPr>
              <a:t>M</a:t>
            </a:r>
            <a:endParaRPr lang="vi-VN" sz="8800" dirty="0">
              <a:solidFill>
                <a:schemeClr val="bg1"/>
              </a:solidFill>
            </a:endParaRPr>
          </a:p>
        </p:txBody>
      </p:sp>
      <p:sp>
        <p:nvSpPr>
          <p:cNvPr id="7" name="Hộp Văn bản 6">
            <a:extLst>
              <a:ext uri="{FF2B5EF4-FFF2-40B4-BE49-F238E27FC236}">
                <a16:creationId xmlns:a16="http://schemas.microsoft.com/office/drawing/2014/main" id="{3651232D-B710-4312-ABEA-B0D18FDF8FAC}"/>
              </a:ext>
            </a:extLst>
          </p:cNvPr>
          <p:cNvSpPr txBox="1"/>
          <p:nvPr/>
        </p:nvSpPr>
        <p:spPr>
          <a:xfrm>
            <a:off x="351093" y="2567490"/>
            <a:ext cx="1384916" cy="1446550"/>
          </a:xfrm>
          <a:prstGeom prst="rect">
            <a:avLst/>
          </a:prstGeom>
          <a:noFill/>
        </p:spPr>
        <p:txBody>
          <a:bodyPr wrap="square" rtlCol="0">
            <a:spAutoFit/>
          </a:bodyPr>
          <a:lstStyle>
            <a:defPPr>
              <a:defRPr lang="vi-VN"/>
            </a:defPPr>
            <a:lvl1pPr>
              <a:defRPr sz="10500">
                <a:solidFill>
                  <a:schemeClr val="bg1"/>
                </a:solidFill>
              </a:defRPr>
            </a:lvl1pPr>
          </a:lstStyle>
          <a:p>
            <a:r>
              <a:rPr lang="en-US" sz="8800" dirty="0"/>
              <a:t>L</a:t>
            </a:r>
            <a:endParaRPr lang="vi-VN" sz="8800" dirty="0"/>
          </a:p>
        </p:txBody>
      </p:sp>
      <p:sp>
        <p:nvSpPr>
          <p:cNvPr id="9" name="Hình chữ nhật 8">
            <a:extLst>
              <a:ext uri="{FF2B5EF4-FFF2-40B4-BE49-F238E27FC236}">
                <a16:creationId xmlns:a16="http://schemas.microsoft.com/office/drawing/2014/main" id="{EED9771B-F9A5-460F-A9FD-294E14BB5CF9}"/>
              </a:ext>
            </a:extLst>
          </p:cNvPr>
          <p:cNvSpPr/>
          <p:nvPr/>
        </p:nvSpPr>
        <p:spPr>
          <a:xfrm rot="5400000">
            <a:off x="3801229" y="2727033"/>
            <a:ext cx="3388096" cy="213064"/>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40E739C1-F35D-44ED-B7E8-1288BD5C2ED4}"/>
              </a:ext>
            </a:extLst>
          </p:cNvPr>
          <p:cNvSpPr/>
          <p:nvPr/>
        </p:nvSpPr>
        <p:spPr>
          <a:xfrm>
            <a:off x="1162975" y="1139517"/>
            <a:ext cx="4438835" cy="22764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8679808A-A2A9-4743-A952-C25E89CFDA5F}"/>
              </a:ext>
            </a:extLst>
          </p:cNvPr>
          <p:cNvSpPr txBox="1"/>
          <p:nvPr/>
        </p:nvSpPr>
        <p:spPr>
          <a:xfrm>
            <a:off x="1181085" y="2909111"/>
            <a:ext cx="4032192" cy="1015663"/>
          </a:xfrm>
          <a:prstGeom prst="rect">
            <a:avLst/>
          </a:prstGeom>
          <a:solidFill>
            <a:schemeClr val="bg1"/>
          </a:solidFill>
        </p:spPr>
        <p:txBody>
          <a:bodyPr wrap="square" rtlCol="0">
            <a:spAutoFit/>
          </a:bodyPr>
          <a:lstStyle/>
          <a:p>
            <a:r>
              <a:rPr lang="en-US" sz="6000"/>
              <a:t>EARNING</a:t>
            </a:r>
            <a:endParaRPr lang="vi-VN" sz="6000" dirty="0"/>
          </a:p>
        </p:txBody>
      </p:sp>
      <p:sp>
        <p:nvSpPr>
          <p:cNvPr id="10" name="Hình chữ nhật 9">
            <a:extLst>
              <a:ext uri="{FF2B5EF4-FFF2-40B4-BE49-F238E27FC236}">
                <a16:creationId xmlns:a16="http://schemas.microsoft.com/office/drawing/2014/main" id="{393CE7B4-F5A3-4D55-BF64-E77D96FF4BD9}"/>
              </a:ext>
            </a:extLst>
          </p:cNvPr>
          <p:cNvSpPr/>
          <p:nvPr/>
        </p:nvSpPr>
        <p:spPr>
          <a:xfrm>
            <a:off x="1162975" y="4282572"/>
            <a:ext cx="4438835" cy="256681"/>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D40D98EF-4EE9-4EDB-AFEE-0673600E341D}"/>
              </a:ext>
            </a:extLst>
          </p:cNvPr>
          <p:cNvSpPr/>
          <p:nvPr/>
        </p:nvSpPr>
        <p:spPr>
          <a:xfrm rot="5400000">
            <a:off x="-1587516" y="2727033"/>
            <a:ext cx="3388096"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ình chữ nhật 11">
            <a:extLst>
              <a:ext uri="{FF2B5EF4-FFF2-40B4-BE49-F238E27FC236}">
                <a16:creationId xmlns:a16="http://schemas.microsoft.com/office/drawing/2014/main" id="{E92FBFF0-7E61-4FF1-98F3-FF493CFF9764}"/>
              </a:ext>
            </a:extLst>
          </p:cNvPr>
          <p:cNvSpPr/>
          <p:nvPr/>
        </p:nvSpPr>
        <p:spPr>
          <a:xfrm>
            <a:off x="-4438" y="1132703"/>
            <a:ext cx="1167413" cy="234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FD0AC374-31FC-4B59-9A17-EB46B895ADD5}"/>
              </a:ext>
            </a:extLst>
          </p:cNvPr>
          <p:cNvSpPr/>
          <p:nvPr/>
        </p:nvSpPr>
        <p:spPr>
          <a:xfrm>
            <a:off x="-4438" y="4282573"/>
            <a:ext cx="1167413" cy="251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D6522179-6642-4C8A-A4E2-D9354415FC36}"/>
              </a:ext>
            </a:extLst>
          </p:cNvPr>
          <p:cNvSpPr/>
          <p:nvPr/>
        </p:nvSpPr>
        <p:spPr>
          <a:xfrm>
            <a:off x="1521933" y="4995276"/>
            <a:ext cx="1491448" cy="649333"/>
          </a:xfrm>
          <a:prstGeom prst="rect">
            <a:avLst/>
          </a:prstGeom>
          <a:no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41821"/>
                </a:solidFill>
              </a:rPr>
              <a:t>TEACHER</a:t>
            </a:r>
            <a:endParaRPr lang="vi-VN" sz="2400" dirty="0">
              <a:solidFill>
                <a:srgbClr val="141821"/>
              </a:solidFill>
            </a:endParaRPr>
          </a:p>
        </p:txBody>
      </p:sp>
      <p:sp>
        <p:nvSpPr>
          <p:cNvPr id="15" name="Hộp Văn bản 14">
            <a:extLst>
              <a:ext uri="{FF2B5EF4-FFF2-40B4-BE49-F238E27FC236}">
                <a16:creationId xmlns:a16="http://schemas.microsoft.com/office/drawing/2014/main" id="{F2786996-FD9D-46E2-B4C7-63AD762A8771}"/>
              </a:ext>
            </a:extLst>
          </p:cNvPr>
          <p:cNvSpPr txBox="1"/>
          <p:nvPr/>
        </p:nvSpPr>
        <p:spPr>
          <a:xfrm>
            <a:off x="3372339" y="5089109"/>
            <a:ext cx="3666478" cy="461665"/>
          </a:xfrm>
          <a:prstGeom prst="rect">
            <a:avLst/>
          </a:prstGeom>
          <a:noFill/>
        </p:spPr>
        <p:txBody>
          <a:bodyPr wrap="square" rtlCol="0">
            <a:spAutoFit/>
          </a:bodyPr>
          <a:lstStyle/>
          <a:p>
            <a:r>
              <a:rPr lang="en-US" sz="2400" dirty="0"/>
              <a:t>TRAN NHAT QUANG</a:t>
            </a:r>
            <a:endParaRPr lang="vi-VN" sz="2400" dirty="0"/>
          </a:p>
        </p:txBody>
      </p:sp>
      <p:sp>
        <p:nvSpPr>
          <p:cNvPr id="18" name="Hình tự do: Hình 17">
            <a:extLst>
              <a:ext uri="{FF2B5EF4-FFF2-40B4-BE49-F238E27FC236}">
                <a16:creationId xmlns:a16="http://schemas.microsoft.com/office/drawing/2014/main" id="{829CAECF-CC62-4283-91C9-318501E93A37}"/>
              </a:ext>
            </a:extLst>
          </p:cNvPr>
          <p:cNvSpPr/>
          <p:nvPr/>
        </p:nvSpPr>
        <p:spPr>
          <a:xfrm>
            <a:off x="11875681" y="1441275"/>
            <a:ext cx="314349" cy="3975450"/>
          </a:xfrm>
          <a:custGeom>
            <a:avLst/>
            <a:gdLst>
              <a:gd name="connsiteX0" fmla="*/ 314349 w 314349"/>
              <a:gd name="connsiteY0" fmla="*/ 0 h 3975450"/>
              <a:gd name="connsiteX1" fmla="*/ 314349 w 314349"/>
              <a:gd name="connsiteY1" fmla="*/ 3975450 h 3975450"/>
              <a:gd name="connsiteX2" fmla="*/ 233723 w 314349"/>
              <a:gd name="connsiteY2" fmla="*/ 3959172 h 3975450"/>
              <a:gd name="connsiteX3" fmla="*/ 0 w 314349"/>
              <a:gd name="connsiteY3" fmla="*/ 3606566 h 3975450"/>
              <a:gd name="connsiteX4" fmla="*/ 0 w 314349"/>
              <a:gd name="connsiteY4" fmla="*/ 368884 h 3975450"/>
              <a:gd name="connsiteX5" fmla="*/ 233723 w 314349"/>
              <a:gd name="connsiteY5" fmla="*/ 16278 h 397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349" h="3975450">
                <a:moveTo>
                  <a:pt x="314349" y="0"/>
                </a:moveTo>
                <a:lnTo>
                  <a:pt x="314349" y="3975450"/>
                </a:lnTo>
                <a:lnTo>
                  <a:pt x="233723" y="3959172"/>
                </a:lnTo>
                <a:cubicBezTo>
                  <a:pt x="96374" y="3901079"/>
                  <a:pt x="0" y="3765077"/>
                  <a:pt x="0" y="3606566"/>
                </a:cubicBezTo>
                <a:lnTo>
                  <a:pt x="0" y="368884"/>
                </a:lnTo>
                <a:cubicBezTo>
                  <a:pt x="0" y="210373"/>
                  <a:pt x="96374" y="74372"/>
                  <a:pt x="233723" y="1627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9487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501197"/>
            <a:ext cx="3232432" cy="1754326"/>
          </a:xfrm>
          <a:prstGeom prst="rect">
            <a:avLst/>
          </a:prstGeom>
          <a:noFill/>
        </p:spPr>
        <p:txBody>
          <a:bodyPr wrap="square" rtlCol="0">
            <a:spAutoFit/>
          </a:bodyPr>
          <a:lstStyle/>
          <a:p>
            <a:pPr algn="r"/>
            <a:r>
              <a:rPr lang="en-US" sz="3600">
                <a:solidFill>
                  <a:schemeClr val="bg1"/>
                </a:solidFill>
              </a:rPr>
              <a:t>THÁCH THỨC CỦA MACHINE LEARNING</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980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1632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về lượng:</a:t>
              </a:r>
            </a:p>
            <a:p>
              <a:pPr lvl="1"/>
              <a:r>
                <a:rPr lang="vi-VN" sz="2200" b="1">
                  <a:solidFill>
                    <a:schemeClr val="bg1"/>
                  </a:solidFill>
                  <a:latin typeface="Arial" panose="020B0604020202020204" pitchFamily="34" charset="0"/>
                  <a:cs typeface="Arial" panose="020B0604020202020204" pitchFamily="34" charset="0"/>
                </a:rPr>
                <a:t>	Thuật toán không đủ dữ liệu có quá ít dữ liệu để huấn luyện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có tính đại diện </a:t>
              </a:r>
            </a:p>
            <a:p>
              <a:pPr lvl="1"/>
              <a:r>
                <a:rPr lang="vi-VN" sz="2200" b="1">
                  <a:solidFill>
                    <a:schemeClr val="bg1"/>
                  </a:solidFill>
                  <a:latin typeface="Arial" panose="020B0604020202020204" pitchFamily="34" charset="0"/>
                  <a:cs typeface="Arial" panose="020B0604020202020204" pitchFamily="34" charset="0"/>
                </a:rPr>
                <a:t>	Xảy ra khi dữ liệu không có mang tính đại diện cho dữ liệu thực tế gồm: Dữ liệu nhiễu (noise data), Dữ liệu Sampling bias.</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dữ liệu (Missing data)</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liên quan (Irrelevant features)</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Bad data</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Testing and hyperparameter turnning </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p>
        </p:txBody>
      </p:sp>
    </p:spTree>
    <p:extLst>
      <p:ext uri="{BB962C8B-B14F-4D97-AF65-F5344CB8AC3E}">
        <p14:creationId xmlns:p14="http://schemas.microsoft.com/office/powerpoint/2010/main" val="20949076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75487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Overfitting</a:t>
              </a:r>
            </a:p>
            <a:p>
              <a:pPr lvl="1"/>
              <a:r>
                <a:rPr lang="vi-VN" sz="2200" b="1">
                  <a:solidFill>
                    <a:schemeClr val="bg1"/>
                  </a:solidFill>
                  <a:latin typeface="Arial" panose="020B0604020202020204" pitchFamily="34" charset="0"/>
                  <a:cs typeface="Arial" panose="020B0604020202020204" pitchFamily="34" charset="0"/>
                </a:rPr>
                <a:t>	Xảy ra khi model cố gắng học tất cả sample trên tập dữ liệu điều này khiến cho những sample xấu rời ra cũng được học cho ra kết quả tập train rất tốt nhưng khi đưa vào thực tế lại thành xấu.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Underfitting</a:t>
              </a:r>
            </a:p>
            <a:p>
              <a:pPr lvl="1"/>
              <a:r>
                <a:rPr lang="vi-VN" sz="2200" b="1">
                  <a:solidFill>
                    <a:schemeClr val="bg1"/>
                  </a:solidFill>
                  <a:latin typeface="Arial" panose="020B0604020202020204" pitchFamily="34" charset="0"/>
                  <a:cs typeface="Arial" panose="020B0604020202020204" pitchFamily="34" charset="0"/>
                </a:rPr>
                <a:t>	Ngược lại với Overfitting, Underfitting xảy ra khi học ít sample so với tập train điều này dẫn đến độ chính xác thấp trong tập train và tập validation set và cả tập ở thực tế.</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Depth-first search</a:t>
            </a:r>
            <a:endParaRPr lang="vi-VN" sz="2400" b="1" dirty="0">
              <a:solidFill>
                <a:schemeClr val="tx1"/>
              </a:solidFill>
            </a:endParaRP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Bad Algorithms </a:t>
            </a:r>
            <a:endParaRPr lang="vi-VN" sz="2400" b="1" dirty="0"/>
          </a:p>
        </p:txBody>
      </p:sp>
    </p:spTree>
    <p:extLst>
      <p:ext uri="{BB962C8B-B14F-4D97-AF65-F5344CB8AC3E}">
        <p14:creationId xmlns:p14="http://schemas.microsoft.com/office/powerpoint/2010/main" val="255057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84775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Test Set</a:t>
              </a:r>
            </a:p>
            <a:p>
              <a:pPr lvl="1"/>
              <a:r>
                <a:rPr lang="vi-VN" sz="2200" b="1">
                  <a:solidFill>
                    <a:schemeClr val="bg1"/>
                  </a:solidFill>
                  <a:latin typeface="Arial" panose="020B0604020202020204" pitchFamily="34" charset="0"/>
                  <a:cs typeface="Arial" panose="020B0604020202020204" pitchFamily="34" charset="0"/>
                </a:rPr>
                <a:t>	Là một tập dữ liệu kiểm tra mức độ đúng đắn hay độ hiệu quả của thuật toán, tập này không liên quan đến tập train.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Generalization error</a:t>
              </a:r>
            </a:p>
            <a:p>
              <a:pPr lvl="1"/>
              <a:r>
                <a:rPr lang="vi-VN" sz="2200" b="1">
                  <a:solidFill>
                    <a:schemeClr val="bg1"/>
                  </a:solidFill>
                  <a:latin typeface="Arial" panose="020B0604020202020204" pitchFamily="34" charset="0"/>
                  <a:cs typeface="Arial" panose="020B0604020202020204" pitchFamily="34" charset="0"/>
                </a:rPr>
                <a:t>	Lỗi tổng quát hóa dữ liệu không thể học được dữ liệu mới nghĩa là khi đưa dữ liệu mới vào thì không thể học được cho ra kết quả đúng.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Hyperparameter tuning</a:t>
              </a:r>
            </a:p>
            <a:p>
              <a:pPr lvl="1"/>
              <a:r>
                <a:rPr lang="vi-VN" sz="2200" b="1">
                  <a:solidFill>
                    <a:schemeClr val="bg1"/>
                  </a:solidFill>
                  <a:latin typeface="Arial" panose="020B0604020202020204" pitchFamily="34" charset="0"/>
                  <a:cs typeface="Arial" panose="020B0604020202020204" pitchFamily="34" charset="0"/>
                </a:rPr>
                <a:t>	Hyperparameter là một siêu tham số được thêm vào trước khi thuật toán bắt đầu học.</a:t>
              </a:r>
            </a:p>
            <a:p>
              <a:pPr lvl="1"/>
              <a:r>
                <a:rPr lang="vi-VN" sz="2200" b="1">
                  <a:solidFill>
                    <a:schemeClr val="bg1"/>
                  </a:solidFill>
                  <a:latin typeface="Arial" panose="020B0604020202020204" pitchFamily="34" charset="0"/>
                  <a:cs typeface="Arial" panose="020B0604020202020204" pitchFamily="34" charset="0"/>
                </a:rPr>
                <a:t>	Hyperparameter tuning là việc điều chỉnh tham số để model hoạt động tốt nhất.</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Validation Set</a:t>
              </a:r>
            </a:p>
            <a:p>
              <a:pPr lvl="1"/>
              <a:r>
                <a:rPr lang="vi-VN" sz="2200" b="1">
                  <a:solidFill>
                    <a:schemeClr val="bg1"/>
                  </a:solidFill>
                  <a:latin typeface="Arial" panose="020B0604020202020204" pitchFamily="34" charset="0"/>
                  <a:cs typeface="Arial" panose="020B0604020202020204" pitchFamily="34" charset="0"/>
                </a:rPr>
                <a:t>	Là 1 tập dữ liệu labeled được dùng để kiểm tra độ chính xác trong quá trình huấn luyện mô hình. Thường được lấy sao cho khái quát hết toàn bộ tập dữ liệu.</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Testing and hyperparameter turnning </a:t>
            </a:r>
            <a:endParaRPr lang="vi-VN" sz="2400" b="1" dirty="0"/>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endParaRPr lang="vi-VN" sz="2400" b="1" dirty="0">
              <a:solidFill>
                <a:schemeClr val="tx1"/>
              </a:solidFill>
            </a:endParaRPr>
          </a:p>
        </p:txBody>
      </p:sp>
    </p:spTree>
    <p:extLst>
      <p:ext uri="{BB962C8B-B14F-4D97-AF65-F5344CB8AC3E}">
        <p14:creationId xmlns:p14="http://schemas.microsoft.com/office/powerpoint/2010/main" val="22211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274837"/>
            <a:ext cx="3232432" cy="2308324"/>
          </a:xfrm>
          <a:prstGeom prst="rect">
            <a:avLst/>
          </a:prstGeom>
          <a:noFill/>
        </p:spPr>
        <p:txBody>
          <a:bodyPr wrap="square" rtlCol="0">
            <a:spAutoFit/>
          </a:bodyPr>
          <a:lstStyle/>
          <a:p>
            <a:pPr algn="r"/>
            <a:r>
              <a:rPr lang="en-US" sz="3600">
                <a:solidFill>
                  <a:schemeClr val="bg1"/>
                </a:solidFill>
              </a:rPr>
              <a:t>TỔNG QUAN VỀ MỘT DỰ ÁN MACHINE LEARNING</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22604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50E2AD01-A721-4FDA-B93C-3F8E32CA5933}"/>
              </a:ext>
            </a:extLst>
          </p:cNvPr>
          <p:cNvSpPr txBox="1"/>
          <p:nvPr/>
        </p:nvSpPr>
        <p:spPr>
          <a:xfrm>
            <a:off x="5934456" y="5333707"/>
            <a:ext cx="5175504" cy="707886"/>
          </a:xfrm>
          <a:prstGeom prst="rect">
            <a:avLst/>
          </a:prstGeom>
          <a:noFill/>
        </p:spPr>
        <p:txBody>
          <a:bodyPr wrap="square" rtlCol="0">
            <a:spAutoFit/>
          </a:bodyPr>
          <a:lstStyle/>
          <a:p>
            <a:pPr algn="ctr"/>
            <a:r>
              <a:rPr lang="en-US" altLang="ko-KR" sz="4000" spc="225">
                <a:latin typeface="Montserrat Semi Bold" panose="00000700000000000000" pitchFamily="50" charset="0"/>
              </a:rPr>
              <a:t>8 BƯỚC</a:t>
            </a:r>
            <a:endParaRPr lang="en-US" altLang="ko-KR" sz="4000" spc="225" dirty="0">
              <a:latin typeface="Montserrat Semi Bold" panose="00000700000000000000" pitchFamily="50" charset="0"/>
            </a:endParaRPr>
          </a:p>
        </p:txBody>
      </p:sp>
      <p:grpSp>
        <p:nvGrpSpPr>
          <p:cNvPr id="55" name="Group 54">
            <a:extLst>
              <a:ext uri="{FF2B5EF4-FFF2-40B4-BE49-F238E27FC236}">
                <a16:creationId xmlns:a16="http://schemas.microsoft.com/office/drawing/2014/main" id="{052B6804-7EED-43A9-9481-3FD1302B3811}"/>
              </a:ext>
            </a:extLst>
          </p:cNvPr>
          <p:cNvGrpSpPr>
            <a:grpSpLocks noChangeAspect="1"/>
          </p:cNvGrpSpPr>
          <p:nvPr/>
        </p:nvGrpSpPr>
        <p:grpSpPr>
          <a:xfrm>
            <a:off x="4544504" y="443885"/>
            <a:ext cx="6683794" cy="7132320"/>
            <a:chOff x="3999688" y="2485718"/>
            <a:chExt cx="4490027" cy="4791342"/>
          </a:xfrm>
          <a:effectLst>
            <a:outerShdw blurRad="406400" dist="241300" dir="1320000" algn="tr" rotWithShape="0">
              <a:prstClr val="black">
                <a:alpha val="64000"/>
              </a:prstClr>
            </a:outerShdw>
          </a:effectLst>
          <a:scene3d>
            <a:camera prst="perspectiveRelaxedModerately">
              <a:rot lat="17400000" lon="0" rev="0"/>
            </a:camera>
            <a:lightRig rig="twoPt" dir="t">
              <a:rot lat="0" lon="0" rev="20400000"/>
            </a:lightRig>
          </a:scene3d>
        </p:grpSpPr>
        <p:sp>
          <p:nvSpPr>
            <p:cNvPr id="56" name="Freeform: Shape 55">
              <a:extLst>
                <a:ext uri="{FF2B5EF4-FFF2-40B4-BE49-F238E27FC236}">
                  <a16:creationId xmlns:a16="http://schemas.microsoft.com/office/drawing/2014/main" id="{E899FD49-F943-4DB8-8F6B-F605CB93210C}"/>
                </a:ext>
              </a:extLst>
            </p:cNvPr>
            <p:cNvSpPr/>
            <p:nvPr/>
          </p:nvSpPr>
          <p:spPr>
            <a:xfrm rot="5400000">
              <a:off x="7297793" y="2756472"/>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rgbClr val="F86252"/>
            </a:solidFill>
            <a:ln>
              <a:noFill/>
            </a:ln>
            <a:sp3d z="1143000" extrusionH="1397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7" name="Freeform: Shape 56">
              <a:extLst>
                <a:ext uri="{FF2B5EF4-FFF2-40B4-BE49-F238E27FC236}">
                  <a16:creationId xmlns:a16="http://schemas.microsoft.com/office/drawing/2014/main" id="{A528218D-4C5D-47DD-A1B5-8269A3DE7037}"/>
                </a:ext>
              </a:extLst>
            </p:cNvPr>
            <p:cNvSpPr>
              <a:spLocks noChangeAspect="1"/>
            </p:cNvSpPr>
            <p:nvPr/>
          </p:nvSpPr>
          <p:spPr>
            <a:xfrm rot="5400000">
              <a:off x="6604162" y="2621641"/>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rgbClr val="0070C0"/>
            </a:solidFill>
            <a:ln>
              <a:noFill/>
            </a:ln>
            <a:sp3d z="762000" extrusionH="1016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58" name="Freeform: Shape 57">
              <a:extLst>
                <a:ext uri="{FF2B5EF4-FFF2-40B4-BE49-F238E27FC236}">
                  <a16:creationId xmlns:a16="http://schemas.microsoft.com/office/drawing/2014/main" id="{B7EFC8B8-D0B8-4CBB-AE8E-9E4AFC407BB3}"/>
                </a:ext>
              </a:extLst>
            </p:cNvPr>
            <p:cNvSpPr/>
            <p:nvPr/>
          </p:nvSpPr>
          <p:spPr>
            <a:xfrm rot="16200000">
              <a:off x="4132591" y="5059753"/>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accent2"/>
            </a:solidFill>
            <a:ln>
              <a:noFill/>
            </a:ln>
            <a:sp3d z="127000" extrusionH="381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9" name="Freeform: Shape 58">
              <a:extLst>
                <a:ext uri="{FF2B5EF4-FFF2-40B4-BE49-F238E27FC236}">
                  <a16:creationId xmlns:a16="http://schemas.microsoft.com/office/drawing/2014/main" id="{F53AFDAD-1D81-480D-9D18-44D5CF245CD5}"/>
                </a:ext>
              </a:extLst>
            </p:cNvPr>
            <p:cNvSpPr/>
            <p:nvPr/>
          </p:nvSpPr>
          <p:spPr>
            <a:xfrm rot="16200000">
              <a:off x="4280636" y="5746500"/>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chemeClr val="accent4"/>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0" name="Freeform: Shape 59">
              <a:extLst>
                <a:ext uri="{FF2B5EF4-FFF2-40B4-BE49-F238E27FC236}">
                  <a16:creationId xmlns:a16="http://schemas.microsoft.com/office/drawing/2014/main" id="{0AD346D0-F918-40E0-A20B-D18C3B1458FB}"/>
                </a:ext>
              </a:extLst>
            </p:cNvPr>
            <p:cNvSpPr/>
            <p:nvPr/>
          </p:nvSpPr>
          <p:spPr>
            <a:xfrm>
              <a:off x="5693246" y="2485718"/>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bg1">
                <a:lumMod val="95000"/>
              </a:schemeClr>
            </a:solidFill>
            <a:ln>
              <a:noFill/>
            </a:ln>
            <a:sp3d z="635000" extrusionH="889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1" name="Freeform: Shape 60">
              <a:extLst>
                <a:ext uri="{FF2B5EF4-FFF2-40B4-BE49-F238E27FC236}">
                  <a16:creationId xmlns:a16="http://schemas.microsoft.com/office/drawing/2014/main" id="{D1CA2D77-9298-4CB6-955F-FAB9A8D06712}"/>
                </a:ext>
              </a:extLst>
            </p:cNvPr>
            <p:cNvSpPr/>
            <p:nvPr/>
          </p:nvSpPr>
          <p:spPr>
            <a:xfrm>
              <a:off x="4827704" y="2719189"/>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rgbClr val="00B0F0"/>
            </a:solidFill>
            <a:ln>
              <a:noFill/>
            </a:ln>
            <a:sp3d z="508000" extrusionH="762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2" name="Freeform: Shape 61">
              <a:extLst>
                <a:ext uri="{FF2B5EF4-FFF2-40B4-BE49-F238E27FC236}">
                  <a16:creationId xmlns:a16="http://schemas.microsoft.com/office/drawing/2014/main" id="{935A1152-B9D2-451C-87FA-1E5F0CE480DC}"/>
                </a:ext>
              </a:extLst>
            </p:cNvPr>
            <p:cNvSpPr/>
            <p:nvPr/>
          </p:nvSpPr>
          <p:spPr>
            <a:xfrm>
              <a:off x="4224995" y="3317130"/>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chemeClr val="accent3"/>
            </a:solidFill>
            <a:ln>
              <a:noFill/>
            </a:ln>
            <a:sp3d z="381000" extrusionH="635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3" name="Freeform: Shape 62">
              <a:extLst>
                <a:ext uri="{FF2B5EF4-FFF2-40B4-BE49-F238E27FC236}">
                  <a16:creationId xmlns:a16="http://schemas.microsoft.com/office/drawing/2014/main" id="{47EF4765-C04E-4738-A54D-E9909BFA0C16}"/>
                </a:ext>
              </a:extLst>
            </p:cNvPr>
            <p:cNvSpPr>
              <a:spLocks noChangeAspect="1"/>
            </p:cNvSpPr>
            <p:nvPr/>
          </p:nvSpPr>
          <p:spPr>
            <a:xfrm>
              <a:off x="4002094" y="4194639"/>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chemeClr val="accent6"/>
            </a:solidFill>
            <a:ln>
              <a:noFill/>
            </a:ln>
            <a:sp3d z="254000" extrusionH="508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64" name="Arc 63">
              <a:extLst>
                <a:ext uri="{FF2B5EF4-FFF2-40B4-BE49-F238E27FC236}">
                  <a16:creationId xmlns:a16="http://schemas.microsoft.com/office/drawing/2014/main" id="{4DEE1C44-D7CC-4649-B991-E337EA7DBE1A}"/>
                </a:ext>
              </a:extLst>
            </p:cNvPr>
            <p:cNvSpPr>
              <a:spLocks noChangeAspect="1"/>
            </p:cNvSpPr>
            <p:nvPr/>
          </p:nvSpPr>
          <p:spPr>
            <a:xfrm>
              <a:off x="5227330" y="4442420"/>
              <a:ext cx="2834640" cy="2834640"/>
            </a:xfrm>
            <a:prstGeom prst="arc">
              <a:avLst>
                <a:gd name="adj1" fmla="val 11056462"/>
                <a:gd name="adj2" fmla="val 18563704"/>
              </a:avLst>
            </a:prstGeom>
            <a:ln w="63500" cap="rnd">
              <a:solidFill>
                <a:schemeClr val="tx1">
                  <a:lumMod val="75000"/>
                  <a:lumOff val="25000"/>
                </a:schemeClr>
              </a:solidFill>
              <a:prstDash val="sysDot"/>
              <a:roun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65" name="Rectangle 64">
            <a:extLst>
              <a:ext uri="{FF2B5EF4-FFF2-40B4-BE49-F238E27FC236}">
                <a16:creationId xmlns:a16="http://schemas.microsoft.com/office/drawing/2014/main" id="{65CD9F3F-AB84-4FC5-B608-8569E43E9C23}"/>
              </a:ext>
            </a:extLst>
          </p:cNvPr>
          <p:cNvSpPr/>
          <p:nvPr/>
        </p:nvSpPr>
        <p:spPr>
          <a:xfrm>
            <a:off x="4867079" y="46381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01</a:t>
            </a:r>
            <a:endParaRPr lang="ko-KR" altLang="en-US" sz="1400" spc="300" dirty="0">
              <a:latin typeface="Montserrat Semi Bold" panose="00000700000000000000" pitchFamily="50" charset="0"/>
            </a:endParaRPr>
          </a:p>
        </p:txBody>
      </p:sp>
      <p:sp>
        <p:nvSpPr>
          <p:cNvPr id="66" name="Rectangle 65">
            <a:extLst>
              <a:ext uri="{FF2B5EF4-FFF2-40B4-BE49-F238E27FC236}">
                <a16:creationId xmlns:a16="http://schemas.microsoft.com/office/drawing/2014/main" id="{CA3519C6-0CB2-4FAF-8885-F63056FF354D}"/>
              </a:ext>
            </a:extLst>
          </p:cNvPr>
          <p:cNvSpPr/>
          <p:nvPr/>
        </p:nvSpPr>
        <p:spPr>
          <a:xfrm>
            <a:off x="4563716" y="3904302"/>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02</a:t>
            </a:r>
            <a:endParaRPr lang="ko-KR" altLang="en-US" sz="1400" spc="300" dirty="0">
              <a:latin typeface="Montserrat Semi Bold" panose="00000700000000000000" pitchFamily="50" charset="0"/>
            </a:endParaRPr>
          </a:p>
        </p:txBody>
      </p:sp>
      <p:sp>
        <p:nvSpPr>
          <p:cNvPr id="67" name="Rectangle 66">
            <a:extLst>
              <a:ext uri="{FF2B5EF4-FFF2-40B4-BE49-F238E27FC236}">
                <a16:creationId xmlns:a16="http://schemas.microsoft.com/office/drawing/2014/main" id="{CA7CAB25-80F5-43E7-A07A-CC3070524C66}"/>
              </a:ext>
            </a:extLst>
          </p:cNvPr>
          <p:cNvSpPr/>
          <p:nvPr/>
        </p:nvSpPr>
        <p:spPr>
          <a:xfrm>
            <a:off x="4995516" y="3269753"/>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03</a:t>
            </a:r>
            <a:endParaRPr lang="ko-KR" altLang="en-US" sz="1400" spc="300" dirty="0">
              <a:latin typeface="Montserrat Semi Bold" panose="00000700000000000000" pitchFamily="50" charset="0"/>
            </a:endParaRPr>
          </a:p>
        </p:txBody>
      </p:sp>
      <p:sp>
        <p:nvSpPr>
          <p:cNvPr id="68" name="Rectangle 67">
            <a:extLst>
              <a:ext uri="{FF2B5EF4-FFF2-40B4-BE49-F238E27FC236}">
                <a16:creationId xmlns:a16="http://schemas.microsoft.com/office/drawing/2014/main" id="{570A737A-2C96-4A4E-BF31-9F415518F923}"/>
              </a:ext>
            </a:extLst>
          </p:cNvPr>
          <p:cNvSpPr/>
          <p:nvPr/>
        </p:nvSpPr>
        <p:spPr>
          <a:xfrm>
            <a:off x="5638800" y="2802326"/>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04</a:t>
            </a:r>
            <a:endParaRPr lang="ko-KR" altLang="en-US" sz="1400" spc="300" dirty="0">
              <a:latin typeface="Montserrat Semi Bold" panose="00000700000000000000" pitchFamily="50" charset="0"/>
            </a:endParaRPr>
          </a:p>
        </p:txBody>
      </p:sp>
      <p:sp>
        <p:nvSpPr>
          <p:cNvPr id="69" name="Rectangle 68">
            <a:extLst>
              <a:ext uri="{FF2B5EF4-FFF2-40B4-BE49-F238E27FC236}">
                <a16:creationId xmlns:a16="http://schemas.microsoft.com/office/drawing/2014/main" id="{4D00E473-4D09-430A-9826-47D11CDBF810}"/>
              </a:ext>
            </a:extLst>
          </p:cNvPr>
          <p:cNvSpPr/>
          <p:nvPr/>
        </p:nvSpPr>
        <p:spPr>
          <a:xfrm>
            <a:off x="6570345" y="2429629"/>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05</a:t>
            </a:r>
            <a:endParaRPr lang="ko-KR" altLang="en-US" sz="1400" spc="300" dirty="0">
              <a:latin typeface="Montserrat Semi Bold" panose="00000700000000000000" pitchFamily="50" charset="0"/>
            </a:endParaRPr>
          </a:p>
        </p:txBody>
      </p:sp>
      <p:sp>
        <p:nvSpPr>
          <p:cNvPr id="70" name="Rectangle 69">
            <a:extLst>
              <a:ext uri="{FF2B5EF4-FFF2-40B4-BE49-F238E27FC236}">
                <a16:creationId xmlns:a16="http://schemas.microsoft.com/office/drawing/2014/main" id="{F0593B2F-2654-47E9-8036-4FF830AFD1A1}"/>
              </a:ext>
            </a:extLst>
          </p:cNvPr>
          <p:cNvSpPr/>
          <p:nvPr/>
        </p:nvSpPr>
        <p:spPr>
          <a:xfrm>
            <a:off x="7563071" y="22220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06</a:t>
            </a:r>
            <a:endParaRPr lang="ko-KR" altLang="en-US" sz="1400" spc="300" dirty="0">
              <a:latin typeface="Montserrat Semi Bold" panose="00000700000000000000" pitchFamily="50" charset="0"/>
            </a:endParaRPr>
          </a:p>
        </p:txBody>
      </p:sp>
      <p:sp>
        <p:nvSpPr>
          <p:cNvPr id="71" name="Rectangle 70">
            <a:extLst>
              <a:ext uri="{FF2B5EF4-FFF2-40B4-BE49-F238E27FC236}">
                <a16:creationId xmlns:a16="http://schemas.microsoft.com/office/drawing/2014/main" id="{2E169900-CBE5-498D-8C3E-0538481C9B20}"/>
              </a:ext>
            </a:extLst>
          </p:cNvPr>
          <p:cNvSpPr/>
          <p:nvPr/>
        </p:nvSpPr>
        <p:spPr>
          <a:xfrm>
            <a:off x="8712038" y="2121778"/>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07</a:t>
            </a:r>
            <a:endParaRPr lang="ko-KR" altLang="en-US" sz="1400" spc="300" dirty="0">
              <a:latin typeface="Montserrat Semi Bold" panose="00000700000000000000" pitchFamily="50" charset="0"/>
            </a:endParaRPr>
          </a:p>
        </p:txBody>
      </p:sp>
      <p:sp>
        <p:nvSpPr>
          <p:cNvPr id="72" name="Rectangle 71">
            <a:extLst>
              <a:ext uri="{FF2B5EF4-FFF2-40B4-BE49-F238E27FC236}">
                <a16:creationId xmlns:a16="http://schemas.microsoft.com/office/drawing/2014/main" id="{BBF0CFD2-8128-4DD4-9AD0-0F2369C13C11}"/>
              </a:ext>
            </a:extLst>
          </p:cNvPr>
          <p:cNvSpPr/>
          <p:nvPr/>
        </p:nvSpPr>
        <p:spPr>
          <a:xfrm>
            <a:off x="9813417" y="18968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08</a:t>
            </a:r>
            <a:endParaRPr lang="ko-KR" altLang="en-US" sz="1400" spc="300" dirty="0">
              <a:latin typeface="Montserrat Semi Bold" panose="00000700000000000000" pitchFamily="50" charset="0"/>
            </a:endParaRPr>
          </a:p>
        </p:txBody>
      </p:sp>
      <p:sp>
        <p:nvSpPr>
          <p:cNvPr id="73" name="TextBox 72">
            <a:extLst>
              <a:ext uri="{FF2B5EF4-FFF2-40B4-BE49-F238E27FC236}">
                <a16:creationId xmlns:a16="http://schemas.microsoft.com/office/drawing/2014/main" id="{A8F24770-BA45-4EBA-BC14-7C021EAD619A}"/>
              </a:ext>
            </a:extLst>
          </p:cNvPr>
          <p:cNvSpPr txBox="1"/>
          <p:nvPr/>
        </p:nvSpPr>
        <p:spPr>
          <a:xfrm>
            <a:off x="1826533" y="4680401"/>
            <a:ext cx="3040546"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Nhìn bức tranh tổng quát</a:t>
            </a:r>
            <a:endParaRPr lang="ko-KR" altLang="en-US" sz="1600" spc="225" dirty="0">
              <a:latin typeface="Montserrat Semi Bold" panose="00000700000000000000" pitchFamily="50" charset="0"/>
            </a:endParaRPr>
          </a:p>
        </p:txBody>
      </p:sp>
      <p:sp>
        <p:nvSpPr>
          <p:cNvPr id="74" name="TextBox 73">
            <a:extLst>
              <a:ext uri="{FF2B5EF4-FFF2-40B4-BE49-F238E27FC236}">
                <a16:creationId xmlns:a16="http://schemas.microsoft.com/office/drawing/2014/main" id="{2597EE64-FB81-4DD7-80FA-DD50CFABF781}"/>
              </a:ext>
            </a:extLst>
          </p:cNvPr>
          <p:cNvSpPr txBox="1"/>
          <p:nvPr/>
        </p:nvSpPr>
        <p:spPr>
          <a:xfrm>
            <a:off x="1796975" y="3901382"/>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Thu thập dữ liệu</a:t>
            </a:r>
            <a:endParaRPr lang="ko-KR" altLang="en-US" sz="1600" spc="225" dirty="0">
              <a:latin typeface="Montserrat Semi Bold" panose="00000700000000000000" pitchFamily="50" charset="0"/>
            </a:endParaRPr>
          </a:p>
        </p:txBody>
      </p:sp>
      <p:sp>
        <p:nvSpPr>
          <p:cNvPr id="75" name="TextBox 74">
            <a:extLst>
              <a:ext uri="{FF2B5EF4-FFF2-40B4-BE49-F238E27FC236}">
                <a16:creationId xmlns:a16="http://schemas.microsoft.com/office/drawing/2014/main" id="{1594CEB2-D78C-4906-BB24-89D0CB29C998}"/>
              </a:ext>
            </a:extLst>
          </p:cNvPr>
          <p:cNvSpPr txBox="1"/>
          <p:nvPr/>
        </p:nvSpPr>
        <p:spPr>
          <a:xfrm>
            <a:off x="1652016" y="3287690"/>
            <a:ext cx="3343500"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Xử lý dữ liệu lấy insights</a:t>
            </a:r>
            <a:endParaRPr lang="ko-KR" altLang="en-US" sz="1600" spc="225" dirty="0">
              <a:latin typeface="Montserrat Semi Bold" panose="00000700000000000000" pitchFamily="50" charset="0"/>
            </a:endParaRPr>
          </a:p>
        </p:txBody>
      </p:sp>
      <p:sp>
        <p:nvSpPr>
          <p:cNvPr id="76" name="TextBox 75">
            <a:extLst>
              <a:ext uri="{FF2B5EF4-FFF2-40B4-BE49-F238E27FC236}">
                <a16:creationId xmlns:a16="http://schemas.microsoft.com/office/drawing/2014/main" id="{C0B22D5A-3443-4A1D-A7FE-7ABA36C7271A}"/>
              </a:ext>
            </a:extLst>
          </p:cNvPr>
          <p:cNvSpPr txBox="1"/>
          <p:nvPr/>
        </p:nvSpPr>
        <p:spPr>
          <a:xfrm>
            <a:off x="2042159" y="2779781"/>
            <a:ext cx="3569759"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Tiền xử lý dữ liệu để máy có thể học</a:t>
            </a:r>
            <a:endParaRPr lang="ko-KR" altLang="en-US" sz="1600" spc="225" dirty="0">
              <a:latin typeface="Montserrat Semi Bold" panose="00000700000000000000" pitchFamily="50" charset="0"/>
            </a:endParaRPr>
          </a:p>
        </p:txBody>
      </p:sp>
      <p:sp>
        <p:nvSpPr>
          <p:cNvPr id="77" name="TextBox 76">
            <a:extLst>
              <a:ext uri="{FF2B5EF4-FFF2-40B4-BE49-F238E27FC236}">
                <a16:creationId xmlns:a16="http://schemas.microsoft.com/office/drawing/2014/main" id="{8DAF60E6-986D-4236-8DB9-6F46EA29080D}"/>
              </a:ext>
            </a:extLst>
          </p:cNvPr>
          <p:cNvSpPr txBox="1"/>
          <p:nvPr/>
        </p:nvSpPr>
        <p:spPr>
          <a:xfrm>
            <a:off x="2899869" y="2282453"/>
            <a:ext cx="3750867"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Huấn luyện và đánh giá model</a:t>
            </a:r>
            <a:endParaRPr lang="ko-KR" altLang="en-US" sz="1600" spc="225" dirty="0">
              <a:latin typeface="Montserrat Semi Bold" panose="00000700000000000000" pitchFamily="50" charset="0"/>
            </a:endParaRPr>
          </a:p>
        </p:txBody>
      </p:sp>
      <p:sp>
        <p:nvSpPr>
          <p:cNvPr id="78" name="TextBox 77">
            <a:extLst>
              <a:ext uri="{FF2B5EF4-FFF2-40B4-BE49-F238E27FC236}">
                <a16:creationId xmlns:a16="http://schemas.microsoft.com/office/drawing/2014/main" id="{5C8C1FAC-5667-499A-9EEB-AD89C67ED202}"/>
              </a:ext>
            </a:extLst>
          </p:cNvPr>
          <p:cNvSpPr txBox="1"/>
          <p:nvPr/>
        </p:nvSpPr>
        <p:spPr>
          <a:xfrm>
            <a:off x="5173872" y="1966198"/>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Tinh chỉnh model</a:t>
            </a:r>
            <a:endParaRPr lang="ko-KR" altLang="en-US" sz="1600" spc="225" dirty="0">
              <a:latin typeface="Montserrat Semi Bold" panose="00000700000000000000" pitchFamily="50" charset="0"/>
            </a:endParaRPr>
          </a:p>
        </p:txBody>
      </p:sp>
      <p:sp>
        <p:nvSpPr>
          <p:cNvPr id="79" name="TextBox 78">
            <a:extLst>
              <a:ext uri="{FF2B5EF4-FFF2-40B4-BE49-F238E27FC236}">
                <a16:creationId xmlns:a16="http://schemas.microsoft.com/office/drawing/2014/main" id="{B254614A-5AE9-4E6F-A91B-43B42C28FCD9}"/>
              </a:ext>
            </a:extLst>
          </p:cNvPr>
          <p:cNvSpPr txBox="1"/>
          <p:nvPr/>
        </p:nvSpPr>
        <p:spPr>
          <a:xfrm>
            <a:off x="6810807" y="1495891"/>
            <a:ext cx="2556684"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Kiểm tra model với dữ liệu thật</a:t>
            </a:r>
            <a:endParaRPr lang="ko-KR" altLang="en-US" sz="1600" spc="225" dirty="0">
              <a:latin typeface="Montserrat Semi Bold" panose="00000700000000000000" pitchFamily="50" charset="0"/>
            </a:endParaRPr>
          </a:p>
        </p:txBody>
      </p:sp>
      <p:sp>
        <p:nvSpPr>
          <p:cNvPr id="80" name="TextBox 79">
            <a:extLst>
              <a:ext uri="{FF2B5EF4-FFF2-40B4-BE49-F238E27FC236}">
                <a16:creationId xmlns:a16="http://schemas.microsoft.com/office/drawing/2014/main" id="{E36C64C1-3DB7-47F7-A61E-8FCC94463331}"/>
              </a:ext>
            </a:extLst>
          </p:cNvPr>
          <p:cNvSpPr txBox="1"/>
          <p:nvPr/>
        </p:nvSpPr>
        <p:spPr>
          <a:xfrm>
            <a:off x="9385909" y="1274647"/>
            <a:ext cx="2556684" cy="584775"/>
          </a:xfrm>
          <a:prstGeom prst="rect">
            <a:avLst/>
          </a:prstGeom>
          <a:noFill/>
        </p:spPr>
        <p:txBody>
          <a:bodyPr wrap="square" rtlCol="0">
            <a:spAutoFit/>
          </a:bodyPr>
          <a:lstStyle/>
          <a:p>
            <a:pPr algn="r"/>
            <a:r>
              <a:rPr lang="vi-VN" altLang="ko-KR" sz="1600" spc="225">
                <a:latin typeface="Montserrat Semi Bold" panose="00000700000000000000" pitchFamily="50" charset="0"/>
              </a:rPr>
              <a:t>Triển khai, bảo trì, bảo dưỡng sản phẩm.</a:t>
            </a:r>
            <a:endParaRPr lang="ko-KR" altLang="en-US" sz="1600" spc="225" dirty="0">
              <a:latin typeface="Montserrat Semi Bold" panose="00000700000000000000" pitchFamily="50" charset="0"/>
            </a:endParaRPr>
          </a:p>
        </p:txBody>
      </p:sp>
      <p:grpSp>
        <p:nvGrpSpPr>
          <p:cNvPr id="113" name="Group 112">
            <a:extLst>
              <a:ext uri="{FF2B5EF4-FFF2-40B4-BE49-F238E27FC236}">
                <a16:creationId xmlns:a16="http://schemas.microsoft.com/office/drawing/2014/main" id="{19AA4872-921D-4FBC-A87F-07FFA02C9682}"/>
              </a:ext>
            </a:extLst>
          </p:cNvPr>
          <p:cNvGrpSpPr/>
          <p:nvPr/>
        </p:nvGrpSpPr>
        <p:grpSpPr>
          <a:xfrm>
            <a:off x="7227967" y="4180900"/>
            <a:ext cx="1750369" cy="914400"/>
            <a:chOff x="8925719" y="4720431"/>
            <a:chExt cx="914400" cy="914400"/>
          </a:xfrm>
        </p:grpSpPr>
        <p:sp>
          <p:nvSpPr>
            <p:cNvPr id="114" name="Freeform: Shape 113">
              <a:extLst>
                <a:ext uri="{FF2B5EF4-FFF2-40B4-BE49-F238E27FC236}">
                  <a16:creationId xmlns:a16="http://schemas.microsoft.com/office/drawing/2014/main" id="{CC2834C0-FAE4-4EC9-9127-73F6E5F36E4E}"/>
                </a:ext>
              </a:extLst>
            </p:cNvPr>
            <p:cNvSpPr>
              <a:spLocks noChangeAspect="1"/>
            </p:cNvSpPr>
            <p:nvPr/>
          </p:nvSpPr>
          <p:spPr>
            <a:xfrm>
              <a:off x="8966200" y="4727575"/>
              <a:ext cx="861060" cy="865632"/>
            </a:xfrm>
            <a:custGeom>
              <a:avLst/>
              <a:gdLst>
                <a:gd name="connsiteX0" fmla="*/ 3608784 w 4305300"/>
                <a:gd name="connsiteY0" fmla="*/ 0 h 4328160"/>
                <a:gd name="connsiteX1" fmla="*/ 3683794 w 4305300"/>
                <a:gd name="connsiteY1" fmla="*/ 632222 h 4328160"/>
                <a:gd name="connsiteX2" fmla="*/ 4305300 w 4305300"/>
                <a:gd name="connsiteY2" fmla="*/ 696516 h 4328160"/>
                <a:gd name="connsiteX3" fmla="*/ 3736088 w 4305300"/>
                <a:gd name="connsiteY3" fmla="*/ 1284390 h 4328160"/>
                <a:gd name="connsiteX4" fmla="*/ 3780561 w 4305300"/>
                <a:gd name="connsiteY4" fmla="*/ 1357594 h 4328160"/>
                <a:gd name="connsiteX5" fmla="*/ 4023360 w 4305300"/>
                <a:gd name="connsiteY5" fmla="*/ 2316480 h 4328160"/>
                <a:gd name="connsiteX6" fmla="*/ 2011680 w 4305300"/>
                <a:gd name="connsiteY6" fmla="*/ 4328160 h 4328160"/>
                <a:gd name="connsiteX7" fmla="*/ 0 w 4305300"/>
                <a:gd name="connsiteY7" fmla="*/ 2316480 h 4328160"/>
                <a:gd name="connsiteX8" fmla="*/ 2011680 w 4305300"/>
                <a:gd name="connsiteY8" fmla="*/ 304800 h 4328160"/>
                <a:gd name="connsiteX9" fmla="*/ 2970566 w 4305300"/>
                <a:gd name="connsiteY9" fmla="*/ 547599 h 4328160"/>
                <a:gd name="connsiteX10" fmla="*/ 3032909 w 4305300"/>
                <a:gd name="connsiteY10" fmla="*/ 585474 h 432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5300" h="4328160">
                  <a:moveTo>
                    <a:pt x="3608784" y="0"/>
                  </a:moveTo>
                  <a:lnTo>
                    <a:pt x="3683794" y="632222"/>
                  </a:lnTo>
                  <a:lnTo>
                    <a:pt x="4305300" y="696516"/>
                  </a:lnTo>
                  <a:lnTo>
                    <a:pt x="3736088" y="1284390"/>
                  </a:lnTo>
                  <a:lnTo>
                    <a:pt x="3780561" y="1357594"/>
                  </a:lnTo>
                  <a:cubicBezTo>
                    <a:pt x="3935405" y="1642636"/>
                    <a:pt x="4023360" y="1969287"/>
                    <a:pt x="4023360" y="2316480"/>
                  </a:cubicBezTo>
                  <a:cubicBezTo>
                    <a:pt x="4023360" y="3427500"/>
                    <a:pt x="3122700" y="4328160"/>
                    <a:pt x="2011680" y="4328160"/>
                  </a:cubicBezTo>
                  <a:cubicBezTo>
                    <a:pt x="900660" y="4328160"/>
                    <a:pt x="0" y="3427500"/>
                    <a:pt x="0" y="2316480"/>
                  </a:cubicBezTo>
                  <a:cubicBezTo>
                    <a:pt x="0" y="1205460"/>
                    <a:pt x="900660" y="304800"/>
                    <a:pt x="2011680" y="304800"/>
                  </a:cubicBezTo>
                  <a:cubicBezTo>
                    <a:pt x="2358874" y="304800"/>
                    <a:pt x="2685525" y="392755"/>
                    <a:pt x="2970566" y="547599"/>
                  </a:cubicBezTo>
                  <a:lnTo>
                    <a:pt x="3032909" y="585474"/>
                  </a:lnTo>
                  <a:close/>
                </a:path>
              </a:pathLst>
            </a:custGeom>
            <a:solidFill>
              <a:schemeClr val="bg1"/>
            </a:solidFill>
            <a:ln>
              <a:noFill/>
            </a:ln>
            <a:effectLst>
              <a:outerShdw blurRad="76200" dist="63500" dir="21000000" algn="b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a:p>
          </p:txBody>
        </p:sp>
        <p:pic>
          <p:nvPicPr>
            <p:cNvPr id="115" name="Graphic 114" descr="Bullseye">
              <a:extLst>
                <a:ext uri="{FF2B5EF4-FFF2-40B4-BE49-F238E27FC236}">
                  <a16:creationId xmlns:a16="http://schemas.microsoft.com/office/drawing/2014/main" id="{756B492F-72EF-4C93-A0B6-3F88BE58B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5719" y="4720431"/>
              <a:ext cx="914400" cy="914400"/>
            </a:xfrm>
            <a:prstGeom prst="rect">
              <a:avLst/>
            </a:prstGeom>
          </p:spPr>
        </p:pic>
      </p:grpSp>
      <p:sp>
        <p:nvSpPr>
          <p:cNvPr id="116" name="Hình chữ nhật: Góc Tròn 13">
            <a:extLst>
              <a:ext uri="{FF2B5EF4-FFF2-40B4-BE49-F238E27FC236}">
                <a16:creationId xmlns:a16="http://schemas.microsoft.com/office/drawing/2014/main" id="{AC4C4CDE-2964-4734-BCA5-5A060BDA3B2D}"/>
              </a:ext>
            </a:extLst>
          </p:cNvPr>
          <p:cNvSpPr/>
          <p:nvPr/>
        </p:nvSpPr>
        <p:spPr>
          <a:xfrm>
            <a:off x="199308" y="-184028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7" name="Hộp Văn bản 14">
            <a:extLst>
              <a:ext uri="{FF2B5EF4-FFF2-40B4-BE49-F238E27FC236}">
                <a16:creationId xmlns:a16="http://schemas.microsoft.com/office/drawing/2014/main" id="{54A4E99A-D95E-415F-96C7-DF5A7589DBA7}"/>
              </a:ext>
            </a:extLst>
          </p:cNvPr>
          <p:cNvSpPr txBox="1"/>
          <p:nvPr/>
        </p:nvSpPr>
        <p:spPr>
          <a:xfrm>
            <a:off x="-177882" y="1029311"/>
            <a:ext cx="2776150" cy="1200329"/>
          </a:xfrm>
          <a:prstGeom prst="rect">
            <a:avLst/>
          </a:prstGeom>
          <a:solidFill>
            <a:srgbClr val="FFFFFF"/>
          </a:solidFill>
        </p:spPr>
        <p:txBody>
          <a:bodyPr wrap="square" rtlCol="0">
            <a:spAutoFit/>
          </a:bodyPr>
          <a:lstStyle/>
          <a:p>
            <a:pPr algn="ctr"/>
            <a:r>
              <a:rPr lang="en-US" sz="2400"/>
              <a:t>TỔNG QUAN VỀ MỘT DỰ ÁN MACHINE LEARNING</a:t>
            </a:r>
            <a:endParaRPr lang="vi-VN" sz="2400" dirty="0">
              <a:highlight>
                <a:srgbClr val="FFFFFF"/>
              </a:highlight>
            </a:endParaRPr>
          </a:p>
        </p:txBody>
      </p:sp>
    </p:spTree>
    <p:extLst>
      <p:ext uri="{BB962C8B-B14F-4D97-AF65-F5344CB8AC3E}">
        <p14:creationId xmlns:p14="http://schemas.microsoft.com/office/powerpoint/2010/main" val="29717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ppt_x"/>
                                          </p:val>
                                        </p:tav>
                                        <p:tav tm="100000">
                                          <p:val>
                                            <p:strVal val="#ppt_x"/>
                                          </p:val>
                                        </p:tav>
                                      </p:tavLst>
                                    </p:anim>
                                    <p:anim calcmode="lin" valueType="num">
                                      <p:cBhvr additive="base">
                                        <p:cTn id="8" dur="500" fill="hold"/>
                                        <p:tgtEl>
                                          <p:spTgt spid="11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0-#ppt_w/2"/>
                                          </p:val>
                                        </p:tav>
                                        <p:tav tm="100000">
                                          <p:val>
                                            <p:strVal val="#ppt_x"/>
                                          </p:val>
                                        </p:tav>
                                      </p:tavLst>
                                    </p:anim>
                                    <p:anim calcmode="lin" valueType="num">
                                      <p:cBhvr additive="base">
                                        <p:cTn id="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3055194"/>
            <a:ext cx="3232432" cy="646331"/>
          </a:xfrm>
          <a:prstGeom prst="rect">
            <a:avLst/>
          </a:prstGeom>
          <a:noFill/>
        </p:spPr>
        <p:txBody>
          <a:bodyPr wrap="square" rtlCol="0">
            <a:spAutoFit/>
          </a:bodyPr>
          <a:lstStyle/>
          <a:p>
            <a:pPr algn="r"/>
            <a:r>
              <a:rPr lang="en-US" sz="3600">
                <a:solidFill>
                  <a:schemeClr val="bg1"/>
                </a:solidFill>
              </a:rPr>
              <a:t>CLASSIFICATION</a:t>
            </a:r>
            <a:endParaRPr lang="vi-VN" sz="3600" dirty="0">
              <a:solidFill>
                <a:schemeClr val="bg1"/>
              </a:solidFill>
            </a:endParaRP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6633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A66FA13F-5EBE-44D9-9416-47B007B28B84}"/>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FCF07C2F-9FB6-4669-A902-44BD327D71F6}"/>
              </a:ext>
            </a:extLst>
          </p:cNvPr>
          <p:cNvSpPr/>
          <p:nvPr/>
        </p:nvSpPr>
        <p:spPr>
          <a:xfrm>
            <a:off x="3391382" y="1909823"/>
            <a:ext cx="8623139" cy="4786132"/>
          </a:xfrm>
          <a:prstGeom prst="rect">
            <a:avLst/>
          </a:prstGeom>
          <a:solidFill>
            <a:srgbClr val="223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ộp Văn bản 3">
            <a:extLst>
              <a:ext uri="{FF2B5EF4-FFF2-40B4-BE49-F238E27FC236}">
                <a16:creationId xmlns:a16="http://schemas.microsoft.com/office/drawing/2014/main" id="{BEE148AD-6423-4349-9FED-81BA82A32D23}"/>
              </a:ext>
            </a:extLst>
          </p:cNvPr>
          <p:cNvSpPr txBox="1"/>
          <p:nvPr/>
        </p:nvSpPr>
        <p:spPr>
          <a:xfrm>
            <a:off x="769716" y="354483"/>
            <a:ext cx="4629873" cy="830997"/>
          </a:xfrm>
          <a:prstGeom prst="rect">
            <a:avLst/>
          </a:prstGeom>
          <a:noFill/>
        </p:spPr>
        <p:txBody>
          <a:bodyPr wrap="square" rtlCol="0">
            <a:spAutoFit/>
          </a:bodyPr>
          <a:lstStyle/>
          <a:p>
            <a:r>
              <a:rPr lang="en-US" sz="4800">
                <a:solidFill>
                  <a:schemeClr val="bg1"/>
                </a:solidFill>
              </a:rPr>
              <a:t>CLASSIFICATION</a:t>
            </a:r>
            <a:endParaRPr lang="vi-VN" sz="4800" dirty="0">
              <a:solidFill>
                <a:schemeClr val="bg1"/>
              </a:solidFill>
            </a:endParaRPr>
          </a:p>
        </p:txBody>
      </p:sp>
      <p:sp>
        <p:nvSpPr>
          <p:cNvPr id="5" name="Hình chữ nhật 4">
            <a:extLst>
              <a:ext uri="{FF2B5EF4-FFF2-40B4-BE49-F238E27FC236}">
                <a16:creationId xmlns:a16="http://schemas.microsoft.com/office/drawing/2014/main" id="{501A588C-8EAF-48B6-A693-64306B1468FB}"/>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ộp Văn bản 6">
            <a:extLst>
              <a:ext uri="{FF2B5EF4-FFF2-40B4-BE49-F238E27FC236}">
                <a16:creationId xmlns:a16="http://schemas.microsoft.com/office/drawing/2014/main" id="{6AA44F87-0ED0-4B99-A359-E2AFDD9C6959}"/>
              </a:ext>
            </a:extLst>
          </p:cNvPr>
          <p:cNvSpPr txBox="1"/>
          <p:nvPr/>
        </p:nvSpPr>
        <p:spPr>
          <a:xfrm>
            <a:off x="3842794" y="1998350"/>
            <a:ext cx="5613723" cy="646331"/>
          </a:xfrm>
          <a:prstGeom prst="rect">
            <a:avLst/>
          </a:prstGeom>
          <a:noFill/>
        </p:spPr>
        <p:txBody>
          <a:bodyPr wrap="square" rtlCol="0">
            <a:spAutoFit/>
          </a:bodyPr>
          <a:lstStyle/>
          <a:p>
            <a:r>
              <a:rPr lang="en-US" sz="3600">
                <a:solidFill>
                  <a:schemeClr val="bg1"/>
                </a:solidFill>
              </a:rPr>
              <a:t>Các dạng Classification </a:t>
            </a:r>
            <a:endParaRPr lang="vi-VN" sz="3600" dirty="0">
              <a:solidFill>
                <a:schemeClr val="bg1"/>
              </a:solidFill>
            </a:endParaRPr>
          </a:p>
        </p:txBody>
      </p:sp>
      <p:sp>
        <p:nvSpPr>
          <p:cNvPr id="9" name="Hình chữ nhật 8">
            <a:extLst>
              <a:ext uri="{FF2B5EF4-FFF2-40B4-BE49-F238E27FC236}">
                <a16:creationId xmlns:a16="http://schemas.microsoft.com/office/drawing/2014/main" id="{2B9BE633-22CF-4CBC-B0A6-604D6234F7DF}"/>
              </a:ext>
            </a:extLst>
          </p:cNvPr>
          <p:cNvSpPr/>
          <p:nvPr/>
        </p:nvSpPr>
        <p:spPr>
          <a:xfrm>
            <a:off x="3391382" y="2738681"/>
            <a:ext cx="3530279" cy="23556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EE94BE9D-4AEC-4F4A-AB40-4FCBCD500AE4}"/>
              </a:ext>
            </a:extLst>
          </p:cNvPr>
          <p:cNvSpPr txBox="1"/>
          <p:nvPr/>
        </p:nvSpPr>
        <p:spPr>
          <a:xfrm>
            <a:off x="4849792" y="3421588"/>
            <a:ext cx="6910086"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a:solidFill>
                  <a:schemeClr val="bg1"/>
                </a:solidFill>
              </a:rPr>
              <a:t>Binary Classification (Phân loại nhị phân)</a:t>
            </a:r>
            <a:endParaRPr lang="en-US" dirty="0"/>
          </a:p>
          <a:p>
            <a:pPr marL="457200" indent="-457200">
              <a:buFont typeface="Wingdings" panose="05000000000000000000" pitchFamily="2" charset="2"/>
              <a:buChar char="Ø"/>
            </a:pPr>
            <a:r>
              <a:rPr lang="en-US" sz="2800">
                <a:solidFill>
                  <a:schemeClr val="bg1"/>
                </a:solidFill>
              </a:rPr>
              <a:t>Multi-Class Classification (Phân loại nhiều loại)</a:t>
            </a:r>
          </a:p>
          <a:p>
            <a:pPr marL="457200" indent="-457200">
              <a:buFont typeface="Wingdings" panose="05000000000000000000" pitchFamily="2" charset="2"/>
              <a:buChar char="Ø"/>
            </a:pPr>
            <a:r>
              <a:rPr lang="en-US" sz="2800">
                <a:solidFill>
                  <a:schemeClr val="bg1"/>
                </a:solidFill>
              </a:rPr>
              <a:t>Multi-Label Classification (Phân loại nhiều nhãn)</a:t>
            </a:r>
          </a:p>
          <a:p>
            <a:pPr marL="457200" indent="-457200">
              <a:buFont typeface="Wingdings" panose="05000000000000000000" pitchFamily="2" charset="2"/>
              <a:buChar char="Ø"/>
            </a:pPr>
            <a:r>
              <a:rPr lang="en-US" sz="2800">
                <a:solidFill>
                  <a:schemeClr val="bg1"/>
                </a:solidFill>
              </a:rPr>
              <a:t>Imbalanced Classification (Phân loại không cân bằng)</a:t>
            </a:r>
          </a:p>
        </p:txBody>
      </p:sp>
      <p:grpSp>
        <p:nvGrpSpPr>
          <p:cNvPr id="15" name="Nhóm 14">
            <a:extLst>
              <a:ext uri="{FF2B5EF4-FFF2-40B4-BE49-F238E27FC236}">
                <a16:creationId xmlns:a16="http://schemas.microsoft.com/office/drawing/2014/main" id="{CF06F71D-86B8-4B01-B601-511B0517DBFE}"/>
              </a:ext>
            </a:extLst>
          </p:cNvPr>
          <p:cNvGrpSpPr/>
          <p:nvPr/>
        </p:nvGrpSpPr>
        <p:grpSpPr>
          <a:xfrm>
            <a:off x="6331351" y="374754"/>
            <a:ext cx="5860649" cy="1293561"/>
            <a:chOff x="6331351" y="491607"/>
            <a:chExt cx="5860649" cy="1293561"/>
          </a:xfrm>
        </p:grpSpPr>
        <p:sp>
          <p:nvSpPr>
            <p:cNvPr id="11" name="Hình chữ nhật 10">
              <a:extLst>
                <a:ext uri="{FF2B5EF4-FFF2-40B4-BE49-F238E27FC236}">
                  <a16:creationId xmlns:a16="http://schemas.microsoft.com/office/drawing/2014/main" id="{1733B77B-2B13-44B4-8BE1-4033B935474A}"/>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Hình tự do: Hình 13">
              <a:extLst>
                <a:ext uri="{FF2B5EF4-FFF2-40B4-BE49-F238E27FC236}">
                  <a16:creationId xmlns:a16="http://schemas.microsoft.com/office/drawing/2014/main" id="{68FD2636-A2B6-417C-B455-AE29DA5D871B}"/>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17" name="Hình chữ nhật 16">
            <a:extLst>
              <a:ext uri="{FF2B5EF4-FFF2-40B4-BE49-F238E27FC236}">
                <a16:creationId xmlns:a16="http://schemas.microsoft.com/office/drawing/2014/main" id="{D5E03D63-2A4E-454D-9150-6CB4D1AB7B47}"/>
              </a:ext>
            </a:extLst>
          </p:cNvPr>
          <p:cNvSpPr/>
          <p:nvPr/>
        </p:nvSpPr>
        <p:spPr>
          <a:xfrm>
            <a:off x="532433" y="1758097"/>
            <a:ext cx="2858947" cy="507675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D8FE6A70-6699-4EF4-BBAD-94E6C2BFB4EF}"/>
              </a:ext>
            </a:extLst>
          </p:cNvPr>
          <p:cNvSpPr txBox="1"/>
          <p:nvPr/>
        </p:nvSpPr>
        <p:spPr>
          <a:xfrm>
            <a:off x="769716" y="1861029"/>
            <a:ext cx="2505919" cy="1200329"/>
          </a:xfrm>
          <a:prstGeom prst="rect">
            <a:avLst/>
          </a:prstGeom>
          <a:noFill/>
        </p:spPr>
        <p:txBody>
          <a:bodyPr wrap="square" rtlCol="0">
            <a:spAutoFit/>
          </a:bodyPr>
          <a:lstStyle/>
          <a:p>
            <a:r>
              <a:rPr lang="en-US" sz="2400">
                <a:solidFill>
                  <a:schemeClr val="bg1"/>
                </a:solidFill>
              </a:rPr>
              <a:t>Thuộc loại supervised learning</a:t>
            </a:r>
            <a:endParaRPr lang="vi-VN" dirty="0"/>
          </a:p>
        </p:txBody>
      </p:sp>
      <p:sp>
        <p:nvSpPr>
          <p:cNvPr id="16" name="Hình chữ nhật 15">
            <a:extLst>
              <a:ext uri="{FF2B5EF4-FFF2-40B4-BE49-F238E27FC236}">
                <a16:creationId xmlns:a16="http://schemas.microsoft.com/office/drawing/2014/main" id="{48AAFD5F-55E2-4C25-930A-67F9FB3CD1A0}"/>
              </a:ext>
            </a:extLst>
          </p:cNvPr>
          <p:cNvSpPr/>
          <p:nvPr/>
        </p:nvSpPr>
        <p:spPr>
          <a:xfrm>
            <a:off x="-1226916" y="0"/>
            <a:ext cx="175934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15473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3586480" y="690880"/>
            <a:ext cx="3289808" cy="800219"/>
          </a:xfrm>
          <a:prstGeom prst="rect">
            <a:avLst/>
          </a:prstGeom>
          <a:noFill/>
        </p:spPr>
        <p:txBody>
          <a:bodyPr wrap="square" rtlCol="0">
            <a:spAutoFit/>
          </a:bodyPr>
          <a:lstStyle/>
          <a:p>
            <a:pPr algn="ctr"/>
            <a:r>
              <a:rPr lang="en-US" sz="2800" b="1"/>
              <a:t>Binary classification</a:t>
            </a:r>
            <a:endParaRPr lang="vi-VN" sz="2800" dirty="0"/>
          </a:p>
          <a:p>
            <a:pPr algn="ct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384040" cy="523220"/>
          </a:xfrm>
          <a:prstGeom prst="rect">
            <a:avLst/>
          </a:prstGeom>
          <a:noFill/>
        </p:spPr>
        <p:txBody>
          <a:bodyPr wrap="square" rtlCol="0">
            <a:spAutoFit/>
          </a:bodyPr>
          <a:lstStyle/>
          <a:p>
            <a:pPr lvl="1" algn="ctr"/>
            <a:r>
              <a:rPr lang="en-US" sz="2800" b="1"/>
              <a:t>Multi-Class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6269772"/>
            <a:chOff x="2824480" y="1290320"/>
            <a:chExt cx="4561840" cy="6269772"/>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5663089"/>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nhị phân là loại phân loại mà dữ liệu có 2 loại. </a:t>
              </a:r>
            </a:p>
            <a:p>
              <a:r>
                <a:rPr lang="vi-VN">
                  <a:latin typeface="Arial" panose="020B0604020202020204" pitchFamily="34" charset="0"/>
                  <a:cs typeface="Arial" panose="020B0604020202020204" pitchFamily="34" charset="0"/>
                </a:rPr>
                <a:t>Thông thường thì label liên quan đến đến 2 lớp trạng thài là: bất thường và bình thường, với bình thường là 0 và bất thường là 1.</a:t>
              </a:r>
            </a:p>
            <a:p>
              <a:r>
                <a:rPr lang="vi-VN">
                  <a:latin typeface="Arial" panose="020B0604020202020204" pitchFamily="34" charset="0"/>
                  <a:cs typeface="Arial" panose="020B0604020202020204" pitchFamily="34" charset="0"/>
                </a:rPr>
                <a:t>Đối với loại phân loại nhị phân này người ta thường dùng mô hình dự đoán phân phối Bernoulli là một phân phối rời rạc cho ra kết quả nhị phân là 0 hoặc 1.</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a:t>
              </a:r>
              <a:r>
                <a:rPr lang="vi-VN" b="1">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Logistic Regression</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Support Vector Machine</a:t>
              </a:r>
            </a:p>
            <a:p>
              <a:r>
                <a:rPr lang="vi-VN">
                  <a:latin typeface="Arial" panose="020B0604020202020204" pitchFamily="34" charset="0"/>
                  <a:cs typeface="Arial" panose="020B0604020202020204" pitchFamily="34" charset="0"/>
                </a:rPr>
                <a:t>−	Naive Bayes</a:t>
              </a:r>
            </a:p>
            <a:p>
              <a:endParaRPr lang="en-US" dirty="0"/>
            </a:p>
            <a:p>
              <a:pPr marL="285750" indent="-285750">
                <a:buFont typeface="Wingdings" panose="05000000000000000000" pitchFamily="2" charset="2"/>
                <a:buChar char="Ø"/>
              </a:pPr>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799971"/>
            <a:chOff x="7630160" y="0"/>
            <a:chExt cx="4561840" cy="5799971"/>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5109091"/>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a:t>
              </a:r>
              <a:r>
                <a:rPr lang="vi-VN">
                  <a:latin typeface="Arial" panose="020B0604020202020204" pitchFamily="34" charset="0"/>
                  <a:cs typeface="Arial" panose="020B0604020202020204" pitchFamily="34" charset="0"/>
                </a:rPr>
                <a:t>: Phân loại nhiều loại là loại phân loại mà dữ liệu có nhiều hơn 2 loại.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Multinoulli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Naive Bayes.</a:t>
              </a:r>
            </a:p>
            <a:p>
              <a:r>
                <a:rPr lang="vi-VN">
                  <a:latin typeface="Arial" panose="020B0604020202020204" pitchFamily="34" charset="0"/>
                  <a:cs typeface="Arial" panose="020B0604020202020204" pitchFamily="34" charset="0"/>
                </a:rPr>
                <a:t>−	Random Forest.</a:t>
              </a:r>
            </a:p>
            <a:p>
              <a:r>
                <a:rPr lang="vi-VN">
                  <a:latin typeface="Arial" panose="020B0604020202020204" pitchFamily="34" charset="0"/>
                  <a:cs typeface="Arial" panose="020B0604020202020204" pitchFamily="34" charset="0"/>
                </a:rPr>
                <a:t>−	Gradient Boosting.</a:t>
              </a: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271491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2824481" y="690880"/>
            <a:ext cx="4513752" cy="523220"/>
          </a:xfrm>
          <a:prstGeom prst="rect">
            <a:avLst/>
          </a:prstGeom>
          <a:noFill/>
        </p:spPr>
        <p:txBody>
          <a:bodyPr wrap="square" rtlCol="0">
            <a:spAutoFit/>
          </a:bodyPr>
          <a:lstStyle/>
          <a:p>
            <a:pPr algn="ctr"/>
            <a:r>
              <a:rPr lang="en-US" sz="2800" b="1"/>
              <a:t>Multi-Label Classification </a:t>
            </a: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561840" cy="523220"/>
          </a:xfrm>
          <a:prstGeom prst="rect">
            <a:avLst/>
          </a:prstGeom>
          <a:noFill/>
        </p:spPr>
        <p:txBody>
          <a:bodyPr wrap="square" rtlCol="0">
            <a:spAutoFit/>
          </a:bodyPr>
          <a:lstStyle/>
          <a:p>
            <a:pPr lvl="1" algn="ctr"/>
            <a:r>
              <a:rPr lang="en-US" sz="2800" b="1"/>
              <a:t>Imbalanced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5567680"/>
            <a:chOff x="2824480" y="1290320"/>
            <a:chExt cx="4561840" cy="5567680"/>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4278094"/>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nhiều nhãn là loại phân loại mà dữ liệu có thể có nhiều hơn 1 loại nhãn.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Bernoulli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Multi-label Decision Trees</a:t>
              </a:r>
            </a:p>
            <a:p>
              <a:r>
                <a:rPr lang="vi-VN">
                  <a:latin typeface="Arial" panose="020B0604020202020204" pitchFamily="34" charset="0"/>
                  <a:cs typeface="Arial" panose="020B0604020202020204" pitchFamily="34" charset="0"/>
                </a:rPr>
                <a:t>−	Multi-label Random Forests</a:t>
              </a:r>
            </a:p>
            <a:p>
              <a:r>
                <a:rPr lang="vi-VN">
                  <a:latin typeface="Arial" panose="020B0604020202020204" pitchFamily="34" charset="0"/>
                  <a:cs typeface="Arial" panose="020B0604020202020204" pitchFamily="34" charset="0"/>
                </a:rPr>
                <a:t>−	Multi-label Gradient Boosting</a:t>
              </a:r>
            </a:p>
            <a:p>
              <a:endParaRPr lang="en-US" dirty="0"/>
            </a:p>
            <a:p>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567680"/>
            <a:chOff x="7630160" y="0"/>
            <a:chExt cx="4561840" cy="5567680"/>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3724096"/>
            </a:xfrm>
            <a:prstGeom prst="rect">
              <a:avLst/>
            </a:prstGeom>
            <a:noFill/>
          </p:spPr>
          <p:txBody>
            <a:bodyPr wrap="square" rtlCol="0">
              <a:spAutoFit/>
            </a:bodyPr>
            <a:lstStyle/>
            <a:p>
              <a:pPr lvl="0"/>
              <a:r>
                <a:rPr lang="vi-VN" sz="1600" b="1">
                  <a:latin typeface="Arial" panose="020B0604020202020204" pitchFamily="34" charset="0"/>
                  <a:cs typeface="Arial" panose="020B0604020202020204" pitchFamily="34" charset="0"/>
                </a:rPr>
                <a:t>Định nghĩa: Phân loại không cân bằng là loại phân loại mà dữ liệu chia thành các nhóm với số lượng không bằng nhau. Thông thường thì nhiệm vụ của nó cũng giống phân loại nhị phân chia ra thành 2 tập bất thường và bình thường. </a:t>
              </a:r>
            </a:p>
            <a:p>
              <a:pPr lvl="0"/>
              <a:r>
                <a:rPr lang="vi-VN" sz="1600" b="1">
                  <a:latin typeface="Arial" panose="020B0604020202020204" pitchFamily="34" charset="0"/>
                  <a:cs typeface="Arial" panose="020B0604020202020204" pitchFamily="34" charset="0"/>
                </a:rPr>
                <a:t>Đối với loại phân loại nhiều loại này người ta thường dùng mô hình dự đoán phân phối Bernoulli như phân phối nhị phân.</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3027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402530B6-98A7-4B28-9E21-FA89C5E52B12}"/>
              </a:ext>
            </a:extLst>
          </p:cNvPr>
          <p:cNvSpPr/>
          <p:nvPr/>
        </p:nvSpPr>
        <p:spPr>
          <a:xfrm>
            <a:off x="3519992" y="135157"/>
            <a:ext cx="8672007" cy="535629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Hình ảnh 2" descr="Ảnh có chứa nhóm, con người, đứng, trẻ&#10;&#10;Mô tả được tạo tự động">
            <a:extLst>
              <a:ext uri="{FF2B5EF4-FFF2-40B4-BE49-F238E27FC236}">
                <a16:creationId xmlns:a16="http://schemas.microsoft.com/office/drawing/2014/main" id="{B87A8FCD-2E5E-43D2-8562-A3D927E5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959" y="914981"/>
            <a:ext cx="7813040" cy="5859780"/>
          </a:xfrm>
          <a:prstGeom prst="rect">
            <a:avLst/>
          </a:prstGeom>
        </p:spPr>
      </p:pic>
      <p:sp>
        <p:nvSpPr>
          <p:cNvPr id="6" name="Hình chữ nhật 5">
            <a:extLst>
              <a:ext uri="{FF2B5EF4-FFF2-40B4-BE49-F238E27FC236}">
                <a16:creationId xmlns:a16="http://schemas.microsoft.com/office/drawing/2014/main" id="{AAECD23C-16B6-4501-A949-2836EA971170}"/>
              </a:ext>
            </a:extLst>
          </p:cNvPr>
          <p:cNvSpPr/>
          <p:nvPr/>
        </p:nvSpPr>
        <p:spPr>
          <a:xfrm>
            <a:off x="142042" y="740434"/>
            <a:ext cx="1313896" cy="426866"/>
          </a:xfrm>
          <a:prstGeom prst="rect">
            <a:avLst/>
          </a:prstGeom>
          <a:solidFill>
            <a:srgbClr val="223D5A"/>
          </a:solid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NHÓM 3</a:t>
            </a:r>
            <a:endParaRPr lang="vi-VN" sz="2400" dirty="0"/>
          </a:p>
        </p:txBody>
      </p:sp>
      <p:grpSp>
        <p:nvGrpSpPr>
          <p:cNvPr id="27" name="Nhóm 26">
            <a:extLst>
              <a:ext uri="{FF2B5EF4-FFF2-40B4-BE49-F238E27FC236}">
                <a16:creationId xmlns:a16="http://schemas.microsoft.com/office/drawing/2014/main" id="{440874B1-8CFE-4B7C-AFF7-02F550F4E367}"/>
              </a:ext>
            </a:extLst>
          </p:cNvPr>
          <p:cNvGrpSpPr/>
          <p:nvPr/>
        </p:nvGrpSpPr>
        <p:grpSpPr>
          <a:xfrm>
            <a:off x="142042" y="135157"/>
            <a:ext cx="4500979" cy="523220"/>
            <a:chOff x="71021" y="613296"/>
            <a:chExt cx="4500979" cy="523220"/>
          </a:xfrm>
        </p:grpSpPr>
        <p:sp>
          <p:nvSpPr>
            <p:cNvPr id="7" name="Hình chữ nhật 6">
              <a:extLst>
                <a:ext uri="{FF2B5EF4-FFF2-40B4-BE49-F238E27FC236}">
                  <a16:creationId xmlns:a16="http://schemas.microsoft.com/office/drawing/2014/main" id="{88EF3C2A-624B-452E-921E-515D53A65EE7}"/>
                </a:ext>
              </a:extLst>
            </p:cNvPr>
            <p:cNvSpPr/>
            <p:nvPr/>
          </p:nvSpPr>
          <p:spPr>
            <a:xfrm>
              <a:off x="71021" y="613296"/>
              <a:ext cx="1313896" cy="523220"/>
            </a:xfrm>
            <a:prstGeom prst="rect">
              <a:avLst/>
            </a:prstGeom>
            <a:no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LỚP</a:t>
              </a:r>
              <a:endParaRPr lang="vi-VN" sz="2400" dirty="0">
                <a:solidFill>
                  <a:schemeClr val="tx1"/>
                </a:solidFill>
              </a:endParaRPr>
            </a:p>
          </p:txBody>
        </p:sp>
        <p:sp>
          <p:nvSpPr>
            <p:cNvPr id="8" name="Hộp Văn bản 7">
              <a:extLst>
                <a:ext uri="{FF2B5EF4-FFF2-40B4-BE49-F238E27FC236}">
                  <a16:creationId xmlns:a16="http://schemas.microsoft.com/office/drawing/2014/main" id="{3DBE7F6A-4C09-469F-85B2-9B04BC1E8D01}"/>
                </a:ext>
              </a:extLst>
            </p:cNvPr>
            <p:cNvSpPr txBox="1"/>
            <p:nvPr/>
          </p:nvSpPr>
          <p:spPr>
            <a:xfrm>
              <a:off x="1455938" y="644073"/>
              <a:ext cx="3116062" cy="461665"/>
            </a:xfrm>
            <a:prstGeom prst="rect">
              <a:avLst/>
            </a:prstGeom>
            <a:noFill/>
          </p:spPr>
          <p:txBody>
            <a:bodyPr wrap="square" rtlCol="0">
              <a:spAutoFit/>
            </a:bodyPr>
            <a:lstStyle/>
            <a:p>
              <a:r>
                <a:rPr lang="en-US" sz="2400"/>
                <a:t>CHIỀU THỨ 4</a:t>
              </a:r>
              <a:endParaRPr lang="vi-VN" sz="2400" dirty="0"/>
            </a:p>
          </p:txBody>
        </p:sp>
      </p:grpSp>
      <p:grpSp>
        <p:nvGrpSpPr>
          <p:cNvPr id="10" name="Nhóm 9">
            <a:extLst>
              <a:ext uri="{FF2B5EF4-FFF2-40B4-BE49-F238E27FC236}">
                <a16:creationId xmlns:a16="http://schemas.microsoft.com/office/drawing/2014/main" id="{168F5202-5989-409A-A197-BD3962BC554D}"/>
              </a:ext>
            </a:extLst>
          </p:cNvPr>
          <p:cNvGrpSpPr/>
          <p:nvPr/>
        </p:nvGrpSpPr>
        <p:grpSpPr>
          <a:xfrm>
            <a:off x="175333" y="1277646"/>
            <a:ext cx="3180426" cy="876668"/>
            <a:chOff x="175333" y="1277646"/>
            <a:chExt cx="3180426" cy="876668"/>
          </a:xfrm>
        </p:grpSpPr>
        <p:grpSp>
          <p:nvGrpSpPr>
            <p:cNvPr id="2" name="Nhóm 1">
              <a:extLst>
                <a:ext uri="{FF2B5EF4-FFF2-40B4-BE49-F238E27FC236}">
                  <a16:creationId xmlns:a16="http://schemas.microsoft.com/office/drawing/2014/main" id="{99398C50-D594-4771-8681-6D8EE0E6E1AC}"/>
                </a:ext>
              </a:extLst>
            </p:cNvPr>
            <p:cNvGrpSpPr/>
            <p:nvPr/>
          </p:nvGrpSpPr>
          <p:grpSpPr>
            <a:xfrm>
              <a:off x="235255" y="1397225"/>
              <a:ext cx="3120504" cy="727969"/>
              <a:chOff x="235255" y="1397225"/>
              <a:chExt cx="3120504" cy="727969"/>
            </a:xfrm>
          </p:grpSpPr>
          <p:sp>
            <p:nvSpPr>
              <p:cNvPr id="9" name="Hình Bầu dục 8">
                <a:extLst>
                  <a:ext uri="{FF2B5EF4-FFF2-40B4-BE49-F238E27FC236}">
                    <a16:creationId xmlns:a16="http://schemas.microsoft.com/office/drawing/2014/main" id="{D15FDDF2-A2B7-4CCC-ACF7-00C383FDB48A}"/>
                  </a:ext>
                </a:extLst>
              </p:cNvPr>
              <p:cNvSpPr/>
              <p:nvPr/>
            </p:nvSpPr>
            <p:spPr>
              <a:xfrm>
                <a:off x="235255" y="1397225"/>
                <a:ext cx="727969" cy="727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D6F6B41D-88BB-466F-BA94-F28E0F8547CC}"/>
                  </a:ext>
                </a:extLst>
              </p:cNvPr>
              <p:cNvSpPr txBox="1"/>
              <p:nvPr/>
            </p:nvSpPr>
            <p:spPr>
              <a:xfrm>
                <a:off x="1140778" y="1505666"/>
                <a:ext cx="2214981" cy="584775"/>
              </a:xfrm>
              <a:prstGeom prst="rect">
                <a:avLst/>
              </a:prstGeom>
              <a:noFill/>
            </p:spPr>
            <p:txBody>
              <a:bodyPr wrap="square" rtlCol="0">
                <a:spAutoFit/>
              </a:bodyPr>
              <a:lstStyle/>
              <a:p>
                <a:r>
                  <a:rPr lang="en-US"/>
                  <a:t>LÊ VĂN CƯỜNG</a:t>
                </a:r>
                <a:endParaRPr lang="en-US" dirty="0"/>
              </a:p>
              <a:p>
                <a:r>
                  <a:rPr lang="en-US" sz="1400"/>
                  <a:t>19110332</a:t>
                </a:r>
                <a:endParaRPr lang="en-US" sz="1400" dirty="0"/>
              </a:p>
            </p:txBody>
          </p:sp>
        </p:grpSp>
        <p:pic>
          <p:nvPicPr>
            <p:cNvPr id="26" name="Hình ảnh 25">
              <a:extLst>
                <a:ext uri="{FF2B5EF4-FFF2-40B4-BE49-F238E27FC236}">
                  <a16:creationId xmlns:a16="http://schemas.microsoft.com/office/drawing/2014/main" id="{4EEC6B40-CB7E-472A-9313-F2848F143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5333" y="1277646"/>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29" name="Nhóm 28">
            <a:extLst>
              <a:ext uri="{FF2B5EF4-FFF2-40B4-BE49-F238E27FC236}">
                <a16:creationId xmlns:a16="http://schemas.microsoft.com/office/drawing/2014/main" id="{F1396ADC-32B0-43B5-A912-1C37EE203B50}"/>
              </a:ext>
            </a:extLst>
          </p:cNvPr>
          <p:cNvGrpSpPr/>
          <p:nvPr/>
        </p:nvGrpSpPr>
        <p:grpSpPr>
          <a:xfrm>
            <a:off x="175332" y="3188587"/>
            <a:ext cx="3180425" cy="876668"/>
            <a:chOff x="175332" y="3188587"/>
            <a:chExt cx="3180425" cy="876668"/>
          </a:xfrm>
        </p:grpSpPr>
        <p:grpSp>
          <p:nvGrpSpPr>
            <p:cNvPr id="11" name="Nhóm 10">
              <a:extLst>
                <a:ext uri="{FF2B5EF4-FFF2-40B4-BE49-F238E27FC236}">
                  <a16:creationId xmlns:a16="http://schemas.microsoft.com/office/drawing/2014/main" id="{F853BA1B-06D0-4A3C-9E80-522A0EDA5E9E}"/>
                </a:ext>
              </a:extLst>
            </p:cNvPr>
            <p:cNvGrpSpPr/>
            <p:nvPr/>
          </p:nvGrpSpPr>
          <p:grpSpPr>
            <a:xfrm>
              <a:off x="235255" y="3214543"/>
              <a:ext cx="3120502" cy="727969"/>
              <a:chOff x="235255" y="3214543"/>
              <a:chExt cx="3120502" cy="727969"/>
            </a:xfrm>
          </p:grpSpPr>
          <p:sp>
            <p:nvSpPr>
              <p:cNvPr id="17" name="Hình Bầu dục 16">
                <a:extLst>
                  <a:ext uri="{FF2B5EF4-FFF2-40B4-BE49-F238E27FC236}">
                    <a16:creationId xmlns:a16="http://schemas.microsoft.com/office/drawing/2014/main" id="{34645F92-7E40-4ED4-A399-0C006BA2CCAC}"/>
                  </a:ext>
                </a:extLst>
              </p:cNvPr>
              <p:cNvSpPr/>
              <p:nvPr/>
            </p:nvSpPr>
            <p:spPr>
              <a:xfrm>
                <a:off x="235255" y="3214543"/>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D7340DCF-047D-4D4D-8ED6-CE75E841E8AA}"/>
                  </a:ext>
                </a:extLst>
              </p:cNvPr>
              <p:cNvSpPr txBox="1"/>
              <p:nvPr/>
            </p:nvSpPr>
            <p:spPr>
              <a:xfrm>
                <a:off x="1140776" y="3351962"/>
                <a:ext cx="2214981" cy="584775"/>
              </a:xfrm>
              <a:prstGeom prst="rect">
                <a:avLst/>
              </a:prstGeom>
              <a:noFill/>
              <a:ln>
                <a:noFill/>
              </a:ln>
            </p:spPr>
            <p:txBody>
              <a:bodyPr wrap="square" rtlCol="0">
                <a:spAutoFit/>
              </a:bodyPr>
              <a:lstStyle/>
              <a:p>
                <a:r>
                  <a:rPr lang="en-US"/>
                  <a:t>BÀNH ĐĂNG KHOA</a:t>
                </a:r>
                <a:endParaRPr lang="en-US" dirty="0"/>
              </a:p>
              <a:p>
                <a:r>
                  <a:rPr lang="en-US" sz="1400"/>
                  <a:t>19110378</a:t>
                </a:r>
                <a:endParaRPr lang="en-US" sz="1400" dirty="0"/>
              </a:p>
            </p:txBody>
          </p:sp>
        </p:grpSp>
        <p:pic>
          <p:nvPicPr>
            <p:cNvPr id="28" name="Hình ảnh 27">
              <a:extLst>
                <a:ext uri="{FF2B5EF4-FFF2-40B4-BE49-F238E27FC236}">
                  <a16:creationId xmlns:a16="http://schemas.microsoft.com/office/drawing/2014/main" id="{7919D1F5-A0B9-44FF-B172-794BC374456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5332" y="3188587"/>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1" name="Nhóm 30">
            <a:extLst>
              <a:ext uri="{FF2B5EF4-FFF2-40B4-BE49-F238E27FC236}">
                <a16:creationId xmlns:a16="http://schemas.microsoft.com/office/drawing/2014/main" id="{01BBA647-0B37-426D-A569-0B238E96F81D}"/>
              </a:ext>
            </a:extLst>
          </p:cNvPr>
          <p:cNvGrpSpPr/>
          <p:nvPr/>
        </p:nvGrpSpPr>
        <p:grpSpPr>
          <a:xfrm>
            <a:off x="175322" y="5022441"/>
            <a:ext cx="3344669" cy="876668"/>
            <a:chOff x="196972" y="5022441"/>
            <a:chExt cx="3145468" cy="876668"/>
          </a:xfrm>
        </p:grpSpPr>
        <p:grpSp>
          <p:nvGrpSpPr>
            <p:cNvPr id="13" name="Nhóm 12">
              <a:extLst>
                <a:ext uri="{FF2B5EF4-FFF2-40B4-BE49-F238E27FC236}">
                  <a16:creationId xmlns:a16="http://schemas.microsoft.com/office/drawing/2014/main" id="{2976637D-76F0-4E13-A15F-387CF547C3F4}"/>
                </a:ext>
              </a:extLst>
            </p:cNvPr>
            <p:cNvGrpSpPr/>
            <p:nvPr/>
          </p:nvGrpSpPr>
          <p:grpSpPr>
            <a:xfrm>
              <a:off x="213062" y="5043819"/>
              <a:ext cx="3129378" cy="727969"/>
              <a:chOff x="213062" y="5043819"/>
              <a:chExt cx="3129378" cy="727969"/>
            </a:xfrm>
          </p:grpSpPr>
          <p:sp>
            <p:nvSpPr>
              <p:cNvPr id="19" name="Hình Bầu dục 18">
                <a:extLst>
                  <a:ext uri="{FF2B5EF4-FFF2-40B4-BE49-F238E27FC236}">
                    <a16:creationId xmlns:a16="http://schemas.microsoft.com/office/drawing/2014/main" id="{2CCF9D33-16B0-45CA-8071-106C778F698E}"/>
                  </a:ext>
                </a:extLst>
              </p:cNvPr>
              <p:cNvSpPr/>
              <p:nvPr/>
            </p:nvSpPr>
            <p:spPr>
              <a:xfrm>
                <a:off x="213062" y="5043819"/>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48B75911-B0BA-47C9-AF1A-215B665CB4FB}"/>
                  </a:ext>
                </a:extLst>
              </p:cNvPr>
              <p:cNvSpPr txBox="1"/>
              <p:nvPr/>
            </p:nvSpPr>
            <p:spPr>
              <a:xfrm>
                <a:off x="1127459" y="5167480"/>
                <a:ext cx="2214981" cy="584775"/>
              </a:xfrm>
              <a:prstGeom prst="rect">
                <a:avLst/>
              </a:prstGeom>
              <a:noFill/>
            </p:spPr>
            <p:txBody>
              <a:bodyPr wrap="square" rtlCol="0">
                <a:spAutoFit/>
              </a:bodyPr>
              <a:lstStyle/>
              <a:p>
                <a:r>
                  <a:rPr lang="en-US"/>
                  <a:t>NGUYỄN HOÀNG PHÚC </a:t>
                </a:r>
                <a:endParaRPr lang="en-US" dirty="0"/>
              </a:p>
              <a:p>
                <a:r>
                  <a:rPr lang="en-US" sz="1400"/>
                  <a:t>19110052</a:t>
                </a:r>
                <a:endParaRPr lang="en-US" sz="1400" dirty="0"/>
              </a:p>
            </p:txBody>
          </p:sp>
        </p:grpSp>
        <p:pic>
          <p:nvPicPr>
            <p:cNvPr id="30" name="Hình ảnh 29">
              <a:extLst>
                <a:ext uri="{FF2B5EF4-FFF2-40B4-BE49-F238E27FC236}">
                  <a16:creationId xmlns:a16="http://schemas.microsoft.com/office/drawing/2014/main" id="{5B054D7E-4A2B-4A26-8AD5-5AE238F2606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6972" y="5022441"/>
              <a:ext cx="824456"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5" name="Nhóm 34">
            <a:extLst>
              <a:ext uri="{FF2B5EF4-FFF2-40B4-BE49-F238E27FC236}">
                <a16:creationId xmlns:a16="http://schemas.microsoft.com/office/drawing/2014/main" id="{CA811999-2E01-4982-8B1E-1995A782484D}"/>
              </a:ext>
            </a:extLst>
          </p:cNvPr>
          <p:cNvGrpSpPr/>
          <p:nvPr/>
        </p:nvGrpSpPr>
        <p:grpSpPr>
          <a:xfrm>
            <a:off x="194950" y="2222467"/>
            <a:ext cx="3325041" cy="882703"/>
            <a:chOff x="193987" y="2222467"/>
            <a:chExt cx="3161771" cy="882703"/>
          </a:xfrm>
        </p:grpSpPr>
        <p:grpSp>
          <p:nvGrpSpPr>
            <p:cNvPr id="5" name="Nhóm 4">
              <a:extLst>
                <a:ext uri="{FF2B5EF4-FFF2-40B4-BE49-F238E27FC236}">
                  <a16:creationId xmlns:a16="http://schemas.microsoft.com/office/drawing/2014/main" id="{70F37A3E-8855-451C-B0F3-38335C466373}"/>
                </a:ext>
              </a:extLst>
            </p:cNvPr>
            <p:cNvGrpSpPr/>
            <p:nvPr/>
          </p:nvGrpSpPr>
          <p:grpSpPr>
            <a:xfrm>
              <a:off x="235256" y="2305884"/>
              <a:ext cx="3120502" cy="727969"/>
              <a:chOff x="235256" y="2305884"/>
              <a:chExt cx="3120502" cy="727969"/>
            </a:xfrm>
          </p:grpSpPr>
          <p:sp>
            <p:nvSpPr>
              <p:cNvPr id="15" name="Hình Bầu dục 14">
                <a:extLst>
                  <a:ext uri="{FF2B5EF4-FFF2-40B4-BE49-F238E27FC236}">
                    <a16:creationId xmlns:a16="http://schemas.microsoft.com/office/drawing/2014/main" id="{C62F9110-D458-4FA7-B5D3-695F442FC0E2}"/>
                  </a:ext>
                </a:extLst>
              </p:cNvPr>
              <p:cNvSpPr/>
              <p:nvPr/>
            </p:nvSpPr>
            <p:spPr>
              <a:xfrm>
                <a:off x="235256" y="2305884"/>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ộp Văn bản 20">
                <a:extLst>
                  <a:ext uri="{FF2B5EF4-FFF2-40B4-BE49-F238E27FC236}">
                    <a16:creationId xmlns:a16="http://schemas.microsoft.com/office/drawing/2014/main" id="{8FEDA09D-6833-44B1-914D-C4641217BA20}"/>
                  </a:ext>
                </a:extLst>
              </p:cNvPr>
              <p:cNvSpPr txBox="1"/>
              <p:nvPr/>
            </p:nvSpPr>
            <p:spPr>
              <a:xfrm>
                <a:off x="1140777" y="2428814"/>
                <a:ext cx="2214981" cy="58477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NGUYỄN HIẾU ĐAN</a:t>
                </a:r>
                <a:endParaRPr lang="en-US" dirty="0">
                  <a:latin typeface="Arial" panose="020B0604020202020204" pitchFamily="34" charset="0"/>
                  <a:cs typeface="Arial" panose="020B0604020202020204" pitchFamily="34" charset="0"/>
                </a:endParaRPr>
              </a:p>
              <a:p>
                <a:r>
                  <a:rPr lang="en-US" sz="1400"/>
                  <a:t>19110345</a:t>
                </a:r>
                <a:endParaRPr lang="en-US" sz="1400" dirty="0"/>
              </a:p>
            </p:txBody>
          </p:sp>
        </p:grpSp>
        <p:pic>
          <p:nvPicPr>
            <p:cNvPr id="34" name="Hình ảnh 33">
              <a:extLst>
                <a:ext uri="{FF2B5EF4-FFF2-40B4-BE49-F238E27FC236}">
                  <a16:creationId xmlns:a16="http://schemas.microsoft.com/office/drawing/2014/main" id="{C1299EE5-F747-4445-8D10-63C0A3FA520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93987" y="2222467"/>
              <a:ext cx="839359" cy="882703"/>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7" name="Nhóm 36">
            <a:extLst>
              <a:ext uri="{FF2B5EF4-FFF2-40B4-BE49-F238E27FC236}">
                <a16:creationId xmlns:a16="http://schemas.microsoft.com/office/drawing/2014/main" id="{F8D2CDD0-E595-4B2B-8A21-228C6068FE75}"/>
              </a:ext>
            </a:extLst>
          </p:cNvPr>
          <p:cNvGrpSpPr/>
          <p:nvPr/>
        </p:nvGrpSpPr>
        <p:grpSpPr>
          <a:xfrm>
            <a:off x="175332" y="4114199"/>
            <a:ext cx="3167109" cy="876668"/>
            <a:chOff x="175332" y="4114199"/>
            <a:chExt cx="3167109" cy="876668"/>
          </a:xfrm>
        </p:grpSpPr>
        <p:grpSp>
          <p:nvGrpSpPr>
            <p:cNvPr id="12" name="Nhóm 11">
              <a:extLst>
                <a:ext uri="{FF2B5EF4-FFF2-40B4-BE49-F238E27FC236}">
                  <a16:creationId xmlns:a16="http://schemas.microsoft.com/office/drawing/2014/main" id="{E78F1A90-711E-4EC0-996F-098ACE12B470}"/>
                </a:ext>
              </a:extLst>
            </p:cNvPr>
            <p:cNvGrpSpPr/>
            <p:nvPr/>
          </p:nvGrpSpPr>
          <p:grpSpPr>
            <a:xfrm>
              <a:off x="213062" y="4135160"/>
              <a:ext cx="3129379" cy="727969"/>
              <a:chOff x="213062" y="4135160"/>
              <a:chExt cx="3129379" cy="727969"/>
            </a:xfrm>
          </p:grpSpPr>
          <p:sp>
            <p:nvSpPr>
              <p:cNvPr id="16" name="Hình Bầu dục 15">
                <a:extLst>
                  <a:ext uri="{FF2B5EF4-FFF2-40B4-BE49-F238E27FC236}">
                    <a16:creationId xmlns:a16="http://schemas.microsoft.com/office/drawing/2014/main" id="{F7AE0906-EC00-48D9-B72E-2690C7ECF971}"/>
                  </a:ext>
                </a:extLst>
              </p:cNvPr>
              <p:cNvSpPr/>
              <p:nvPr/>
            </p:nvSpPr>
            <p:spPr>
              <a:xfrm>
                <a:off x="213062" y="4135160"/>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D6AC3BDA-6648-4287-9FAA-6AFB1D42014A}"/>
                  </a:ext>
                </a:extLst>
              </p:cNvPr>
              <p:cNvSpPr txBox="1"/>
              <p:nvPr/>
            </p:nvSpPr>
            <p:spPr>
              <a:xfrm>
                <a:off x="1127460" y="4244332"/>
                <a:ext cx="2214981" cy="584775"/>
              </a:xfrm>
              <a:prstGeom prst="rect">
                <a:avLst/>
              </a:prstGeom>
              <a:noFill/>
            </p:spPr>
            <p:txBody>
              <a:bodyPr wrap="square" rtlCol="0">
                <a:spAutoFit/>
              </a:bodyPr>
              <a:lstStyle/>
              <a:p>
                <a:r>
                  <a:rPr lang="en-US"/>
                  <a:t>TẠ BẢO MINH </a:t>
                </a:r>
                <a:endParaRPr lang="en-US" dirty="0"/>
              </a:p>
              <a:p>
                <a:r>
                  <a:rPr lang="en-US" sz="1400"/>
                  <a:t>19110399</a:t>
                </a:r>
                <a:endParaRPr lang="en-US" sz="1400" dirty="0"/>
              </a:p>
            </p:txBody>
          </p:sp>
        </p:grpSp>
        <p:pic>
          <p:nvPicPr>
            <p:cNvPr id="36" name="Hình ảnh 35">
              <a:extLst>
                <a:ext uri="{FF2B5EF4-FFF2-40B4-BE49-F238E27FC236}">
                  <a16:creationId xmlns:a16="http://schemas.microsoft.com/office/drawing/2014/main" id="{9CE360A9-D82F-443A-A357-567DE34AF14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5332" y="4114199"/>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spTree>
    <p:extLst>
      <p:ext uri="{BB962C8B-B14F-4D97-AF65-F5344CB8AC3E}">
        <p14:creationId xmlns:p14="http://schemas.microsoft.com/office/powerpoint/2010/main" val="26538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1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962861"/>
            <a:ext cx="3232432" cy="830997"/>
          </a:xfrm>
          <a:prstGeom prst="rect">
            <a:avLst/>
          </a:prstGeom>
          <a:noFill/>
        </p:spPr>
        <p:txBody>
          <a:bodyPr wrap="square" rtlCol="0">
            <a:spAutoFit/>
          </a:bodyPr>
          <a:lstStyle/>
          <a:p>
            <a:pPr algn="ctr"/>
            <a:r>
              <a:rPr lang="vi-VN" sz="4800">
                <a:solidFill>
                  <a:schemeClr val="bg1"/>
                </a:solidFill>
              </a:rPr>
              <a:t>TRAINING</a:t>
            </a:r>
            <a:endParaRPr lang="vi-VN" sz="4800" dirty="0">
              <a:solidFill>
                <a:schemeClr val="bg1"/>
              </a:solidFill>
            </a:endParaRP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5035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329109"/>
            <a:chOff x="-438539" y="765109"/>
            <a:chExt cx="9330612" cy="6329109"/>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6186309"/>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Hypothesis function</a:t>
              </a:r>
            </a:p>
            <a:p>
              <a:pPr lvl="1"/>
              <a:r>
                <a:rPr lang="vi-VN" sz="2200" b="1">
                  <a:solidFill>
                    <a:schemeClr val="bg1"/>
                  </a:solidFill>
                  <a:latin typeface="Arial" panose="020B0604020202020204" pitchFamily="34" charset="0"/>
                  <a:cs typeface="Arial" panose="020B0604020202020204" pitchFamily="34" charset="0"/>
                </a:rPr>
                <a:t>		Hypothesis function là model mô tả dữ liệu ( ví dụ như đường thẳng) được dùng để dự đoán label</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Cost functions</a:t>
              </a:r>
            </a:p>
            <a:p>
              <a:pPr lvl="1"/>
              <a:r>
                <a:rPr lang="vi-VN" sz="2200" b="1">
                  <a:solidFill>
                    <a:schemeClr val="bg1"/>
                  </a:solidFill>
                  <a:latin typeface="Arial" panose="020B0604020202020204" pitchFamily="34" charset="0"/>
                  <a:cs typeface="Arial" panose="020B0604020202020204" pitchFamily="34" charset="0"/>
                </a:rPr>
                <a:t>		Cost functions là hàm dùng tính toán sai số của  các hypothesis functions, từ đó chọn ra hypothesis functions tốt nhất</a:t>
              </a:r>
            </a:p>
            <a:p>
              <a:pPr lvl="1"/>
              <a:r>
                <a:rPr lang="vi-VN" sz="2200" b="1">
                  <a:solidFill>
                    <a:schemeClr val="bg1"/>
                  </a:solidFill>
                  <a:latin typeface="Arial" panose="020B0604020202020204" pitchFamily="34" charset="0"/>
                  <a:cs typeface="Arial" panose="020B0604020202020204" pitchFamily="34" charset="0"/>
                </a:rPr>
                <a:t>		Cost function càng thấp thì chứng tỏ Hypothesis function càng tốt</a:t>
              </a:r>
            </a:p>
            <a:p>
              <a:pPr lvl="1"/>
              <a:r>
                <a:rPr lang="vi-VN" sz="2200" b="1">
                  <a:solidFill>
                    <a:schemeClr val="bg1"/>
                  </a:solidFill>
                  <a:latin typeface="Arial" panose="020B0604020202020204" pitchFamily="34" charset="0"/>
                  <a:cs typeface="Arial" panose="020B0604020202020204" pitchFamily="34" charset="0"/>
                </a:rPr>
                <a:t>		Có 2 cách tìm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để cost function đạt được giá trị thấp nhất:</a:t>
              </a:r>
            </a:p>
            <a:p>
              <a:pPr lvl="1"/>
              <a:r>
                <a:rPr lang="vi-VN" sz="2200" b="1">
                  <a:solidFill>
                    <a:schemeClr val="bg1"/>
                  </a:solidFill>
                  <a:latin typeface="Arial" panose="020B0604020202020204" pitchFamily="34" charset="0"/>
                  <a:cs typeface="Arial" panose="020B0604020202020204" pitchFamily="34" charset="0"/>
                </a:rPr>
                <a:t>		+ Normal equation: Giải đạo hàm của cost function để ra tìm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làm cho cost function đạt cực tiểu</a:t>
              </a:r>
            </a:p>
            <a:p>
              <a:pPr lvl="1"/>
              <a:r>
                <a:rPr lang="vi-VN" sz="2200" b="1">
                  <a:solidFill>
                    <a:schemeClr val="bg1"/>
                  </a:solidFill>
                  <a:latin typeface="Arial" panose="020B0604020202020204" pitchFamily="34" charset="0"/>
                  <a:cs typeface="Arial" panose="020B0604020202020204" pitchFamily="34" charset="0"/>
                </a:rPr>
                <a:t>		+ Gradient descent: Tạo giá trị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ngẫu nhiêu để tính cost function, sau đó dựa vào giá trị đạo hàm của cost function để tăng hoặc giảm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Thực hiện nhiều lần để tìm được cost function nhỏ nhất</a:t>
              </a:r>
            </a:p>
            <a:p>
              <a:pPr lvl="1"/>
              <a:endParaRPr lang="vi-VN" sz="2200" b="1">
                <a:solidFill>
                  <a:schemeClr val="bg1"/>
                </a:solidFill>
                <a:latin typeface="Arial" panose="020B0604020202020204" pitchFamily="34" charset="0"/>
                <a:cs typeface="Arial" panose="020B0604020202020204" pitchFamily="34" charset="0"/>
              </a:endParaRP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Linear Regression </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50524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mc:Choice xmlns:a14="http://schemas.microsoft.com/office/drawing/2010/main"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20546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Gradient descent</a:t>
                  </a:r>
                </a:p>
                <a:p>
                  <a:pPr lvl="1"/>
                  <a:r>
                    <a:rPr lang="vi-VN" sz="2200" b="1">
                      <a:solidFill>
                        <a:schemeClr val="bg1"/>
                      </a:solidFill>
                      <a:latin typeface="Arial" panose="020B0604020202020204" pitchFamily="34" charset="0"/>
                      <a:cs typeface="Arial" panose="020B0604020202020204" pitchFamily="34" charset="0"/>
                    </a:rPr>
                    <a:t>		Sau mỗi lần lặp thì </a:t>
                  </a:r>
                  <a:r>
                    <a:rPr lang="el-GR" sz="2200" b="1">
                      <a:solidFill>
                        <a:schemeClr val="bg1"/>
                      </a:solidFill>
                      <a:latin typeface="Arial" panose="020B0604020202020204" pitchFamily="34" charset="0"/>
                      <a:cs typeface="Arial" panose="020B0604020202020204" pitchFamily="34" charset="0"/>
                    </a:rPr>
                    <a:t>θ</a:t>
                  </a:r>
                  <a:r>
                    <a:rPr lang="vi-VN" sz="2200" b="1">
                      <a:solidFill>
                        <a:schemeClr val="bg1"/>
                      </a:solidFill>
                      <a:latin typeface="Arial" panose="020B0604020202020204" pitchFamily="34" charset="0"/>
                      <a:cs typeface="Arial" panose="020B0604020202020204" pitchFamily="34" charset="0"/>
                    </a:rPr>
                    <a:t> của cost function sẽ bị giảm 1 lượng learning rate∇, tốc độ thay đổi này sẽ được xác định trên từng thuật toán khác nhau.</a:t>
                  </a:r>
                </a:p>
                <a:p>
                  <a:pPr lvl="1"/>
                  <a:r>
                    <a:rPr lang="vi-VN" sz="2200" b="1">
                      <a:solidFill>
                        <a:schemeClr val="bg1"/>
                      </a:solidFill>
                      <a:latin typeface="Arial" panose="020B0604020202020204" pitchFamily="34" charset="0"/>
                      <a:cs typeface="Arial" panose="020B0604020202020204" pitchFamily="34" charset="0"/>
                    </a:rPr>
                    <a:t>		</a:t>
                  </a:r>
                  <a:r>
                    <a:rPr lang="en-US" sz="2200" b="1">
                      <a:solidFill>
                        <a:schemeClr val="bg1"/>
                      </a:solidFill>
                      <a:latin typeface="Arial" panose="020B0604020202020204" pitchFamily="34" charset="0"/>
                      <a:cs typeface="Arial" panose="020B0604020202020204" pitchFamily="34" charset="0"/>
                    </a:rPr>
                    <a:t>Batch gradient descent: Chạy trên tất cả sample</a:t>
                  </a:r>
                </a:p>
                <a:p>
                  <a:pPr lvl="1"/>
                  <a:r>
                    <a:rPr lang="en-US" sz="2200" b="1">
                      <a:solidFill>
                        <a:schemeClr val="bg1"/>
                      </a:solidFill>
                      <a:latin typeface="Arial" panose="020B0604020202020204" pitchFamily="34" charset="0"/>
                      <a:cs typeface="Arial" panose="020B0604020202020204" pitchFamily="34" charset="0"/>
                    </a:rPr>
                    <a:t>hay dạng vector</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𝑚</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r>
                    <a:rPr lang="vi-VN" sz="2200" b="1">
                      <a:solidFill>
                        <a:schemeClr val="bg1"/>
                      </a:solidFill>
                      <a:latin typeface="Arial" panose="020B0604020202020204" pitchFamily="34" charset="0"/>
                      <a:cs typeface="Arial" panose="020B0604020202020204" pitchFamily="34" charset="0"/>
                    </a:rPr>
                    <a:t> </a:t>
                  </a:r>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		Stochastic gradient descent: Chỉ chọn ra 1 sample ngẫu nhiên</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𝑟𝑎𝑛𝑑𝑜𝑚</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		Mini-Batch gradient descent: chọn ra một tập các sample: 1≤ k ≤ m</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endParaRPr lang="vi-VN" sz="2200" b="1">
                    <a:solidFill>
                      <a:schemeClr val="bg1"/>
                    </a:solidFill>
                    <a:latin typeface="Arial" panose="020B0604020202020204" pitchFamily="34" charset="0"/>
                    <a:cs typeface="Arial" panose="020B0604020202020204" pitchFamily="34" charset="0"/>
                  </a:endParaRPr>
                </a:p>
              </p:txBody>
            </p:sp>
          </mc:Choice>
          <mc:Fallback>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5205464"/>
                </a:xfrm>
                <a:prstGeom prst="rect">
                  <a:avLst/>
                </a:prstGeom>
                <a:blipFill>
                  <a:blip r:embed="rId2"/>
                  <a:stretch>
                    <a:fillRect t="-703" r="-1085"/>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Linear Regression </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42627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462213"/>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Hypothesis function của Polynomial regression models bậc n với 1 feature có dạng: y = a</a:t>
              </a:r>
              <a:r>
                <a:rPr lang="vi-VN" sz="2200" b="1" baseline="-25000">
                  <a:solidFill>
                    <a:schemeClr val="bg1"/>
                  </a:solidFill>
                  <a:latin typeface="Arial" panose="020B0604020202020204" pitchFamily="34" charset="0"/>
                  <a:cs typeface="Arial" panose="020B0604020202020204" pitchFamily="34" charset="0"/>
                </a:rPr>
                <a:t>0</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2</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2</a:t>
              </a:r>
              <a:r>
                <a:rPr lang="vi-VN" sz="2200" b="1">
                  <a:solidFill>
                    <a:schemeClr val="bg1"/>
                  </a:solidFill>
                  <a:latin typeface="Arial" panose="020B0604020202020204" pitchFamily="34" charset="0"/>
                  <a:cs typeface="Arial" panose="020B0604020202020204" pitchFamily="34" charset="0"/>
                </a:rPr>
                <a:t> + … + a</a:t>
              </a:r>
              <a:r>
                <a:rPr lang="vi-VN" sz="2200" b="1" baseline="-25000">
                  <a:solidFill>
                    <a:schemeClr val="bg1"/>
                  </a:solidFill>
                  <a:latin typeface="Arial" panose="020B0604020202020204" pitchFamily="34" charset="0"/>
                  <a:cs typeface="Arial" panose="020B0604020202020204" pitchFamily="34" charset="0"/>
                </a:rPr>
                <a:t>n</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n</a:t>
              </a:r>
              <a:r>
                <a:rPr lang="vi-VN" sz="2200" b="1">
                  <a:solidFill>
                    <a:schemeClr val="bg1"/>
                  </a:solidFill>
                  <a:latin typeface="Arial" panose="020B0604020202020204" pitchFamily="34" charset="0"/>
                  <a:cs typeface="Arial" panose="020B0604020202020204" pitchFamily="34" charset="0"/>
                </a:rPr>
                <a:t>  giống của linear Regression y = a</a:t>
              </a:r>
              <a:r>
                <a:rPr lang="vi-VN" sz="2200" b="1" baseline="-25000">
                  <a:solidFill>
                    <a:schemeClr val="bg1"/>
                  </a:solidFill>
                  <a:latin typeface="Arial" panose="020B0604020202020204" pitchFamily="34" charset="0"/>
                  <a:cs typeface="Arial" panose="020B0604020202020204" pitchFamily="34" charset="0"/>
                </a:rPr>
                <a:t>0</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 nên ta chỉ cần xem mỗi 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k</a:t>
              </a:r>
              <a:r>
                <a:rPr lang="vi-VN" sz="2200" b="1">
                  <a:solidFill>
                    <a:schemeClr val="bg1"/>
                  </a:solidFill>
                  <a:latin typeface="Arial" panose="020B0604020202020204" pitchFamily="34" charset="0"/>
                  <a:cs typeface="Arial" panose="020B0604020202020204" pitchFamily="34" charset="0"/>
                </a:rPr>
                <a:t> là một feature riêng biệt. Như vậy, Polynomial regression m feature trở thành linear regression có n*m  feature rồi giải như là linear regression</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83421" y="256902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232841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mc:Choice xmlns:a14="http://schemas.microsoft.com/office/drawing/2010/main"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352806"/>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Là thuật toán Classification với giá trị đầu ra là 0(false) hoặc 1(true)</a:t>
                  </a:r>
                </a:p>
                <a:p>
                  <a:pPr lvl="1"/>
                  <a14:m>
                    <m:oMathPara xmlns:m="http://schemas.openxmlformats.org/officeDocument/2006/math">
                      <m:oMathParaPr>
                        <m:jc m:val="centerGroup"/>
                      </m:oMathParaPr>
                      <m:oMath xmlns:m="http://schemas.openxmlformats.org/officeDocument/2006/math">
                        <m:acc>
                          <m:accPr>
                            <m:chr m:val="̂"/>
                            <m:ctrlPr>
                              <a:rPr lang="vi-VN" sz="20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𝜎</m:t>
                        </m:r>
                        <m:d>
                          <m:d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𝑡</m:t>
                            </m:r>
                          </m:e>
                        </m:d>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Sup>
                              <m:sSup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p>
                          </m:den>
                        </m:f>
                      </m:oMath>
                    </m:oMathPara>
                  </a14:m>
                  <a:endParaRPr lang="vi-VN" sz="2200" b="1">
                    <a:solidFill>
                      <a:schemeClr val="bg1"/>
                    </a:solidFill>
                    <a:latin typeface="Arial" panose="020B0604020202020204" pitchFamily="34" charset="0"/>
                    <a:cs typeface="Arial" panose="020B0604020202020204" pitchFamily="34" charset="0"/>
                  </a:endParaRPr>
                </a:p>
              </p:txBody>
            </p:sp>
          </mc:Choice>
          <mc:Fallback>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1352806"/>
                </a:xfrm>
                <a:prstGeom prst="rect">
                  <a:avLst/>
                </a:prstGeom>
                <a:blipFill>
                  <a:blip r:embed="rId2"/>
                  <a:stretch>
                    <a:fillRect t="-2703" r="-72"/>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83421" y="362960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24171" y="256902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2989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mc:Choice xmlns:a14="http://schemas.microsoft.com/office/drawing/2010/main"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552109"/>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Là thuật toán giống logistic nhưng đầu ra có nhiều class hơn</a:t>
                  </a:r>
                </a:p>
                <a:p>
                  <a:pPr lvl="1"/>
                  <a14:m>
                    <m:oMathPara xmlns:m="http://schemas.openxmlformats.org/officeDocument/2006/math">
                      <m:oMathParaPr>
                        <m:jc m:val="centerGroup"/>
                      </m:oMathParaPr>
                      <m:oMath xmlns:m="http://schemas.openxmlformats.org/officeDocument/2006/math">
                        <m:sSub>
                          <m:sSubPr>
                            <m:ctrlPr>
                              <a:rPr lang="vi-VN"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h</m:t>
                            </m:r>
                          </m:e>
                          <m:sub>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e>
                                </m:d>
                              </m:sup>
                            </m:sSup>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box>
                              <m:box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e>
                            </m:box>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𝑠</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num>
                          <m:den>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𝐾</m:t>
                                </m:r>
                              </m:sup>
                              <m:e/>
                            </m:nary>
                            <m:box>
                              <m:box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e>
                            </m:box>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𝑠</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en>
                        </m:f>
                      </m:oMath>
                    </m:oMathPara>
                  </a14:m>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Để xác định 1 sample thuộc về class nào trong k class ta cần tính </a:t>
                  </a:r>
                  <a14:m>
                    <m:oMath xmlns:m="http://schemas.openxmlformats.org/officeDocument/2006/math">
                      <m:sSub>
                        <m:sSubPr>
                          <m:ctrlPr>
                            <a:rPr lang="vi-VN"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1800">
                      <a:solidFill>
                        <a:schemeClr val="bg1"/>
                      </a:solidFill>
                      <a:effectLst/>
                      <a:latin typeface="Times New Roman" panose="02020603050405020304" pitchFamily="18" charset="0"/>
                      <a:ea typeface="Calibri" panose="020F0502020204030204" pitchFamily="34" charset="0"/>
                    </a:rPr>
                    <a:t>,</a:t>
                  </a:r>
                  <a14:m>
                    <m:oMath xmlns:m="http://schemas.openxmlformats.org/officeDocument/2006/math">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1800">
                      <a:solidFill>
                        <a:schemeClr val="bg1"/>
                      </a:solidFill>
                      <a:effectLst/>
                      <a:latin typeface="Times New Roman" panose="02020603050405020304" pitchFamily="18" charset="0"/>
                      <a:ea typeface="Calibri" panose="020F0502020204030204" pitchFamily="34" charset="0"/>
                    </a:rPr>
                    <a:t>,…,</a:t>
                  </a:r>
                  <a14:m>
                    <m:oMath xmlns:m="http://schemas.openxmlformats.org/officeDocument/2006/math">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vi-VN" sz="2200" b="1">
                      <a:solidFill>
                        <a:schemeClr val="bg1"/>
                      </a:solidFill>
                      <a:latin typeface="Arial" panose="020B0604020202020204" pitchFamily="34" charset="0"/>
                      <a:cs typeface="Arial" panose="020B0604020202020204" pitchFamily="34" charset="0"/>
                    </a:rPr>
                    <a:t>. Giá trị của </a:t>
                  </a:r>
                  <a:r>
                    <a:rPr lang="vi-VN">
                      <a:solidFill>
                        <a:schemeClr val="bg1"/>
                      </a:solidFill>
                    </a:rPr>
                    <a:t> </a:t>
                  </a:r>
                  <a14:m>
                    <m:oMath xmlns:m="http://schemas.openxmlformats.org/officeDocument/2006/math">
                      <m:sSub>
                        <m:sSubPr>
                          <m:ctrlPr>
                            <a:rPr lang="vi-VN" i="1">
                              <a:solidFill>
                                <a:schemeClr val="bg1"/>
                              </a:solidFill>
                            </a:rPr>
                          </m:ctrlPr>
                        </m:sSubPr>
                        <m:e>
                          <m:acc>
                            <m:accPr>
                              <m:chr m:val="̂"/>
                              <m:ctrlPr>
                                <a:rPr lang="vi-VN" i="1">
                                  <a:solidFill>
                                    <a:schemeClr val="bg1"/>
                                  </a:solidFill>
                                </a:rPr>
                              </m:ctrlPr>
                            </m:accPr>
                            <m:e>
                              <m:r>
                                <a:rPr lang="en-US" i="1">
                                  <a:solidFill>
                                    <a:schemeClr val="bg1"/>
                                  </a:solidFill>
                                </a:rPr>
                                <m:t>𝑝</m:t>
                              </m:r>
                            </m:e>
                          </m:acc>
                        </m:e>
                        <m:sub/>
                      </m:sSub>
                    </m:oMath>
                  </a14:m>
                  <a:r>
                    <a:rPr lang="vi-VN" sz="2200" b="1">
                      <a:solidFill>
                        <a:schemeClr val="bg1"/>
                      </a:solidFill>
                      <a:latin typeface="Arial" panose="020B0604020202020204" pitchFamily="34" charset="0"/>
                      <a:cs typeface="Arial" panose="020B0604020202020204" pitchFamily="34" charset="0"/>
                    </a:rPr>
                    <a:t> nào lớn nhất thì sample thuộc về class đó.</a:t>
                  </a:r>
                </a:p>
              </p:txBody>
            </p:sp>
          </mc:Choice>
          <mc:Fallback>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2552109"/>
                </a:xfrm>
                <a:prstGeom prst="rect">
                  <a:avLst/>
                </a:prstGeom>
                <a:blipFill>
                  <a:blip r:embed="rId2"/>
                  <a:stretch>
                    <a:fillRect t="-1432" b="-3819"/>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1" y="362960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24171" y="256902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83421" y="469018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Softmax Regression</a:t>
            </a:r>
          </a:p>
        </p:txBody>
      </p:sp>
    </p:spTree>
    <p:extLst>
      <p:ext uri="{BB962C8B-B14F-4D97-AF65-F5344CB8AC3E}">
        <p14:creationId xmlns:p14="http://schemas.microsoft.com/office/powerpoint/2010/main" val="38006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224198"/>
            <a:ext cx="3232432" cy="2308324"/>
          </a:xfrm>
          <a:prstGeom prst="rect">
            <a:avLst/>
          </a:prstGeom>
          <a:noFill/>
        </p:spPr>
        <p:txBody>
          <a:bodyPr wrap="square" rtlCol="0">
            <a:spAutoFit/>
          </a:bodyPr>
          <a:lstStyle/>
          <a:p>
            <a:pPr algn="ctr"/>
            <a:r>
              <a:rPr lang="vi-VN" sz="4800">
                <a:solidFill>
                  <a:schemeClr val="bg1"/>
                </a:solidFill>
              </a:rPr>
              <a:t>SUPPORT VECTOR MACHINE</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298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Linear SVM </a:t>
            </a:r>
            <a:r>
              <a:rPr lang="en-US" sz="20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Classification</a:t>
            </a:r>
            <a:endParaRPr lang="vi-VN" sz="2400" dirty="0">
              <a:solidFill>
                <a:srgbClr val="00AEA8"/>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87148"/>
          </a:xfrm>
          <a:prstGeom prst="rect">
            <a:avLst/>
          </a:prstGeom>
        </p:spPr>
        <p:txBody>
          <a:bodyPr wrap="square">
            <a:spAutoFit/>
          </a:bodyPr>
          <a:lstStyle/>
          <a:p>
            <a:pPr lvl="0" algn="just">
              <a:lnSpc>
                <a:spcPct val="150000"/>
              </a:lnSpc>
              <a:spcAft>
                <a:spcPts val="0"/>
              </a:spcAft>
            </a:pPr>
            <a:r>
              <a:rPr lang="en-US" sz="2400" b="1" dirty="0">
                <a:latin typeface="Times New Roman" panose="02020603050405020304" pitchFamily="18" charset="0"/>
                <a:ea typeface="Times New Roman" panose="02020603050405020304" pitchFamily="18" charset="0"/>
                <a:cs typeface="Mangal" panose="02040503050203030202" pitchFamily="18" charset="0"/>
              </a:rPr>
              <a:t>Simulated annealing</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sz="2000">
                <a:solidFill>
                  <a:schemeClr val="bg1"/>
                </a:solidFill>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280566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solidFill>
                  <a:srgbClr val="00AEA8"/>
                </a:solidFill>
                <a:latin typeface="Times New Roman" panose="02020603050405020304" pitchFamily="18" charset="0"/>
                <a:cs typeface="Mangal" panose="02040503050203030202" pitchFamily="18" charset="0"/>
              </a:rPr>
              <a:t>Simulated annealing</a:t>
            </a:r>
            <a:endParaRPr lang="vi-VN" sz="2400" b="1" dirty="0">
              <a:solidFill>
                <a:srgbClr val="00AEA8"/>
              </a:solidFill>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4062651"/>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sz="2000" dirty="0">
              <a:solidFill>
                <a:schemeClr val="bg1"/>
              </a:solidFill>
            </a:endParaRPr>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406190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Simulated annealing</a:t>
            </a:r>
            <a:endParaRPr lang="vi-VN" sz="2400" b="1" dirty="0">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Tree>
    <p:extLst>
      <p:ext uri="{BB962C8B-B14F-4D97-AF65-F5344CB8AC3E}">
        <p14:creationId xmlns:p14="http://schemas.microsoft.com/office/powerpoint/2010/main" val="70839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Hình chữ nhật 52">
            <a:extLst>
              <a:ext uri="{FF2B5EF4-FFF2-40B4-BE49-F238E27FC236}">
                <a16:creationId xmlns:a16="http://schemas.microsoft.com/office/drawing/2014/main" id="{A2155657-ABC0-40F8-BF19-2A064CBD3185}"/>
              </a:ext>
            </a:extLst>
          </p:cNvPr>
          <p:cNvSpPr/>
          <p:nvPr/>
        </p:nvSpPr>
        <p:spPr>
          <a:xfrm>
            <a:off x="3545841" y="0"/>
            <a:ext cx="8646159" cy="686937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sz="15000" dirty="0"/>
          </a:p>
        </p:txBody>
      </p:sp>
      <p:sp>
        <p:nvSpPr>
          <p:cNvPr id="14" name="Hình chữ nhật 13">
            <a:extLst>
              <a:ext uri="{FF2B5EF4-FFF2-40B4-BE49-F238E27FC236}">
                <a16:creationId xmlns:a16="http://schemas.microsoft.com/office/drawing/2014/main" id="{1DFFF3B3-3C39-4A2B-9B52-90B385EE8F1C}"/>
              </a:ext>
            </a:extLst>
          </p:cNvPr>
          <p:cNvSpPr/>
          <p:nvPr/>
        </p:nvSpPr>
        <p:spPr>
          <a:xfrm>
            <a:off x="3545841" y="0"/>
            <a:ext cx="3933662" cy="6858000"/>
          </a:xfrm>
          <a:prstGeom prst="rect">
            <a:avLst/>
          </a:prstGeom>
          <a:solidFill>
            <a:srgbClr val="00AEA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5400" dirty="0">
              <a:latin typeface="+mj-lt"/>
            </a:endParaRPr>
          </a:p>
        </p:txBody>
      </p:sp>
      <p:grpSp>
        <p:nvGrpSpPr>
          <p:cNvPr id="43" name="Nhóm 42">
            <a:extLst>
              <a:ext uri="{FF2B5EF4-FFF2-40B4-BE49-F238E27FC236}">
                <a16:creationId xmlns:a16="http://schemas.microsoft.com/office/drawing/2014/main" id="{997A5D10-B3BF-4CE9-B78F-2FBD467703F8}"/>
              </a:ext>
            </a:extLst>
          </p:cNvPr>
          <p:cNvGrpSpPr/>
          <p:nvPr/>
        </p:nvGrpSpPr>
        <p:grpSpPr>
          <a:xfrm>
            <a:off x="6602258" y="1076960"/>
            <a:ext cx="4348480" cy="5792410"/>
            <a:chOff x="6602258" y="1076960"/>
            <a:chExt cx="4348480" cy="5792410"/>
          </a:xfrm>
        </p:grpSpPr>
        <p:sp>
          <p:nvSpPr>
            <p:cNvPr id="27" name="Hình chữ nhật 26">
              <a:extLst>
                <a:ext uri="{FF2B5EF4-FFF2-40B4-BE49-F238E27FC236}">
                  <a16:creationId xmlns:a16="http://schemas.microsoft.com/office/drawing/2014/main" id="{271ECBD4-A8B8-4CFC-A3FD-DFC9FBEBFD8A}"/>
                </a:ext>
              </a:extLst>
            </p:cNvPr>
            <p:cNvSpPr/>
            <p:nvPr/>
          </p:nvSpPr>
          <p:spPr>
            <a:xfrm>
              <a:off x="6602258" y="1076960"/>
              <a:ext cx="4258782" cy="5387012"/>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9" name="Nhóm 38">
              <a:extLst>
                <a:ext uri="{FF2B5EF4-FFF2-40B4-BE49-F238E27FC236}">
                  <a16:creationId xmlns:a16="http://schemas.microsoft.com/office/drawing/2014/main" id="{59137C05-9EB5-4EE9-B78E-320FE68EAEB9}"/>
                </a:ext>
              </a:extLst>
            </p:cNvPr>
            <p:cNvGrpSpPr/>
            <p:nvPr/>
          </p:nvGrpSpPr>
          <p:grpSpPr>
            <a:xfrm>
              <a:off x="7181378" y="1352490"/>
              <a:ext cx="3769360" cy="5516880"/>
              <a:chOff x="8422640" y="731520"/>
              <a:chExt cx="3769360" cy="5516880"/>
            </a:xfrm>
            <a:solidFill>
              <a:srgbClr val="60BE98"/>
            </a:solidFill>
          </p:grpSpPr>
          <p:sp>
            <p:nvSpPr>
              <p:cNvPr id="38" name="Hình chữ nhật 37">
                <a:extLst>
                  <a:ext uri="{FF2B5EF4-FFF2-40B4-BE49-F238E27FC236}">
                    <a16:creationId xmlns:a16="http://schemas.microsoft.com/office/drawing/2014/main" id="{2DF5745A-A445-4B92-9715-7436F400898E}"/>
                  </a:ext>
                </a:extLst>
              </p:cNvPr>
              <p:cNvSpPr/>
              <p:nvPr/>
            </p:nvSpPr>
            <p:spPr>
              <a:xfrm>
                <a:off x="8422640" y="731520"/>
                <a:ext cx="3769360" cy="55168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26" name="Hình ảnh 25" descr="Ảnh có chứa trò chơi&#10;&#10;Mô tả được tạo tự động">
                <a:extLst>
                  <a:ext uri="{FF2B5EF4-FFF2-40B4-BE49-F238E27FC236}">
                    <a16:creationId xmlns:a16="http://schemas.microsoft.com/office/drawing/2014/main" id="{041F818B-C5B1-4D42-9105-91E436886837}"/>
                  </a:ext>
                </a:extLst>
              </p:cNvPr>
              <p:cNvPicPr>
                <a:picLocks noChangeAspect="1"/>
              </p:cNvPicPr>
              <p:nvPr/>
            </p:nvPicPr>
            <p:blipFill>
              <a:blip r:embed="rId2">
                <a:extLst>
                  <a:ext uri="{28A0092B-C50C-407E-A947-70E740481C1C}">
                    <a14:useLocalDpi xmlns:a14="http://schemas.microsoft.com/office/drawing/2010/main" val="0"/>
                  </a:ext>
                </a:extLst>
              </a:blip>
              <a:srcRect l="15657" t="13359" r="15657" b="11143"/>
              <a:stretch>
                <a:fillRect/>
              </a:stretch>
            </p:blipFill>
            <p:spPr>
              <a:xfrm>
                <a:off x="8608925" y="889737"/>
                <a:ext cx="3518710" cy="5200446"/>
              </a:xfrm>
              <a:custGeom>
                <a:avLst/>
                <a:gdLst>
                  <a:gd name="connsiteX0" fmla="*/ 0 w 2302934"/>
                  <a:gd name="connsiteY0" fmla="*/ 0 h 3403601"/>
                  <a:gd name="connsiteX1" fmla="*/ 2302934 w 2302934"/>
                  <a:gd name="connsiteY1" fmla="*/ 0 h 3403601"/>
                  <a:gd name="connsiteX2" fmla="*/ 2302934 w 2302934"/>
                  <a:gd name="connsiteY2" fmla="*/ 3403601 h 3403601"/>
                  <a:gd name="connsiteX3" fmla="*/ 0 w 2302934"/>
                  <a:gd name="connsiteY3" fmla="*/ 3403601 h 3403601"/>
                </a:gdLst>
                <a:ahLst/>
                <a:cxnLst>
                  <a:cxn ang="0">
                    <a:pos x="connsiteX0" y="connsiteY0"/>
                  </a:cxn>
                  <a:cxn ang="0">
                    <a:pos x="connsiteX1" y="connsiteY1"/>
                  </a:cxn>
                  <a:cxn ang="0">
                    <a:pos x="connsiteX2" y="connsiteY2"/>
                  </a:cxn>
                  <a:cxn ang="0">
                    <a:pos x="connsiteX3" y="connsiteY3"/>
                  </a:cxn>
                </a:cxnLst>
                <a:rect l="l" t="t" r="r" b="b"/>
                <a:pathLst>
                  <a:path w="2302934" h="3403601">
                    <a:moveTo>
                      <a:pt x="0" y="0"/>
                    </a:moveTo>
                    <a:lnTo>
                      <a:pt x="2302934" y="0"/>
                    </a:lnTo>
                    <a:lnTo>
                      <a:pt x="2302934" y="3403601"/>
                    </a:lnTo>
                    <a:lnTo>
                      <a:pt x="0" y="3403601"/>
                    </a:lnTo>
                    <a:close/>
                  </a:path>
                </a:pathLst>
              </a:custGeom>
              <a:grpFill/>
            </p:spPr>
          </p:pic>
        </p:grpSp>
      </p:grpSp>
      <p:sp>
        <p:nvSpPr>
          <p:cNvPr id="41" name="Hộp Văn bản 40">
            <a:extLst>
              <a:ext uri="{FF2B5EF4-FFF2-40B4-BE49-F238E27FC236}">
                <a16:creationId xmlns:a16="http://schemas.microsoft.com/office/drawing/2014/main" id="{A9CBBDF3-BD11-4E6B-825C-4B64CD78B1A8}"/>
              </a:ext>
            </a:extLst>
          </p:cNvPr>
          <p:cNvSpPr txBox="1"/>
          <p:nvPr/>
        </p:nvSpPr>
        <p:spPr>
          <a:xfrm>
            <a:off x="3953069" y="382994"/>
            <a:ext cx="2114953" cy="1938992"/>
          </a:xfrm>
          <a:prstGeom prst="rect">
            <a:avLst/>
          </a:prstGeom>
          <a:noFill/>
        </p:spPr>
        <p:txBody>
          <a:bodyPr wrap="square" rtlCol="0">
            <a:spAutoFit/>
          </a:bodyPr>
          <a:lstStyle/>
          <a:p>
            <a:r>
              <a:rPr lang="en-US" sz="6000" dirty="0">
                <a:solidFill>
                  <a:schemeClr val="bg1"/>
                </a:solidFill>
                <a:latin typeface="+mj-lt"/>
              </a:rPr>
              <a:t>GIỚI THIỆU</a:t>
            </a:r>
            <a:endParaRPr lang="vi-VN" sz="6000" dirty="0">
              <a:solidFill>
                <a:schemeClr val="bg1"/>
              </a:solidFill>
              <a:latin typeface="+mj-lt"/>
            </a:endParaRPr>
          </a:p>
        </p:txBody>
      </p:sp>
      <p:sp>
        <p:nvSpPr>
          <p:cNvPr id="42" name="Hình chữ nhật 41">
            <a:extLst>
              <a:ext uri="{FF2B5EF4-FFF2-40B4-BE49-F238E27FC236}">
                <a16:creationId xmlns:a16="http://schemas.microsoft.com/office/drawing/2014/main" id="{EB860FD5-93AC-4191-A565-FC2AD3560CE4}"/>
              </a:ext>
            </a:extLst>
          </p:cNvPr>
          <p:cNvSpPr/>
          <p:nvPr/>
        </p:nvSpPr>
        <p:spPr>
          <a:xfrm>
            <a:off x="4074991" y="2551370"/>
            <a:ext cx="2364474" cy="3970318"/>
          </a:xfrm>
          <a:prstGeom prst="rect">
            <a:avLst/>
          </a:prstGeom>
        </p:spPr>
        <p:txBody>
          <a:bodyPr wrap="square">
            <a:spAutoFit/>
          </a:bodyPr>
          <a:lstStyle/>
          <a:p>
            <a:r>
              <a:rPr lang="vi-VN">
                <a:solidFill>
                  <a:schemeClr val="bg1"/>
                </a:solidFill>
                <a:latin typeface="+mj-lt"/>
                <a:ea typeface="DengXian" panose="02010600030101010101" pitchFamily="2" charset="-122"/>
              </a:rPr>
              <a:t>Machine Learning là một lĩnh vực nghiên cứu ra các phương pháp giúp cho máy tính có thể tự động học từ dữ liệu và sử dụng kinh nghiệm đó để giải quyết các bài toán phức tạp một cách đúng đắn mà khi sử dụng các phương pháp lập trình truyền thống thì sẽ rất mất thời gian và có thể không giải quyết được.</a:t>
            </a:r>
            <a:r>
              <a:rPr lang="en-US">
                <a:solidFill>
                  <a:schemeClr val="bg1"/>
                </a:solidFill>
                <a:latin typeface="+mj-lt"/>
                <a:ea typeface="DengXian" panose="02010600030101010101" pitchFamily="2" charset="-122"/>
              </a:rPr>
              <a:t>. </a:t>
            </a:r>
            <a:endParaRPr lang="vi-VN" dirty="0">
              <a:solidFill>
                <a:schemeClr val="bg1"/>
              </a:solidFill>
              <a:latin typeface="+mj-lt"/>
            </a:endParaRPr>
          </a:p>
        </p:txBody>
      </p:sp>
      <p:sp>
        <p:nvSpPr>
          <p:cNvPr id="2" name="Hình chữ nhật 1">
            <a:extLst>
              <a:ext uri="{FF2B5EF4-FFF2-40B4-BE49-F238E27FC236}">
                <a16:creationId xmlns:a16="http://schemas.microsoft.com/office/drawing/2014/main" id="{905D28C5-E1CE-4A55-A8AD-1B01229A5F65}"/>
              </a:ext>
            </a:extLst>
          </p:cNvPr>
          <p:cNvSpPr/>
          <p:nvPr/>
        </p:nvSpPr>
        <p:spPr>
          <a:xfrm>
            <a:off x="0" y="11370"/>
            <a:ext cx="354584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8" name="Hình tự do: Hình 47">
            <a:extLst>
              <a:ext uri="{FF2B5EF4-FFF2-40B4-BE49-F238E27FC236}">
                <a16:creationId xmlns:a16="http://schemas.microsoft.com/office/drawing/2014/main" id="{CE4A103D-2D15-4205-AA6D-A7D27826E36A}"/>
              </a:ext>
            </a:extLst>
          </p:cNvPr>
          <p:cNvSpPr/>
          <p:nvPr/>
        </p:nvSpPr>
        <p:spPr>
          <a:xfrm>
            <a:off x="0" y="1701800"/>
            <a:ext cx="2814320" cy="3454400"/>
          </a:xfrm>
          <a:custGeom>
            <a:avLst/>
            <a:gdLst>
              <a:gd name="connsiteX0" fmla="*/ 72745 w 2814320"/>
              <a:gd name="connsiteY0" fmla="*/ 0 h 3454400"/>
              <a:gd name="connsiteX1" fmla="*/ 2265992 w 2814320"/>
              <a:gd name="connsiteY1" fmla="*/ 0 h 3454400"/>
              <a:gd name="connsiteX2" fmla="*/ 2814320 w 2814320"/>
              <a:gd name="connsiteY2" fmla="*/ 548328 h 3454400"/>
              <a:gd name="connsiteX3" fmla="*/ 2814320 w 2814320"/>
              <a:gd name="connsiteY3" fmla="*/ 2906072 h 3454400"/>
              <a:gd name="connsiteX4" fmla="*/ 2265992 w 2814320"/>
              <a:gd name="connsiteY4" fmla="*/ 3454400 h 3454400"/>
              <a:gd name="connsiteX5" fmla="*/ 72745 w 2814320"/>
              <a:gd name="connsiteY5" fmla="*/ 3454400 h 3454400"/>
              <a:gd name="connsiteX6" fmla="*/ 0 w 2814320"/>
              <a:gd name="connsiteY6" fmla="*/ 3447067 h 3454400"/>
              <a:gd name="connsiteX7" fmla="*/ 0 w 2814320"/>
              <a:gd name="connsiteY7" fmla="*/ 7333 h 34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320" h="3454400">
                <a:moveTo>
                  <a:pt x="72745" y="0"/>
                </a:moveTo>
                <a:lnTo>
                  <a:pt x="2265992" y="0"/>
                </a:lnTo>
                <a:cubicBezTo>
                  <a:pt x="2568825" y="0"/>
                  <a:pt x="2814320" y="245495"/>
                  <a:pt x="2814320" y="548328"/>
                </a:cubicBezTo>
                <a:lnTo>
                  <a:pt x="2814320" y="2906072"/>
                </a:lnTo>
                <a:cubicBezTo>
                  <a:pt x="2814320" y="3208905"/>
                  <a:pt x="2568825" y="3454400"/>
                  <a:pt x="2265992" y="3454400"/>
                </a:cubicBezTo>
                <a:lnTo>
                  <a:pt x="72745" y="3454400"/>
                </a:lnTo>
                <a:lnTo>
                  <a:pt x="0" y="3447067"/>
                </a:lnTo>
                <a:lnTo>
                  <a:pt x="0" y="7333"/>
                </a:ln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5000"/>
              <a:t>ML</a:t>
            </a:r>
            <a:endParaRPr lang="en-US" sz="15000" dirty="0"/>
          </a:p>
        </p:txBody>
      </p:sp>
    </p:spTree>
    <p:extLst>
      <p:ext uri="{BB962C8B-B14F-4D97-AF65-F5344CB8AC3E}">
        <p14:creationId xmlns:p14="http://schemas.microsoft.com/office/powerpoint/2010/main" val="369045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750"/>
                                        <p:tgtEl>
                                          <p:spTgt spid="48"/>
                                        </p:tgtEl>
                                      </p:cBhvr>
                                    </p:animEffect>
                                    <p:anim calcmode="lin" valueType="num">
                                      <p:cBhvr>
                                        <p:cTn id="8" dur="750" fill="hold"/>
                                        <p:tgtEl>
                                          <p:spTgt spid="48"/>
                                        </p:tgtEl>
                                        <p:attrNameLst>
                                          <p:attrName>ppt_x</p:attrName>
                                        </p:attrNameLst>
                                      </p:cBhvr>
                                      <p:tavLst>
                                        <p:tav tm="0">
                                          <p:val>
                                            <p:strVal val="#ppt_x"/>
                                          </p:val>
                                        </p:tav>
                                        <p:tav tm="100000">
                                          <p:val>
                                            <p:strVal val="#ppt_x"/>
                                          </p:val>
                                        </p:tav>
                                      </p:tavLst>
                                    </p:anim>
                                    <p:anim calcmode="lin" valueType="num">
                                      <p:cBhvr>
                                        <p:cTn id="9" dur="750" fill="hold"/>
                                        <p:tgtEl>
                                          <p:spTgt spid="48"/>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750" fill="hold"/>
                                        <p:tgtEl>
                                          <p:spTgt spid="41"/>
                                        </p:tgtEl>
                                        <p:attrNameLst>
                                          <p:attrName>ppt_x</p:attrName>
                                        </p:attrNameLst>
                                      </p:cBhvr>
                                      <p:tavLst>
                                        <p:tav tm="0">
                                          <p:val>
                                            <p:strVal val="0-#ppt_w/2"/>
                                          </p:val>
                                        </p:tav>
                                        <p:tav tm="100000">
                                          <p:val>
                                            <p:strVal val="#ppt_x"/>
                                          </p:val>
                                        </p:tav>
                                      </p:tavLst>
                                    </p:anim>
                                    <p:anim calcmode="lin" valueType="num">
                                      <p:cBhvr additive="base">
                                        <p:cTn id="13" dur="750" fill="hold"/>
                                        <p:tgtEl>
                                          <p:spTgt spid="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750" fill="hold"/>
                                        <p:tgtEl>
                                          <p:spTgt spid="42"/>
                                        </p:tgtEl>
                                        <p:attrNameLst>
                                          <p:attrName>ppt_x</p:attrName>
                                        </p:attrNameLst>
                                      </p:cBhvr>
                                      <p:tavLst>
                                        <p:tav tm="0">
                                          <p:val>
                                            <p:strVal val="0-#ppt_w/2"/>
                                          </p:val>
                                        </p:tav>
                                        <p:tav tm="100000">
                                          <p:val>
                                            <p:strVal val="#ppt_x"/>
                                          </p:val>
                                        </p:tav>
                                      </p:tavLst>
                                    </p:anim>
                                    <p:anim calcmode="lin" valueType="num">
                                      <p:cBhvr additive="base">
                                        <p:cTn id="17"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Polynomial Regression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Regression</a:t>
            </a:r>
            <a:endParaRPr lang="vi-VN" sz="3200"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
        <p:nvSpPr>
          <p:cNvPr id="15" name="Hộp Văn bản 15">
            <a:extLst>
              <a:ext uri="{FF2B5EF4-FFF2-40B4-BE49-F238E27FC236}">
                <a16:creationId xmlns:a16="http://schemas.microsoft.com/office/drawing/2014/main" id="{DA8CCC02-AF09-453B-86AF-391E54430B1A}"/>
              </a:ext>
            </a:extLst>
          </p:cNvPr>
          <p:cNvSpPr txBox="1"/>
          <p:nvPr/>
        </p:nvSpPr>
        <p:spPr>
          <a:xfrm>
            <a:off x="263484" y="2595268"/>
            <a:ext cx="3008104"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Tương tự như Polynomial Classification, đôi khi bộ dữ liệu không phải lúc nào cũng tuyến tính. Để khắc phục vấn đề này, ta sẽ dùng thuật toán polynomial, thêm features bậc cao và huấn luyện như linear regression.</a:t>
            </a:r>
            <a:endParaRPr lang="vi-VN" sz="2000" dirty="0">
              <a:solidFill>
                <a:schemeClr val="bg1"/>
              </a:solidFill>
            </a:endParaRPr>
          </a:p>
        </p:txBody>
      </p:sp>
    </p:spTree>
    <p:extLst>
      <p:ext uri="{BB962C8B-B14F-4D97-AF65-F5344CB8AC3E}">
        <p14:creationId xmlns:p14="http://schemas.microsoft.com/office/powerpoint/2010/main" val="666728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593530"/>
            <a:ext cx="3232432" cy="1569660"/>
          </a:xfrm>
          <a:prstGeom prst="rect">
            <a:avLst/>
          </a:prstGeom>
          <a:noFill/>
        </p:spPr>
        <p:txBody>
          <a:bodyPr wrap="square" rtlCol="0">
            <a:spAutoFit/>
          </a:bodyPr>
          <a:lstStyle/>
          <a:p>
            <a:pPr algn="ctr"/>
            <a:r>
              <a:rPr lang="vi-VN" sz="4800">
                <a:solidFill>
                  <a:schemeClr val="bg1"/>
                </a:solidFill>
              </a:rPr>
              <a:t>DECISION TREE</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761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44655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Như SVM, Decision Tree là một thuật toán mạnh và linh hoạt trong Machine Learning mà có thể sử dụng cả trong classification và regression. Decision Tree có khả năng xử lý những bộ dữ liệu phức tạp.</a:t>
              </a:r>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Giới thiệu</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3789532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15498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Decision tree chia bộ dữ liệu thành nhiều node khác nhau. Mỗi node sẽ có 1 giá trị gọi là Gini(impurity) dùng để đo độ tinh khiết của node.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Dùng thuật toán CART algorithm để huấn luyện decision tree</a:t>
              </a:r>
            </a:p>
            <a:p>
              <a:pPr lvl="1"/>
              <a:r>
                <a:rPr lang="vi-VN" sz="2200" b="1">
                  <a:solidFill>
                    <a:schemeClr val="bg1"/>
                  </a:solidFill>
                  <a:latin typeface="Arial" panose="020B0604020202020204" pitchFamily="34" charset="0"/>
                  <a:cs typeface="Arial" panose="020B0604020202020204" pitchFamily="34" charset="0"/>
                </a:rPr>
                <a:t>		+ Chọn 1 features k và threshold t_k (điểm để tách dữ liệu thành 2 bộ dữ liệu nhỏ)</a:t>
              </a:r>
            </a:p>
            <a:p>
              <a:pPr lvl="1"/>
              <a:r>
                <a:rPr lang="vi-VN" sz="2200" b="1">
                  <a:solidFill>
                    <a:schemeClr val="bg1"/>
                  </a:solidFill>
                  <a:latin typeface="Arial" panose="020B0604020202020204" pitchFamily="34" charset="0"/>
                  <a:cs typeface="Arial" panose="020B0604020202020204" pitchFamily="34" charset="0"/>
                </a:rPr>
                <a:t>		+ Dừng lại khi đến độ sâu quy định và impurity không thể giảm thêm.</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 Left/right để đo gini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endParaRPr lang="vi-VN" sz="2200" b="1">
                <a:solidFill>
                  <a:schemeClr val="bg1"/>
                </a:solidFill>
                <a:latin typeface="Arial" panose="020B0604020202020204" pitchFamily="34" charset="0"/>
                <a:cs typeface="Arial" panose="020B0604020202020204" pitchFamily="34" charset="0"/>
              </a:endParaRP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6" name="image27.png">
            <a:extLst>
              <a:ext uri="{FF2B5EF4-FFF2-40B4-BE49-F238E27FC236}">
                <a16:creationId xmlns:a16="http://schemas.microsoft.com/office/drawing/2014/main" id="{4165C965-C638-4BE3-BFEF-EE94915E4246}"/>
              </a:ext>
            </a:extLst>
          </p:cNvPr>
          <p:cNvPicPr/>
          <p:nvPr/>
        </p:nvPicPr>
        <p:blipFill>
          <a:blip r:embed="rId2"/>
          <a:srcRect/>
          <a:stretch>
            <a:fillRect/>
          </a:stretch>
        </p:blipFill>
        <p:spPr>
          <a:xfrm>
            <a:off x="844766" y="5007116"/>
            <a:ext cx="4772660" cy="942975"/>
          </a:xfrm>
          <a:prstGeom prst="rect">
            <a:avLst/>
          </a:prstGeom>
          <a:ln/>
        </p:spPr>
      </p:pic>
    </p:spTree>
    <p:extLst>
      <p:ext uri="{BB962C8B-B14F-4D97-AF65-F5344CB8AC3E}">
        <p14:creationId xmlns:p14="http://schemas.microsoft.com/office/powerpoint/2010/main" val="26667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ình chữ nhật 154">
            <a:extLst>
              <a:ext uri="{FF2B5EF4-FFF2-40B4-BE49-F238E27FC236}">
                <a16:creationId xmlns:a16="http://schemas.microsoft.com/office/drawing/2014/main" id="{93410F49-65CD-4F67-8952-D8B1F2864FCC}"/>
              </a:ext>
            </a:extLst>
          </p:cNvPr>
          <p:cNvSpPr/>
          <p:nvPr/>
        </p:nvSpPr>
        <p:spPr>
          <a:xfrm>
            <a:off x="-4813"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9.png">
            <a:extLst>
              <a:ext uri="{FF2B5EF4-FFF2-40B4-BE49-F238E27FC236}">
                <a16:creationId xmlns:a16="http://schemas.microsoft.com/office/drawing/2014/main" id="{28C9E9E3-DFB6-4434-9518-168D715DE97E}"/>
              </a:ext>
            </a:extLst>
          </p:cNvPr>
          <p:cNvPicPr/>
          <p:nvPr/>
        </p:nvPicPr>
        <p:blipFill>
          <a:blip r:embed="rId2"/>
          <a:srcRect/>
          <a:stretch>
            <a:fillRect/>
          </a:stretch>
        </p:blipFill>
        <p:spPr>
          <a:xfrm>
            <a:off x="2088230" y="1710320"/>
            <a:ext cx="4705985" cy="3838575"/>
          </a:xfrm>
          <a:prstGeom prst="rect">
            <a:avLst/>
          </a:prstGeom>
          <a:ln/>
        </p:spPr>
      </p:pic>
    </p:spTree>
    <p:extLst>
      <p:ext uri="{BB962C8B-B14F-4D97-AF65-F5344CB8AC3E}">
        <p14:creationId xmlns:p14="http://schemas.microsoft.com/office/powerpoint/2010/main" val="2274304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170646"/>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Parametric: đã được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Non-parametric: chưa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là non-parametric models. Vì thế ta cần xác định các parameter của decision tree trước khi huấn luyện như:</a:t>
              </a:r>
            </a:p>
            <a:p>
              <a:pPr lvl="1"/>
              <a:r>
                <a:rPr lang="vi-VN" sz="2200" b="1">
                  <a:solidFill>
                    <a:schemeClr val="bg1"/>
                  </a:solidFill>
                  <a:latin typeface="Arial" panose="020B0604020202020204" pitchFamily="34" charset="0"/>
                  <a:cs typeface="Arial" panose="020B0604020202020204" pitchFamily="34" charset="0"/>
                </a:rPr>
                <a:t>		+ Max_depth: độ sâu của tree</a:t>
              </a:r>
            </a:p>
            <a:p>
              <a:pPr lvl="1"/>
              <a:r>
                <a:rPr lang="vi-VN" sz="2200" b="1">
                  <a:solidFill>
                    <a:schemeClr val="bg1"/>
                  </a:solidFill>
                  <a:latin typeface="Arial" panose="020B0604020202020204" pitchFamily="34" charset="0"/>
                  <a:cs typeface="Arial" panose="020B0604020202020204" pitchFamily="34" charset="0"/>
                </a:rPr>
                <a:t>		+ Min_samples_split: số lượng sample tối thiểu để tiếp tục tách</a:t>
              </a:r>
            </a:p>
            <a:p>
              <a:pPr lvl="1"/>
              <a:r>
                <a:rPr lang="vi-VN" sz="2200" b="1">
                  <a:solidFill>
                    <a:schemeClr val="bg1"/>
                  </a:solidFill>
                  <a:latin typeface="Arial" panose="020B0604020202020204" pitchFamily="34" charset="0"/>
                  <a:cs typeface="Arial" panose="020B0604020202020204" pitchFamily="34" charset="0"/>
                </a:rPr>
                <a:t>		+ Min_sample_leaf: số lượng sample tối thiểu của một nút lá</a:t>
              </a:r>
            </a:p>
            <a:p>
              <a:pPr lvl="1"/>
              <a:r>
                <a:rPr lang="vi-VN" sz="2200" b="1">
                  <a:solidFill>
                    <a:schemeClr val="bg1"/>
                  </a:solidFill>
                  <a:latin typeface="Arial" panose="020B0604020202020204" pitchFamily="34" charset="0"/>
                  <a:cs typeface="Arial" panose="020B0604020202020204" pitchFamily="34" charset="0"/>
                </a:rPr>
                <a:t>		+ Max_leaf_nodes: số lượng nút lá tối đa của một tree</a:t>
              </a:r>
            </a:p>
            <a:p>
              <a:pPr lvl="1"/>
              <a:r>
                <a:rPr lang="vi-VN" sz="2200" b="1">
                  <a:solidFill>
                    <a:schemeClr val="bg1"/>
                  </a:solidFill>
                  <a:latin typeface="Arial" panose="020B0604020202020204" pitchFamily="34" charset="0"/>
                  <a:cs typeface="Arial" panose="020B0604020202020204" pitchFamily="34" charset="0"/>
                </a:rPr>
                <a:t>		+ Max_features: số lượng features sẽ dùng</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9432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462213"/>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Nếu decision  tree bị overfitting, ta có thể điều chỉnh các parameter này để khắc phục vấn đề</a:t>
              </a:r>
            </a:p>
            <a:p>
              <a:pPr lvl="1"/>
              <a:r>
                <a:rPr lang="vi-VN" sz="2200" b="1">
                  <a:solidFill>
                    <a:schemeClr val="bg1"/>
                  </a:solidFill>
                  <a:latin typeface="Arial" panose="020B0604020202020204" pitchFamily="34" charset="0"/>
                  <a:cs typeface="Arial" panose="020B0604020202020204" pitchFamily="34" charset="0"/>
                </a:rPr>
                <a:t>		+ Giảm max_depth</a:t>
              </a:r>
            </a:p>
            <a:p>
              <a:pPr lvl="1"/>
              <a:r>
                <a:rPr lang="vi-VN" sz="2200" b="1">
                  <a:solidFill>
                    <a:schemeClr val="bg1"/>
                  </a:solidFill>
                  <a:latin typeface="Arial" panose="020B0604020202020204" pitchFamily="34" charset="0"/>
                  <a:cs typeface="Arial" panose="020B0604020202020204" pitchFamily="34" charset="0"/>
                </a:rPr>
                <a:t>		+ Tăng min_sample_split</a:t>
              </a:r>
            </a:p>
            <a:p>
              <a:pPr lvl="1"/>
              <a:r>
                <a:rPr lang="vi-VN" sz="2200" b="1">
                  <a:solidFill>
                    <a:schemeClr val="bg1"/>
                  </a:solidFill>
                  <a:latin typeface="Arial" panose="020B0604020202020204" pitchFamily="34" charset="0"/>
                  <a:cs typeface="Arial" panose="020B0604020202020204" pitchFamily="34" charset="0"/>
                </a:rPr>
                <a:t>		+ Giảm max leaf node</a:t>
              </a:r>
            </a:p>
            <a:p>
              <a:pPr lvl="1"/>
              <a:r>
                <a:rPr lang="vi-VN" sz="2200" b="1">
                  <a:solidFill>
                    <a:schemeClr val="bg1"/>
                  </a:solidFill>
                  <a:latin typeface="Arial" panose="020B0604020202020204" pitchFamily="34" charset="0"/>
                  <a:cs typeface="Arial" panose="020B0604020202020204" pitchFamily="34" charset="0"/>
                </a:rPr>
                <a:t>		+ Giảm max_feature</a:t>
              </a:r>
            </a:p>
            <a:p>
              <a:pPr lvl="1"/>
              <a:r>
                <a:rPr lang="vi-VN" sz="2200" b="1">
                  <a:solidFill>
                    <a:schemeClr val="bg1"/>
                  </a:solidFill>
                  <a:latin typeface="Arial" panose="020B0604020202020204" pitchFamily="34" charset="0"/>
                  <a:cs typeface="Arial" panose="020B0604020202020204" pitchFamily="34" charset="0"/>
                </a:rPr>
                <a:t>		+ Tăng min_sample_leafe</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6333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7787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Tương tự như decision tree classification, nhưng thay vì dự đoán từng class của mỗi node. Nó sẽ dự đoán value.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a:t>
              </a:r>
              <a:r>
                <a:rPr lang="vi-VN" sz="2200">
                  <a:solidFill>
                    <a:schemeClr val="bg1"/>
                  </a:solidFill>
                  <a:latin typeface="Arial" panose="020B0604020202020204" pitchFamily="34" charset="0"/>
                  <a:cs typeface="Arial" panose="020B0604020202020204" pitchFamily="34" charset="0"/>
                </a:rPr>
                <a:t>Model sẽ vẽ một cái cây đi qua các điểm của bộ dữ liệu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Ta vẫn sẽ dùng thuật toán CART để huấn luyện decision tree regression, nhưng sẽ thay đổi gini thành MSE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MSE left/right là sai số trung bình của subnet trái, phải.</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5" name="image4.png">
            <a:extLst>
              <a:ext uri="{FF2B5EF4-FFF2-40B4-BE49-F238E27FC236}">
                <a16:creationId xmlns:a16="http://schemas.microsoft.com/office/drawing/2014/main" id="{CF8E15D3-5D6C-4844-A3C5-4E920027A3F1}"/>
              </a:ext>
            </a:extLst>
          </p:cNvPr>
          <p:cNvPicPr/>
          <p:nvPr/>
        </p:nvPicPr>
        <p:blipFill>
          <a:blip r:embed="rId2"/>
          <a:srcRect/>
          <a:stretch>
            <a:fillRect/>
          </a:stretch>
        </p:blipFill>
        <p:spPr>
          <a:xfrm>
            <a:off x="1134136" y="4599992"/>
            <a:ext cx="5273675" cy="774700"/>
          </a:xfrm>
          <a:prstGeom prst="rect">
            <a:avLst/>
          </a:prstGeom>
          <a:ln/>
        </p:spPr>
      </p:pic>
    </p:spTree>
    <p:extLst>
      <p:ext uri="{BB962C8B-B14F-4D97-AF65-F5344CB8AC3E}">
        <p14:creationId xmlns:p14="http://schemas.microsoft.com/office/powerpoint/2010/main" val="227258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Kết quả:</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png">
            <a:extLst>
              <a:ext uri="{FF2B5EF4-FFF2-40B4-BE49-F238E27FC236}">
                <a16:creationId xmlns:a16="http://schemas.microsoft.com/office/drawing/2014/main" id="{7A1757E0-1CD5-4A0F-B63F-A3F97CCCE096}"/>
              </a:ext>
            </a:extLst>
          </p:cNvPr>
          <p:cNvPicPr/>
          <p:nvPr/>
        </p:nvPicPr>
        <p:blipFill>
          <a:blip r:embed="rId2"/>
          <a:srcRect/>
          <a:stretch>
            <a:fillRect/>
          </a:stretch>
        </p:blipFill>
        <p:spPr>
          <a:xfrm>
            <a:off x="1134136" y="1481596"/>
            <a:ext cx="5273675" cy="2387600"/>
          </a:xfrm>
          <a:prstGeom prst="rect">
            <a:avLst/>
          </a:prstGeom>
          <a:ln/>
        </p:spPr>
      </p:pic>
      <p:pic>
        <p:nvPicPr>
          <p:cNvPr id="14" name="image12.png">
            <a:extLst>
              <a:ext uri="{FF2B5EF4-FFF2-40B4-BE49-F238E27FC236}">
                <a16:creationId xmlns:a16="http://schemas.microsoft.com/office/drawing/2014/main" id="{98661F1B-E75F-4533-BBF4-AB7DB01D0585}"/>
              </a:ext>
            </a:extLst>
          </p:cNvPr>
          <p:cNvPicPr/>
          <p:nvPr/>
        </p:nvPicPr>
        <p:blipFill>
          <a:blip r:embed="rId3"/>
          <a:srcRect/>
          <a:stretch>
            <a:fillRect/>
          </a:stretch>
        </p:blipFill>
        <p:spPr>
          <a:xfrm>
            <a:off x="723953" y="4226933"/>
            <a:ext cx="2928632" cy="2097899"/>
          </a:xfrm>
          <a:prstGeom prst="rect">
            <a:avLst/>
          </a:prstGeom>
          <a:ln/>
        </p:spPr>
      </p:pic>
      <p:pic>
        <p:nvPicPr>
          <p:cNvPr id="16" name="image10.png">
            <a:extLst>
              <a:ext uri="{FF2B5EF4-FFF2-40B4-BE49-F238E27FC236}">
                <a16:creationId xmlns:a16="http://schemas.microsoft.com/office/drawing/2014/main" id="{F7EAA9B7-3956-48B3-85AE-4FB5DD9C9EE4}"/>
              </a:ext>
            </a:extLst>
          </p:cNvPr>
          <p:cNvPicPr/>
          <p:nvPr/>
        </p:nvPicPr>
        <p:blipFill>
          <a:blip r:embed="rId4"/>
          <a:srcRect/>
          <a:stretch>
            <a:fillRect/>
          </a:stretch>
        </p:blipFill>
        <p:spPr>
          <a:xfrm>
            <a:off x="4028693" y="4226933"/>
            <a:ext cx="3806155" cy="2097899"/>
          </a:xfrm>
          <a:prstGeom prst="rect">
            <a:avLst/>
          </a:prstGeom>
          <a:ln/>
        </p:spPr>
      </p:pic>
    </p:spTree>
    <p:extLst>
      <p:ext uri="{BB962C8B-B14F-4D97-AF65-F5344CB8AC3E}">
        <p14:creationId xmlns:p14="http://schemas.microsoft.com/office/powerpoint/2010/main" val="268552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41597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5B0E25ED-A59D-419C-AAC0-4B4E982CA95F}"/>
              </a:ext>
            </a:extLst>
          </p:cNvPr>
          <p:cNvSpPr/>
          <p:nvPr/>
        </p:nvSpPr>
        <p:spPr>
          <a:xfrm>
            <a:off x="2901820" y="130629"/>
            <a:ext cx="4534678" cy="672737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sz="3600" dirty="0"/>
          </a:p>
        </p:txBody>
      </p:sp>
      <p:sp>
        <p:nvSpPr>
          <p:cNvPr id="5" name="Hình chữ nhật 4">
            <a:extLst>
              <a:ext uri="{FF2B5EF4-FFF2-40B4-BE49-F238E27FC236}">
                <a16:creationId xmlns:a16="http://schemas.microsoft.com/office/drawing/2014/main" id="{1F6DF24B-25D4-49FC-8CAB-55FDBEA485B6}"/>
              </a:ext>
            </a:extLst>
          </p:cNvPr>
          <p:cNvSpPr/>
          <p:nvPr/>
        </p:nvSpPr>
        <p:spPr>
          <a:xfrm>
            <a:off x="7657322" y="130628"/>
            <a:ext cx="4534678" cy="6727372"/>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5">
            <a:extLst>
              <a:ext uri="{FF2B5EF4-FFF2-40B4-BE49-F238E27FC236}">
                <a16:creationId xmlns:a16="http://schemas.microsoft.com/office/drawing/2014/main" id="{A7388E85-4AF2-4DA2-8374-F9FE949AC3BE}"/>
              </a:ext>
            </a:extLst>
          </p:cNvPr>
          <p:cNvSpPr/>
          <p:nvPr/>
        </p:nvSpPr>
        <p:spPr>
          <a:xfrm>
            <a:off x="2901821" y="858415"/>
            <a:ext cx="9290179" cy="15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7">
            <a:extLst>
              <a:ext uri="{FF2B5EF4-FFF2-40B4-BE49-F238E27FC236}">
                <a16:creationId xmlns:a16="http://schemas.microsoft.com/office/drawing/2014/main" id="{26F9FEC8-773D-450A-80A5-7E02991C27B3}"/>
              </a:ext>
            </a:extLst>
          </p:cNvPr>
          <p:cNvSpPr/>
          <p:nvPr/>
        </p:nvSpPr>
        <p:spPr>
          <a:xfrm>
            <a:off x="-121298" y="1828799"/>
            <a:ext cx="2407298" cy="3312367"/>
          </a:xfrm>
          <a:prstGeom prst="rect">
            <a:avLst/>
          </a:prstGeom>
          <a:solidFill>
            <a:srgbClr val="FFFFFF"/>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Machine learning vs Lập trình truyền thống</a:t>
            </a:r>
            <a:endParaRPr lang="vi-VN" sz="3600" dirty="0">
              <a:solidFill>
                <a:schemeClr val="tx1"/>
              </a:solidFill>
            </a:endParaRPr>
          </a:p>
        </p:txBody>
      </p:sp>
      <p:sp>
        <p:nvSpPr>
          <p:cNvPr id="9" name="Hộp Văn bản 8">
            <a:extLst>
              <a:ext uri="{FF2B5EF4-FFF2-40B4-BE49-F238E27FC236}">
                <a16:creationId xmlns:a16="http://schemas.microsoft.com/office/drawing/2014/main" id="{2975837B-BBCC-46FD-9378-BD077E98EA80}"/>
              </a:ext>
            </a:extLst>
          </p:cNvPr>
          <p:cNvSpPr txBox="1"/>
          <p:nvPr/>
        </p:nvSpPr>
        <p:spPr>
          <a:xfrm>
            <a:off x="2901819" y="88974"/>
            <a:ext cx="4534679" cy="707886"/>
          </a:xfrm>
          <a:prstGeom prst="rect">
            <a:avLst/>
          </a:prstGeom>
          <a:noFill/>
        </p:spPr>
        <p:txBody>
          <a:bodyPr wrap="square" rtlCol="0">
            <a:spAutoFit/>
          </a:bodyPr>
          <a:lstStyle/>
          <a:p>
            <a:pPr algn="ctr"/>
            <a:r>
              <a:rPr lang="en-US" sz="4000">
                <a:solidFill>
                  <a:schemeClr val="bg1"/>
                </a:solidFill>
              </a:rPr>
              <a:t>Machine learning</a:t>
            </a:r>
            <a:endParaRPr lang="vi-VN" sz="4000" dirty="0">
              <a:solidFill>
                <a:schemeClr val="bg1"/>
              </a:solidFill>
            </a:endParaRPr>
          </a:p>
        </p:txBody>
      </p:sp>
      <p:sp>
        <p:nvSpPr>
          <p:cNvPr id="10" name="Hộp Văn bản 9">
            <a:extLst>
              <a:ext uri="{FF2B5EF4-FFF2-40B4-BE49-F238E27FC236}">
                <a16:creationId xmlns:a16="http://schemas.microsoft.com/office/drawing/2014/main" id="{96C1D130-7CE1-4DC7-97C2-CB86FCD23CE1}"/>
              </a:ext>
            </a:extLst>
          </p:cNvPr>
          <p:cNvSpPr txBox="1"/>
          <p:nvPr/>
        </p:nvSpPr>
        <p:spPr>
          <a:xfrm>
            <a:off x="7657322" y="150529"/>
            <a:ext cx="4534677" cy="646331"/>
          </a:xfrm>
          <a:prstGeom prst="rect">
            <a:avLst/>
          </a:prstGeom>
          <a:noFill/>
        </p:spPr>
        <p:txBody>
          <a:bodyPr wrap="square" rtlCol="0">
            <a:spAutoFit/>
          </a:bodyPr>
          <a:lstStyle/>
          <a:p>
            <a:pPr algn="ctr"/>
            <a:r>
              <a:rPr lang="en-US" sz="3600">
                <a:solidFill>
                  <a:schemeClr val="bg1"/>
                </a:solidFill>
              </a:rPr>
              <a:t>Lập trình truyền thống</a:t>
            </a:r>
            <a:endParaRPr lang="vi-VN" sz="3600" dirty="0">
              <a:solidFill>
                <a:schemeClr val="bg1"/>
              </a:solidFill>
            </a:endParaRPr>
          </a:p>
        </p:txBody>
      </p:sp>
      <p:sp>
        <p:nvSpPr>
          <p:cNvPr id="11" name="Hộp Văn bản 10">
            <a:extLst>
              <a:ext uri="{FF2B5EF4-FFF2-40B4-BE49-F238E27FC236}">
                <a16:creationId xmlns:a16="http://schemas.microsoft.com/office/drawing/2014/main" id="{304A4FA8-E3F8-46DB-A87D-AE2D2CD45847}"/>
              </a:ext>
            </a:extLst>
          </p:cNvPr>
          <p:cNvSpPr txBox="1"/>
          <p:nvPr/>
        </p:nvSpPr>
        <p:spPr>
          <a:xfrm>
            <a:off x="3012233" y="1147665"/>
            <a:ext cx="4330959" cy="3785652"/>
          </a:xfrm>
          <a:prstGeom prst="rect">
            <a:avLst/>
          </a:prstGeom>
          <a:noFill/>
        </p:spPr>
        <p:txBody>
          <a:bodyPr wrap="square" rtlCol="0">
            <a:spAutoFit/>
          </a:bodyPr>
          <a:lstStyle/>
          <a:p>
            <a:pPr marL="342900" indent="-342900">
              <a:buFont typeface="Wingdings" panose="05000000000000000000" pitchFamily="2" charset="2"/>
              <a:buChar char="Ø"/>
            </a:pPr>
            <a:r>
              <a:rPr lang="vi-VN" sz="2400">
                <a:solidFill>
                  <a:schemeClr val="bg1"/>
                </a:solidFill>
              </a:rPr>
              <a:t>Tốc độ huấn luyện dữ liệu và học tập có thể là khá lâu.</a:t>
            </a:r>
          </a:p>
          <a:p>
            <a:pPr marL="342900" indent="-342900">
              <a:buFont typeface="Wingdings" panose="05000000000000000000" pitchFamily="2" charset="2"/>
              <a:buChar char="Ø"/>
            </a:pPr>
            <a:r>
              <a:rPr lang="vi-VN" sz="2400">
                <a:solidFill>
                  <a:schemeClr val="bg1"/>
                </a:solidFill>
              </a:rPr>
              <a:t>Có thể tự học tập thông minh lên mà không cần tác động nâng cấp từ người lập trình</a:t>
            </a:r>
          </a:p>
          <a:p>
            <a:pPr marL="342900" indent="-342900">
              <a:buFont typeface="Wingdings" panose="05000000000000000000" pitchFamily="2" charset="2"/>
              <a:buChar char="Ø"/>
            </a:pPr>
            <a:r>
              <a:rPr lang="vi-VN" sz="2400">
                <a:solidFill>
                  <a:schemeClr val="bg1"/>
                </a:solidFill>
              </a:rPr>
              <a:t>Có thể giải quyết nhanh chóng hơn phương pháp lập trình thông thường ở một số bài toán phức tạp.</a:t>
            </a:r>
          </a:p>
        </p:txBody>
      </p:sp>
      <p:sp>
        <p:nvSpPr>
          <p:cNvPr id="12" name="Hộp Văn bản 11">
            <a:extLst>
              <a:ext uri="{FF2B5EF4-FFF2-40B4-BE49-F238E27FC236}">
                <a16:creationId xmlns:a16="http://schemas.microsoft.com/office/drawing/2014/main" id="{398F5C4C-00A8-4180-AC46-0BB08E893D29}"/>
              </a:ext>
            </a:extLst>
          </p:cNvPr>
          <p:cNvSpPr txBox="1"/>
          <p:nvPr/>
        </p:nvSpPr>
        <p:spPr>
          <a:xfrm>
            <a:off x="7800392" y="1147665"/>
            <a:ext cx="4273419" cy="5262979"/>
          </a:xfrm>
          <a:prstGeom prst="rect">
            <a:avLst/>
          </a:prstGeom>
          <a:noFill/>
        </p:spPr>
        <p:txBody>
          <a:bodyPr wrap="square" rtlCol="0">
            <a:spAutoFit/>
          </a:bodyPr>
          <a:lstStyle/>
          <a:p>
            <a:pPr marL="342900" indent="-342900">
              <a:buFont typeface="Wingdings" panose="05000000000000000000" pitchFamily="2" charset="2"/>
              <a:buChar char="Ø"/>
            </a:pPr>
            <a:r>
              <a:rPr lang="vi-VN" sz="2400">
                <a:solidFill>
                  <a:schemeClr val="bg1"/>
                </a:solidFill>
              </a:rPr>
              <a:t>Xử lý bài toán đơn giản ít phức tạp một cách nhanh chóng và chính xác.</a:t>
            </a:r>
          </a:p>
          <a:p>
            <a:pPr marL="342900" indent="-342900">
              <a:buFont typeface="Wingdings" panose="05000000000000000000" pitchFamily="2" charset="2"/>
              <a:buChar char="Ø"/>
            </a:pPr>
            <a:r>
              <a:rPr lang="vi-VN" sz="2400">
                <a:solidFill>
                  <a:schemeClr val="bg1"/>
                </a:solidFill>
              </a:rPr>
              <a:t>Không thể tự động thông minh lên mà phải phụ thuộc vào sự nâng cấp trực tiếp của người lập trình.</a:t>
            </a:r>
          </a:p>
          <a:p>
            <a:pPr marL="342900" indent="-342900">
              <a:buFont typeface="Wingdings" panose="05000000000000000000" pitchFamily="2" charset="2"/>
              <a:buChar char="Ø"/>
            </a:pPr>
            <a:r>
              <a:rPr lang="vi-VN" sz="2400">
                <a:solidFill>
                  <a:schemeClr val="bg1"/>
                </a:solidFill>
              </a:rPr>
              <a:t>Bắt buộc người lập trình phải lập trình một cách tường minh.</a:t>
            </a:r>
          </a:p>
          <a:p>
            <a:pPr marL="342900" indent="-342900">
              <a:buFont typeface="Wingdings" panose="05000000000000000000" pitchFamily="2" charset="2"/>
              <a:buChar char="Ø"/>
            </a:pPr>
            <a:r>
              <a:rPr lang="vi-VN" sz="2400">
                <a:solidFill>
                  <a:schemeClr val="bg1"/>
                </a:solidFill>
              </a:rPr>
              <a:t>Không thể xử lý được một số bài toán phức tạp hoặc mất rất nhiều thời gian và tài nguyên.</a:t>
            </a:r>
          </a:p>
        </p:txBody>
      </p:sp>
    </p:spTree>
    <p:extLst>
      <p:ext uri="{BB962C8B-B14F-4D97-AF65-F5344CB8AC3E}">
        <p14:creationId xmlns:p14="http://schemas.microsoft.com/office/powerpoint/2010/main" val="1721558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6445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123658"/>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thì dễ hiểu, dễ cài đặt, linh hoạt và mạnh mẽ. Tuy nhiên decision tree có một vài nhược điểm đó là các decision boundary của decision tree thường song song hoặc vuông góc với trục tọa độ. Điều đó làm decision tree nhạy cảm với việc xoay dữ liệu do decision tree không biểu diễn được các đường chéo. </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Tree>
    <p:extLst>
      <p:ext uri="{BB962C8B-B14F-4D97-AF65-F5344CB8AC3E}">
        <p14:creationId xmlns:p14="http://schemas.microsoft.com/office/powerpoint/2010/main" val="169544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Xoay đường chéo</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
        <p:nvSpPr>
          <p:cNvPr id="12" name="Hộp Văn bản 155">
            <a:extLst>
              <a:ext uri="{FF2B5EF4-FFF2-40B4-BE49-F238E27FC236}">
                <a16:creationId xmlns:a16="http://schemas.microsoft.com/office/drawing/2014/main" id="{169443E0-CAE0-413C-B321-CD81806D9FD1}"/>
              </a:ext>
            </a:extLst>
          </p:cNvPr>
          <p:cNvSpPr txBox="1"/>
          <p:nvPr/>
        </p:nvSpPr>
        <p:spPr>
          <a:xfrm>
            <a:off x="-443352" y="3683913"/>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Sau mỗi lần huấn luyện cho ra một kết quả khác biệt</a:t>
            </a:r>
          </a:p>
        </p:txBody>
      </p:sp>
      <p:pic>
        <p:nvPicPr>
          <p:cNvPr id="13" name="image7.png">
            <a:extLst>
              <a:ext uri="{FF2B5EF4-FFF2-40B4-BE49-F238E27FC236}">
                <a16:creationId xmlns:a16="http://schemas.microsoft.com/office/drawing/2014/main" id="{9A6DCEE4-5F6F-4312-829D-CA74BA52E31E}"/>
              </a:ext>
            </a:extLst>
          </p:cNvPr>
          <p:cNvPicPr/>
          <p:nvPr/>
        </p:nvPicPr>
        <p:blipFill>
          <a:blip r:embed="rId2"/>
          <a:srcRect/>
          <a:stretch>
            <a:fillRect/>
          </a:stretch>
        </p:blipFill>
        <p:spPr>
          <a:xfrm>
            <a:off x="642810" y="1481596"/>
            <a:ext cx="5273675" cy="1993900"/>
          </a:xfrm>
          <a:prstGeom prst="rect">
            <a:avLst/>
          </a:prstGeom>
          <a:ln/>
        </p:spPr>
      </p:pic>
      <p:pic>
        <p:nvPicPr>
          <p:cNvPr id="14" name="image14.png">
            <a:extLst>
              <a:ext uri="{FF2B5EF4-FFF2-40B4-BE49-F238E27FC236}">
                <a16:creationId xmlns:a16="http://schemas.microsoft.com/office/drawing/2014/main" id="{1D9B0A97-FFCA-4689-842B-6437A5AB492B}"/>
              </a:ext>
            </a:extLst>
          </p:cNvPr>
          <p:cNvPicPr/>
          <p:nvPr/>
        </p:nvPicPr>
        <p:blipFill>
          <a:blip r:embed="rId3"/>
          <a:srcRect/>
          <a:stretch>
            <a:fillRect/>
          </a:stretch>
        </p:blipFill>
        <p:spPr>
          <a:xfrm>
            <a:off x="642810" y="4226824"/>
            <a:ext cx="5273675" cy="2451100"/>
          </a:xfrm>
          <a:prstGeom prst="rect">
            <a:avLst/>
          </a:prstGeom>
          <a:ln/>
        </p:spPr>
      </p:pic>
    </p:spTree>
    <p:extLst>
      <p:ext uri="{BB962C8B-B14F-4D97-AF65-F5344CB8AC3E}">
        <p14:creationId xmlns:p14="http://schemas.microsoft.com/office/powerpoint/2010/main" val="3133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ED1272A8-DD97-4D71-AF7B-225CFE20434A}"/>
              </a:ext>
            </a:extLst>
          </p:cNvPr>
          <p:cNvSpPr/>
          <p:nvPr/>
        </p:nvSpPr>
        <p:spPr>
          <a:xfrm>
            <a:off x="9006840" y="1324512"/>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Góc Tròn 7">
            <a:extLst>
              <a:ext uri="{FF2B5EF4-FFF2-40B4-BE49-F238E27FC236}">
                <a16:creationId xmlns:a16="http://schemas.microsoft.com/office/drawing/2014/main" id="{FC382411-8941-411E-8FF8-A3515EDD4F28}"/>
              </a:ext>
            </a:extLst>
          </p:cNvPr>
          <p:cNvSpPr/>
          <p:nvPr/>
        </p:nvSpPr>
        <p:spPr>
          <a:xfrm rot="5400000">
            <a:off x="6106160" y="854964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Góc Tròn 8">
            <a:extLst>
              <a:ext uri="{FF2B5EF4-FFF2-40B4-BE49-F238E27FC236}">
                <a16:creationId xmlns:a16="http://schemas.microsoft.com/office/drawing/2014/main" id="{90752571-8F38-442D-85AD-5B7536463217}"/>
              </a:ext>
            </a:extLst>
          </p:cNvPr>
          <p:cNvSpPr/>
          <p:nvPr/>
        </p:nvSpPr>
        <p:spPr>
          <a:xfrm rot="10800000">
            <a:off x="-2157730" y="5648958"/>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 name="Hình chữ nhật: Góc Tròn 10">
            <a:extLst>
              <a:ext uri="{FF2B5EF4-FFF2-40B4-BE49-F238E27FC236}">
                <a16:creationId xmlns:a16="http://schemas.microsoft.com/office/drawing/2014/main" id="{E6C828C0-1A09-44F7-BF13-C33555484784}"/>
              </a:ext>
            </a:extLst>
          </p:cNvPr>
          <p:cNvSpPr/>
          <p:nvPr/>
        </p:nvSpPr>
        <p:spPr>
          <a:xfrm rot="16200000">
            <a:off x="742950" y="-290068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1EEE3205-D6AA-4B0C-A504-8EB811D5B24C}"/>
              </a:ext>
            </a:extLst>
          </p:cNvPr>
          <p:cNvSpPr/>
          <p:nvPr/>
        </p:nvSpPr>
        <p:spPr>
          <a:xfrm>
            <a:off x="5364480" y="0"/>
            <a:ext cx="7284720" cy="132451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4A125A64-F21C-4D55-B50C-9C53260FED17}"/>
              </a:ext>
            </a:extLst>
          </p:cNvPr>
          <p:cNvSpPr/>
          <p:nvPr/>
        </p:nvSpPr>
        <p:spPr>
          <a:xfrm>
            <a:off x="9006840" y="858520"/>
            <a:ext cx="340360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ình chữ nhật 3">
            <a:extLst>
              <a:ext uri="{FF2B5EF4-FFF2-40B4-BE49-F238E27FC236}">
                <a16:creationId xmlns:a16="http://schemas.microsoft.com/office/drawing/2014/main" id="{EA43C41F-BD19-4212-90DA-FD71E7E89B58}"/>
              </a:ext>
            </a:extLst>
          </p:cNvPr>
          <p:cNvSpPr/>
          <p:nvPr/>
        </p:nvSpPr>
        <p:spPr>
          <a:xfrm>
            <a:off x="2585720" y="5760720"/>
            <a:ext cx="7884160" cy="161544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ình chữ nhật 9">
            <a:extLst>
              <a:ext uri="{FF2B5EF4-FFF2-40B4-BE49-F238E27FC236}">
                <a16:creationId xmlns:a16="http://schemas.microsoft.com/office/drawing/2014/main" id="{C3858C42-C573-47DD-BC73-0F84F8BCF0E3}"/>
              </a:ext>
            </a:extLst>
          </p:cNvPr>
          <p:cNvSpPr/>
          <p:nvPr/>
        </p:nvSpPr>
        <p:spPr>
          <a:xfrm>
            <a:off x="-364490" y="-238760"/>
            <a:ext cx="389636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32" name="Nhóm 31">
            <a:extLst>
              <a:ext uri="{FF2B5EF4-FFF2-40B4-BE49-F238E27FC236}">
                <a16:creationId xmlns:a16="http://schemas.microsoft.com/office/drawing/2014/main" id="{2F6BA940-76AE-4192-899F-F719F68A62E9}"/>
              </a:ext>
            </a:extLst>
          </p:cNvPr>
          <p:cNvGrpSpPr/>
          <p:nvPr/>
        </p:nvGrpSpPr>
        <p:grpSpPr>
          <a:xfrm>
            <a:off x="509954" y="472440"/>
            <a:ext cx="10859086" cy="6075678"/>
            <a:chOff x="509954" y="472440"/>
            <a:chExt cx="10859086" cy="6075678"/>
          </a:xfrm>
        </p:grpSpPr>
        <p:sp>
          <p:nvSpPr>
            <p:cNvPr id="12" name="Sao: 5 Cánh 11">
              <a:extLst>
                <a:ext uri="{FF2B5EF4-FFF2-40B4-BE49-F238E27FC236}">
                  <a16:creationId xmlns:a16="http://schemas.microsoft.com/office/drawing/2014/main" id="{EE3F1D35-32EC-4B57-B9B1-4FAF9737FBCD}"/>
                </a:ext>
              </a:extLst>
            </p:cNvPr>
            <p:cNvSpPr/>
            <p:nvPr/>
          </p:nvSpPr>
          <p:spPr>
            <a:xfrm>
              <a:off x="509954" y="368114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Sao: 5 Cánh 12">
              <a:extLst>
                <a:ext uri="{FF2B5EF4-FFF2-40B4-BE49-F238E27FC236}">
                  <a16:creationId xmlns:a16="http://schemas.microsoft.com/office/drawing/2014/main" id="{F04628D0-673A-4388-BE78-52FB68B2B407}"/>
                </a:ext>
              </a:extLst>
            </p:cNvPr>
            <p:cNvSpPr/>
            <p:nvPr/>
          </p:nvSpPr>
          <p:spPr>
            <a:xfrm>
              <a:off x="6831428" y="643108"/>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Sao: 5 Cánh 13">
              <a:extLst>
                <a:ext uri="{FF2B5EF4-FFF2-40B4-BE49-F238E27FC236}">
                  <a16:creationId xmlns:a16="http://schemas.microsoft.com/office/drawing/2014/main" id="{B69A9F73-FC02-42E2-BF1C-6C5E1F027F7B}"/>
                </a:ext>
              </a:extLst>
            </p:cNvPr>
            <p:cNvSpPr/>
            <p:nvPr/>
          </p:nvSpPr>
          <p:spPr>
            <a:xfrm>
              <a:off x="1749962" y="5350606"/>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Sao: 5 Cánh 14">
              <a:extLst>
                <a:ext uri="{FF2B5EF4-FFF2-40B4-BE49-F238E27FC236}">
                  <a16:creationId xmlns:a16="http://schemas.microsoft.com/office/drawing/2014/main" id="{A48324DD-2A5A-4059-87B9-9820B2F82E86}"/>
                </a:ext>
              </a:extLst>
            </p:cNvPr>
            <p:cNvSpPr/>
            <p:nvPr/>
          </p:nvSpPr>
          <p:spPr>
            <a:xfrm>
              <a:off x="10651392" y="4973320"/>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6" name="Sao: 5 Cánh 15">
              <a:extLst>
                <a:ext uri="{FF2B5EF4-FFF2-40B4-BE49-F238E27FC236}">
                  <a16:creationId xmlns:a16="http://schemas.microsoft.com/office/drawing/2014/main" id="{3484927C-7A81-4092-B55B-08BE2C8E8135}"/>
                </a:ext>
              </a:extLst>
            </p:cNvPr>
            <p:cNvSpPr/>
            <p:nvPr/>
          </p:nvSpPr>
          <p:spPr>
            <a:xfrm>
              <a:off x="3177637" y="2293131"/>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7" name="Sao: 5 Cánh 16">
              <a:extLst>
                <a:ext uri="{FF2B5EF4-FFF2-40B4-BE49-F238E27FC236}">
                  <a16:creationId xmlns:a16="http://schemas.microsoft.com/office/drawing/2014/main" id="{5BE7332C-BF77-420F-A412-2409EC4390D4}"/>
                </a:ext>
              </a:extLst>
            </p:cNvPr>
            <p:cNvSpPr/>
            <p:nvPr/>
          </p:nvSpPr>
          <p:spPr>
            <a:xfrm>
              <a:off x="5915123" y="6193886"/>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8" name="Sao: 5 Cánh 17">
              <a:extLst>
                <a:ext uri="{FF2B5EF4-FFF2-40B4-BE49-F238E27FC236}">
                  <a16:creationId xmlns:a16="http://schemas.microsoft.com/office/drawing/2014/main" id="{2F39817B-E33C-4EA6-A63D-53059131A4CD}"/>
                </a:ext>
              </a:extLst>
            </p:cNvPr>
            <p:cNvSpPr/>
            <p:nvPr/>
          </p:nvSpPr>
          <p:spPr>
            <a:xfrm>
              <a:off x="10473592" y="472440"/>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9" name="Sao: 5 Cánh 18">
              <a:extLst>
                <a:ext uri="{FF2B5EF4-FFF2-40B4-BE49-F238E27FC236}">
                  <a16:creationId xmlns:a16="http://schemas.microsoft.com/office/drawing/2014/main" id="{40BCF2ED-9358-4C36-BAB7-1A78475F1A7E}"/>
                </a:ext>
              </a:extLst>
            </p:cNvPr>
            <p:cNvSpPr/>
            <p:nvPr/>
          </p:nvSpPr>
          <p:spPr>
            <a:xfrm>
              <a:off x="10101580" y="273880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Sao: 5 Cánh 19">
              <a:extLst>
                <a:ext uri="{FF2B5EF4-FFF2-40B4-BE49-F238E27FC236}">
                  <a16:creationId xmlns:a16="http://schemas.microsoft.com/office/drawing/2014/main" id="{0631169B-27DD-4CEF-AD89-2035D52C5B25}"/>
                </a:ext>
              </a:extLst>
            </p:cNvPr>
            <p:cNvSpPr/>
            <p:nvPr/>
          </p:nvSpPr>
          <p:spPr>
            <a:xfrm>
              <a:off x="864186" y="826672"/>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2" name="Hình tự do: Hình 21">
              <a:extLst>
                <a:ext uri="{FF2B5EF4-FFF2-40B4-BE49-F238E27FC236}">
                  <a16:creationId xmlns:a16="http://schemas.microsoft.com/office/drawing/2014/main" id="{520C35E9-BFCF-471D-8037-973426DBA518}"/>
                </a:ext>
              </a:extLst>
            </p:cNvPr>
            <p:cNvSpPr/>
            <p:nvPr/>
          </p:nvSpPr>
          <p:spPr>
            <a:xfrm>
              <a:off x="11128375" y="4153850"/>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ình tự do: Hình 22">
              <a:extLst>
                <a:ext uri="{FF2B5EF4-FFF2-40B4-BE49-F238E27FC236}">
                  <a16:creationId xmlns:a16="http://schemas.microsoft.com/office/drawing/2014/main" id="{3AF02687-8189-4F20-B0FD-B1EA714A3967}"/>
                </a:ext>
              </a:extLst>
            </p:cNvPr>
            <p:cNvSpPr/>
            <p:nvPr/>
          </p:nvSpPr>
          <p:spPr>
            <a:xfrm>
              <a:off x="1115792" y="2282651"/>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4" name="Hình tự do: Hình 23">
              <a:extLst>
                <a:ext uri="{FF2B5EF4-FFF2-40B4-BE49-F238E27FC236}">
                  <a16:creationId xmlns:a16="http://schemas.microsoft.com/office/drawing/2014/main" id="{5A05E821-7D1E-40B6-8B9F-8A504D591468}"/>
                </a:ext>
              </a:extLst>
            </p:cNvPr>
            <p:cNvSpPr/>
            <p:nvPr/>
          </p:nvSpPr>
          <p:spPr>
            <a:xfrm>
              <a:off x="4740445" y="8834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5" name="Hình tự do: Hình 24">
              <a:extLst>
                <a:ext uri="{FF2B5EF4-FFF2-40B4-BE49-F238E27FC236}">
                  <a16:creationId xmlns:a16="http://schemas.microsoft.com/office/drawing/2014/main" id="{EC51430E-86A5-483E-B635-847B0A61AC12}"/>
                </a:ext>
              </a:extLst>
            </p:cNvPr>
            <p:cNvSpPr/>
            <p:nvPr/>
          </p:nvSpPr>
          <p:spPr>
            <a:xfrm>
              <a:off x="2600008" y="6178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6" name="Hình tự do: Hình 25">
              <a:extLst>
                <a:ext uri="{FF2B5EF4-FFF2-40B4-BE49-F238E27FC236}">
                  <a16:creationId xmlns:a16="http://schemas.microsoft.com/office/drawing/2014/main" id="{F729DE48-41CC-4BB0-8EAC-9A19D4829022}"/>
                </a:ext>
              </a:extLst>
            </p:cNvPr>
            <p:cNvSpPr/>
            <p:nvPr/>
          </p:nvSpPr>
          <p:spPr>
            <a:xfrm>
              <a:off x="9172673" y="5694678"/>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7" name="Hình tự do: Hình 26">
              <a:extLst>
                <a:ext uri="{FF2B5EF4-FFF2-40B4-BE49-F238E27FC236}">
                  <a16:creationId xmlns:a16="http://schemas.microsoft.com/office/drawing/2014/main" id="{9809A306-C169-4FDA-94CE-5F5D8294D3A0}"/>
                </a:ext>
              </a:extLst>
            </p:cNvPr>
            <p:cNvSpPr/>
            <p:nvPr/>
          </p:nvSpPr>
          <p:spPr>
            <a:xfrm>
              <a:off x="3497897" y="6167947"/>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8" name="Hình tự do: Hình 27">
              <a:extLst>
                <a:ext uri="{FF2B5EF4-FFF2-40B4-BE49-F238E27FC236}">
                  <a16:creationId xmlns:a16="http://schemas.microsoft.com/office/drawing/2014/main" id="{2D579EE7-F181-455E-99B7-700BAFF28B98}"/>
                </a:ext>
              </a:extLst>
            </p:cNvPr>
            <p:cNvSpPr/>
            <p:nvPr/>
          </p:nvSpPr>
          <p:spPr>
            <a:xfrm>
              <a:off x="2489835" y="4306546"/>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9" name="Hình tự do: Hình 28">
              <a:extLst>
                <a:ext uri="{FF2B5EF4-FFF2-40B4-BE49-F238E27FC236}">
                  <a16:creationId xmlns:a16="http://schemas.microsoft.com/office/drawing/2014/main" id="{A41BAD34-1419-4202-85CA-F27AD28531EE}"/>
                </a:ext>
              </a:extLst>
            </p:cNvPr>
            <p:cNvSpPr/>
            <p:nvPr/>
          </p:nvSpPr>
          <p:spPr>
            <a:xfrm>
              <a:off x="9041130" y="1493249"/>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0" name="Hình tự do: Hình 29">
              <a:extLst>
                <a:ext uri="{FF2B5EF4-FFF2-40B4-BE49-F238E27FC236}">
                  <a16:creationId xmlns:a16="http://schemas.microsoft.com/office/drawing/2014/main" id="{7E16FB2B-C0B0-46B7-AFC4-47F923898365}"/>
                </a:ext>
              </a:extLst>
            </p:cNvPr>
            <p:cNvSpPr/>
            <p:nvPr/>
          </p:nvSpPr>
          <p:spPr>
            <a:xfrm>
              <a:off x="8339236" y="26752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31" name="Hộp Văn bản 30">
            <a:extLst>
              <a:ext uri="{FF2B5EF4-FFF2-40B4-BE49-F238E27FC236}">
                <a16:creationId xmlns:a16="http://schemas.microsoft.com/office/drawing/2014/main" id="{9527AD60-DFEE-421B-A616-248469FFF341}"/>
              </a:ext>
            </a:extLst>
          </p:cNvPr>
          <p:cNvSpPr txBox="1"/>
          <p:nvPr/>
        </p:nvSpPr>
        <p:spPr>
          <a:xfrm>
            <a:off x="3550138" y="1486819"/>
            <a:ext cx="4724693" cy="4154984"/>
          </a:xfrm>
          <a:prstGeom prst="rect">
            <a:avLst/>
          </a:prstGeom>
          <a:noFill/>
        </p:spPr>
        <p:txBody>
          <a:bodyPr wrap="square" rtlCol="0">
            <a:spAutoFit/>
          </a:bodyPr>
          <a:lstStyle/>
          <a:p>
            <a:pPr algn="ctr"/>
            <a:r>
              <a:rPr lang="en-US" sz="8800" dirty="0">
                <a:solidFill>
                  <a:schemeClr val="bg1"/>
                </a:solidFill>
                <a:latin typeface="Harlow Solid Italic" panose="04030604020F02020D02" pitchFamily="82" charset="0"/>
              </a:rPr>
              <a:t>Thanks For Watching</a:t>
            </a:r>
            <a:endParaRPr lang="vi-VN" sz="8800" dirty="0">
              <a:solidFill>
                <a:schemeClr val="bg1"/>
              </a:solidFill>
            </a:endParaRPr>
          </a:p>
        </p:txBody>
      </p:sp>
    </p:spTree>
    <p:extLst>
      <p:ext uri="{BB962C8B-B14F-4D97-AF65-F5344CB8AC3E}">
        <p14:creationId xmlns:p14="http://schemas.microsoft.com/office/powerpoint/2010/main" val="700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1250"/>
                                  </p:stCondLst>
                                  <p:childTnLst>
                                    <p:set>
                                      <p:cBhvr>
                                        <p:cTn id="22" dur="1" fill="hold">
                                          <p:stCondLst>
                                            <p:cond delay="0"/>
                                          </p:stCondLst>
                                        </p:cTn>
                                        <p:tgtEl>
                                          <p:spTgt spid="32"/>
                                        </p:tgtEl>
                                        <p:attrNameLst>
                                          <p:attrName>style.visibility</p:attrName>
                                        </p:attrNameLst>
                                      </p:cBhvr>
                                      <p:to>
                                        <p:strVal val="visible"/>
                                      </p:to>
                                    </p:set>
                                  </p:childTnLst>
                                </p:cTn>
                              </p:par>
                              <p:par>
                                <p:cTn id="23" presetID="26" presetClass="emph" presetSubtype="0" repeatCount="indefinite" fill="hold" nodeType="withEffect">
                                  <p:stCondLst>
                                    <p:cond delay="1250"/>
                                  </p:stCondLst>
                                  <p:childTnLst>
                                    <p:animEffect transition="out" filter="fade">
                                      <p:cBhvr>
                                        <p:cTn id="24" dur="500" tmFilter="0, 0; .2, .5; .8, .5; 1, 0"/>
                                        <p:tgtEl>
                                          <p:spTgt spid="32"/>
                                        </p:tgtEl>
                                      </p:cBhvr>
                                    </p:animEffect>
                                    <p:animScale>
                                      <p:cBhvr>
                                        <p:cTn id="25" dur="250" autoRev="1" fill="hold"/>
                                        <p:tgtEl>
                                          <p:spTgt spid="32"/>
                                        </p:tgtEl>
                                      </p:cBhvr>
                                      <p:by x="105000" y="105000"/>
                                    </p:animScale>
                                  </p:childTnLst>
                                </p:cTn>
                              </p:par>
                              <p:par>
                                <p:cTn id="26" presetID="19" presetClass="emph" presetSubtype="0" repeatCount="indefinite" fill="hold" nodeType="withEffect">
                                  <p:stCondLst>
                                    <p:cond delay="1250"/>
                                  </p:stCondLst>
                                  <p:childTnLst>
                                    <p:animClr clrSpc="rgb" dir="cw">
                                      <p:cBhvr override="childStyle">
                                        <p:cTn id="27" dur="500" fill="hold"/>
                                        <p:tgtEl>
                                          <p:spTgt spid="31">
                                            <p:txEl>
                                              <p:pRg st="0" end="0"/>
                                            </p:txEl>
                                          </p:spTgt>
                                        </p:tgtEl>
                                        <p:attrNameLst>
                                          <p:attrName>style.color</p:attrName>
                                        </p:attrNameLst>
                                      </p:cBhvr>
                                      <p:to>
                                        <a:schemeClr val="accent2"/>
                                      </p:to>
                                    </p:animClr>
                                    <p:animClr clrSpc="rgb" dir="cw">
                                      <p:cBhvr>
                                        <p:cTn id="28" dur="500" fill="hold"/>
                                        <p:tgtEl>
                                          <p:spTgt spid="31">
                                            <p:txEl>
                                              <p:pRg st="0" end="0"/>
                                            </p:txEl>
                                          </p:spTgt>
                                        </p:tgtEl>
                                        <p:attrNameLst>
                                          <p:attrName>fillcolor</p:attrName>
                                        </p:attrNameLst>
                                      </p:cBhvr>
                                      <p:to>
                                        <a:schemeClr val="accent2"/>
                                      </p:to>
                                    </p:animClr>
                                    <p:set>
                                      <p:cBhvr>
                                        <p:cTn id="29" dur="500" fill="hold"/>
                                        <p:tgtEl>
                                          <p:spTgt spid="31">
                                            <p:txEl>
                                              <p:pRg st="0" end="0"/>
                                            </p:txEl>
                                          </p:spTgt>
                                        </p:tgtEl>
                                        <p:attrNameLst>
                                          <p:attrName>fill.type</p:attrName>
                                        </p:attrNameLst>
                                      </p:cBhvr>
                                      <p:to>
                                        <p:strVal val="solid"/>
                                      </p:to>
                                    </p:set>
                                    <p:set>
                                      <p:cBhvr>
                                        <p:cTn id="30" dur="500" fill="hold"/>
                                        <p:tgtEl>
                                          <p:spTgt spid="31">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ình chữ nhật 8">
            <a:extLst>
              <a:ext uri="{FF2B5EF4-FFF2-40B4-BE49-F238E27FC236}">
                <a16:creationId xmlns:a16="http://schemas.microsoft.com/office/drawing/2014/main" id="{735F16A7-D8EF-4EB1-8986-1205B18E80D2}"/>
              </a:ext>
            </a:extLst>
          </p:cNvPr>
          <p:cNvSpPr/>
          <p:nvPr/>
        </p:nvSpPr>
        <p:spPr>
          <a:xfrm>
            <a:off x="6512560" y="629920"/>
            <a:ext cx="5191760" cy="6228080"/>
          </a:xfrm>
          <a:prstGeom prst="rect">
            <a:avLst/>
          </a:prstGeom>
          <a:solidFill>
            <a:srgbClr val="00AEA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pic>
        <p:nvPicPr>
          <p:cNvPr id="16" name="Hình ảnh 15" descr="Ảnh có chứa bàn, đang ngồi, sáng, được thắp sáng&#10;&#10;Mô tả được tạo tự động">
            <a:extLst>
              <a:ext uri="{FF2B5EF4-FFF2-40B4-BE49-F238E27FC236}">
                <a16:creationId xmlns:a16="http://schemas.microsoft.com/office/drawing/2014/main" id="{FA6C54D8-4B42-49A3-8E62-122B18D1B401}"/>
              </a:ext>
            </a:extLst>
          </p:cNvPr>
          <p:cNvPicPr>
            <a:picLocks noChangeAspect="1"/>
          </p:cNvPicPr>
          <p:nvPr/>
        </p:nvPicPr>
        <p:blipFill>
          <a:blip r:embed="rId2">
            <a:extLst>
              <a:ext uri="{28A0092B-C50C-407E-A947-70E740481C1C}">
                <a14:useLocalDpi xmlns:a14="http://schemas.microsoft.com/office/drawing/2010/main" val="0"/>
              </a:ext>
            </a:extLst>
          </a:blip>
          <a:srcRect l="8707" t="1657"/>
          <a:stretch>
            <a:fillRect/>
          </a:stretch>
        </p:blipFill>
        <p:spPr>
          <a:xfrm>
            <a:off x="0" y="2413518"/>
            <a:ext cx="7596425" cy="4220962"/>
          </a:xfrm>
          <a:custGeom>
            <a:avLst/>
            <a:gdLst>
              <a:gd name="connsiteX0" fmla="*/ 0 w 7596425"/>
              <a:gd name="connsiteY0" fmla="*/ 0 h 4220962"/>
              <a:gd name="connsiteX1" fmla="*/ 7596425 w 7596425"/>
              <a:gd name="connsiteY1" fmla="*/ 0 h 4220962"/>
              <a:gd name="connsiteX2" fmla="*/ 7596425 w 7596425"/>
              <a:gd name="connsiteY2" fmla="*/ 4220962 h 4220962"/>
              <a:gd name="connsiteX3" fmla="*/ 0 w 7596425"/>
              <a:gd name="connsiteY3" fmla="*/ 4220962 h 4220962"/>
            </a:gdLst>
            <a:ahLst/>
            <a:cxnLst>
              <a:cxn ang="0">
                <a:pos x="connsiteX0" y="connsiteY0"/>
              </a:cxn>
              <a:cxn ang="0">
                <a:pos x="connsiteX1" y="connsiteY1"/>
              </a:cxn>
              <a:cxn ang="0">
                <a:pos x="connsiteX2" y="connsiteY2"/>
              </a:cxn>
              <a:cxn ang="0">
                <a:pos x="connsiteX3" y="connsiteY3"/>
              </a:cxn>
            </a:cxnLst>
            <a:rect l="l" t="t" r="r" b="b"/>
            <a:pathLst>
              <a:path w="7596425" h="4220962">
                <a:moveTo>
                  <a:pt x="0" y="0"/>
                </a:moveTo>
                <a:lnTo>
                  <a:pt x="7596425" y="0"/>
                </a:lnTo>
                <a:lnTo>
                  <a:pt x="7596425" y="4220962"/>
                </a:lnTo>
                <a:lnTo>
                  <a:pt x="0" y="4220962"/>
                </a:lnTo>
                <a:close/>
              </a:path>
            </a:pathLst>
          </a:custGeom>
        </p:spPr>
      </p:pic>
      <p:sp>
        <p:nvSpPr>
          <p:cNvPr id="4" name="Hộp Văn bản 3">
            <a:extLst>
              <a:ext uri="{FF2B5EF4-FFF2-40B4-BE49-F238E27FC236}">
                <a16:creationId xmlns:a16="http://schemas.microsoft.com/office/drawing/2014/main" id="{77F993C8-560C-4536-8B8C-B52BACEF87AA}"/>
              </a:ext>
            </a:extLst>
          </p:cNvPr>
          <p:cNvSpPr txBox="1"/>
          <p:nvPr/>
        </p:nvSpPr>
        <p:spPr>
          <a:xfrm>
            <a:off x="7880905" y="1257538"/>
            <a:ext cx="3721815" cy="4678204"/>
          </a:xfrm>
          <a:prstGeom prst="rect">
            <a:avLst/>
          </a:prstGeom>
          <a:noFill/>
        </p:spPr>
        <p:txBody>
          <a:bodyPr wrap="square" rtlCol="0">
            <a:spAutoFit/>
          </a:bodyPr>
          <a:lstStyle/>
          <a:p>
            <a:pPr marL="285750" lvl="0" indent="-285750">
              <a:buFont typeface="Wingdings" panose="05000000000000000000" pitchFamily="2" charset="2"/>
              <a:buChar char="Ø"/>
            </a:pPr>
            <a:r>
              <a:rPr lang="en-US" sz="2800" dirty="0" err="1">
                <a:solidFill>
                  <a:schemeClr val="bg1"/>
                </a:solidFill>
              </a:rPr>
              <a:t>Triết</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Toán</a:t>
            </a:r>
            <a:r>
              <a:rPr lang="en-US" sz="2800" dirty="0">
                <a:solidFill>
                  <a:schemeClr val="bg1"/>
                </a:solidFill>
              </a:rPr>
              <a:t>: </a:t>
            </a:r>
            <a:r>
              <a:rPr lang="en-US" sz="2800" dirty="0" err="1">
                <a:solidFill>
                  <a:schemeClr val="bg1"/>
                </a:solidFill>
              </a:rPr>
              <a:t>suy</a:t>
            </a:r>
            <a:r>
              <a:rPr lang="en-US" sz="2800" dirty="0">
                <a:solidFill>
                  <a:schemeClr val="bg1"/>
                </a:solidFill>
              </a:rPr>
              <a:t> </a:t>
            </a:r>
            <a:r>
              <a:rPr lang="en-US" sz="2800" dirty="0" err="1">
                <a:solidFill>
                  <a:schemeClr val="bg1"/>
                </a:solidFill>
              </a:rPr>
              <a:t>luận</a:t>
            </a:r>
            <a:r>
              <a:rPr lang="en-US" sz="2800" dirty="0">
                <a:solidFill>
                  <a:schemeClr val="bg1"/>
                </a:solidFill>
              </a:rPr>
              <a:t> logic, </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Kinh</a:t>
            </a:r>
            <a:r>
              <a:rPr lang="en-US" sz="2800" dirty="0">
                <a:solidFill>
                  <a:schemeClr val="bg1"/>
                </a:solidFill>
              </a:rPr>
              <a:t> </a:t>
            </a:r>
            <a:r>
              <a:rPr lang="en-US" sz="2800" dirty="0" err="1">
                <a:solidFill>
                  <a:schemeClr val="bg1"/>
                </a:solidFill>
              </a:rPr>
              <a:t>tế</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a:solidFill>
                  <a:schemeClr val="bg1"/>
                </a:solidFill>
              </a:rPr>
              <a:t>Khoa </a:t>
            </a:r>
            <a:r>
              <a:rPr lang="en-US" sz="2800" dirty="0" err="1">
                <a:solidFill>
                  <a:schemeClr val="bg1"/>
                </a:solidFill>
              </a:rPr>
              <a:t>học</a:t>
            </a:r>
            <a:r>
              <a:rPr lang="en-US" sz="2800" dirty="0">
                <a:solidFill>
                  <a:schemeClr val="bg1"/>
                </a:solidFill>
              </a:rPr>
              <a:t> </a:t>
            </a:r>
            <a:r>
              <a:rPr lang="en-US" sz="2800" dirty="0" err="1">
                <a:solidFill>
                  <a:schemeClr val="bg1"/>
                </a:solidFill>
              </a:rPr>
              <a:t>nghiên</a:t>
            </a:r>
            <a:r>
              <a:rPr lang="en-US" sz="2800" dirty="0">
                <a:solidFill>
                  <a:schemeClr val="bg1"/>
                </a:solidFill>
              </a:rPr>
              <a:t> </a:t>
            </a:r>
            <a:r>
              <a:rPr lang="en-US" sz="2800" dirty="0" err="1">
                <a:solidFill>
                  <a:schemeClr val="bg1"/>
                </a:solidFill>
              </a:rPr>
              <a:t>cứu</a:t>
            </a:r>
            <a:r>
              <a:rPr lang="en-US" sz="2800" dirty="0">
                <a:solidFill>
                  <a:schemeClr val="bg1"/>
                </a:solidFill>
              </a:rPr>
              <a:t> </a:t>
            </a:r>
            <a:r>
              <a:rPr lang="en-US" sz="2800" dirty="0" err="1">
                <a:solidFill>
                  <a:schemeClr val="bg1"/>
                </a:solidFill>
              </a:rPr>
              <a:t>thần</a:t>
            </a:r>
            <a:r>
              <a:rPr lang="en-US" sz="2800" dirty="0">
                <a:solidFill>
                  <a:schemeClr val="bg1"/>
                </a:solidFill>
              </a:rPr>
              <a:t> </a:t>
            </a:r>
            <a:r>
              <a:rPr lang="en-US" sz="2800" dirty="0" err="1">
                <a:solidFill>
                  <a:schemeClr val="bg1"/>
                </a:solidFill>
              </a:rPr>
              <a:t>kinh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Tâm</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Ngôn</a:t>
            </a:r>
            <a:r>
              <a:rPr lang="en-US" sz="2800" dirty="0">
                <a:solidFill>
                  <a:schemeClr val="bg1"/>
                </a:solidFill>
              </a:rPr>
              <a:t> </a:t>
            </a:r>
            <a:r>
              <a:rPr lang="en-US" sz="2800" dirty="0" err="1">
                <a:solidFill>
                  <a:schemeClr val="bg1"/>
                </a:solidFill>
              </a:rPr>
              <a:t>ngữ</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máy</a:t>
            </a:r>
            <a:r>
              <a:rPr lang="en-US" sz="2800" dirty="0">
                <a:solidFill>
                  <a:schemeClr val="bg1"/>
                </a:solidFill>
              </a:rPr>
              <a:t> </a:t>
            </a:r>
            <a:r>
              <a:rPr lang="en-US" sz="2800" dirty="0" err="1">
                <a:solidFill>
                  <a:schemeClr val="bg1"/>
                </a:solidFill>
              </a:rPr>
              <a:t>tính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điều</a:t>
            </a:r>
            <a:r>
              <a:rPr lang="en-US" sz="2800" dirty="0">
                <a:solidFill>
                  <a:schemeClr val="bg1"/>
                </a:solidFill>
              </a:rPr>
              <a:t> </a:t>
            </a:r>
            <a:r>
              <a:rPr lang="en-US" sz="2800" dirty="0" err="1">
                <a:solidFill>
                  <a:schemeClr val="bg1"/>
                </a:solidFill>
              </a:rPr>
              <a:t>khiển</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tự</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hóa</a:t>
            </a:r>
            <a:endParaRPr lang="vi-VN" sz="2800" dirty="0">
              <a:solidFill>
                <a:schemeClr val="bg1"/>
              </a:solidFill>
            </a:endParaRPr>
          </a:p>
          <a:p>
            <a:endParaRPr lang="vi-VN" dirty="0"/>
          </a:p>
        </p:txBody>
      </p:sp>
      <p:grpSp>
        <p:nvGrpSpPr>
          <p:cNvPr id="17" name="Nhóm 16">
            <a:extLst>
              <a:ext uri="{FF2B5EF4-FFF2-40B4-BE49-F238E27FC236}">
                <a16:creationId xmlns:a16="http://schemas.microsoft.com/office/drawing/2014/main" id="{A557E9C5-5562-4566-8EE4-75292612BBE8}"/>
              </a:ext>
            </a:extLst>
          </p:cNvPr>
          <p:cNvGrpSpPr/>
          <p:nvPr/>
        </p:nvGrpSpPr>
        <p:grpSpPr>
          <a:xfrm>
            <a:off x="81280" y="64554"/>
            <a:ext cx="6715760" cy="1200329"/>
            <a:chOff x="81280" y="64554"/>
            <a:chExt cx="6715760" cy="1200329"/>
          </a:xfrm>
        </p:grpSpPr>
        <p:sp>
          <p:nvSpPr>
            <p:cNvPr id="12" name="Hình bình hành 11">
              <a:extLst>
                <a:ext uri="{FF2B5EF4-FFF2-40B4-BE49-F238E27FC236}">
                  <a16:creationId xmlns:a16="http://schemas.microsoft.com/office/drawing/2014/main" id="{5A4ED1F7-8BF0-490A-BE38-1BCE5E8FEBF9}"/>
                </a:ext>
              </a:extLst>
            </p:cNvPr>
            <p:cNvSpPr/>
            <p:nvPr/>
          </p:nvSpPr>
          <p:spPr>
            <a:xfrm flipH="1">
              <a:off x="81280" y="111760"/>
              <a:ext cx="5110480" cy="1005840"/>
            </a:xfrm>
            <a:prstGeom prst="parallelogram">
              <a:avLst>
                <a:gd name="adj" fmla="val 64171"/>
              </a:avLst>
            </a:prstGeom>
            <a:solidFill>
              <a:srgbClr val="003A48"/>
            </a:solidFill>
            <a:ln w="381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9A6EF0C9-64F9-4544-9879-01B16DFB812E}"/>
                </a:ext>
              </a:extLst>
            </p:cNvPr>
            <p:cNvSpPr txBox="1"/>
            <p:nvPr/>
          </p:nvSpPr>
          <p:spPr>
            <a:xfrm>
              <a:off x="629920" y="64554"/>
              <a:ext cx="6167120" cy="1200329"/>
            </a:xfrm>
            <a:prstGeom prst="rect">
              <a:avLst/>
            </a:prstGeom>
            <a:noFill/>
            <a:ln>
              <a:noFill/>
            </a:ln>
          </p:spPr>
          <p:txBody>
            <a:bodyPr wrap="square" rtlCol="0">
              <a:spAutoFit/>
            </a:bodyPr>
            <a:lstStyle/>
            <a:p>
              <a:r>
                <a:rPr lang="en-US" sz="7200" dirty="0">
                  <a:solidFill>
                    <a:schemeClr val="bg1"/>
                  </a:solidFill>
                </a:rPr>
                <a:t>XÂY DỰNG</a:t>
              </a:r>
            </a:p>
          </p:txBody>
        </p:sp>
      </p:grpSp>
      <p:grpSp>
        <p:nvGrpSpPr>
          <p:cNvPr id="18" name="Nhóm 17">
            <a:extLst>
              <a:ext uri="{FF2B5EF4-FFF2-40B4-BE49-F238E27FC236}">
                <a16:creationId xmlns:a16="http://schemas.microsoft.com/office/drawing/2014/main" id="{FF53951E-AC87-4C02-9776-6FED1D84A9FF}"/>
              </a:ext>
            </a:extLst>
          </p:cNvPr>
          <p:cNvGrpSpPr/>
          <p:nvPr/>
        </p:nvGrpSpPr>
        <p:grpSpPr>
          <a:xfrm>
            <a:off x="81281" y="932287"/>
            <a:ext cx="5110480" cy="1446550"/>
            <a:chOff x="81281" y="932287"/>
            <a:chExt cx="5110480" cy="1446550"/>
          </a:xfrm>
        </p:grpSpPr>
        <p:sp>
          <p:nvSpPr>
            <p:cNvPr id="14" name="Hình bình hành 13">
              <a:extLst>
                <a:ext uri="{FF2B5EF4-FFF2-40B4-BE49-F238E27FC236}">
                  <a16:creationId xmlns:a16="http://schemas.microsoft.com/office/drawing/2014/main" id="{1D165465-9CB7-4852-93AF-6B7A4F361DF1}"/>
                </a:ext>
              </a:extLst>
            </p:cNvPr>
            <p:cNvSpPr/>
            <p:nvPr/>
          </p:nvSpPr>
          <p:spPr>
            <a:xfrm>
              <a:off x="81281" y="1178560"/>
              <a:ext cx="5110480" cy="1005840"/>
            </a:xfrm>
            <a:prstGeom prst="parallelogram">
              <a:avLst>
                <a:gd name="adj" fmla="val 64171"/>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Hộp Văn bản 12">
              <a:extLst>
                <a:ext uri="{FF2B5EF4-FFF2-40B4-BE49-F238E27FC236}">
                  <a16:creationId xmlns:a16="http://schemas.microsoft.com/office/drawing/2014/main" id="{29FB9603-76D3-484D-9311-DF65B90A8B5A}"/>
                </a:ext>
              </a:extLst>
            </p:cNvPr>
            <p:cNvSpPr txBox="1"/>
            <p:nvPr/>
          </p:nvSpPr>
          <p:spPr>
            <a:xfrm>
              <a:off x="1397000" y="932287"/>
              <a:ext cx="2275840" cy="1446550"/>
            </a:xfrm>
            <a:prstGeom prst="rect">
              <a:avLst/>
            </a:prstGeom>
            <a:noFill/>
          </p:spPr>
          <p:txBody>
            <a:bodyPr wrap="square" rtlCol="0">
              <a:spAutoFit/>
            </a:bodyPr>
            <a:lstStyle/>
            <a:p>
              <a:pPr algn="ctr"/>
              <a:r>
                <a:rPr lang="en-US" sz="8800"/>
                <a:t>ML</a:t>
              </a:r>
              <a:endParaRPr lang="vi-VN" sz="8800" dirty="0"/>
            </a:p>
          </p:txBody>
        </p:sp>
      </p:grpSp>
    </p:spTree>
    <p:extLst>
      <p:ext uri="{BB962C8B-B14F-4D97-AF65-F5344CB8AC3E}">
        <p14:creationId xmlns:p14="http://schemas.microsoft.com/office/powerpoint/2010/main" val="38742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par>
                                <p:cTn id="16" presetID="2" presetClass="entr" presetSubtype="8"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sự giám sát của con người</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1323439"/>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Supervised learning sử dụng Labeled data</a:t>
            </a:r>
          </a:p>
          <a:p>
            <a:pPr marL="1828800" lvl="3" indent="-457200">
              <a:buFont typeface="Wingdings" panose="05000000000000000000" pitchFamily="2" charset="2"/>
              <a:buChar char="Ø"/>
            </a:pPr>
            <a:r>
              <a:rPr lang="en-US" sz="2000">
                <a:solidFill>
                  <a:schemeClr val="bg1"/>
                </a:solidFill>
              </a:rPr>
              <a:t>Unsupervised learning sử dụng unlabeled data</a:t>
            </a:r>
          </a:p>
          <a:p>
            <a:pPr marL="1828800" lvl="3" indent="-457200">
              <a:buFont typeface="Wingdings" panose="05000000000000000000" pitchFamily="2" charset="2"/>
              <a:buChar char="Ø"/>
            </a:pPr>
            <a:r>
              <a:rPr lang="en-US" sz="2000">
                <a:solidFill>
                  <a:schemeClr val="bg1"/>
                </a:solidFill>
              </a:rPr>
              <a:t>Semi Supervised learning:</a:t>
            </a:r>
          </a:p>
          <a:p>
            <a:pPr marL="1828800" lvl="3" indent="-457200">
              <a:buFont typeface="Wingdings" panose="05000000000000000000" pitchFamily="2" charset="2"/>
              <a:buChar char="Ø"/>
            </a:pPr>
            <a:r>
              <a:rPr lang="en-US" sz="2000">
                <a:solidFill>
                  <a:schemeClr val="bg1"/>
                </a:solidFill>
              </a:rPr>
              <a:t>Reinforcement learning</a:t>
            </a:r>
            <a:endParaRPr lang="vi-VN" sz="2000" dirty="0">
              <a:solidFill>
                <a:schemeClr val="bg1"/>
              </a:solidFill>
            </a:endParaRP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144115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cách thức vừa học vừa thực hiện</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707886"/>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Online learning</a:t>
            </a:r>
          </a:p>
          <a:p>
            <a:pPr marL="1828800" lvl="3" indent="-457200">
              <a:buFont typeface="Wingdings" panose="05000000000000000000" pitchFamily="2" charset="2"/>
              <a:buChar char="Ø"/>
            </a:pPr>
            <a:r>
              <a:rPr lang="en-US" sz="2000">
                <a:solidFill>
                  <a:schemeClr val="bg1"/>
                </a:solidFill>
              </a:rPr>
              <a:t>Batch learning</a:t>
            </a:r>
            <a:endParaRPr lang="vi-VN" sz="2000" dirty="0">
              <a:solidFill>
                <a:schemeClr val="bg1"/>
              </a:solidFill>
            </a:endParaRP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366407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sử dụng model hay không</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707886"/>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Instance-based learning</a:t>
            </a:r>
          </a:p>
          <a:p>
            <a:pPr marL="1828800" lvl="3" indent="-457200">
              <a:buFont typeface="Wingdings" panose="05000000000000000000" pitchFamily="2" charset="2"/>
              <a:buChar char="Ø"/>
            </a:pPr>
            <a:r>
              <a:rPr lang="en-US" sz="2000">
                <a:solidFill>
                  <a:schemeClr val="bg1"/>
                </a:solidFill>
              </a:rPr>
              <a:t>Model-based learning</a:t>
            </a: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6234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Dựa trên chức năng (function) của mỗi giải thuật</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4001095"/>
          </a:xfrm>
          <a:prstGeom prst="rect">
            <a:avLst/>
          </a:prstGeom>
          <a:noFill/>
        </p:spPr>
        <p:txBody>
          <a:bodyPr wrap="square" rtlCol="0">
            <a:spAutoFit/>
          </a:bodyPr>
          <a:lstStyle/>
          <a:p>
            <a:pPr marL="1828800" lvl="3" indent="-457200">
              <a:buFont typeface="Wingdings" panose="05000000000000000000" pitchFamily="2" charset="2"/>
              <a:buChar char="Ø"/>
            </a:pPr>
            <a:r>
              <a:rPr lang="vi-VN" sz="2000">
                <a:solidFill>
                  <a:schemeClr val="bg1"/>
                </a:solidFill>
              </a:rPr>
              <a:t>Giải thuật hồi quy = Regression Algorithms</a:t>
            </a:r>
          </a:p>
          <a:p>
            <a:pPr marL="1828800" lvl="3" indent="-457200">
              <a:buFont typeface="Wingdings" panose="05000000000000000000" pitchFamily="2" charset="2"/>
              <a:buChar char="Ø"/>
            </a:pPr>
            <a:r>
              <a:rPr lang="vi-VN" sz="2000">
                <a:solidFill>
                  <a:schemeClr val="bg1"/>
                </a:solidFill>
              </a:rPr>
              <a:t>Giải thuật phân lớp || loại = Classification Algorithms</a:t>
            </a:r>
          </a:p>
          <a:p>
            <a:pPr marL="1828800" lvl="3" indent="-457200">
              <a:buFont typeface="Wingdings" panose="05000000000000000000" pitchFamily="2" charset="2"/>
              <a:buChar char="Ø"/>
            </a:pPr>
            <a:r>
              <a:rPr lang="vi-VN" sz="2000">
                <a:solidFill>
                  <a:schemeClr val="bg1"/>
                </a:solidFill>
              </a:rPr>
              <a:t>Giải thuật dựa trên Mẫu = Instance-based Algorithms</a:t>
            </a:r>
          </a:p>
          <a:p>
            <a:pPr marL="1828800" lvl="3" indent="-457200">
              <a:buFont typeface="Wingdings" panose="05000000000000000000" pitchFamily="2" charset="2"/>
              <a:buChar char="Ø"/>
            </a:pPr>
            <a:r>
              <a:rPr lang="vi-VN" sz="2000">
                <a:solidFill>
                  <a:schemeClr val="bg1"/>
                </a:solidFill>
              </a:rPr>
              <a:t>Giải thuật chuẩn hóa = Regularization Algorithms</a:t>
            </a:r>
          </a:p>
          <a:p>
            <a:pPr marL="1828800" lvl="3" indent="-457200">
              <a:buFont typeface="Wingdings" panose="05000000000000000000" pitchFamily="2" charset="2"/>
              <a:buChar char="Ø"/>
            </a:pPr>
            <a:r>
              <a:rPr lang="vi-VN" sz="2000">
                <a:solidFill>
                  <a:schemeClr val="bg1"/>
                </a:solidFill>
              </a:rPr>
              <a:t>Giải thuật Bayes  = Bayesian Algorithms</a:t>
            </a:r>
          </a:p>
          <a:p>
            <a:pPr marL="1828800" lvl="3" indent="-457200">
              <a:buFont typeface="Wingdings" panose="05000000000000000000" pitchFamily="2" charset="2"/>
              <a:buChar char="Ø"/>
            </a:pPr>
            <a:r>
              <a:rPr lang="vi-VN" sz="2000">
                <a:solidFill>
                  <a:schemeClr val="bg1"/>
                </a:solidFill>
              </a:rPr>
              <a:t>Giải thuật phân cụm | nhóm = Clustering Algorithms</a:t>
            </a:r>
          </a:p>
          <a:p>
            <a:pPr marL="1828800" lvl="3" indent="-457200">
              <a:buFont typeface="Wingdings" panose="05000000000000000000" pitchFamily="2" charset="2"/>
              <a:buChar char="Ø"/>
            </a:pPr>
            <a:r>
              <a:rPr lang="vi-VN" sz="2000">
                <a:solidFill>
                  <a:schemeClr val="bg1"/>
                </a:solidFill>
              </a:rPr>
              <a:t>Giải thuật Mạng Nơ-ron nhân tạo = Artificial Neural Network Algorithms</a:t>
            </a:r>
          </a:p>
          <a:p>
            <a:pPr marL="1828800" lvl="3" indent="-457200">
              <a:buFont typeface="Wingdings" panose="05000000000000000000" pitchFamily="2" charset="2"/>
              <a:buChar char="Ø"/>
            </a:pPr>
            <a:r>
              <a:rPr lang="vi-VN" sz="2000">
                <a:solidFill>
                  <a:schemeClr val="bg1"/>
                </a:solidFill>
              </a:rPr>
              <a:t>Giải thuật giảm số chiều (kích thước) dữ liệu = Dimensionality Reduction Algorithms</a:t>
            </a:r>
          </a:p>
          <a:p>
            <a:pPr marL="1828800" lvl="3" indent="-457200">
              <a:buFont typeface="Wingdings" panose="05000000000000000000" pitchFamily="2" charset="2"/>
              <a:buChar char="Ø"/>
            </a:pPr>
            <a:r>
              <a:rPr lang="vi-VN" sz="2000">
                <a:solidFill>
                  <a:schemeClr val="bg1"/>
                </a:solidFill>
              </a:rPr>
              <a:t>Giải thuật tổng hợp = Ensemble Algorithms (thông qua “bỏ phiếu” từ nhiều mô hình con yếu hơn = weaker model)</a:t>
            </a:r>
          </a:p>
          <a:p>
            <a:endParaRPr lang="vi-VN" sz="1400" dirty="0"/>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38467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EA8"/>
        </a:solidFill>
        <a:ln>
          <a:noFill/>
        </a:ln>
      </a:spPr>
      <a:bodyPr rtlCol="0" anchor="ctr"/>
      <a:lstStyle>
        <a:defPPr algn="ctr">
          <a:defRPr sz="150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3549</Words>
  <Application>Microsoft Office PowerPoint</Application>
  <PresentationFormat>Widescreen</PresentationFormat>
  <Paragraphs>394</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Montserrat Semi Bold</vt:lpstr>
      <vt:lpstr>Arial</vt:lpstr>
      <vt:lpstr>Calibri</vt:lpstr>
      <vt:lpstr>Calibri Light</vt:lpstr>
      <vt:lpstr>Cambria Math</vt:lpstr>
      <vt:lpstr>Harlow Solid Italic</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Cường Lee</cp:lastModifiedBy>
  <cp:revision>11</cp:revision>
  <dcterms:modified xsi:type="dcterms:W3CDTF">2021-12-01T02:12:11Z</dcterms:modified>
</cp:coreProperties>
</file>