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4" r:id="rId3"/>
    <p:sldId id="275" r:id="rId4"/>
    <p:sldId id="269" r:id="rId5"/>
    <p:sldId id="295" r:id="rId6"/>
    <p:sldId id="296" r:id="rId7"/>
    <p:sldId id="298" r:id="rId8"/>
    <p:sldId id="330" r:id="rId9"/>
    <p:sldId id="331" r:id="rId10"/>
    <p:sldId id="332" r:id="rId11"/>
    <p:sldId id="333" r:id="rId12"/>
    <p:sldId id="334" r:id="rId13"/>
    <p:sldId id="270" r:id="rId14"/>
    <p:sldId id="315" r:id="rId15"/>
    <p:sldId id="300" r:id="rId16"/>
    <p:sldId id="301" r:id="rId17"/>
    <p:sldId id="302" r:id="rId18"/>
    <p:sldId id="311" r:id="rId19"/>
    <p:sldId id="312" r:id="rId20"/>
    <p:sldId id="313" r:id="rId21"/>
    <p:sldId id="314" r:id="rId22"/>
    <p:sldId id="317" r:id="rId23"/>
    <p:sldId id="318" r:id="rId24"/>
    <p:sldId id="278" r:id="rId25"/>
    <p:sldId id="320" r:id="rId26"/>
    <p:sldId id="321" r:id="rId27"/>
    <p:sldId id="319" r:id="rId28"/>
    <p:sldId id="335" r:id="rId29"/>
    <p:sldId id="323" r:id="rId30"/>
    <p:sldId id="336" r:id="rId31"/>
    <p:sldId id="325" r:id="rId32"/>
    <p:sldId id="337" r:id="rId33"/>
    <p:sldId id="327" r:id="rId34"/>
    <p:sldId id="338" r:id="rId35"/>
    <p:sldId id="329" r:id="rId36"/>
    <p:sldId id="293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099" autoAdjust="0"/>
  </p:normalViewPr>
  <p:slideViewPr>
    <p:cSldViewPr snapToGrid="0" snapToObjects="1">
      <p:cViewPr varScale="1">
        <p:scale>
          <a:sx n="49" d="100"/>
          <a:sy n="49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06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54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33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11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63DF-FADD-4595-9EDB-3DADAC8F1996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948344" y="12718892"/>
            <a:ext cx="487314" cy="410369"/>
          </a:xfrm>
        </p:spPr>
        <p:txBody>
          <a:bodyPr/>
          <a:lstStyle/>
          <a:p>
            <a:fld id="{1C1C18C2-6CFE-469B-AECF-B77B656AC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3" name="이미지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1" name="이미지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의제 부제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hf hdr="0" ftr="0" dt="0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1.gif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1-02-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smtClean="0"/>
              <a:t>202</a:t>
            </a:r>
            <a:r>
              <a:rPr lang="en-US" dirty="0" smtClean="0"/>
              <a:t>2</a:t>
            </a:r>
            <a:r>
              <a:rPr dirty="0" smtClean="0"/>
              <a:t>-0</a:t>
            </a:r>
            <a:r>
              <a:rPr lang="en-US" dirty="0"/>
              <a:t>1</a:t>
            </a:r>
            <a:r>
              <a:rPr dirty="0" smtClean="0"/>
              <a:t>-</a:t>
            </a:r>
            <a:r>
              <a:rPr lang="en-US" dirty="0" smtClean="0"/>
              <a:t>05</a:t>
            </a:r>
            <a:endParaRPr dirty="0"/>
          </a:p>
        </p:txBody>
      </p:sp>
      <p:sp>
        <p:nvSpPr>
          <p:cNvPr id="152" name="Influencer Marketing Platform"/>
          <p:cNvSpPr txBox="1">
            <a:spLocks noGrp="1"/>
          </p:cNvSpPr>
          <p:nvPr>
            <p:ph type="ctrTitle"/>
          </p:nvPr>
        </p:nvSpPr>
        <p:spPr>
          <a:xfrm>
            <a:off x="1219200" y="1881221"/>
            <a:ext cx="21945600" cy="4267200"/>
          </a:xfrm>
          <a:prstGeom prst="rect">
            <a:avLst/>
          </a:prstGeom>
        </p:spPr>
        <p:txBody>
          <a:bodyPr/>
          <a:lstStyle>
            <a:lvl1pPr defTabSz="2292095">
              <a:defRPr sz="12032" spc="-120"/>
            </a:lvl1pPr>
          </a:lstStyle>
          <a:p>
            <a:r>
              <a:rPr lang="ko-KR" altLang="en-US" b="1" dirty="0" err="1" smtClean="0"/>
              <a:t>딥러닝</a:t>
            </a:r>
            <a:r>
              <a:rPr lang="ko-KR" altLang="en-US" b="1" dirty="0" smtClean="0"/>
              <a:t> 학습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endParaRPr b="1" dirty="0"/>
          </a:p>
        </p:txBody>
      </p:sp>
      <p:pic>
        <p:nvPicPr>
          <p:cNvPr id="154" name="hLogo_1.png" descr="hLogo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414" y="11454820"/>
            <a:ext cx="5705813" cy="133342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4999" y="12684760"/>
            <a:ext cx="261621" cy="444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증명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3/5)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2848708"/>
                <a:ext cx="21948577" cy="964809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ko-KR" dirty="0" smtClean="0"/>
                  <a:t>P(Y = 1)</a:t>
                </a:r>
                <a:r>
                  <a:rPr lang="ko-KR" altLang="en-US" dirty="0" smtClean="0"/>
                  <a:t>의 범위를 </a:t>
                </a:r>
                <a:r>
                  <a:rPr lang="en-US" altLang="ko-KR" dirty="0" smtClean="0"/>
                  <a:t>-</a:t>
                </a:r>
                <a:r>
                  <a:rPr lang="en-US" altLang="ko-KR" dirty="0"/>
                  <a:t>∞ ~ </a:t>
                </a:r>
                <a:r>
                  <a:rPr lang="en-US" altLang="ko-KR" dirty="0" smtClean="0"/>
                  <a:t>∞</a:t>
                </a:r>
                <a:r>
                  <a:rPr lang="ko-KR" altLang="en-US" dirty="0" smtClean="0"/>
                  <a:t>로 변형하는 방법은 </a:t>
                </a:r>
                <a:r>
                  <a:rPr lang="en-US" altLang="ko-KR" dirty="0" smtClean="0"/>
                  <a:t>Logit</a:t>
                </a:r>
                <a:r>
                  <a:rPr lang="ko-KR" altLang="en-US" dirty="0" smtClean="0"/>
                  <a:t>을 </a:t>
                </a:r>
                <a:r>
                  <a:rPr lang="ko-KR" altLang="en-US" dirty="0" err="1" smtClean="0"/>
                  <a:t>적용하는것</a:t>
                </a:r>
                <a:r>
                  <a:rPr lang="en-US" altLang="ko-KR" dirty="0" smtClean="0"/>
                  <a:t>!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Logit</a:t>
                </a:r>
                <a:r>
                  <a:rPr lang="ko-KR" altLang="en-US" dirty="0" smtClean="0"/>
                  <a:t>이란</a:t>
                </a:r>
                <a:r>
                  <a:rPr lang="en-US" altLang="ko-KR" dirty="0" smtClean="0"/>
                  <a:t>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Logit = Log(odds </a:t>
                </a:r>
                <a:r>
                  <a:rPr lang="en-US" altLang="ko-KR" dirty="0"/>
                  <a:t>r</a:t>
                </a:r>
                <a:r>
                  <a:rPr lang="en-US" altLang="ko-KR" dirty="0" smtClean="0"/>
                  <a:t>atio)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dirty="0" smtClean="0"/>
                  <a:t>즉 </a:t>
                </a:r>
                <a:r>
                  <a:rPr lang="en-US" altLang="ko-KR" dirty="0" smtClean="0"/>
                  <a:t>odds </a:t>
                </a:r>
                <a:r>
                  <a:rPr lang="en-US" altLang="ko-KR" dirty="0"/>
                  <a:t>r</a:t>
                </a:r>
                <a:r>
                  <a:rPr lang="en-US" altLang="ko-KR" dirty="0" smtClean="0"/>
                  <a:t>atio</a:t>
                </a:r>
                <a:r>
                  <a:rPr lang="ko-KR" altLang="en-US" dirty="0" smtClean="0"/>
                  <a:t>에다가 </a:t>
                </a:r>
                <a:r>
                  <a:rPr lang="en-US" altLang="ko-KR" dirty="0" smtClean="0"/>
                  <a:t>Log</a:t>
                </a:r>
                <a:r>
                  <a:rPr lang="ko-KR" altLang="en-US" dirty="0" smtClean="0"/>
                  <a:t>를 한 것</a:t>
                </a:r>
                <a:endParaRPr lang="en-US" altLang="ko-KR" dirty="0"/>
              </a:p>
              <a:p>
                <a:r>
                  <a:rPr lang="en-US" altLang="ko-KR" dirty="0"/>
                  <a:t>o</a:t>
                </a:r>
                <a:r>
                  <a:rPr lang="en-US" altLang="ko-KR" dirty="0" smtClean="0"/>
                  <a:t>dds ratio</a:t>
                </a:r>
                <a:r>
                  <a:rPr lang="ko-KR" altLang="en-US" dirty="0" smtClean="0"/>
                  <a:t>란</a:t>
                </a:r>
                <a:r>
                  <a:rPr lang="en-US" altLang="ko-KR" dirty="0" smtClean="0"/>
                  <a:t>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dirty="0" smtClean="0"/>
                  <a:t>두 사건 </a:t>
                </a:r>
                <a:r>
                  <a:rPr lang="en-US" altLang="ko-KR" dirty="0" smtClean="0"/>
                  <a:t>A</a:t>
                </a:r>
                <a:r>
                  <a:rPr lang="ko-KR" altLang="en-US" dirty="0" smtClean="0"/>
                  <a:t>와 </a:t>
                </a:r>
                <a:r>
                  <a:rPr lang="en-US" altLang="ko-KR" dirty="0" smtClean="0"/>
                  <a:t>B</a:t>
                </a:r>
                <a:r>
                  <a:rPr lang="ko-KR" altLang="en-US" dirty="0"/>
                  <a:t> </a:t>
                </a:r>
                <a:r>
                  <a:rPr lang="ko-KR" altLang="en-US" dirty="0" smtClean="0"/>
                  <a:t>사이의 연관 강도를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정량화하는 통계</a:t>
                </a:r>
                <a:endParaRPr lang="en-US" altLang="ko-K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odds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실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패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률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altLang="ko-K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o</a:t>
                </a:r>
                <a:r>
                  <a:rPr lang="en-US" altLang="ko-KR" dirty="0" smtClean="0"/>
                  <a:t>dds ratio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en-US" altLang="ko-KR" dirty="0"/>
                  <a:t>0, </a:t>
                </a:r>
                <a:r>
                  <a:rPr lang="en-US" altLang="ko-KR" dirty="0" smtClean="0"/>
                  <a:t>∞) </a:t>
                </a:r>
                <a:r>
                  <a:rPr lang="ko-KR" altLang="en-US" dirty="0" smtClean="0"/>
                  <a:t>왜냐하면 </a:t>
                </a:r>
                <a:r>
                  <a:rPr lang="en-US" altLang="ko-KR" dirty="0" smtClean="0"/>
                  <a:t>P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en-US" altLang="ko-KR" dirty="0" smtClean="0"/>
                  <a:t>0, 1)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odds ratio</a:t>
                </a:r>
                <a:r>
                  <a:rPr lang="ko-KR" altLang="en-US" dirty="0" smtClean="0"/>
                  <a:t>를 사용함으로써 범위가 </a:t>
                </a:r>
                <a:r>
                  <a:rPr lang="en-US" altLang="ko-KR" dirty="0"/>
                  <a:t>(0, ∞)</a:t>
                </a:r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Logit(odds </a:t>
                </a:r>
                <a:r>
                  <a:rPr lang="en-US" altLang="ko-KR" dirty="0"/>
                  <a:t>r</a:t>
                </a:r>
                <a:r>
                  <a:rPr lang="en-US" altLang="ko-KR" dirty="0" smtClean="0"/>
                  <a:t>atio)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Log(odds ratio)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dirty="0" smtClean="0">
                    <a:ea typeface="Cambria Math" panose="02040503050406030204" pitchFamily="18" charset="0"/>
                  </a:rPr>
                  <a:t>Log(odds ratio)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 smtClean="0"/>
                  <a:t>(-∞, </a:t>
                </a:r>
                <a:r>
                  <a:rPr lang="en-US" altLang="ko-KR" dirty="0"/>
                  <a:t>∞)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2848708"/>
                <a:ext cx="21948577" cy="9648092"/>
              </a:xfrm>
              <a:blipFill>
                <a:blip r:embed="rId2"/>
                <a:stretch>
                  <a:fillRect l="-1250" t="-3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283" y="3769406"/>
            <a:ext cx="5457124" cy="74339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857" y="11439102"/>
            <a:ext cx="2265150" cy="11206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3606" y="5887635"/>
            <a:ext cx="7132815" cy="53157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8808" y="11550153"/>
            <a:ext cx="1343026" cy="8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증명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4/5)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2848708"/>
                <a:ext cx="21948577" cy="964809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P(Y = </a:t>
                </a:r>
                <a:r>
                  <a:rPr lang="ko-KR" altLang="en-US" dirty="0"/>
                  <a:t>성공</a:t>
                </a:r>
                <a:r>
                  <a:rPr lang="en-US" altLang="ko-KR" dirty="0"/>
                  <a:t>) </a:t>
                </a:r>
                <a:r>
                  <a:rPr lang="en-US" altLang="ko-KR" dirty="0" smtClean="0"/>
                  <a:t>= logit(P) = </a:t>
                </a:r>
                <a:r>
                  <a:rPr lang="en-US" altLang="ko-KR" dirty="0"/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ko-KR" dirty="0" smtClean="0"/>
                  <a:t>) = </a:t>
                </a:r>
                <a:r>
                  <a:rPr lang="en-US" altLang="ko-KR" dirty="0" err="1"/>
                  <a:t>w</a:t>
                </a:r>
                <a:r>
                  <a:rPr lang="en-US" altLang="ko-KR" dirty="0" err="1" smtClean="0"/>
                  <a:t>x+b</a:t>
                </a:r>
                <a:endParaRPr lang="en-US" altLang="ko-KR" dirty="0" smtClean="0"/>
              </a:p>
              <a:p>
                <a:r>
                  <a:rPr lang="en-US" altLang="ko-KR" dirty="0"/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ko-KR" dirty="0" smtClean="0"/>
                  <a:t>) = </a:t>
                </a:r>
                <a:r>
                  <a:rPr lang="en-US" altLang="ko-KR" dirty="0" err="1" smtClean="0"/>
                  <a:t>wx</a:t>
                </a:r>
                <a:r>
                  <a:rPr lang="en-US" altLang="ko-KR" dirty="0" smtClean="0"/>
                  <a:t> + b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dirty="0" smtClean="0"/>
                  <a:t> * (1-P)</a:t>
                </a:r>
              </a:p>
              <a:p>
                <a:r>
                  <a:rPr lang="en-US" altLang="ko-KR" dirty="0" smtClean="0"/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dirty="0" smtClean="0"/>
                  <a:t> -P(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  <a:p>
                <a:r>
                  <a:rPr lang="en-US" altLang="ko-KR" dirty="0" smtClean="0"/>
                  <a:t>P +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 (1+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/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altLang="ko-KR" dirty="0"/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2848708"/>
                <a:ext cx="21948577" cy="9648092"/>
              </a:xfrm>
              <a:blipFill>
                <a:blip r:embed="rId2"/>
                <a:stretch>
                  <a:fillRect l="-1694" t="-2906" b="-1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증명</a:t>
            </a:r>
            <a:r>
              <a:rPr lang="en-US" altLang="ko-KR" b="1" dirty="0" smtClean="0"/>
              <a:t>(5/5)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219200" y="2848708"/>
                <a:ext cx="21948577" cy="964809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P(Y = </a:t>
                </a:r>
                <a:r>
                  <a:rPr lang="ko-KR" altLang="en-US" dirty="0"/>
                  <a:t>성공</a:t>
                </a:r>
                <a:r>
                  <a:rPr lang="en-US" altLang="ko-KR" dirty="0"/>
                  <a:t>) = logit(P)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ko-KR" dirty="0"/>
                  <a:t>) = </a:t>
                </a:r>
                <a:r>
                  <a:rPr lang="en-US" altLang="ko-KR" dirty="0" err="1"/>
                  <a:t>wx+b</a:t>
                </a:r>
                <a:endParaRPr lang="en-US" altLang="ko-KR" dirty="0"/>
              </a:p>
              <a:p>
                <a:r>
                  <a:rPr lang="en-US" altLang="ko-KR" dirty="0"/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ko-KR" dirty="0"/>
                  <a:t>) = </a:t>
                </a:r>
                <a:r>
                  <a:rPr lang="en-US" altLang="ko-KR" dirty="0" err="1"/>
                  <a:t>wx</a:t>
                </a:r>
                <a:r>
                  <a:rPr lang="en-US" altLang="ko-KR" dirty="0"/>
                  <a:t> + b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dirty="0"/>
                  <a:t> * (1-P)</a:t>
                </a:r>
              </a:p>
              <a:p>
                <a:r>
                  <a:rPr lang="en-US" altLang="ko-KR" dirty="0"/>
                  <a:t>P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dirty="0"/>
                  <a:t> -P(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P +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 (1+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dirty="0"/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altLang="ko-KR" dirty="0"/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ko-KR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num>
                      <m:den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2848708"/>
                <a:ext cx="21948577" cy="9648092"/>
              </a:xfrm>
              <a:blipFill>
                <a:blip r:embed="rId2"/>
                <a:stretch>
                  <a:fillRect l="-1694" t="-2906" b="-1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627" y="4129454"/>
            <a:ext cx="10687050" cy="2628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6294" y="7393021"/>
            <a:ext cx="5159025" cy="545058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28174" y="11377072"/>
            <a:ext cx="1409205" cy="115863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782795" y="3789131"/>
            <a:ext cx="11298992" cy="325708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962446" y="9278628"/>
            <a:ext cx="3442286" cy="3257082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775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시그모이드</a:t>
            </a:r>
            <a:r>
              <a:rPr lang="ko-KR" altLang="en-US" b="1" dirty="0" smtClean="0"/>
              <a:t> 함수</a:t>
            </a:r>
            <a:r>
              <a:rPr lang="en-US" altLang="ko-KR" b="1" dirty="0" smtClean="0"/>
              <a:t>(1/2)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곡선</a:t>
            </a:r>
            <a:r>
              <a:rPr lang="en-US" altLang="ko-KR" dirty="0" smtClean="0"/>
              <a:t>) S </a:t>
            </a:r>
            <a:r>
              <a:rPr lang="ko-KR" altLang="en-US" dirty="0" smtClean="0"/>
              <a:t>모양의 곡선</a:t>
            </a:r>
            <a:endParaRPr lang="en-US" altLang="ko-KR" dirty="0" smtClean="0"/>
          </a:p>
          <a:p>
            <a:r>
              <a:rPr lang="ko-KR" altLang="en-US" dirty="0" smtClean="0"/>
              <a:t>두개의 수평 점근선 사이에서 단조증가하면서 두 점근선 중간쯤에서 변곡점을 갖는 곡선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시그모이드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곡선을 나타내는 함수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rgbClr val="FF0000"/>
                </a:solidFill>
              </a:rPr>
              <a:t>로지스틱</a:t>
            </a:r>
            <a:r>
              <a:rPr lang="ko-KR" altLang="en-US" dirty="0" smtClean="0">
                <a:solidFill>
                  <a:srgbClr val="FF0000"/>
                </a:solidFill>
              </a:rPr>
              <a:t> 함수 </a:t>
            </a:r>
            <a:r>
              <a:rPr lang="ko-KR" altLang="en-US" dirty="0" smtClean="0"/>
              <a:t>및 </a:t>
            </a:r>
            <a:r>
              <a:rPr lang="en-US" altLang="ko-KR" dirty="0" err="1" smtClean="0">
                <a:solidFill>
                  <a:srgbClr val="FF0000"/>
                </a:solidFill>
              </a:rPr>
              <a:t>TanH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함수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함수의 종류임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30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시그모이드</a:t>
            </a:r>
            <a:r>
              <a:rPr lang="ko-KR" altLang="en-US" b="1" dirty="0"/>
              <a:t> 함수</a:t>
            </a:r>
            <a:r>
              <a:rPr lang="en-US" altLang="ko-KR" b="1" dirty="0" smtClean="0"/>
              <a:t>(2/2)</a:t>
            </a:r>
            <a:endParaRPr lang="ko-KR" altLang="en-US" b="1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54" y="2501900"/>
            <a:ext cx="20749846" cy="1071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함수 성질 </a:t>
            </a:r>
            <a:r>
              <a:rPr lang="en-US" altLang="ko-KR" b="1" dirty="0" smtClean="0"/>
              <a:t>(1/3)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4089" y="7119443"/>
            <a:ext cx="488323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로지스틱</a:t>
            </a:r>
            <a:r>
              <a:rPr kumimoji="0" lang="ko-KR" altLang="en-US" sz="4800" b="1" i="0" u="none" strike="noStrike" cap="none" spc="0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함수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0" y="5447334"/>
            <a:ext cx="4620685" cy="16050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34" y="2313609"/>
            <a:ext cx="10810875" cy="3133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683" y="6390790"/>
            <a:ext cx="10925175" cy="27813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746" y="10045211"/>
            <a:ext cx="10687050" cy="2628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71360" y="5261832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800" b="1" dirty="0" smtClean="0">
                <a:solidFill>
                  <a:srgbClr val="0066FF"/>
                </a:solidFill>
              </a:rPr>
              <a:t>a=1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88945" y="9044458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800" b="1" dirty="0" smtClean="0">
                <a:solidFill>
                  <a:srgbClr val="0066FF"/>
                </a:solidFill>
              </a:rPr>
              <a:t>a=2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3775" y="12551016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800" b="1" dirty="0" smtClean="0">
                <a:solidFill>
                  <a:srgbClr val="0066FF"/>
                </a:solidFill>
              </a:rPr>
              <a:t>a=3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4467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함수 성질 </a:t>
            </a:r>
            <a:r>
              <a:rPr lang="en-US" altLang="ko-KR" b="1" dirty="0" smtClean="0"/>
              <a:t>(2/3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94089" y="7119443"/>
            <a:ext cx="488323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로지스틱</a:t>
            </a:r>
            <a:r>
              <a:rPr kumimoji="0" lang="ko-KR" altLang="en-US" sz="4800" b="1" i="0" u="none" strike="noStrike" cap="none" spc="0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함수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10" y="5447334"/>
            <a:ext cx="4620685" cy="1605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371360" y="5261832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800" b="1" dirty="0" smtClean="0">
                <a:solidFill>
                  <a:srgbClr val="0066FF"/>
                </a:solidFill>
              </a:rPr>
              <a:t>b=0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88945" y="9044458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800" b="1" dirty="0" smtClean="0">
                <a:solidFill>
                  <a:srgbClr val="0066FF"/>
                </a:solidFill>
              </a:rPr>
              <a:t>b=1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3775" y="12568601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800" b="1" dirty="0">
                <a:solidFill>
                  <a:srgbClr val="0066FF"/>
                </a:solidFill>
              </a:rPr>
              <a:t>b</a:t>
            </a:r>
            <a:r>
              <a:rPr lang="en-US" altLang="ko-KR" sz="4800" b="1" dirty="0" smtClean="0">
                <a:solidFill>
                  <a:srgbClr val="0066FF"/>
                </a:solidFill>
              </a:rPr>
              <a:t>=-1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62" y="6172682"/>
            <a:ext cx="10931385" cy="29142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834" y="2225684"/>
            <a:ext cx="10810875" cy="3133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004" y="9829895"/>
            <a:ext cx="11041922" cy="278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함수 성질 </a:t>
            </a:r>
            <a:r>
              <a:rPr lang="en-US" altLang="ko-KR" b="1" dirty="0" smtClean="0"/>
              <a:t>(3/3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92" y="2613052"/>
            <a:ext cx="7696200" cy="8131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012" y="2695333"/>
            <a:ext cx="12373634" cy="80488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118581" y="12807930"/>
            <a:ext cx="488323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로지스틱</a:t>
            </a:r>
            <a:r>
              <a:rPr kumimoji="0" lang="ko-KR" altLang="en-US" sz="4800" b="1" i="0" u="none" strike="noStrike" cap="none" spc="0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함수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5262" y="11135821"/>
            <a:ext cx="4620685" cy="16050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65590" y="11765677"/>
            <a:ext cx="4883234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4800" b="1" i="0" u="none" strike="noStrike" cap="none" spc="0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a=4</a:t>
            </a:r>
          </a:p>
          <a:p>
            <a:pPr marL="685800" marR="0" indent="-6858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800" b="1" dirty="0">
                <a:solidFill>
                  <a:srgbClr val="0066FF"/>
                </a:solidFill>
              </a:rPr>
              <a:t>b</a:t>
            </a:r>
            <a:r>
              <a:rPr lang="en-US" altLang="ko-KR" sz="4800" b="1" dirty="0" smtClean="0">
                <a:solidFill>
                  <a:srgbClr val="0066FF"/>
                </a:solidFill>
              </a:rPr>
              <a:t>=-235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688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선형회귀</a:t>
            </a:r>
            <a:r>
              <a:rPr lang="ko-KR" altLang="en-US" b="1" dirty="0" smtClean="0"/>
              <a:t> 함수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오차함수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2848708"/>
            <a:ext cx="21948577" cy="96480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Linear Regression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44" y="6554175"/>
            <a:ext cx="7512374" cy="19496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2933" y="3942322"/>
            <a:ext cx="8575902" cy="8101261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14193144" y="3828022"/>
            <a:ext cx="0" cy="8422958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직선 화살표 연결선 6"/>
          <p:cNvCxnSpPr/>
          <p:nvPr/>
        </p:nvCxnSpPr>
        <p:spPr>
          <a:xfrm>
            <a:off x="14200764" y="12250980"/>
            <a:ext cx="9951720" cy="0"/>
          </a:xfrm>
          <a:prstGeom prst="straightConnector1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1007984" y="3575149"/>
            <a:ext cx="307848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4000" dirty="0" smtClean="0"/>
              <a:t>COST(</a:t>
            </a:r>
            <a:r>
              <a:rPr lang="ko-KR" altLang="en-US" sz="4000" dirty="0" smtClean="0"/>
              <a:t>비용</a:t>
            </a:r>
            <a:r>
              <a:rPr lang="en-US" altLang="ko-KR" sz="4000" dirty="0" smtClean="0"/>
              <a:t>)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56176" y="12609050"/>
            <a:ext cx="26670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4000" dirty="0" smtClean="0"/>
              <a:t>가중치</a:t>
            </a:r>
            <a:r>
              <a:rPr lang="en-US" altLang="ko-KR" sz="4000" dirty="0" smtClean="0"/>
              <a:t>(W)</a:t>
            </a:r>
            <a:endParaRPr kumimoji="0" lang="ko-KR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1168" y="3588890"/>
            <a:ext cx="36151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1.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선형회귀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함수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5880450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2.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선형회귀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비용 함수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8667596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3.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선형회귀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목적 함수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1168" y="11413270"/>
            <a:ext cx="341120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4. 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다음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학습률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01444" y="4587043"/>
                <a:ext cx="4119397" cy="6647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H</m:t>
                      </m:r>
                      <m:d>
                        <m:dPr>
                          <m:ctrlPr>
                            <a:rPr kumimoji="0" lang="en-US" altLang="ko-K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nela Text Regular"/>
                              <a:cs typeface="Canela Text Regular"/>
                              <a:sym typeface="Canela Text Regular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ko-KR" sz="4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nela Text Regular"/>
                              <a:cs typeface="Canela Text Regular"/>
                              <a:sym typeface="Canela Text Regular"/>
                            </a:rPr>
                            <m:t>x</m:t>
                          </m:r>
                        </m:e>
                      </m:d>
                      <m: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𝑤𝑥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+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𝑏</m:t>
                      </m:r>
                    </m:oMath>
                  </m:oMathPara>
                </a14:m>
                <a:endParaRPr kumimoji="0" lang="ko-KR" alt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44" y="4587043"/>
                <a:ext cx="4119397" cy="6647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444" y="12075894"/>
            <a:ext cx="7944423" cy="152158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774" y="9505326"/>
            <a:ext cx="7948093" cy="16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 err="1" smtClean="0"/>
              <a:t>국시적</a:t>
            </a:r>
            <a:r>
              <a:rPr lang="ko-KR" altLang="en-US" b="1" dirty="0" smtClean="0"/>
              <a:t> 비용 최소값</a:t>
            </a:r>
            <a:r>
              <a:rPr lang="en-US" altLang="ko-KR" b="1" dirty="0" smtClean="0"/>
              <a:t>(Local Cost Minimum)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2848708"/>
            <a:ext cx="21948577" cy="96480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Logistic Regression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44" y="6554175"/>
            <a:ext cx="7512374" cy="19496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1168" y="3588890"/>
            <a:ext cx="36151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1.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함수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5880450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2.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비용 함수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19200" y="8667596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3600" b="1" dirty="0">
                <a:solidFill>
                  <a:srgbClr val="0066FF"/>
                </a:solidFill>
              </a:rPr>
              <a:t>3.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</a:t>
            </a:r>
            <a:r>
              <a:rPr lang="ko-KR" altLang="en-US" sz="3600" b="1" dirty="0">
                <a:solidFill>
                  <a:srgbClr val="0066FF"/>
                </a:solidFill>
              </a:rPr>
              <a:t>목적 함수</a:t>
            </a:r>
            <a:endParaRPr lang="en-US" altLang="ko-KR" sz="3600" b="1" dirty="0">
              <a:solidFill>
                <a:srgbClr val="00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71168" y="11413270"/>
            <a:ext cx="341120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4. 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다음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학습률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5725" y="2831161"/>
            <a:ext cx="10993285" cy="10077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01444" y="4296905"/>
                <a:ext cx="5304849" cy="1271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H</m:t>
                      </m:r>
                      <m:d>
                        <m:dPr>
                          <m:ctrlPr>
                            <a:rPr kumimoji="0" lang="en-US" altLang="ko-K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nela Text Regular"/>
                              <a:cs typeface="Canela Text Regular"/>
                              <a:sym typeface="Canela Text Regular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ko-KR" sz="4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nela Text Regular"/>
                              <a:cs typeface="Canela Text Regular"/>
                              <a:sym typeface="Canela Text Regular"/>
                            </a:rPr>
                            <m:t>x</m:t>
                          </m:r>
                        </m:e>
                      </m:d>
                      <m: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altLang="ko-KR" sz="4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ko-KR" sz="4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(</m:t>
                              </m:r>
                              <m: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ko-KR" alt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44" y="4296905"/>
                <a:ext cx="5304849" cy="1271245"/>
              </a:xfrm>
              <a:prstGeom prst="rect">
                <a:avLst/>
              </a:prstGeom>
              <a:blipFill>
                <a:blip r:embed="rId4"/>
                <a:stretch>
                  <a:fillRect t="-962" b="-336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444" y="12075894"/>
            <a:ext cx="7944423" cy="152158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7774" y="9505326"/>
            <a:ext cx="7948093" cy="16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인공지능이란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학습이란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의 쌍으로 이루어진 데이터가 주어졌을 때 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y</a:t>
            </a:r>
            <a:r>
              <a:rPr lang="ko-KR" altLang="en-US" dirty="0" smtClean="0"/>
              <a:t>로 가는 관계를 배우는 것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를 통해 적절한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찾아내는 것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r>
              <a:rPr lang="ko-KR" altLang="en-US" dirty="0" smtClean="0"/>
              <a:t>모델이란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상황에 따라 알고리즘 자체를 이르거나</a:t>
            </a:r>
            <a:r>
              <a:rPr lang="en-US" altLang="ko-KR" dirty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이름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r>
              <a:rPr lang="ko-KR" altLang="en-US" dirty="0"/>
              <a:t>일반화</a:t>
            </a:r>
            <a:r>
              <a:rPr lang="en-US" altLang="ko-KR" dirty="0"/>
              <a:t>(Generalization)</a:t>
            </a:r>
            <a:r>
              <a:rPr lang="ko-KR" altLang="en-US" dirty="0"/>
              <a:t>를 잘하는 </a:t>
            </a:r>
            <a:r>
              <a:rPr lang="ko-KR" altLang="en-US" dirty="0" smtClean="0"/>
              <a:t>모델이 좋은 모델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보지 못한</a:t>
            </a:r>
            <a:r>
              <a:rPr lang="en-US" altLang="ko-KR" dirty="0"/>
              <a:t>(unseen) </a:t>
            </a:r>
            <a:r>
              <a:rPr lang="ko-KR" altLang="en-US" dirty="0"/>
              <a:t>데이터에 대해서 좋은 예측</a:t>
            </a:r>
            <a:r>
              <a:rPr lang="en-US" altLang="ko-KR" dirty="0"/>
              <a:t>(prediction)</a:t>
            </a:r>
            <a:r>
              <a:rPr lang="ko-KR" altLang="en-US" dirty="0"/>
              <a:t>을 하는 모델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우리는 모든 경우의 수에 대해서 데이터를 모을 수 없기 때문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보지 못한 경우에 대해서</a:t>
            </a:r>
            <a:r>
              <a:rPr lang="en-US" altLang="ko-KR" dirty="0"/>
              <a:t>, </a:t>
            </a:r>
            <a:r>
              <a:rPr lang="ko-KR" altLang="en-US" dirty="0"/>
              <a:t>모델은 좋은 판단을 내릴 수 있어야 함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43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 err="1"/>
              <a:t>국시적</a:t>
            </a:r>
            <a:r>
              <a:rPr lang="ko-KR" altLang="en-US" b="1" dirty="0"/>
              <a:t> 비용 최소값</a:t>
            </a:r>
            <a:r>
              <a:rPr lang="en-US" altLang="ko-KR" b="1" dirty="0"/>
              <a:t>(Local Cost Minimum)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2848708"/>
            <a:ext cx="21948577" cy="9648092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회귀는 </a:t>
            </a:r>
            <a:r>
              <a:rPr lang="ko-KR" altLang="en-US" dirty="0" err="1" smtClean="0"/>
              <a:t>국시적</a:t>
            </a:r>
            <a:r>
              <a:rPr lang="ko-KR" altLang="en-US" dirty="0" smtClean="0"/>
              <a:t> 비용 최소값</a:t>
            </a:r>
            <a:r>
              <a:rPr lang="en-US" altLang="ko-KR" dirty="0" smtClean="0"/>
              <a:t>(Local Cost Minimum)</a:t>
            </a:r>
            <a:r>
              <a:rPr lang="ko-KR" altLang="en-US" dirty="0" smtClean="0"/>
              <a:t>에 빠질 수 있으므로 다른 </a:t>
            </a:r>
            <a:r>
              <a:rPr lang="ko-KR" altLang="en-US" dirty="0" err="1" smtClean="0"/>
              <a:t>비용함수를</a:t>
            </a:r>
            <a:r>
              <a:rPr lang="ko-KR" altLang="en-US" dirty="0" smtClean="0"/>
              <a:t> 사용해야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잘</a:t>
            </a:r>
            <a:r>
              <a:rPr lang="en-US" altLang="ko-KR" dirty="0"/>
              <a:t> </a:t>
            </a:r>
            <a:r>
              <a:rPr lang="ko-KR" altLang="en-US" dirty="0" smtClean="0"/>
              <a:t>생각해보면 비용이란것은 잘못 예측한 </a:t>
            </a:r>
            <a:r>
              <a:rPr lang="ko-KR" altLang="en-US" dirty="0" err="1" smtClean="0"/>
              <a:t>오차라는</a:t>
            </a:r>
            <a:r>
              <a:rPr lang="ko-KR" altLang="en-US" dirty="0" smtClean="0"/>
              <a:t> 것임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>
                <a:solidFill>
                  <a:srgbClr val="0000FF"/>
                </a:solidFill>
              </a:rPr>
              <a:t>로지스틱</a:t>
            </a:r>
            <a:r>
              <a:rPr lang="ko-KR" altLang="en-US" dirty="0" smtClean="0">
                <a:solidFill>
                  <a:srgbClr val="0000FF"/>
                </a:solidFill>
              </a:rPr>
              <a:t> 회귀 함수는 확률이기 때문에 다음 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ko-KR" altLang="en-US" dirty="0" smtClean="0">
                <a:solidFill>
                  <a:srgbClr val="0000FF"/>
                </a:solidFill>
              </a:rPr>
              <a:t>가지 경우의 수가 발생함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True</a:t>
            </a:r>
            <a:r>
              <a:rPr lang="ko-KR" altLang="en-US" dirty="0" smtClean="0"/>
              <a:t>인데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로 예측한 경우 비용 </a:t>
            </a:r>
            <a:r>
              <a:rPr lang="ko-KR" altLang="en-US" dirty="0"/>
              <a:t>↓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인데 </a:t>
            </a:r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r>
              <a:rPr lang="ko-KR" altLang="en-US" dirty="0" smtClean="0">
                <a:solidFill>
                  <a:srgbClr val="FF0000"/>
                </a:solidFill>
              </a:rPr>
              <a:t>로 예측한 경우 비용 </a:t>
            </a:r>
            <a:r>
              <a:rPr lang="ko-KR" altLang="en-US" dirty="0">
                <a:solidFill>
                  <a:srgbClr val="FF0000"/>
                </a:solidFill>
              </a:rPr>
              <a:t>↑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False</a:t>
            </a:r>
            <a:r>
              <a:rPr lang="ko-KR" altLang="en-US" dirty="0" smtClean="0">
                <a:solidFill>
                  <a:srgbClr val="FF0000"/>
                </a:solidFill>
              </a:rPr>
              <a:t>인데 </a:t>
            </a:r>
            <a:r>
              <a:rPr lang="en-US" altLang="ko-KR" dirty="0" smtClean="0">
                <a:solidFill>
                  <a:srgbClr val="FF0000"/>
                </a:solidFill>
              </a:rPr>
              <a:t>True</a:t>
            </a:r>
            <a:r>
              <a:rPr lang="ko-KR" altLang="en-US" dirty="0" smtClean="0">
                <a:solidFill>
                  <a:srgbClr val="FF0000"/>
                </a:solidFill>
              </a:rPr>
              <a:t>로 예측한 경우 비용 </a:t>
            </a:r>
            <a:r>
              <a:rPr lang="ko-KR" altLang="en-US" dirty="0">
                <a:solidFill>
                  <a:srgbClr val="FF0000"/>
                </a:solidFill>
              </a:rPr>
              <a:t>↑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/>
              <a:t>False</a:t>
            </a:r>
            <a:r>
              <a:rPr lang="ko-KR" altLang="en-US" dirty="0" smtClean="0"/>
              <a:t>인데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예측한 경우 비용 </a:t>
            </a:r>
            <a:r>
              <a:rPr lang="ko-KR" altLang="en-US" dirty="0"/>
              <a:t>↓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>
                <a:solidFill>
                  <a:srgbClr val="0000FF"/>
                </a:solidFill>
              </a:rPr>
              <a:t>잘못 예측한 것에 대하여 비용을 크게 할수록 빠르게 오차를 줄일 수 있음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844167" y="8697244"/>
            <a:ext cx="8778487" cy="1598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b="1" dirty="0" smtClean="0">
                <a:solidFill>
                  <a:srgbClr val="FF0000"/>
                </a:solidFill>
              </a:rPr>
              <a:t>즉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3600" b="1" dirty="0" err="1" smtClean="0">
                <a:solidFill>
                  <a:srgbClr val="FF0000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 함수는 확률이기 때문에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0~1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의 범위를 가지며 저 경우를 고려한 비용 함수 필요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!!!!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988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Cross-Entropy Loss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9614" y="11885221"/>
            <a:ext cx="6295292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FF0000"/>
                </a:solidFill>
              </a:rPr>
              <a:t>y=0 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실제 값이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False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일 경우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kumimoji="0" lang="en-US" altLang="ko-KR" sz="28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0781" y="11892402"/>
            <a:ext cx="6295292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FF0000"/>
                </a:solidFill>
              </a:rPr>
              <a:t>y=1 (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실제 값이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True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일 경우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)</a:t>
            </a:r>
            <a:endParaRPr kumimoji="0" lang="en-US" altLang="ko-KR" sz="28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832" y="2976927"/>
            <a:ext cx="10349426" cy="22803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2" y="5129377"/>
            <a:ext cx="10394836" cy="110807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49" y="7345534"/>
            <a:ext cx="11356508" cy="441857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25" y="6331222"/>
            <a:ext cx="9982204" cy="1078537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0859731" y="3462913"/>
            <a:ext cx="12893228" cy="8674684"/>
            <a:chOff x="10859731" y="3217718"/>
            <a:chExt cx="12893228" cy="8674684"/>
          </a:xfrm>
        </p:grpSpPr>
        <p:grpSp>
          <p:nvGrpSpPr>
            <p:cNvPr id="21" name="그룹 20"/>
            <p:cNvGrpSpPr/>
            <p:nvPr/>
          </p:nvGrpSpPr>
          <p:grpSpPr>
            <a:xfrm>
              <a:off x="13041521" y="3791756"/>
              <a:ext cx="10711438" cy="8100646"/>
              <a:chOff x="13662660" y="3295189"/>
              <a:chExt cx="10721340" cy="9358379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52449" y="3409489"/>
                <a:ext cx="8575902" cy="8101261"/>
              </a:xfrm>
              <a:prstGeom prst="rect">
                <a:avLst/>
              </a:prstGeom>
            </p:spPr>
          </p:pic>
          <p:cxnSp>
            <p:nvCxnSpPr>
              <p:cNvPr id="13" name="직선 화살표 연결선 12"/>
              <p:cNvCxnSpPr/>
              <p:nvPr/>
            </p:nvCxnSpPr>
            <p:spPr>
              <a:xfrm flipV="1">
                <a:off x="13662660" y="3295189"/>
                <a:ext cx="0" cy="8422958"/>
              </a:xfrm>
              <a:prstGeom prst="straightConnector1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13670280" y="11718147"/>
                <a:ext cx="9951720" cy="0"/>
              </a:xfrm>
              <a:prstGeom prst="straightConnector1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>
                <a:off x="15278100" y="7162800"/>
                <a:ext cx="2743200" cy="4774844"/>
              </a:xfrm>
              <a:prstGeom prst="straightConnector1">
                <a:avLst/>
              </a:prstGeom>
              <a:noFill/>
              <a:ln w="76200" cap="flat">
                <a:solidFill>
                  <a:srgbClr val="FF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1717000" y="11937644"/>
                <a:ext cx="26670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4000" dirty="0" smtClean="0"/>
                  <a:t>가중치</a:t>
                </a:r>
                <a:r>
                  <a:rPr lang="en-US" altLang="ko-KR" sz="4000" dirty="0" smtClean="0"/>
                  <a:t>(W)</a:t>
                </a:r>
                <a:endParaRPr kumimoji="0" lang="ko-KR" alt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nela Text Regular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773400" y="11996978"/>
                <a:ext cx="16002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4000" dirty="0" smtClean="0"/>
                  <a:t>4</a:t>
                </a:r>
                <a:endParaRPr kumimoji="0" lang="ko-KR" alt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nela Text Regular"/>
                </a:endParaRPr>
              </a:p>
            </p:txBody>
          </p:sp>
          <p:cxnSp>
            <p:nvCxnSpPr>
              <p:cNvPr id="20" name="직선 화살표 연결선 19"/>
              <p:cNvCxnSpPr/>
              <p:nvPr/>
            </p:nvCxnSpPr>
            <p:spPr>
              <a:xfrm flipV="1">
                <a:off x="16573500" y="9296401"/>
                <a:ext cx="0" cy="2421746"/>
              </a:xfrm>
              <a:prstGeom prst="straightConnector1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0859731" y="3217718"/>
              <a:ext cx="266453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4000" dirty="0" smtClean="0"/>
                <a:t>Cost(W)</a:t>
              </a:r>
              <a:endPara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선형 회귀 및 </a:t>
            </a:r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 비교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1377" y="2848708"/>
            <a:ext cx="7431023" cy="96480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Logistic Regression </a:t>
            </a:r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227" y="6876697"/>
            <a:ext cx="12290175" cy="1327904"/>
          </a:xfrm>
          <a:prstGeom prst="rect">
            <a:avLst/>
          </a:prstGeom>
        </p:spPr>
      </p:pic>
      <p:sp>
        <p:nvSpPr>
          <p:cNvPr id="25" name="내용 개체 틀 2"/>
          <p:cNvSpPr txBox="1">
            <a:spLocks/>
          </p:cNvSpPr>
          <p:nvPr/>
        </p:nvSpPr>
        <p:spPr>
          <a:xfrm>
            <a:off x="1219200" y="2848708"/>
            <a:ext cx="9210703" cy="9648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5461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  <a:lvl2pPr marL="10922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2pPr>
            <a:lvl3pPr marL="16383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3pPr>
            <a:lvl4pPr marL="21844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4pPr>
            <a:lvl5pPr marL="27305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5pPr>
            <a:lvl6pPr marL="32766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6pPr>
            <a:lvl7pPr marL="38227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7pPr>
            <a:lvl8pPr marL="43688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8pPr>
            <a:lvl9pPr marL="4914900" marR="0" indent="-546100" algn="l" defTabSz="2438338" rtl="0" latinLnBrk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150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Canela Text Regular"/>
                <a:ea typeface="Canela Text Regular"/>
                <a:cs typeface="Canela Text Regular"/>
                <a:sym typeface="Canela Text Regular"/>
              </a:defRPr>
            </a:lvl9pPr>
          </a:lstStyle>
          <a:p>
            <a:pPr hangingPunct="1"/>
            <a:r>
              <a:rPr lang="en-US" altLang="ko-KR" smtClean="0"/>
              <a:t>Linear Regression </a:t>
            </a:r>
            <a:endParaRPr lang="en-US" altLang="ko-KR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444" y="11815891"/>
            <a:ext cx="8728459" cy="168937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71168" y="3588890"/>
            <a:ext cx="36151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1.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선형회귀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함수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9200" y="5880450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2.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선형회귀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비용 함수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19200" y="8667596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3.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선형회귀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목적 함수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71168" y="11413270"/>
            <a:ext cx="341120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4. 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다음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학습률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01444" y="4606499"/>
                <a:ext cx="4119397" cy="6647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H</m:t>
                      </m:r>
                      <m:d>
                        <m:dPr>
                          <m:ctrlPr>
                            <a:rPr kumimoji="0" lang="en-US" altLang="ko-K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nela Text Regular"/>
                              <a:cs typeface="Canela Text Regular"/>
                              <a:sym typeface="Canela Text Regular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ko-KR" sz="4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nela Text Regular"/>
                              <a:cs typeface="Canela Text Regular"/>
                              <a:sym typeface="Canela Text Regular"/>
                            </a:rPr>
                            <m:t>x</m:t>
                          </m:r>
                        </m:e>
                      </m:d>
                      <m: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𝑤𝑥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+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𝑏</m:t>
                      </m:r>
                    </m:oMath>
                  </m:oMathPara>
                </a14:m>
                <a:endParaRPr kumimoji="0" lang="ko-KR" alt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444" y="4606499"/>
                <a:ext cx="4119397" cy="6647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1992740" y="3627325"/>
            <a:ext cx="361512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1.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함수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940772" y="5918885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2.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비용 함수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940772" y="8706031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3600" b="1" dirty="0">
                <a:solidFill>
                  <a:srgbClr val="0066FF"/>
                </a:solidFill>
              </a:rPr>
              <a:t>3.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</a:t>
            </a:r>
            <a:r>
              <a:rPr lang="ko-KR" altLang="en-US" sz="3600" b="1" dirty="0">
                <a:solidFill>
                  <a:srgbClr val="0066FF"/>
                </a:solidFill>
              </a:rPr>
              <a:t>목적 함수</a:t>
            </a:r>
            <a:endParaRPr lang="en-US" altLang="ko-KR" sz="3600" b="1" dirty="0">
              <a:solidFill>
                <a:srgbClr val="0066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992740" y="11451705"/>
            <a:ext cx="341120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600" b="1" dirty="0" smtClean="0">
                <a:solidFill>
                  <a:srgbClr val="0066FF"/>
                </a:solidFill>
              </a:rPr>
              <a:t>4. 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다음 </a:t>
            </a:r>
            <a:r>
              <a:rPr lang="ko-KR" altLang="en-US" sz="3600" b="1" dirty="0" err="1" smtClean="0">
                <a:solidFill>
                  <a:srgbClr val="0066FF"/>
                </a:solidFill>
              </a:rPr>
              <a:t>학습률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2423016" y="4294152"/>
                <a:ext cx="5304849" cy="127124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H</m:t>
                      </m:r>
                      <m:d>
                        <m:dPr>
                          <m:ctrlPr>
                            <a:rPr kumimoji="0" lang="en-US" altLang="ko-K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nela Text Regular"/>
                              <a:cs typeface="Canela Text Regular"/>
                              <a:sym typeface="Canela Text Regular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ko-KR" sz="4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nela Text Regular"/>
                              <a:cs typeface="Canela Text Regular"/>
                              <a:sym typeface="Canela Text Regular"/>
                            </a:rPr>
                            <m:t>x</m:t>
                          </m:r>
                        </m:e>
                      </m:d>
                      <m: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altLang="ko-KR" sz="4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ko-KR" sz="4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(</m:t>
                              </m:r>
                              <m: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  <m: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4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4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ko-KR" alt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016" y="4294152"/>
                <a:ext cx="5304849" cy="1271245"/>
              </a:xfrm>
              <a:prstGeom prst="rect">
                <a:avLst/>
              </a:prstGeom>
              <a:blipFill>
                <a:blip r:embed="rId7"/>
                <a:stretch>
                  <a:fillRect t="-957" b="-33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그림 7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23016" y="12114329"/>
            <a:ext cx="7944423" cy="1521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/>
              <p:nvPr/>
            </p:nvSpPr>
            <p:spPr>
              <a:xfrm>
                <a:off x="711271" y="6804236"/>
                <a:ext cx="8803383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𝑊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ko-KR" sz="400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(</m:t>
                              </m:r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𝐻</m:t>
                              </m:r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0" lang="en-US" altLang="ko-KR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nela Text Regular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ko-KR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nela Text Regular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ko-KR" sz="4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nela Text Regular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)</m:t>
                              </m:r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ko-KR" sz="4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nela Text Regular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D4A090C-D9A1-43CA-BF56-F0CB1D8E5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71" y="6804236"/>
                <a:ext cx="8803383" cy="16148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/>
              <p:nvPr/>
            </p:nvSpPr>
            <p:spPr>
              <a:xfrm>
                <a:off x="1026696" y="9530749"/>
                <a:ext cx="8911445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𝑑𝑤</m:t>
                          </m:r>
                        </m:den>
                      </m:f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(</m:t>
                          </m:r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96" y="9530749"/>
                <a:ext cx="8911445" cy="1614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/>
              <p:nvPr/>
            </p:nvSpPr>
            <p:spPr>
              <a:xfrm>
                <a:off x="11939504" y="9525224"/>
                <a:ext cx="8911445" cy="1614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𝑑𝑤</m:t>
                          </m:r>
                        </m:den>
                      </m:f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𝐶𝑜𝑠𝑡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(</m:t>
                      </m:r>
                      <m:r>
                        <a:rPr lang="en-US" altLang="ko-K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0" lang="en-US" altLang="ko-KR" sz="4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nela Text Regular"/>
                        </a:rPr>
                        <m:t>)=</m:t>
                      </m:r>
                      <m:f>
                        <m:fPr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fPr>
                        <m:num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400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𝑖</m:t>
                          </m:r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𝑚</m:t>
                          </m:r>
                        </m:sup>
                        <m:e>
                          <m:r>
                            <a:rPr kumimoji="0" lang="en-US" altLang="ko-KR" sz="4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nela Text Regular"/>
                            </a:rPr>
                            <m:t>(</m:t>
                          </m:r>
                          <m:r>
                            <a:rPr lang="en-US" altLang="ko-KR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ko-K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ko-KR" sz="400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sym typeface="Canela Text Regular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9CC4E1-7D14-43AD-A874-E8434E4F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504" y="9525224"/>
                <a:ext cx="8911445" cy="16148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2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4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예제</a:t>
            </a:r>
            <a:r>
              <a:rPr lang="en-US" altLang="ko-KR" b="1" dirty="0" smtClean="0"/>
              <a:t>(1/12)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66492"/>
              </p:ext>
            </p:extLst>
          </p:nvPr>
        </p:nvGraphicFramePr>
        <p:xfrm>
          <a:off x="2227551" y="3428314"/>
          <a:ext cx="5341408" cy="877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026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687382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점수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합격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32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60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93" y="3528378"/>
            <a:ext cx="13670471" cy="857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</a:t>
            </a:r>
            <a:r>
              <a:rPr lang="en-US" altLang="ko-KR" b="1" dirty="0" smtClean="0"/>
              <a:t>(2/12)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45680" y="3667510"/>
            <a:ext cx="7136674" cy="116825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244" y="2847590"/>
            <a:ext cx="9787706" cy="95312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3815244" y="5769219"/>
            <a:ext cx="4358456" cy="84113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75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</a:t>
            </a:r>
            <a:r>
              <a:rPr lang="en-US" altLang="ko-KR" b="1" dirty="0" smtClean="0"/>
              <a:t>(3/12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244" y="2847590"/>
            <a:ext cx="9787706" cy="95312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5679" y="4715261"/>
            <a:ext cx="10255137" cy="96164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137780" y="8216901"/>
            <a:ext cx="6226670" cy="79374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219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</a:t>
            </a:r>
            <a:r>
              <a:rPr lang="en-US" altLang="ko-KR" b="1" dirty="0" smtClean="0"/>
              <a:t>(4/12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265931" y="11671858"/>
            <a:ext cx="4883234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 err="1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로지스틱</a:t>
            </a:r>
            <a:r>
              <a:rPr kumimoji="0" lang="ko-KR" altLang="en-US" sz="4800" b="1" i="0" u="none" strike="noStrike" cap="none" spc="0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함수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58602" y="10623366"/>
            <a:ext cx="4883234" cy="14321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marR="0" indent="-6858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4800" b="1" i="0" u="none" strike="noStrike" cap="none" spc="0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a=0.03</a:t>
            </a:r>
          </a:p>
          <a:p>
            <a:pPr marL="685800" marR="0" indent="-6858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4800" b="1" dirty="0">
                <a:solidFill>
                  <a:srgbClr val="0066FF"/>
                </a:solidFill>
              </a:rPr>
              <a:t>b</a:t>
            </a:r>
            <a:r>
              <a:rPr lang="en-US" altLang="ko-KR" sz="4800" b="1" dirty="0" smtClean="0">
                <a:solidFill>
                  <a:srgbClr val="0066FF"/>
                </a:solidFill>
              </a:rPr>
              <a:t>=-</a:t>
            </a:r>
            <a:r>
              <a:rPr lang="en-US" altLang="ko-KR" sz="4800" b="1" dirty="0">
                <a:solidFill>
                  <a:srgbClr val="0066FF"/>
                </a:solidFill>
              </a:rPr>
              <a:t>5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46213"/>
              </p:ext>
            </p:extLst>
          </p:nvPr>
        </p:nvGraphicFramePr>
        <p:xfrm>
          <a:off x="1974631" y="4355194"/>
          <a:ext cx="6091322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6272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  <a:gridCol w="3326782">
                  <a:extLst>
                    <a:ext uri="{9D8B030D-6E8A-4147-A177-3AD203B41FA5}">
                      <a16:colId xmlns:a16="http://schemas.microsoft.com/office/drawing/2014/main" val="383155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점수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합격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H(x)</a:t>
                      </a:r>
                    </a:p>
                    <a:p>
                      <a:pPr latinLnBrk="1"/>
                      <a:r>
                        <a:rPr lang="en-US" altLang="ko-KR" sz="4000" dirty="0" smtClean="0"/>
                        <a:t>a=0.03,</a:t>
                      </a:r>
                      <a:r>
                        <a:rPr lang="en-US" altLang="ko-KR" sz="4000" baseline="0" dirty="0" smtClean="0"/>
                        <a:t> b=-5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0.0121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32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0.0173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50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0.0293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58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0.0370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60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0.0392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75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0.0601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95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0.1043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413" y="10206838"/>
            <a:ext cx="4620685" cy="16050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39" y="5343525"/>
            <a:ext cx="14592561" cy="446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</a:t>
            </a:r>
            <a:r>
              <a:rPr lang="en-US" altLang="ko-KR" b="1" dirty="0" smtClean="0"/>
              <a:t>(5/12)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244" y="2847590"/>
            <a:ext cx="9787706" cy="95312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5680" y="5667761"/>
            <a:ext cx="9236570" cy="96164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137780" y="9112251"/>
            <a:ext cx="9465170" cy="66039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8729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</a:t>
            </a:r>
            <a:r>
              <a:rPr lang="en-US" altLang="ko-KR" b="1" dirty="0" smtClean="0"/>
              <a:t>(6/12)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694693"/>
              </p:ext>
            </p:extLst>
          </p:nvPr>
        </p:nvGraphicFramePr>
        <p:xfrm>
          <a:off x="2188231" y="3671220"/>
          <a:ext cx="8470363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268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1378268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  <a:gridCol w="3368992">
                  <a:extLst>
                    <a:ext uri="{9D8B030D-6E8A-4147-A177-3AD203B41FA5}">
                      <a16:colId xmlns:a16="http://schemas.microsoft.com/office/drawing/2014/main" val="383155024"/>
                    </a:ext>
                  </a:extLst>
                </a:gridCol>
                <a:gridCol w="2344835">
                  <a:extLst>
                    <a:ext uri="{9D8B030D-6E8A-4147-A177-3AD203B41FA5}">
                      <a16:colId xmlns:a16="http://schemas.microsoft.com/office/drawing/2014/main" val="219908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점수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합격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H(x)</a:t>
                      </a:r>
                    </a:p>
                    <a:p>
                      <a:pPr latinLnBrk="1"/>
                      <a:r>
                        <a:rPr lang="en-US" altLang="ko-KR" sz="4000" dirty="0" smtClean="0"/>
                        <a:t>a=0.03,</a:t>
                      </a:r>
                      <a:r>
                        <a:rPr lang="en-US" altLang="ko-KR" sz="4000" baseline="0" dirty="0" smtClean="0"/>
                        <a:t> b=-5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비용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0.0122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32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0.0173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0.0174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50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0.0293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0.0298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58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0.0370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0.0377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60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0.0392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3.2400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75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0.0601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2.8120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95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0.1043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2.2602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평균</a:t>
                      </a:r>
                      <a:endParaRPr lang="ko-KR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6325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16859" y="12327866"/>
            <a:ext cx="4813109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b="1" dirty="0" err="1" smtClean="0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비용 함수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27" y="10951380"/>
            <a:ext cx="12290175" cy="13279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306" y="3519680"/>
            <a:ext cx="10488169" cy="32069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3852" y="7130700"/>
            <a:ext cx="10125075" cy="5591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306153" y="12873050"/>
            <a:ext cx="568047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600" b="1" dirty="0" err="1" smtClean="0">
                <a:solidFill>
                  <a:srgbClr val="0066FF"/>
                </a:solidFill>
              </a:rPr>
              <a:t>로지스틱</a:t>
            </a:r>
            <a:r>
              <a:rPr lang="ko-KR" altLang="en-US" sz="3600" b="1" dirty="0" smtClean="0">
                <a:solidFill>
                  <a:srgbClr val="0066FF"/>
                </a:solidFill>
              </a:rPr>
              <a:t> 비용 함수 그래프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021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인공지능 기술들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219199" y="4873313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전문가 시스템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79027" y="4873312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퍼지 이론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254342" y="2639429"/>
            <a:ext cx="3875315" cy="59503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인공지능 기술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129657" y="4873309"/>
            <a:ext cx="3875315" cy="59503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기계 학습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289485" y="4873310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유전 알고리즘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129656" y="7474994"/>
            <a:ext cx="3875315" cy="59503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rgbClr val="FF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분류</a:t>
            </a:r>
            <a:r>
              <a:rPr lang="en-US" altLang="ko-KR" sz="3200" dirty="0" smtClean="0">
                <a:solidFill>
                  <a:srgbClr val="FF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/</a:t>
            </a:r>
            <a:r>
              <a:rPr lang="ko-KR" altLang="en-US" sz="3200" dirty="0" smtClean="0">
                <a:solidFill>
                  <a:srgbClr val="FF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회귀</a:t>
            </a:r>
            <a:r>
              <a:rPr lang="en-US" altLang="ko-KR" sz="3200" dirty="0" smtClean="0">
                <a:solidFill>
                  <a:srgbClr val="FF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(</a:t>
            </a:r>
            <a:r>
              <a:rPr lang="ko-KR" altLang="en-US" sz="3200" dirty="0" err="1" smtClean="0">
                <a:solidFill>
                  <a:srgbClr val="FF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지도학습</a:t>
            </a:r>
            <a:r>
              <a:rPr lang="en-US" altLang="ko-KR" sz="3200" dirty="0" smtClean="0">
                <a:solidFill>
                  <a:srgbClr val="FF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)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289484" y="7474993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강화 학습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969828" y="7474994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군집</a:t>
            </a: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(</a:t>
            </a:r>
            <a:r>
              <a:rPr lang="ko-KR" altLang="en-US" sz="3200" dirty="0" err="1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비지도학습</a:t>
            </a: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)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09997" y="10076676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err="1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kNN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969827" y="10076676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SVM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129657" y="10076676"/>
            <a:ext cx="3875315" cy="5950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의사결정트리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289485" y="10076676"/>
            <a:ext cx="3875315" cy="59503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rgbClr val="FF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인공 신경망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289483" y="12678359"/>
            <a:ext cx="3875315" cy="59503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err="1" smtClean="0">
                <a:solidFill>
                  <a:srgbClr val="FF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딥러닝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9" name="꺾인 연결선 8"/>
          <p:cNvCxnSpPr>
            <a:stCxn id="13" idx="2"/>
            <a:endCxn id="7" idx="0"/>
          </p:cNvCxnSpPr>
          <p:nvPr/>
        </p:nvCxnSpPr>
        <p:spPr>
          <a:xfrm rot="5400000">
            <a:off x="6855005" y="-463683"/>
            <a:ext cx="1638849" cy="9035143"/>
          </a:xfrm>
          <a:prstGeom prst="bentConnector3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꺾인 연결선 25"/>
          <p:cNvCxnSpPr>
            <a:stCxn id="13" idx="2"/>
            <a:endCxn id="12" idx="0"/>
          </p:cNvCxnSpPr>
          <p:nvPr/>
        </p:nvCxnSpPr>
        <p:spPr>
          <a:xfrm rot="5400000">
            <a:off x="9434919" y="2116231"/>
            <a:ext cx="1638848" cy="3875315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꺾인 연결선 29"/>
          <p:cNvCxnSpPr>
            <a:stCxn id="13" idx="2"/>
            <a:endCxn id="15" idx="0"/>
          </p:cNvCxnSpPr>
          <p:nvPr/>
        </p:nvCxnSpPr>
        <p:spPr>
          <a:xfrm rot="16200000" flipH="1">
            <a:off x="13310235" y="2116228"/>
            <a:ext cx="1638845" cy="3875315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꺾인 연결선 32"/>
          <p:cNvCxnSpPr>
            <a:stCxn id="13" idx="2"/>
            <a:endCxn id="16" idx="0"/>
          </p:cNvCxnSpPr>
          <p:nvPr/>
        </p:nvCxnSpPr>
        <p:spPr>
          <a:xfrm rot="16200000" flipH="1">
            <a:off x="15890148" y="-463685"/>
            <a:ext cx="1638846" cy="9035143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꺾인 연결선 35"/>
          <p:cNvCxnSpPr>
            <a:stCxn id="15" idx="2"/>
            <a:endCxn id="18" idx="0"/>
          </p:cNvCxnSpPr>
          <p:nvPr/>
        </p:nvCxnSpPr>
        <p:spPr>
          <a:xfrm rot="5400000">
            <a:off x="15063990" y="6471669"/>
            <a:ext cx="2006650" cy="1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꺾인 연결선 39"/>
          <p:cNvCxnSpPr>
            <a:stCxn id="20" idx="0"/>
            <a:endCxn id="15" idx="2"/>
          </p:cNvCxnSpPr>
          <p:nvPr/>
        </p:nvCxnSpPr>
        <p:spPr>
          <a:xfrm rot="5400000" flipH="1" flipV="1">
            <a:off x="12484075" y="3891755"/>
            <a:ext cx="2006650" cy="5159829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꺾인 연결선 42"/>
          <p:cNvCxnSpPr>
            <a:stCxn id="19" idx="0"/>
            <a:endCxn id="15" idx="2"/>
          </p:cNvCxnSpPr>
          <p:nvPr/>
        </p:nvCxnSpPr>
        <p:spPr>
          <a:xfrm rot="16200000" flipV="1">
            <a:off x="17643905" y="3891755"/>
            <a:ext cx="2006649" cy="5159827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꺾인 연결선 46"/>
          <p:cNvCxnSpPr>
            <a:stCxn id="21" idx="0"/>
            <a:endCxn id="18" idx="2"/>
          </p:cNvCxnSpPr>
          <p:nvPr/>
        </p:nvCxnSpPr>
        <p:spPr>
          <a:xfrm rot="5400000" flipH="1" flipV="1">
            <a:off x="9904161" y="3913524"/>
            <a:ext cx="2006647" cy="10319659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꺾인 연결선 50"/>
          <p:cNvCxnSpPr>
            <a:stCxn id="22" idx="0"/>
            <a:endCxn id="18" idx="2"/>
          </p:cNvCxnSpPr>
          <p:nvPr/>
        </p:nvCxnSpPr>
        <p:spPr>
          <a:xfrm rot="5400000" flipH="1" flipV="1">
            <a:off x="12484076" y="6493439"/>
            <a:ext cx="2006647" cy="5159829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꺾인 연결선 53"/>
          <p:cNvCxnSpPr>
            <a:stCxn id="23" idx="0"/>
            <a:endCxn id="18" idx="2"/>
          </p:cNvCxnSpPr>
          <p:nvPr/>
        </p:nvCxnSpPr>
        <p:spPr>
          <a:xfrm rot="16200000" flipV="1">
            <a:off x="15063992" y="9073352"/>
            <a:ext cx="2006647" cy="1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꺾인 연결선 56"/>
          <p:cNvCxnSpPr>
            <a:stCxn id="24" idx="0"/>
            <a:endCxn id="18" idx="2"/>
          </p:cNvCxnSpPr>
          <p:nvPr/>
        </p:nvCxnSpPr>
        <p:spPr>
          <a:xfrm rot="16200000" flipV="1">
            <a:off x="17643906" y="6493438"/>
            <a:ext cx="2006647" cy="5159829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꺾인 연결선 59"/>
          <p:cNvCxnSpPr>
            <a:endCxn id="25" idx="0"/>
          </p:cNvCxnSpPr>
          <p:nvPr/>
        </p:nvCxnSpPr>
        <p:spPr>
          <a:xfrm rot="5400000">
            <a:off x="20223818" y="11675034"/>
            <a:ext cx="2006648" cy="2"/>
          </a:xfrm>
          <a:prstGeom prst="bentConnector3">
            <a:avLst>
              <a:gd name="adj1" fmla="val 50000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384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</a:t>
            </a:r>
            <a:r>
              <a:rPr lang="en-US" altLang="ko-KR" b="1" dirty="0" smtClean="0"/>
              <a:t>(7/12)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244" y="2847590"/>
            <a:ext cx="9787706" cy="95312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5680" y="6582161"/>
            <a:ext cx="8265020" cy="96164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156830" y="9874251"/>
            <a:ext cx="2264270" cy="81279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74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</a:t>
            </a:r>
            <a:r>
              <a:rPr lang="en-US" altLang="ko-KR" b="1" dirty="0" smtClean="0"/>
              <a:t>(8/12)</a:t>
            </a:r>
            <a:endParaRPr lang="ko-KR" altLang="en-US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773252"/>
              </p:ext>
            </p:extLst>
          </p:nvPr>
        </p:nvGraphicFramePr>
        <p:xfrm>
          <a:off x="719848" y="3951881"/>
          <a:ext cx="12000743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874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1329874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  <a:gridCol w="3368992">
                  <a:extLst>
                    <a:ext uri="{9D8B030D-6E8A-4147-A177-3AD203B41FA5}">
                      <a16:colId xmlns:a16="http://schemas.microsoft.com/office/drawing/2014/main" val="383155024"/>
                    </a:ext>
                  </a:extLst>
                </a:gridCol>
                <a:gridCol w="1870392">
                  <a:extLst>
                    <a:ext uri="{9D8B030D-6E8A-4147-A177-3AD203B41FA5}">
                      <a16:colId xmlns:a16="http://schemas.microsoft.com/office/drawing/2014/main" val="219908418"/>
                    </a:ext>
                  </a:extLst>
                </a:gridCol>
                <a:gridCol w="2005380">
                  <a:extLst>
                    <a:ext uri="{9D8B030D-6E8A-4147-A177-3AD203B41FA5}">
                      <a16:colId xmlns:a16="http://schemas.microsoft.com/office/drawing/2014/main" val="1210281371"/>
                    </a:ext>
                  </a:extLst>
                </a:gridCol>
                <a:gridCol w="2096231">
                  <a:extLst>
                    <a:ext uri="{9D8B030D-6E8A-4147-A177-3AD203B41FA5}">
                      <a16:colId xmlns:a16="http://schemas.microsoft.com/office/drawing/2014/main" val="103719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점수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합격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H(x)</a:t>
                      </a:r>
                    </a:p>
                    <a:p>
                      <a:pPr latinLnBrk="1"/>
                      <a:r>
                        <a:rPr lang="en-US" altLang="ko-KR" sz="4000" dirty="0" smtClean="0"/>
                        <a:t>a=0.03,</a:t>
                      </a:r>
                      <a:r>
                        <a:rPr lang="en-US" altLang="ko-KR" sz="4000" baseline="0" dirty="0" smtClean="0"/>
                        <a:t> b=-5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비용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기울기</a:t>
                      </a:r>
                      <a:endParaRPr lang="en-US" altLang="ko-KR" sz="4000" dirty="0" smtClean="0"/>
                    </a:p>
                    <a:p>
                      <a:pPr latinLnBrk="1"/>
                      <a:r>
                        <a:rPr lang="en-US" altLang="ko-KR" sz="4000" dirty="0" smtClean="0"/>
                        <a:t>(a)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기울기</a:t>
                      </a:r>
                      <a:endParaRPr lang="en-US" altLang="ko-KR" sz="4000" dirty="0" smtClean="0"/>
                    </a:p>
                    <a:p>
                      <a:pPr latinLnBrk="1"/>
                      <a:r>
                        <a:rPr lang="en-US" altLang="ko-KR" sz="4000" dirty="0" smtClean="0"/>
                        <a:t>(b)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0.2426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0.0121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32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0.0173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0.0174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0.5534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0.0173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50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0.0293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0.0298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1.4656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0.0293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58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0.0370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0.0377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2.1442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0.0370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60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0.0392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3.2400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-57.650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-0.96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75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0.0601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2.8120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-70.493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-0.94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95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0.1043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2.2602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-85.088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-0.89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평균</a:t>
                      </a:r>
                      <a:endParaRPr lang="ko-KR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1.2013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-29.832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-0.385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15258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13" y="11095291"/>
            <a:ext cx="8057137" cy="161142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490772" y="2990277"/>
            <a:ext cx="12893228" cy="8718806"/>
            <a:chOff x="10859731" y="3217718"/>
            <a:chExt cx="12893228" cy="8718806"/>
          </a:xfrm>
        </p:grpSpPr>
        <p:grpSp>
          <p:nvGrpSpPr>
            <p:cNvPr id="22" name="그룹 21"/>
            <p:cNvGrpSpPr/>
            <p:nvPr/>
          </p:nvGrpSpPr>
          <p:grpSpPr>
            <a:xfrm>
              <a:off x="13041521" y="3791756"/>
              <a:ext cx="10711438" cy="8144768"/>
              <a:chOff x="13662660" y="3295189"/>
              <a:chExt cx="10721340" cy="9409351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52449" y="3409489"/>
                <a:ext cx="8575902" cy="8101261"/>
              </a:xfrm>
              <a:prstGeom prst="rect">
                <a:avLst/>
              </a:prstGeom>
            </p:spPr>
          </p:pic>
          <p:cxnSp>
            <p:nvCxnSpPr>
              <p:cNvPr id="25" name="직선 화살표 연결선 24"/>
              <p:cNvCxnSpPr/>
              <p:nvPr/>
            </p:nvCxnSpPr>
            <p:spPr>
              <a:xfrm flipV="1">
                <a:off x="13662660" y="3295189"/>
                <a:ext cx="0" cy="8422958"/>
              </a:xfrm>
              <a:prstGeom prst="straightConnector1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13670280" y="11718147"/>
                <a:ext cx="9951720" cy="0"/>
              </a:xfrm>
              <a:prstGeom prst="straightConnector1">
                <a:avLst/>
              </a:prstGeom>
              <a:noFill/>
              <a:ln w="762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7" name="직선 화살표 연결선 26"/>
              <p:cNvCxnSpPr/>
              <p:nvPr/>
            </p:nvCxnSpPr>
            <p:spPr>
              <a:xfrm>
                <a:off x="15278100" y="7162800"/>
                <a:ext cx="2743200" cy="4774844"/>
              </a:xfrm>
              <a:prstGeom prst="straightConnector1">
                <a:avLst/>
              </a:prstGeom>
              <a:noFill/>
              <a:ln w="76200" cap="flat">
                <a:solidFill>
                  <a:srgbClr val="FF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1717000" y="11937644"/>
                <a:ext cx="26670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en-US" sz="4000" dirty="0" smtClean="0"/>
                  <a:t>가중치</a:t>
                </a:r>
                <a:r>
                  <a:rPr lang="en-US" altLang="ko-KR" sz="4000" dirty="0" smtClean="0"/>
                  <a:t>(W)</a:t>
                </a:r>
                <a:endParaRPr kumimoji="0" lang="ko-KR" alt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nela Text Regular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5773400" y="11946006"/>
                <a:ext cx="1600200" cy="7585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4000" dirty="0" smtClean="0"/>
                  <a:t>0.03</a:t>
                </a:r>
                <a:endParaRPr kumimoji="0" lang="ko-KR" altLang="en-US" sz="4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nela Text Regular"/>
                </a:endParaRPr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V="1">
                <a:off x="16573500" y="9296401"/>
                <a:ext cx="0" cy="2421746"/>
              </a:xfrm>
              <a:prstGeom prst="straightConnector1">
                <a:avLst/>
              </a:prstGeom>
              <a:noFill/>
              <a:ln w="76200" cap="flat">
                <a:solidFill>
                  <a:schemeClr val="tx1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10859731" y="3217718"/>
              <a:ext cx="266453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4000" dirty="0" smtClean="0"/>
                <a:t>Cost(W)</a:t>
              </a:r>
              <a:endParaRPr kumimoji="0" lang="ko-KR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4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</a:t>
            </a:r>
            <a:r>
              <a:rPr lang="en-US" altLang="ko-KR" b="1" dirty="0" smtClean="0"/>
              <a:t>(9/12)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244" y="2847590"/>
            <a:ext cx="9787706" cy="95312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5680" y="7458461"/>
            <a:ext cx="12436970" cy="96164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156830" y="10655301"/>
            <a:ext cx="1845170" cy="26034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940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</a:t>
            </a:r>
            <a:r>
              <a:rPr lang="en-US" altLang="ko-KR" b="1" dirty="0" smtClean="0"/>
              <a:t>(10/12)</a:t>
            </a:r>
            <a:endParaRPr lang="ko-KR" altLang="en-US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984" y="3306561"/>
            <a:ext cx="10362370" cy="20056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576653" y="5671193"/>
            <a:ext cx="11387061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3600" b="1" dirty="0" err="1" smtClean="0">
                <a:solidFill>
                  <a:schemeClr val="tx1"/>
                </a:solidFill>
              </a:rPr>
              <a:t>학습율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0.01</a:t>
            </a: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3600" b="1" dirty="0" smtClean="0">
              <a:solidFill>
                <a:schemeClr val="tx1"/>
              </a:solidFill>
            </a:endParaRP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3600" b="1" dirty="0" err="1" smtClean="0">
                <a:solidFill>
                  <a:schemeClr val="tx1"/>
                </a:solidFill>
              </a:rPr>
              <a:t>a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의 가중치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0.03, </a:t>
            </a: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3600" b="1" dirty="0" smtClean="0">
                <a:solidFill>
                  <a:schemeClr val="tx1"/>
                </a:solidFill>
              </a:rPr>
              <a:t>b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의 절편 가중치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-5</a:t>
            </a: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3600" b="1" dirty="0" smtClean="0">
              <a:solidFill>
                <a:schemeClr val="tx1"/>
              </a:solidFill>
            </a:endParaRP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3600" b="1" dirty="0">
                <a:solidFill>
                  <a:schemeClr val="tx1"/>
                </a:solidFill>
              </a:rPr>
              <a:t>a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의 기울기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-29.832</a:t>
            </a: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3600" b="1" dirty="0" smtClean="0">
                <a:solidFill>
                  <a:schemeClr val="tx1"/>
                </a:solidFill>
              </a:rPr>
              <a:t>b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의 절편 기울기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-0.385</a:t>
            </a: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3600" b="1" dirty="0" smtClean="0">
              <a:solidFill>
                <a:schemeClr val="tx1"/>
              </a:solidFill>
            </a:endParaRP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3600" b="1" dirty="0" smtClean="0">
                <a:solidFill>
                  <a:schemeClr val="tx1"/>
                </a:solidFill>
              </a:rPr>
              <a:t>다음 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a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의 가중치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: 0.03-(0.01*-29.832) = 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0.3983</a:t>
            </a:r>
          </a:p>
          <a:p>
            <a:pPr marL="857250" marR="0" indent="-8572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3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다음 </a:t>
            </a: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b</a:t>
            </a:r>
            <a:r>
              <a:rPr kumimoji="0" lang="ko-KR" altLang="en-US" sz="3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의 가중치</a:t>
            </a: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sym typeface="Canela Text Regular"/>
              </a:rPr>
              <a:t>: -5-(0.01*-0.385) = </a:t>
            </a: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sym typeface="Canela Text Regular"/>
              </a:rPr>
              <a:t>-4.9961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32292"/>
              </p:ext>
            </p:extLst>
          </p:nvPr>
        </p:nvGraphicFramePr>
        <p:xfrm>
          <a:off x="575910" y="3813774"/>
          <a:ext cx="12000743" cy="691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9874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1329874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  <a:gridCol w="3368992">
                  <a:extLst>
                    <a:ext uri="{9D8B030D-6E8A-4147-A177-3AD203B41FA5}">
                      <a16:colId xmlns:a16="http://schemas.microsoft.com/office/drawing/2014/main" val="383155024"/>
                    </a:ext>
                  </a:extLst>
                </a:gridCol>
                <a:gridCol w="1870392">
                  <a:extLst>
                    <a:ext uri="{9D8B030D-6E8A-4147-A177-3AD203B41FA5}">
                      <a16:colId xmlns:a16="http://schemas.microsoft.com/office/drawing/2014/main" val="219908418"/>
                    </a:ext>
                  </a:extLst>
                </a:gridCol>
                <a:gridCol w="2005380">
                  <a:extLst>
                    <a:ext uri="{9D8B030D-6E8A-4147-A177-3AD203B41FA5}">
                      <a16:colId xmlns:a16="http://schemas.microsoft.com/office/drawing/2014/main" val="1210281371"/>
                    </a:ext>
                  </a:extLst>
                </a:gridCol>
                <a:gridCol w="2096231">
                  <a:extLst>
                    <a:ext uri="{9D8B030D-6E8A-4147-A177-3AD203B41FA5}">
                      <a16:colId xmlns:a16="http://schemas.microsoft.com/office/drawing/2014/main" val="103719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점수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합격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H(x)</a:t>
                      </a:r>
                    </a:p>
                    <a:p>
                      <a:pPr latinLnBrk="1"/>
                      <a:r>
                        <a:rPr lang="en-US" altLang="ko-KR" sz="4000" dirty="0" smtClean="0"/>
                        <a:t>a=0.03,</a:t>
                      </a:r>
                      <a:r>
                        <a:rPr lang="en-US" altLang="ko-KR" sz="4000" baseline="0" dirty="0" smtClean="0"/>
                        <a:t> b=-5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비용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기울기</a:t>
                      </a:r>
                      <a:endParaRPr lang="en-US" altLang="ko-KR" sz="4000" dirty="0" smtClean="0"/>
                    </a:p>
                    <a:p>
                      <a:pPr latinLnBrk="1"/>
                      <a:r>
                        <a:rPr lang="en-US" altLang="ko-KR" sz="4000" dirty="0" smtClean="0"/>
                        <a:t>(a)</a:t>
                      </a:r>
                      <a:endParaRPr lang="ko-KR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기울기</a:t>
                      </a:r>
                      <a:endParaRPr lang="en-US" altLang="ko-KR" sz="4000" dirty="0" smtClean="0"/>
                    </a:p>
                    <a:p>
                      <a:pPr latinLnBrk="1"/>
                      <a:r>
                        <a:rPr lang="en-US" altLang="ko-KR" sz="4000" dirty="0" smtClean="0"/>
                        <a:t>(b)</a:t>
                      </a:r>
                      <a:endParaRPr lang="ko-KR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0.0121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0.0122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0.2426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0.0121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32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0.0173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0.0174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0.5534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0.0173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50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0.0293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0.0298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1.4656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0.0293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58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0.0370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0.0377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2.1442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0.0370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60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0.0392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3.2400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-57.650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-0.96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75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0.0601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2.8120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-70.493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-0.94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95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0.1043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2.2602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-85.088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-0.89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4000" dirty="0" smtClean="0"/>
                        <a:t>평균</a:t>
                      </a:r>
                      <a:endParaRPr lang="ko-KR" altLang="en-US" sz="4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1.2013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-29.832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 smtClean="0"/>
                        <a:t>-0.385</a:t>
                      </a:r>
                      <a:endParaRPr lang="ko-KR" alt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1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</a:t>
            </a:r>
            <a:r>
              <a:rPr lang="en-US" altLang="ko-KR" b="1" dirty="0" smtClean="0"/>
              <a:t>(11/12)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아무 가중치나 설정한다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해당 가중치의 </a:t>
            </a:r>
            <a:r>
              <a:rPr lang="ko-KR" altLang="en-US" dirty="0" err="1"/>
              <a:t>가설함수</a:t>
            </a:r>
            <a:r>
              <a:rPr lang="ko-KR" altLang="en-US" dirty="0"/>
              <a:t> 값을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비용함수를</a:t>
            </a:r>
            <a:r>
              <a:rPr lang="ko-KR" altLang="en-US" dirty="0"/>
              <a:t> 통해 </a:t>
            </a:r>
            <a:r>
              <a:rPr lang="en-US" altLang="ko-KR" dirty="0"/>
              <a:t>Cost</a:t>
            </a:r>
            <a:r>
              <a:rPr lang="ko-KR" altLang="en-US" dirty="0"/>
              <a:t>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/>
              <a:t>비용함수의</a:t>
            </a:r>
            <a:r>
              <a:rPr lang="ko-KR" altLang="en-US" dirty="0"/>
              <a:t> 기울기를 구한다</a:t>
            </a:r>
            <a:r>
              <a:rPr lang="en-US" altLang="ko-KR" dirty="0"/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기울기와 </a:t>
            </a:r>
            <a:r>
              <a:rPr lang="ko-KR" altLang="en-US" dirty="0" err="1"/>
              <a:t>학습율을</a:t>
            </a:r>
            <a:r>
              <a:rPr lang="ko-KR" altLang="en-US" dirty="0"/>
              <a:t> 곱하여 가중치를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244" y="2847590"/>
            <a:ext cx="9787706" cy="953126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5680" y="8410961"/>
            <a:ext cx="5712320" cy="96164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15244" y="7753352"/>
            <a:ext cx="9787706" cy="4625498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93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예제</a:t>
            </a:r>
            <a:r>
              <a:rPr lang="en-US" altLang="ko-KR" b="1" dirty="0"/>
              <a:t>(</a:t>
            </a:r>
            <a:r>
              <a:rPr lang="en-US" altLang="ko-KR" b="1" dirty="0" smtClean="0"/>
              <a:t>12/12)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02222" y="6207382"/>
            <a:ext cx="6318028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Epoch:</a:t>
            </a: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0, </a:t>
            </a:r>
            <a:r>
              <a:rPr lang="en-US" altLang="ko-KR" sz="3600" b="1" dirty="0" smtClean="0">
                <a:solidFill>
                  <a:srgbClr val="0066FF"/>
                </a:solidFill>
              </a:rPr>
              <a:t>w</a:t>
            </a: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=0.03, b=-5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7166" y="12553989"/>
            <a:ext cx="856396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Epoch:</a:t>
            </a: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10000, </a:t>
            </a:r>
            <a:r>
              <a:rPr lang="en-US" altLang="ko-KR" sz="3600" b="1" dirty="0">
                <a:solidFill>
                  <a:srgbClr val="0066FF"/>
                </a:solidFill>
              </a:rPr>
              <a:t>w</a:t>
            </a: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=0.152, b=-</a:t>
            </a:r>
            <a:r>
              <a:rPr lang="en-US" altLang="ko-KR" sz="3600" b="1" dirty="0" smtClean="0">
                <a:solidFill>
                  <a:srgbClr val="0066FF"/>
                </a:solidFill>
              </a:rPr>
              <a:t>9.709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71111" y="10637866"/>
            <a:ext cx="9373842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spc="0" normalizeH="0" baseline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Epoch:</a:t>
            </a: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</a:t>
            </a:r>
            <a:r>
              <a:rPr lang="en-US" altLang="ko-KR" sz="3600" b="1" dirty="0">
                <a:solidFill>
                  <a:srgbClr val="0066FF"/>
                </a:solidFill>
              </a:rPr>
              <a:t>1</a:t>
            </a: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0000000, </a:t>
            </a:r>
            <a:r>
              <a:rPr lang="en-US" altLang="ko-KR" sz="3600" b="1" dirty="0" smtClean="0">
                <a:solidFill>
                  <a:srgbClr val="0066FF"/>
                </a:solidFill>
              </a:rPr>
              <a:t>w</a:t>
            </a:r>
            <a:r>
              <a:rPr kumimoji="0" lang="en-US" altLang="ko-KR" sz="3600" b="1" i="0" u="none" strike="noStrike" cap="none" spc="0" normalizeH="0" dirty="0" smtClean="0">
                <a:ln>
                  <a:noFill/>
                </a:ln>
                <a:solidFill>
                  <a:srgbClr val="0066FF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=2.111, b=-124.553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0066FF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928" y="3810000"/>
            <a:ext cx="9344025" cy="6438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172" y="7330001"/>
            <a:ext cx="7219950" cy="5105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490" y="3092104"/>
            <a:ext cx="10481492" cy="30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결론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2217906"/>
            <a:ext cx="21948577" cy="10278894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5100" b="1" dirty="0"/>
              <a:t>기계학습 및 </a:t>
            </a:r>
            <a:r>
              <a:rPr lang="ko-KR" altLang="en-US" sz="5100" b="1" dirty="0" err="1"/>
              <a:t>딥러닝의</a:t>
            </a:r>
            <a:r>
              <a:rPr lang="ko-KR" altLang="en-US" sz="5100" b="1" dirty="0"/>
              <a:t> 지도학습에는 크게 </a:t>
            </a:r>
            <a:r>
              <a:rPr lang="en-US" altLang="ko-KR" sz="5100" b="1" dirty="0"/>
              <a:t>2</a:t>
            </a:r>
            <a:r>
              <a:rPr lang="ko-KR" altLang="en-US" sz="5100" b="1" dirty="0"/>
              <a:t>가지 </a:t>
            </a:r>
            <a:r>
              <a:rPr lang="ko-KR" altLang="en-US" sz="5100" b="1" dirty="0" smtClean="0"/>
              <a:t>분류가 </a:t>
            </a:r>
            <a:r>
              <a:rPr lang="ko-KR" altLang="en-US" sz="5100" b="1" dirty="0"/>
              <a:t>있음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3800" dirty="0"/>
              <a:t> </a:t>
            </a:r>
            <a:r>
              <a:rPr lang="ko-KR" altLang="en-US" sz="3800" dirty="0" smtClean="0"/>
              <a:t>회귀</a:t>
            </a:r>
            <a:r>
              <a:rPr lang="en-US" altLang="ko-KR" sz="3800" dirty="0"/>
              <a:t>: </a:t>
            </a:r>
            <a:r>
              <a:rPr lang="ko-KR" altLang="en-US" sz="3800" dirty="0" err="1"/>
              <a:t>선형회귀</a:t>
            </a:r>
            <a:endParaRPr lang="ko-KR" altLang="en-US" sz="3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3800" dirty="0"/>
              <a:t> </a:t>
            </a:r>
            <a:r>
              <a:rPr lang="ko-KR" altLang="en-US" sz="3800" dirty="0" smtClean="0"/>
              <a:t>분류</a:t>
            </a:r>
            <a:r>
              <a:rPr lang="en-US" altLang="ko-KR" sz="3800" dirty="0"/>
              <a:t>: </a:t>
            </a:r>
            <a:r>
              <a:rPr lang="ko-KR" altLang="en-US" sz="3800" dirty="0" err="1"/>
              <a:t>로지스틱</a:t>
            </a:r>
            <a:r>
              <a:rPr lang="ko-KR" altLang="en-US" sz="3800" dirty="0"/>
              <a:t> </a:t>
            </a:r>
            <a:r>
              <a:rPr lang="ko-KR" altLang="en-US" sz="3800" dirty="0" smtClean="0"/>
              <a:t>회귀</a:t>
            </a:r>
            <a:endParaRPr lang="en-US" altLang="ko-KR" sz="3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r>
              <a:rPr lang="ko-KR" altLang="en-US" sz="5100" b="1" dirty="0" err="1"/>
              <a:t>로지스틱</a:t>
            </a:r>
            <a:r>
              <a:rPr lang="ko-KR" altLang="en-US" sz="5100" b="1" dirty="0"/>
              <a:t> 회귀에서 </a:t>
            </a:r>
            <a:r>
              <a:rPr lang="ko-KR" altLang="en-US" sz="5100" b="1" dirty="0" err="1"/>
              <a:t>선형회귀때</a:t>
            </a:r>
            <a:r>
              <a:rPr lang="ko-KR" altLang="en-US" sz="5100" b="1" dirty="0"/>
              <a:t> 사용한 함수를 그대로 사용하면 문제가 </a:t>
            </a:r>
            <a:r>
              <a:rPr lang="ko-KR" altLang="en-US" sz="5100" b="1" dirty="0" smtClean="0"/>
              <a:t>생김</a:t>
            </a:r>
            <a:endParaRPr lang="en-US" altLang="ko-KR" sz="51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3800" dirty="0" err="1"/>
              <a:t>로지스틱</a:t>
            </a:r>
            <a:r>
              <a:rPr lang="ko-KR" altLang="en-US" sz="3800" dirty="0"/>
              <a:t> 회귀의 범위는 </a:t>
            </a:r>
            <a:r>
              <a:rPr lang="en-US" altLang="ko-KR" sz="3800" dirty="0"/>
              <a:t>[0,1]</a:t>
            </a:r>
            <a:r>
              <a:rPr lang="ko-KR" altLang="en-US" sz="3800" dirty="0"/>
              <a:t>인데 </a:t>
            </a:r>
            <a:r>
              <a:rPr lang="ko-KR" altLang="en-US" sz="3800" dirty="0" err="1"/>
              <a:t>선형회귀의</a:t>
            </a:r>
            <a:r>
              <a:rPr lang="ko-KR" altLang="en-US" sz="3800" dirty="0"/>
              <a:t> 범위는 </a:t>
            </a:r>
            <a:r>
              <a:rPr lang="en-US" altLang="ko-KR" sz="3800" dirty="0"/>
              <a:t>[-∞,∞]</a:t>
            </a:r>
            <a:r>
              <a:rPr lang="ko-KR" altLang="en-US" sz="3800" dirty="0"/>
              <a:t>임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3800" dirty="0" err="1"/>
              <a:t>선형회귀</a:t>
            </a:r>
            <a:r>
              <a:rPr lang="ko-KR" altLang="en-US" sz="3800" dirty="0"/>
              <a:t> 함수를 사용할 경우 아무리 </a:t>
            </a:r>
            <a:r>
              <a:rPr lang="ko-KR" altLang="en-US" sz="3800" dirty="0" err="1"/>
              <a:t>파라미터를</a:t>
            </a:r>
            <a:r>
              <a:rPr lang="ko-KR" altLang="en-US" sz="3800" dirty="0"/>
              <a:t> 조정하여도 큰 오차 </a:t>
            </a:r>
            <a:r>
              <a:rPr lang="ko-KR" altLang="en-US" sz="3800" dirty="0" smtClean="0"/>
              <a:t>발생</a:t>
            </a:r>
            <a:endParaRPr lang="en-US" altLang="ko-KR" sz="3800" dirty="0" smtClean="0"/>
          </a:p>
          <a:p>
            <a:pPr lvl="1"/>
            <a:endParaRPr lang="en-US" altLang="ko-KR" dirty="0" smtClean="0"/>
          </a:p>
          <a:p>
            <a:r>
              <a:rPr lang="ko-KR" altLang="en-US" sz="5100" b="1" dirty="0"/>
              <a:t>이를 해결하기 위하여 </a:t>
            </a:r>
            <a:r>
              <a:rPr lang="ko-KR" altLang="en-US" sz="5100" b="1" dirty="0" err="1"/>
              <a:t>시그모이드</a:t>
            </a:r>
            <a:r>
              <a:rPr lang="ko-KR" altLang="en-US" sz="5100" b="1" dirty="0"/>
              <a:t> 함수 </a:t>
            </a:r>
            <a:r>
              <a:rPr lang="ko-KR" altLang="en-US" sz="5100" b="1" dirty="0" smtClean="0"/>
              <a:t>활용</a:t>
            </a:r>
            <a:endParaRPr lang="en-US" altLang="ko-KR" sz="51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3800" dirty="0"/>
              <a:t>(</a:t>
            </a:r>
            <a:r>
              <a:rPr lang="ko-KR" altLang="en-US" sz="3800" dirty="0"/>
              <a:t>곡선</a:t>
            </a:r>
            <a:r>
              <a:rPr lang="en-US" altLang="ko-KR" sz="3800" dirty="0"/>
              <a:t>) S </a:t>
            </a:r>
            <a:r>
              <a:rPr lang="ko-KR" altLang="en-US" sz="3800" dirty="0"/>
              <a:t>모양의 곡선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3800" dirty="0"/>
              <a:t>두개의 수평 점근선 사이에서 단조증가하면서 두 점근선 중간쯤에서 변곡점을 갖는 곡선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3800" dirty="0"/>
              <a:t>(</a:t>
            </a:r>
            <a:r>
              <a:rPr lang="ko-KR" altLang="en-US" sz="3800" dirty="0"/>
              <a:t>함수</a:t>
            </a:r>
            <a:r>
              <a:rPr lang="en-US" altLang="ko-KR" sz="3800" dirty="0"/>
              <a:t>) </a:t>
            </a:r>
            <a:r>
              <a:rPr lang="ko-KR" altLang="en-US" sz="3800" dirty="0" err="1"/>
              <a:t>시그모이드</a:t>
            </a:r>
            <a:r>
              <a:rPr lang="ko-KR" altLang="en-US" sz="3800" dirty="0"/>
              <a:t> 곡선을 나타내는 함수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3800" dirty="0" err="1"/>
              <a:t>로지스틱</a:t>
            </a:r>
            <a:r>
              <a:rPr lang="ko-KR" altLang="en-US" sz="3800" dirty="0"/>
              <a:t> 함수 및 </a:t>
            </a:r>
            <a:r>
              <a:rPr lang="en-US" altLang="ko-KR" sz="3800" dirty="0" err="1"/>
              <a:t>TanH</a:t>
            </a:r>
            <a:r>
              <a:rPr lang="en-US" altLang="ko-KR" sz="3800" dirty="0"/>
              <a:t> </a:t>
            </a:r>
            <a:r>
              <a:rPr lang="ko-KR" altLang="en-US" sz="3800" dirty="0"/>
              <a:t>함수는 </a:t>
            </a:r>
            <a:r>
              <a:rPr lang="ko-KR" altLang="en-US" sz="3800" dirty="0" err="1"/>
              <a:t>시그모이드</a:t>
            </a:r>
            <a:r>
              <a:rPr lang="ko-KR" altLang="en-US" sz="3800" dirty="0"/>
              <a:t> 함수의 </a:t>
            </a:r>
            <a:r>
              <a:rPr lang="ko-KR" altLang="en-US" sz="3800" dirty="0" smtClean="0"/>
              <a:t>종류임</a:t>
            </a:r>
            <a:endParaRPr lang="en-US" altLang="ko-KR" sz="3800" dirty="0" smtClean="0"/>
          </a:p>
          <a:p>
            <a:endParaRPr lang="en-US" altLang="ko-KR" dirty="0"/>
          </a:p>
          <a:p>
            <a:r>
              <a:rPr lang="ko-KR" altLang="en-US" sz="5100" b="1" dirty="0"/>
              <a:t>또한 </a:t>
            </a:r>
            <a:r>
              <a:rPr lang="ko-KR" altLang="en-US" sz="5100" b="1" dirty="0" err="1"/>
              <a:t>선형회귀</a:t>
            </a:r>
            <a:r>
              <a:rPr lang="ko-KR" altLang="en-US" sz="5100" b="1" dirty="0"/>
              <a:t> 함수의 </a:t>
            </a:r>
            <a:r>
              <a:rPr lang="ko-KR" altLang="en-US" sz="5100" b="1" dirty="0" err="1"/>
              <a:t>비용함수를</a:t>
            </a:r>
            <a:r>
              <a:rPr lang="ko-KR" altLang="en-US" sz="5100" b="1" dirty="0"/>
              <a:t> 그대로 사용하면 </a:t>
            </a:r>
            <a:r>
              <a:rPr lang="ko-KR" altLang="en-US" sz="5100" b="1" dirty="0" err="1"/>
              <a:t>시그모이드의</a:t>
            </a:r>
            <a:r>
              <a:rPr lang="ko-KR" altLang="en-US" sz="5100" b="1" dirty="0"/>
              <a:t> </a:t>
            </a:r>
            <a:r>
              <a:rPr lang="ko-KR" altLang="en-US" sz="5100" b="1" dirty="0" err="1"/>
              <a:t>지수함수로</a:t>
            </a:r>
            <a:r>
              <a:rPr lang="ko-KR" altLang="en-US" sz="5100" b="1" dirty="0"/>
              <a:t> 인해 </a:t>
            </a:r>
            <a:r>
              <a:rPr lang="en-US" altLang="ko-KR" sz="5100" b="1" dirty="0"/>
              <a:t>local cost minimum</a:t>
            </a:r>
            <a:r>
              <a:rPr lang="ko-KR" altLang="en-US" sz="5100" b="1" dirty="0"/>
              <a:t>에 빠지는 문제가 </a:t>
            </a:r>
            <a:r>
              <a:rPr lang="ko-KR" altLang="en-US" sz="5100" b="1" dirty="0" smtClean="0"/>
              <a:t>생김</a:t>
            </a:r>
            <a:endParaRPr lang="en-US" altLang="ko-KR" sz="5100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이를 </a:t>
            </a:r>
            <a:r>
              <a:rPr lang="ko-KR" altLang="en-US" dirty="0"/>
              <a:t>해결하기 위하여 </a:t>
            </a:r>
            <a:r>
              <a:rPr lang="ko-KR" altLang="en-US" dirty="0" err="1"/>
              <a:t>로지스틱</a:t>
            </a:r>
            <a:r>
              <a:rPr lang="ko-KR" altLang="en-US" dirty="0"/>
              <a:t> 회귀만의 </a:t>
            </a:r>
            <a:r>
              <a:rPr lang="ko-KR" altLang="en-US" dirty="0" err="1"/>
              <a:t>비용함수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sz="5100" b="1" dirty="0"/>
              <a:t>그러나 비용함수에서 </a:t>
            </a:r>
            <a:r>
              <a:rPr lang="ko-KR" altLang="en-US" sz="5100" b="1" dirty="0" err="1"/>
              <a:t>미분한것은</a:t>
            </a:r>
            <a:r>
              <a:rPr lang="ko-KR" altLang="en-US" sz="5100" b="1" dirty="0"/>
              <a:t> </a:t>
            </a:r>
            <a:r>
              <a:rPr lang="ko-KR" altLang="en-US" sz="5100" b="1" dirty="0" err="1"/>
              <a:t>선형회귀와</a:t>
            </a:r>
            <a:r>
              <a:rPr lang="ko-KR" altLang="en-US" sz="5100" b="1" dirty="0"/>
              <a:t> 로지스틱회귀 </a:t>
            </a:r>
            <a:r>
              <a:rPr lang="ko-KR" altLang="en-US" sz="5100" b="1" dirty="0" smtClean="0"/>
              <a:t>동</a:t>
            </a:r>
            <a:r>
              <a:rPr lang="ko-KR" altLang="en-US" sz="5100" b="1" dirty="0"/>
              <a:t>일</a:t>
            </a:r>
            <a:endParaRPr lang="en-US" altLang="ko-KR" sz="5100" b="1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14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지도학습</a:t>
            </a:r>
            <a:r>
              <a:rPr lang="en-US" altLang="ko-KR" dirty="0" smtClean="0"/>
              <a:t>(Supervised Learning)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회귀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err="1"/>
              <a:t>선형회귀</a:t>
            </a:r>
            <a:r>
              <a:rPr lang="en-US" altLang="ko-KR" dirty="0"/>
              <a:t>(Linear regression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FF0000"/>
                </a:solidFill>
              </a:rPr>
              <a:t>분류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dirty="0" err="1" smtClean="0">
                <a:solidFill>
                  <a:srgbClr val="FF0000"/>
                </a:solidFill>
              </a:rPr>
              <a:t>로지스틱</a:t>
            </a:r>
            <a:r>
              <a:rPr lang="ko-KR" altLang="en-US" dirty="0" smtClean="0">
                <a:solidFill>
                  <a:srgbClr val="FF0000"/>
                </a:solidFill>
              </a:rPr>
              <a:t> 회귀</a:t>
            </a:r>
            <a:r>
              <a:rPr lang="en-US" altLang="ko-KR" dirty="0" smtClean="0">
                <a:solidFill>
                  <a:srgbClr val="FF0000"/>
                </a:solidFill>
              </a:rPr>
              <a:t>(Logistic regression)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1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선형 회귀</a:t>
            </a:r>
            <a:r>
              <a:rPr lang="en-US" altLang="ko-KR" b="1" dirty="0"/>
              <a:t>(Linear Regression)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공부시간과</a:t>
            </a:r>
            <a:r>
              <a:rPr lang="ko-KR" altLang="en-US" b="1" dirty="0" smtClean="0"/>
              <a:t> 점수의 학습 모델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9089571" y="3210539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과거 공부시간 </a:t>
            </a: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/ </a:t>
            </a: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점수 기록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089570" y="6174547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선형 회귀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89569" y="9138556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가설 방정식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19200" y="9138556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5</a:t>
            </a: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시간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44255" y="9138556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예상 점수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flipH="1">
            <a:off x="12191999" y="4790459"/>
            <a:ext cx="1" cy="1384088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화살표 연결선 10"/>
          <p:cNvCxnSpPr>
            <a:stCxn id="7" idx="3"/>
            <a:endCxn id="6" idx="1"/>
          </p:cNvCxnSpPr>
          <p:nvPr/>
        </p:nvCxnSpPr>
        <p:spPr>
          <a:xfrm>
            <a:off x="7424057" y="9928516"/>
            <a:ext cx="1665512" cy="0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직선 화살표 연결선 13"/>
          <p:cNvCxnSpPr>
            <a:stCxn id="6" idx="3"/>
            <a:endCxn id="8" idx="1"/>
          </p:cNvCxnSpPr>
          <p:nvPr/>
        </p:nvCxnSpPr>
        <p:spPr>
          <a:xfrm>
            <a:off x="15294426" y="9928516"/>
            <a:ext cx="1349829" cy="0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>
            <a:stCxn id="5" idx="2"/>
            <a:endCxn id="6" idx="0"/>
          </p:cNvCxnSpPr>
          <p:nvPr/>
        </p:nvCxnSpPr>
        <p:spPr>
          <a:xfrm flipH="1">
            <a:off x="12191998" y="7754467"/>
            <a:ext cx="1" cy="1384089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08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4359309" y="3210539"/>
            <a:ext cx="6204857" cy="1579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입력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59308" y="6174547"/>
            <a:ext cx="6204857" cy="15799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모델</a:t>
            </a:r>
            <a:endParaRPr lang="en-US" altLang="ko-KR" sz="3200" dirty="0" smtClean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flipH="1">
            <a:off x="7461737" y="4790459"/>
            <a:ext cx="1" cy="1384088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직선 화살표 연결선 16"/>
          <p:cNvCxnSpPr>
            <a:stCxn id="5" idx="2"/>
            <a:endCxn id="9" idx="0"/>
          </p:cNvCxnSpPr>
          <p:nvPr/>
        </p:nvCxnSpPr>
        <p:spPr>
          <a:xfrm flipH="1">
            <a:off x="4359308" y="7754467"/>
            <a:ext cx="3102429" cy="2125083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타원 8"/>
          <p:cNvSpPr/>
          <p:nvPr/>
        </p:nvSpPr>
        <p:spPr>
          <a:xfrm>
            <a:off x="2847869" y="9879550"/>
            <a:ext cx="3022878" cy="2221667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venir Next Regular"/>
                <a:ea typeface="Avenir Next Regular"/>
                <a:cs typeface="Avenir Next Regular"/>
                <a:sym typeface="Avenir Next Regular"/>
              </a:rPr>
              <a:t>1</a:t>
            </a:r>
          </a:p>
          <a:p>
            <a:pPr marL="0" marR="0" indent="0" algn="ctr" defTabSz="1130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999971" y="9809211"/>
            <a:ext cx="3022878" cy="2221667"/>
          </a:xfrm>
          <a:prstGeom prst="ellipse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1130300">
              <a:lnSpc>
                <a:spcPct val="100000"/>
              </a:lnSpc>
            </a:pP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defTabSz="1130300">
              <a:lnSpc>
                <a:spcPct val="100000"/>
              </a:lnSpc>
            </a:pPr>
            <a:r>
              <a:rPr lang="en-US" altLang="ko-KR" sz="3200" dirty="0" smtClean="0">
                <a:solidFill>
                  <a:schemeClr val="tx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0</a:t>
            </a:r>
            <a:endParaRPr lang="en-US" altLang="ko-KR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defTabSz="1130300">
              <a:lnSpc>
                <a:spcPct val="100000"/>
              </a:lnSpc>
            </a:pPr>
            <a:endParaRPr lang="ko-KR" altLang="en-US" sz="3200" dirty="0">
              <a:solidFill>
                <a:schemeClr val="tx1"/>
              </a:solidFill>
              <a:latin typeface="Avenir Next Regular"/>
              <a:ea typeface="Avenir Next Regular"/>
              <a:cs typeface="Avenir Next Regular"/>
              <a:sym typeface="Avenir Next Regular"/>
            </a:endParaRPr>
          </a:p>
        </p:txBody>
      </p:sp>
      <p:cxnSp>
        <p:nvCxnSpPr>
          <p:cNvPr id="18" name="직선 화살표 연결선 17"/>
          <p:cNvCxnSpPr>
            <a:stCxn id="5" idx="2"/>
            <a:endCxn id="15" idx="0"/>
          </p:cNvCxnSpPr>
          <p:nvPr/>
        </p:nvCxnSpPr>
        <p:spPr>
          <a:xfrm>
            <a:off x="7461737" y="7754467"/>
            <a:ext cx="3049673" cy="2054744"/>
          </a:xfrm>
          <a:prstGeom prst="straightConnector1">
            <a:avLst/>
          </a:prstGeom>
          <a:noFill/>
          <a:ln w="63500" cap="flat">
            <a:solidFill>
              <a:schemeClr val="tx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/>
          <p:cNvSpPr txBox="1"/>
          <p:nvPr/>
        </p:nvSpPr>
        <p:spPr>
          <a:xfrm>
            <a:off x="13050950" y="3448766"/>
            <a:ext cx="9945237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000" dirty="0" err="1" smtClean="0"/>
              <a:t>연소득</a:t>
            </a:r>
            <a:r>
              <a:rPr lang="ko-KR" altLang="en-US" sz="4000" dirty="0" smtClean="0"/>
              <a:t>  </a:t>
            </a:r>
            <a:r>
              <a:rPr lang="en-US" altLang="ko-KR" sz="4000" dirty="0" smtClean="0"/>
              <a:t>4830</a:t>
            </a:r>
            <a:r>
              <a:rPr lang="ko-KR" altLang="en-US" sz="4000" dirty="0" smtClean="0"/>
              <a:t>만원은</a:t>
            </a:r>
            <a:r>
              <a:rPr lang="en-US" altLang="ko-KR" sz="4000" dirty="0" smtClean="0"/>
              <a:t>?</a:t>
            </a:r>
            <a:endParaRPr kumimoji="0" lang="en-US" altLang="ko-KR" sz="40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 smtClean="0"/>
              <a:t>    - 1</a:t>
            </a:r>
            <a:r>
              <a:rPr lang="ko-KR" altLang="en-US" sz="4000" dirty="0" smtClean="0"/>
              <a:t>은 맞다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부자다</a:t>
            </a:r>
            <a:r>
              <a:rPr lang="en-US" altLang="ko-KR" sz="4000" dirty="0" smtClean="0"/>
              <a:t>)</a:t>
            </a:r>
            <a:endParaRPr lang="en-US" altLang="ko-KR" sz="4000" dirty="0"/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 smtClean="0"/>
              <a:t>    - 0</a:t>
            </a:r>
            <a:r>
              <a:rPr lang="ko-KR" altLang="en-US" sz="4000" dirty="0" smtClean="0"/>
              <a:t>은 아니다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빈자다</a:t>
            </a:r>
            <a:r>
              <a:rPr lang="en-US" altLang="ko-KR" sz="4000" dirty="0" smtClean="0"/>
              <a:t>)</a:t>
            </a: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4000" dirty="0" smtClean="0"/>
          </a:p>
          <a:p>
            <a:pPr marL="571500" marR="0" indent="-5715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000" dirty="0" smtClean="0"/>
              <a:t>정보처리기사 </a:t>
            </a:r>
            <a:r>
              <a:rPr lang="en-US" altLang="ko-KR" sz="4000" dirty="0" smtClean="0"/>
              <a:t>68</a:t>
            </a:r>
            <a:r>
              <a:rPr lang="ko-KR" altLang="en-US" sz="4000" dirty="0" smtClean="0"/>
              <a:t>점은</a:t>
            </a:r>
            <a:r>
              <a:rPr lang="en-US" altLang="ko-KR" sz="4000" dirty="0" smtClean="0"/>
              <a:t>?</a:t>
            </a: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 smtClean="0"/>
              <a:t>    - 1</a:t>
            </a:r>
            <a:r>
              <a:rPr lang="ko-KR" altLang="en-US" sz="4000" dirty="0" smtClean="0"/>
              <a:t>은 맞다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합격</a:t>
            </a:r>
            <a:r>
              <a:rPr lang="en-US" altLang="ko-KR" sz="4000" dirty="0" smtClean="0"/>
              <a:t>)</a:t>
            </a: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4000" dirty="0" smtClean="0"/>
              <a:t>    - 0</a:t>
            </a:r>
            <a:r>
              <a:rPr lang="ko-KR" altLang="en-US" sz="4000" dirty="0" smtClean="0"/>
              <a:t>은 아니다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불합격</a:t>
            </a:r>
            <a:r>
              <a:rPr lang="en-US" altLang="ko-KR" sz="4000" dirty="0" smtClean="0"/>
              <a:t>)</a:t>
            </a:r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4000" dirty="0" smtClean="0"/>
          </a:p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sz="4000" dirty="0" smtClean="0"/>
          </a:p>
          <a:p>
            <a:pPr marL="571500" marR="0" indent="-57150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4000" dirty="0" smtClean="0"/>
              <a:t>이와 같이 보통 </a:t>
            </a:r>
            <a:r>
              <a:rPr lang="ko-KR" altLang="en-US" sz="4000" dirty="0" err="1" smtClean="0"/>
              <a:t>로지스틱</a:t>
            </a:r>
            <a:r>
              <a:rPr lang="ko-KR" altLang="en-US" sz="4000" dirty="0" smtClean="0"/>
              <a:t> 회귀는 두개의 범주를 말하며 다수의 범주를 구별할 때는 다항 </a:t>
            </a:r>
            <a:r>
              <a:rPr lang="ko-KR" altLang="en-US" sz="4000" dirty="0" err="1" smtClean="0"/>
              <a:t>로지스틱</a:t>
            </a:r>
            <a:r>
              <a:rPr lang="ko-KR" altLang="en-US" sz="4000" dirty="0" smtClean="0"/>
              <a:t> </a:t>
            </a:r>
            <a:r>
              <a:rPr lang="ko-KR" altLang="en-US" sz="4000" dirty="0" err="1" smtClean="0"/>
              <a:t>회귀라고</a:t>
            </a:r>
            <a:r>
              <a:rPr lang="ko-KR" altLang="en-US" sz="4000" dirty="0" smtClean="0"/>
              <a:t> 함</a:t>
            </a:r>
            <a:endParaRPr lang="en-US" altLang="ko-KR" sz="4000" dirty="0" smtClean="0"/>
          </a:p>
        </p:txBody>
      </p:sp>
    </p:spTree>
    <p:extLst>
      <p:ext uri="{BB962C8B-B14F-4D97-AF65-F5344CB8AC3E}">
        <p14:creationId xmlns:p14="http://schemas.microsoft.com/office/powerpoint/2010/main" val="3545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로지스틱</a:t>
            </a:r>
            <a:r>
              <a:rPr lang="ko-KR" altLang="en-US" b="1" dirty="0" smtClean="0"/>
              <a:t> 회귀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그래프 분포</a:t>
            </a:r>
            <a:endParaRPr lang="ko-KR" altLang="en-US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844913"/>
              </p:ext>
            </p:extLst>
          </p:nvPr>
        </p:nvGraphicFramePr>
        <p:xfrm>
          <a:off x="1148559" y="3528378"/>
          <a:ext cx="5341408" cy="877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026">
                  <a:extLst>
                    <a:ext uri="{9D8B030D-6E8A-4147-A177-3AD203B41FA5}">
                      <a16:colId xmlns:a16="http://schemas.microsoft.com/office/drawing/2014/main" val="4024428437"/>
                    </a:ext>
                  </a:extLst>
                </a:gridCol>
                <a:gridCol w="2687382">
                  <a:extLst>
                    <a:ext uri="{9D8B030D-6E8A-4147-A177-3AD203B41FA5}">
                      <a16:colId xmlns:a16="http://schemas.microsoft.com/office/drawing/2014/main" val="4176381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점수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600" dirty="0" smtClean="0"/>
                        <a:t>합격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20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32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10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58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0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3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60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75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0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95</a:t>
                      </a:r>
                      <a:endParaRPr lang="ko-KR" altLang="en-US" sz="6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600" dirty="0" smtClean="0"/>
                        <a:t>1</a:t>
                      </a:r>
                      <a:endParaRPr lang="ko-KR" altLang="en-US" sz="6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5335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828" y="2628167"/>
            <a:ext cx="9665310" cy="10180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92247" y="5339186"/>
            <a:ext cx="7139353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4000" b="1" dirty="0" smtClean="0"/>
              <a:t>문제점</a:t>
            </a:r>
            <a:endParaRPr lang="en-US" altLang="ko-KR" sz="4000" b="1" dirty="0" smtClean="0"/>
          </a:p>
          <a:p>
            <a:pPr marL="742950" indent="-742950" algn="l">
              <a:buFont typeface="+mj-lt"/>
              <a:buAutoNum type="arabicPeriod"/>
            </a:pPr>
            <a:r>
              <a:rPr lang="ko-KR" altLang="en-US" sz="4000" dirty="0" err="1"/>
              <a:t>로지스틱</a:t>
            </a:r>
            <a:r>
              <a:rPr lang="ko-KR" altLang="en-US" sz="4000" dirty="0"/>
              <a:t> 회귀의 범위는 </a:t>
            </a:r>
            <a:r>
              <a:rPr lang="en-US" altLang="ko-KR" sz="4000" dirty="0"/>
              <a:t>[0,1]</a:t>
            </a:r>
            <a:r>
              <a:rPr lang="ko-KR" altLang="en-US" sz="4000" dirty="0"/>
              <a:t>인데 </a:t>
            </a:r>
            <a:r>
              <a:rPr lang="ko-KR" altLang="en-US" sz="4000" dirty="0" err="1"/>
              <a:t>선형회귀의</a:t>
            </a:r>
            <a:r>
              <a:rPr lang="ko-KR" altLang="en-US" sz="4000" dirty="0"/>
              <a:t> 범위는 </a:t>
            </a:r>
            <a:r>
              <a:rPr lang="en-US" altLang="ko-KR" sz="4000" dirty="0"/>
              <a:t>[-∞,∞]</a:t>
            </a:r>
            <a:r>
              <a:rPr lang="ko-KR" altLang="en-US" sz="4000" dirty="0" smtClean="0"/>
              <a:t>임</a:t>
            </a: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  <a:p>
            <a:pPr marL="742950" marR="0" indent="-7429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rPr>
              <a:t>선형회귀</a:t>
            </a: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rPr>
              <a:t> 함수를 사용할 경우 아무리 </a:t>
            </a:r>
            <a:r>
              <a:rPr kumimoji="0" lang="ko-KR" alt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rPr>
              <a:t>파라미터를</a:t>
            </a: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rPr>
              <a:t> 조정하여도 큰 오차 발생</a:t>
            </a: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60999" y="3507962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</a:t>
            </a:r>
            <a:r>
              <a:rPr kumimoji="0" lang="ko-KR" altLang="en-US" sz="4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함수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933747" y="2667077"/>
                <a:ext cx="3300712" cy="6647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y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𝑤𝑥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+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𝑏</m:t>
                      </m:r>
                    </m:oMath>
                  </m:oMathPara>
                </a14:m>
                <a:endParaRPr kumimoji="0" lang="ko-KR" alt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747" y="2667077"/>
                <a:ext cx="3300712" cy="664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8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 smtClean="0"/>
              <a:t>증명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1/5)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28" y="2501900"/>
            <a:ext cx="9665310" cy="10180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616355" y="5375747"/>
            <a:ext cx="9548445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4000" b="1" dirty="0" smtClean="0"/>
              <a:t>문제점</a:t>
            </a:r>
            <a:endParaRPr lang="en-US" altLang="ko-KR" sz="4000" b="1" dirty="0" smtClean="0"/>
          </a:p>
          <a:p>
            <a:pPr marL="742950" indent="-742950" algn="l">
              <a:buFont typeface="+mj-lt"/>
              <a:buAutoNum type="arabicPeriod"/>
            </a:pPr>
            <a:r>
              <a:rPr lang="ko-KR" altLang="en-US" sz="4000" dirty="0" err="1"/>
              <a:t>로지스틱</a:t>
            </a:r>
            <a:r>
              <a:rPr lang="ko-KR" altLang="en-US" sz="4000" dirty="0"/>
              <a:t> 회귀의 범위는 </a:t>
            </a:r>
            <a:r>
              <a:rPr lang="en-US" altLang="ko-KR" sz="4000" dirty="0"/>
              <a:t>[0,1]</a:t>
            </a:r>
            <a:r>
              <a:rPr lang="ko-KR" altLang="en-US" sz="4000" dirty="0"/>
              <a:t>인데 </a:t>
            </a:r>
            <a:r>
              <a:rPr lang="ko-KR" altLang="en-US" sz="4000" dirty="0" err="1"/>
              <a:t>선형회귀의</a:t>
            </a:r>
            <a:r>
              <a:rPr lang="ko-KR" altLang="en-US" sz="4000" dirty="0"/>
              <a:t> 범위는 </a:t>
            </a:r>
            <a:r>
              <a:rPr lang="en-US" altLang="ko-KR" sz="4000" dirty="0"/>
              <a:t>[-∞,∞]</a:t>
            </a:r>
            <a:r>
              <a:rPr lang="ko-KR" altLang="en-US" sz="4000" dirty="0" smtClean="0"/>
              <a:t>임</a:t>
            </a: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  <a:p>
            <a:pPr marL="742950" marR="0" indent="-742950" algn="l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rPr>
              <a:t>선형회귀</a:t>
            </a: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rPr>
              <a:t> 함수를 사용할 경우 아무리 </a:t>
            </a:r>
            <a:r>
              <a:rPr kumimoji="0" lang="ko-KR" altLang="en-US" sz="4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rPr>
              <a:t>파라미터를</a:t>
            </a:r>
            <a:r>
              <a:rPr kumimoji="0" lang="ko-KR" altLang="en-US" sz="4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nela Text Regular"/>
              </a:rPr>
              <a:t> 조정하여도 큰 오차 발생</a:t>
            </a:r>
            <a:endParaRPr kumimoji="0" lang="en-US" altLang="ko-KR" sz="4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nela Text Regula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00268" y="3654201"/>
            <a:ext cx="6496650" cy="767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400" rtl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1" i="0" u="none" strike="noStrike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선형회귀</a:t>
            </a:r>
            <a:r>
              <a:rPr kumimoji="0" lang="ko-KR" altLang="en-US" sz="4800" b="1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nela Text Regular"/>
                <a:ea typeface="Canela Text Regular"/>
                <a:cs typeface="Canela Text Regular"/>
                <a:sym typeface="Canela Text Regular"/>
              </a:rPr>
              <a:t> 함수</a:t>
            </a:r>
            <a:endParaRPr kumimoji="0" lang="en-US" altLang="ko-KR" sz="4800" b="1" i="0" u="none" strike="noStrike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FillTx/>
              <a:latin typeface="Canela Text Regular"/>
              <a:ea typeface="Canela Text Regular"/>
              <a:cs typeface="Canela Text Regular"/>
              <a:sym typeface="Canela Text Regula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98237" y="2849739"/>
                <a:ext cx="3300712" cy="6647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4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y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=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𝑤𝑥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+</m:t>
                      </m:r>
                      <m:r>
                        <a:rPr kumimoji="0" lang="en-US" altLang="ko-KR" sz="4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nela Text Regular"/>
                          <a:cs typeface="Canela Text Regular"/>
                          <a:sym typeface="Canela Text Regular"/>
                        </a:rPr>
                        <m:t>𝑏</m:t>
                      </m:r>
                    </m:oMath>
                  </m:oMathPara>
                </a14:m>
                <a:endParaRPr kumimoji="0" lang="ko-KR" altLang="en-US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Canela Text Regular"/>
                  <a:cs typeface="Canela Text Regular"/>
                  <a:sym typeface="Canela Text Regular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237" y="2849739"/>
                <a:ext cx="3300712" cy="664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12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로지스틱</a:t>
            </a:r>
            <a:r>
              <a:rPr lang="ko-KR" altLang="en-US" b="1" dirty="0"/>
              <a:t> 회귀</a:t>
            </a:r>
            <a:r>
              <a:rPr lang="en-US" altLang="ko-KR" b="1" dirty="0"/>
              <a:t> – </a:t>
            </a:r>
            <a:r>
              <a:rPr lang="ko-KR" altLang="en-US" b="1" dirty="0"/>
              <a:t>증명</a:t>
            </a:r>
            <a:r>
              <a:rPr lang="en-US" altLang="ko-KR" b="1" dirty="0" smtClean="0"/>
              <a:t>(</a:t>
            </a:r>
            <a:r>
              <a:rPr lang="en-US" altLang="ko-KR" b="1" dirty="0" smtClean="0"/>
              <a:t>2/5)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2848708"/>
            <a:ext cx="21948577" cy="964809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Linear Regression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y= </a:t>
            </a:r>
            <a:r>
              <a:rPr lang="en-US" altLang="ko-KR" dirty="0" err="1" smtClean="0"/>
              <a:t>wx</a:t>
            </a:r>
            <a:r>
              <a:rPr lang="en-US" altLang="ko-KR" dirty="0" smtClean="0"/>
              <a:t> + b </a:t>
            </a:r>
            <a:r>
              <a:rPr lang="ko-KR" altLang="en-US" dirty="0" smtClean="0"/>
              <a:t>로 모델링</a:t>
            </a:r>
            <a:endParaRPr lang="en-US" altLang="ko-KR" dirty="0" smtClean="0"/>
          </a:p>
          <a:p>
            <a:r>
              <a:rPr lang="en-US" altLang="ko-KR" dirty="0" smtClean="0"/>
              <a:t>Logistic Regression</a:t>
            </a:r>
            <a:r>
              <a:rPr lang="ko-KR" altLang="en-US" dirty="0" smtClean="0"/>
              <a:t>은 </a:t>
            </a:r>
            <a:r>
              <a:rPr lang="en-US" altLang="ko-KR" dirty="0" smtClean="0">
                <a:solidFill>
                  <a:srgbClr val="FF0000"/>
                </a:solidFill>
              </a:rPr>
              <a:t>P(Y = </a:t>
            </a:r>
            <a:r>
              <a:rPr lang="ko-KR" altLang="en-US" dirty="0" smtClean="0">
                <a:solidFill>
                  <a:srgbClr val="FF0000"/>
                </a:solidFill>
              </a:rPr>
              <a:t>성공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으로 모델링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왜냐하면 </a:t>
            </a:r>
            <a:r>
              <a:rPr lang="ko-KR" altLang="en-US" dirty="0" err="1" smtClean="0"/>
              <a:t>로지스틱</a:t>
            </a:r>
            <a:r>
              <a:rPr lang="ko-KR" altLang="en-US" dirty="0" smtClean="0"/>
              <a:t> 회귀는 </a:t>
            </a:r>
            <a:r>
              <a:rPr lang="en-US" altLang="ko-KR" dirty="0" smtClean="0"/>
              <a:t>0 or 1</a:t>
            </a:r>
            <a:r>
              <a:rPr lang="ko-KR" altLang="en-US" dirty="0" smtClean="0"/>
              <a:t>인 확률로 볼 수 있기 때문에</a:t>
            </a:r>
            <a:endParaRPr lang="en-US" altLang="ko-KR" dirty="0" smtClean="0"/>
          </a:p>
          <a:p>
            <a:r>
              <a:rPr lang="en-US" altLang="ko-KR" dirty="0" smtClean="0"/>
              <a:t>P(Y = 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 = </a:t>
            </a:r>
            <a:r>
              <a:rPr lang="en-US" altLang="ko-KR" dirty="0" err="1"/>
              <a:t>w</a:t>
            </a:r>
            <a:r>
              <a:rPr lang="en-US" altLang="ko-KR" dirty="0" err="1" smtClean="0"/>
              <a:t>x+b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P(Y = 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: 0~1 </a:t>
            </a:r>
          </a:p>
          <a:p>
            <a:pPr lvl="1"/>
            <a:r>
              <a:rPr lang="ko-KR" altLang="en-US" dirty="0" smtClean="0"/>
              <a:t>그러나 </a:t>
            </a:r>
            <a:r>
              <a:rPr lang="en-US" altLang="ko-KR" dirty="0" err="1"/>
              <a:t>w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 + b</a:t>
            </a:r>
            <a:r>
              <a:rPr lang="ko-KR" altLang="en-US" dirty="0" smtClean="0"/>
              <a:t>의 범위</a:t>
            </a:r>
            <a:r>
              <a:rPr lang="en-US" altLang="ko-KR" dirty="0" smtClean="0"/>
              <a:t>: -∞ ~ ∞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해결방법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P(Y = </a:t>
            </a:r>
            <a:r>
              <a:rPr lang="ko-KR" altLang="en-US" dirty="0" smtClean="0"/>
              <a:t>성공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범위를 </a:t>
            </a:r>
            <a:r>
              <a:rPr lang="en-US" altLang="ko-KR" dirty="0"/>
              <a:t>-∞ ~ </a:t>
            </a:r>
            <a:r>
              <a:rPr lang="en-US" altLang="ko-KR" dirty="0" smtClean="0"/>
              <a:t>∞ </a:t>
            </a:r>
            <a:r>
              <a:rPr lang="ko-KR" altLang="en-US" dirty="0" smtClean="0"/>
              <a:t>변형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32090" y="2876693"/>
            <a:ext cx="8778487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P(Y = </a:t>
            </a:r>
            <a:r>
              <a:rPr lang="ko-KR" altLang="en-US" sz="3600" b="1" dirty="0">
                <a:solidFill>
                  <a:srgbClr val="FF0000"/>
                </a:solidFill>
              </a:rPr>
              <a:t>실패</a:t>
            </a:r>
            <a:r>
              <a:rPr lang="en-US" altLang="ko-KR" sz="3600" b="1" dirty="0">
                <a:solidFill>
                  <a:srgbClr val="FF0000"/>
                </a:solidFill>
              </a:rPr>
              <a:t>)</a:t>
            </a:r>
            <a:r>
              <a:rPr lang="ko-KR" altLang="en-US" sz="3600" b="1" dirty="0">
                <a:solidFill>
                  <a:srgbClr val="FF0000"/>
                </a:solidFill>
              </a:rPr>
              <a:t>가 아니라 </a:t>
            </a:r>
            <a:r>
              <a:rPr lang="en-US" altLang="ko-KR" sz="3600" b="1" dirty="0">
                <a:solidFill>
                  <a:srgbClr val="FF0000"/>
                </a:solidFill>
              </a:rPr>
              <a:t>P(Y = </a:t>
            </a:r>
            <a:r>
              <a:rPr lang="ko-KR" altLang="en-US" sz="3600" b="1" dirty="0">
                <a:solidFill>
                  <a:srgbClr val="FF0000"/>
                </a:solidFill>
              </a:rPr>
              <a:t>성공</a:t>
            </a:r>
            <a:r>
              <a:rPr lang="en-US" altLang="ko-KR" sz="3600" b="1" dirty="0">
                <a:solidFill>
                  <a:srgbClr val="FF0000"/>
                </a:solidFill>
              </a:rPr>
              <a:t>)</a:t>
            </a:r>
            <a:r>
              <a:rPr lang="ko-KR" altLang="en-US" sz="3600" b="1" dirty="0">
                <a:solidFill>
                  <a:srgbClr val="FF0000"/>
                </a:solidFill>
              </a:rPr>
              <a:t>으로 모델링 </a:t>
            </a:r>
            <a:r>
              <a:rPr lang="ko-KR" altLang="en-US" sz="3600" b="1" dirty="0" err="1">
                <a:solidFill>
                  <a:srgbClr val="FF0000"/>
                </a:solidFill>
              </a:rPr>
              <a:t>했다는거</a:t>
            </a:r>
            <a:r>
              <a:rPr lang="ko-KR" altLang="en-US" sz="3600" b="1" dirty="0">
                <a:solidFill>
                  <a:srgbClr val="FF0000"/>
                </a:solidFill>
              </a:rPr>
              <a:t> 중요</a:t>
            </a:r>
            <a:endParaRPr kumimoji="0" lang="en-US" altLang="ko-KR" sz="36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sym typeface="Canela T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442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2272</Words>
  <Application>Microsoft Office PowerPoint</Application>
  <PresentationFormat>사용자 지정</PresentationFormat>
  <Paragraphs>499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Avenir Next Medium</vt:lpstr>
      <vt:lpstr>Avenir Next Regular</vt:lpstr>
      <vt:lpstr>AvenirNext-DemiBold</vt:lpstr>
      <vt:lpstr>Canela Bold</vt:lpstr>
      <vt:lpstr>Canela Deck Regular</vt:lpstr>
      <vt:lpstr>Canela Regular</vt:lpstr>
      <vt:lpstr>Canela Text Regular</vt:lpstr>
      <vt:lpstr>Helvetica Neue</vt:lpstr>
      <vt:lpstr>Arial</vt:lpstr>
      <vt:lpstr>Cambria Math</vt:lpstr>
      <vt:lpstr>Wingdings</vt:lpstr>
      <vt:lpstr>23_ClassicWhite</vt:lpstr>
      <vt:lpstr>딥러닝 학습 – 로지스틱 회귀</vt:lpstr>
      <vt:lpstr>인공지능이란?</vt:lpstr>
      <vt:lpstr>인공지능 기술들</vt:lpstr>
      <vt:lpstr>로지스틱 회귀</vt:lpstr>
      <vt:lpstr>선형 회귀(Linear Regression) – 공부시간과 점수의 학습 모델</vt:lpstr>
      <vt:lpstr>로지스틱 회귀</vt:lpstr>
      <vt:lpstr>로지스틱 회귀 – 그래프 분포</vt:lpstr>
      <vt:lpstr>로지스틱 회귀 – 증명(1/5)</vt:lpstr>
      <vt:lpstr>로지스틱 회귀 – 증명(2/5)</vt:lpstr>
      <vt:lpstr>로지스틱 회귀 – 증명(3/5)</vt:lpstr>
      <vt:lpstr>로지스틱 회귀 – 증명(4/5)</vt:lpstr>
      <vt:lpstr>로지스틱 회귀 – 증명(5/5)</vt:lpstr>
      <vt:lpstr>시그모이드 함수(1/2)</vt:lpstr>
      <vt:lpstr>시그모이드 함수(2/2)</vt:lpstr>
      <vt:lpstr>로지스틱 함수 성질 (1/3)</vt:lpstr>
      <vt:lpstr>로지스틱 함수 성질 (2/3)</vt:lpstr>
      <vt:lpstr>로지스틱 함수 성질 (3/3)</vt:lpstr>
      <vt:lpstr>선형회귀 함수 – 오차함수</vt:lpstr>
      <vt:lpstr>로지스틱 회귀 – 국시적 비용 최소값(Local Cost Minimum)</vt:lpstr>
      <vt:lpstr>로지스틱 회귀 – 국시적 비용 최소값(Local Cost Minimum)</vt:lpstr>
      <vt:lpstr>Cross-Entropy Loss</vt:lpstr>
      <vt:lpstr>선형 회귀 및 로지스틱 회귀 비교</vt:lpstr>
      <vt:lpstr>로지스틱 회귀 알고리즘</vt:lpstr>
      <vt:lpstr>로지스틱 회귀 – 예제(1/12)</vt:lpstr>
      <vt:lpstr>로지스틱 회귀 – 예제(2/12)</vt:lpstr>
      <vt:lpstr>로지스틱 회귀 – 예제(3/12)</vt:lpstr>
      <vt:lpstr>로지스틱 회귀 – 예제(4/12)</vt:lpstr>
      <vt:lpstr>로지스틱 회귀 – 예제(5/12)</vt:lpstr>
      <vt:lpstr>로지스틱 회귀 – 예제(6/12)</vt:lpstr>
      <vt:lpstr>로지스틱 회귀 – 예제(7/12)</vt:lpstr>
      <vt:lpstr>로지스틱 회귀 – 예제(8/12)</vt:lpstr>
      <vt:lpstr>로지스틱 회귀 – 예제(9/12)</vt:lpstr>
      <vt:lpstr>로지스틱 회귀 – 예제(10/12)</vt:lpstr>
      <vt:lpstr>로지스틱 회귀 – 예제(11/12)</vt:lpstr>
      <vt:lpstr>로지스틱 회귀 – 예제(12/12)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Influencer Marketing Platform</dc:title>
  <dc:creator>김진용</dc:creator>
  <cp:lastModifiedBy>김진용</cp:lastModifiedBy>
  <cp:revision>162</cp:revision>
  <dcterms:modified xsi:type="dcterms:W3CDTF">2022-01-06T05:30:44Z</dcterms:modified>
</cp:coreProperties>
</file>