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94" r:id="rId3"/>
    <p:sldId id="269" r:id="rId4"/>
    <p:sldId id="295" r:id="rId5"/>
    <p:sldId id="330" r:id="rId6"/>
    <p:sldId id="331" r:id="rId7"/>
    <p:sldId id="369" r:id="rId8"/>
    <p:sldId id="372" r:id="rId9"/>
    <p:sldId id="371" r:id="rId10"/>
    <p:sldId id="370" r:id="rId11"/>
    <p:sldId id="332" r:id="rId12"/>
    <p:sldId id="333" r:id="rId13"/>
    <p:sldId id="334" r:id="rId14"/>
    <p:sldId id="335" r:id="rId15"/>
    <p:sldId id="373" r:id="rId16"/>
    <p:sldId id="336" r:id="rId17"/>
    <p:sldId id="374" r:id="rId18"/>
    <p:sldId id="338" r:id="rId19"/>
    <p:sldId id="375" r:id="rId20"/>
    <p:sldId id="340" r:id="rId21"/>
    <p:sldId id="376" r:id="rId22"/>
    <p:sldId id="343" r:id="rId23"/>
    <p:sldId id="377" r:id="rId24"/>
    <p:sldId id="344" r:id="rId25"/>
    <p:sldId id="296" r:id="rId26"/>
    <p:sldId id="345" r:id="rId27"/>
    <p:sldId id="346" r:id="rId28"/>
    <p:sldId id="360" r:id="rId29"/>
    <p:sldId id="359" r:id="rId30"/>
    <p:sldId id="361" r:id="rId31"/>
    <p:sldId id="347" r:id="rId32"/>
    <p:sldId id="348" r:id="rId33"/>
    <p:sldId id="379" r:id="rId34"/>
    <p:sldId id="349" r:id="rId35"/>
    <p:sldId id="350" r:id="rId36"/>
    <p:sldId id="364" r:id="rId37"/>
    <p:sldId id="363" r:id="rId38"/>
    <p:sldId id="365" r:id="rId39"/>
    <p:sldId id="352" r:id="rId40"/>
    <p:sldId id="366" r:id="rId41"/>
    <p:sldId id="354" r:id="rId42"/>
    <p:sldId id="367" r:id="rId43"/>
    <p:sldId id="356" r:id="rId44"/>
    <p:sldId id="293" r:id="rId45"/>
    <p:sldId id="378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866" autoAdjust="0"/>
  </p:normalViewPr>
  <p:slideViewPr>
    <p:cSldViewPr snapToGrid="0" snapToObjects="1">
      <p:cViewPr varScale="1">
        <p:scale>
          <a:sx n="49" d="100"/>
          <a:sy n="49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80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76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26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63DF-FADD-4595-9EDB-3DADAC8F199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948344" y="12718892"/>
            <a:ext cx="487314" cy="410369"/>
          </a:xfrm>
        </p:spPr>
        <p:txBody>
          <a:bodyPr/>
          <a:lstStyle/>
          <a:p>
            <a:fld id="{1C1C18C2-6CFE-469B-AECF-B77B656AC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3" name="이미지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1" name="이미지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의제 부제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hf hdr="0" ftr="0" dt="0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0.png"/><Relationship Id="rId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gif"/><Relationship Id="rId7" Type="http://schemas.openxmlformats.org/officeDocument/2006/relationships/image" Target="../media/image33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1-02-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smtClean="0"/>
              <a:t>202</a:t>
            </a:r>
            <a:r>
              <a:rPr lang="en-US" dirty="0" smtClean="0"/>
              <a:t>2</a:t>
            </a:r>
            <a:r>
              <a:rPr dirty="0" smtClean="0"/>
              <a:t>-0</a:t>
            </a:r>
            <a:r>
              <a:rPr lang="en-US" dirty="0"/>
              <a:t>1</a:t>
            </a:r>
            <a:r>
              <a:rPr dirty="0" smtClean="0"/>
              <a:t>-</a:t>
            </a:r>
            <a:r>
              <a:rPr lang="en-US" dirty="0" smtClean="0"/>
              <a:t>05</a:t>
            </a:r>
            <a:endParaRPr dirty="0"/>
          </a:p>
        </p:txBody>
      </p:sp>
      <p:sp>
        <p:nvSpPr>
          <p:cNvPr id="152" name="Influencer Marketing Platform"/>
          <p:cNvSpPr txBox="1">
            <a:spLocks noGrp="1"/>
          </p:cNvSpPr>
          <p:nvPr>
            <p:ph type="ctrTitle"/>
          </p:nvPr>
        </p:nvSpPr>
        <p:spPr>
          <a:xfrm>
            <a:off x="1219200" y="1881221"/>
            <a:ext cx="21945600" cy="4267200"/>
          </a:xfrm>
          <a:prstGeom prst="rect">
            <a:avLst/>
          </a:prstGeom>
        </p:spPr>
        <p:txBody>
          <a:bodyPr/>
          <a:lstStyle>
            <a:lvl1pPr defTabSz="2292095">
              <a:defRPr sz="12032" spc="-120"/>
            </a:lvl1pPr>
          </a:lstStyle>
          <a:p>
            <a:r>
              <a:rPr lang="ko-KR" altLang="en-US" b="1" dirty="0" err="1"/>
              <a:t>딥러닝</a:t>
            </a:r>
            <a:r>
              <a:rPr lang="ko-KR" altLang="en-US" b="1" dirty="0"/>
              <a:t> 학습 </a:t>
            </a:r>
            <a:r>
              <a:rPr lang="en-US" altLang="ko-KR" b="1" dirty="0"/>
              <a:t>– </a:t>
            </a:r>
            <a:r>
              <a:rPr lang="ko-KR" altLang="en-US" b="1" dirty="0"/>
              <a:t>다중 선형 회귀 및 다항 로지스틱 회귀</a:t>
            </a:r>
            <a:endParaRPr b="1" dirty="0"/>
          </a:p>
        </p:txBody>
      </p:sp>
      <p:pic>
        <p:nvPicPr>
          <p:cNvPr id="154" name="hLogo_1.png" descr="hLogo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414" y="11454820"/>
            <a:ext cx="5705813" cy="133342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4999" y="12684760"/>
            <a:ext cx="261621" cy="4445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회귀</a:t>
            </a:r>
            <a:r>
              <a:rPr lang="en-US" altLang="ko-KR" b="1" dirty="0" smtClean="0"/>
              <a:t>(4/4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19200" y="4666202"/>
              <a:ext cx="13819760" cy="524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0399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897838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15638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/>
                            <a:t>외국어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/>
                            <a:t>공통시험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/>
                            <a:t>기술시험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/>
                            <a:t>필기시험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 smtClean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/>
                            <a:t>실기시험</a:t>
                          </a:r>
                          <a:endParaRPr lang="en-US" altLang="ko-KR" sz="4400" dirty="0" smtClean="0"/>
                        </a:p>
                        <a:p>
                          <a:pPr latinLnBrk="1"/>
                          <a:r>
                            <a:rPr lang="en-US" altLang="ko-KR" sz="44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 smtClean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17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20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96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13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60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19200" y="4666202"/>
              <a:ext cx="13819760" cy="524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0399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897838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15638046"/>
                        </a:ext>
                      </a:extLst>
                    </a:gridCol>
                  </a:tblGrid>
                  <a:tr h="14325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" t="-8511" r="-508579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947" t="-8511" r="-299368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9704" t="-8511" r="-200634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9114" t="-8511" r="-100211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9915" t="-8511" r="-423" b="-28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17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20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96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13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60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6184783" y="9908762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>
                <a:solidFill>
                  <a:srgbClr val="FF0000"/>
                </a:solidFill>
              </a:rPr>
              <a:t>다중 </a:t>
            </a: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173563" y="7708431"/>
                <a:ext cx="8853756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4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63" y="7708431"/>
                <a:ext cx="8853756" cy="76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F702A18-2E2A-41BD-8D45-D87873EDBB3E}"/>
              </a:ext>
            </a:extLst>
          </p:cNvPr>
          <p:cNvSpPr txBox="1"/>
          <p:nvPr/>
        </p:nvSpPr>
        <p:spPr>
          <a:xfrm>
            <a:off x="16184783" y="5939223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/>
              <p:nvPr/>
            </p:nvSpPr>
            <p:spPr>
              <a:xfrm>
                <a:off x="15173563" y="4506282"/>
                <a:ext cx="8519090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𝒚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63" y="4506282"/>
                <a:ext cx="8519090" cy="767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173563" y="8645942"/>
                <a:ext cx="8853756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4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63" y="8645942"/>
                <a:ext cx="8853756" cy="7673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7642" y="11356971"/>
                <a:ext cx="17023403" cy="14321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800" b="1" dirty="0" smtClean="0">
                    <a:solidFill>
                      <a:srgbClr val="FF0000"/>
                    </a:solidFill>
                  </a:rPr>
                  <a:t>가중치</a:t>
                </a:r>
                <a:r>
                  <a:rPr lang="en-US" altLang="ko-KR" sz="4800" b="1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en-US" altLang="ko-KR" sz="48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nela Text Regular"/>
                    <a:ea typeface="Canela Text Regular"/>
                    <a:cs typeface="Canela Text Regular"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ko-KR" sz="48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nela Text Regular"/>
                    <a:ea typeface="Canela Text Regular"/>
                    <a:cs typeface="Canela Text Regular"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0" lang="en-US" altLang="ko-KR" sz="48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nela Text Regular"/>
                    <a:ea typeface="Canela Text Regular"/>
                    <a:cs typeface="Canela Text Regular"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0" lang="en-US" altLang="ko-KR" sz="48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nela Text Regular"/>
                    <a:ea typeface="Canela Text Regular"/>
                    <a:cs typeface="Canela Text Regular"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kumimoji="0" lang="en-US" altLang="ko-KR" sz="48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nela Text Regular"/>
                    <a:ea typeface="Canela Text Regular"/>
                    <a:cs typeface="Canela Text Regular"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kumimoji="0" lang="en-US" altLang="ko-KR" sz="48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nela Text Regular"/>
                    <a:ea typeface="Canela Text Regular"/>
                    <a:cs typeface="Canela Text Regular"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en-US" altLang="ko-KR" sz="4800" b="1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nela Text Regular"/>
                    <a:ea typeface="Canela Text Regular"/>
                    <a:cs typeface="Canela Text Regular"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0" lang="en-US" altLang="ko-KR" sz="4800" b="1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800" b="1" dirty="0" smtClean="0">
                    <a:solidFill>
                      <a:srgbClr val="FF0000"/>
                    </a:solidFill>
                  </a:rPr>
                  <a:t>가중치</a:t>
                </a:r>
                <a:r>
                  <a:rPr lang="en-US" altLang="ko-KR" sz="4800" b="1" dirty="0" smtClean="0">
                    <a:solidFill>
                      <a:srgbClr val="FF0000"/>
                    </a:solidFill>
                  </a:rPr>
                  <a:t>: </a:t>
                </a:r>
                <a:r>
                  <a:rPr lang="ko-KR" altLang="en-US" sz="4800" b="1" dirty="0" err="1" smtClean="0">
                    <a:solidFill>
                      <a:srgbClr val="FF0000"/>
                    </a:solidFill>
                  </a:rPr>
                  <a:t>입력변수</a:t>
                </a:r>
                <a:r>
                  <a:rPr lang="ko-KR" altLang="en-US" sz="4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4800" b="1" dirty="0" err="1" smtClean="0">
                    <a:solidFill>
                      <a:srgbClr val="FF0000"/>
                    </a:solidFill>
                  </a:rPr>
                  <a:t>갯수</a:t>
                </a:r>
                <a:r>
                  <a:rPr lang="ko-KR" altLang="en-US" sz="4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4800" b="1" dirty="0" smtClean="0">
                    <a:solidFill>
                      <a:srgbClr val="FF0000"/>
                    </a:solidFill>
                  </a:rPr>
                  <a:t>* </a:t>
                </a:r>
                <a:r>
                  <a:rPr lang="ko-KR" altLang="en-US" sz="4800" b="1" dirty="0" err="1" smtClean="0">
                    <a:solidFill>
                      <a:srgbClr val="FF0000"/>
                    </a:solidFill>
                  </a:rPr>
                  <a:t>출력변수</a:t>
                </a:r>
                <a:r>
                  <a:rPr lang="ko-KR" altLang="en-US" sz="4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4800" b="1" dirty="0" err="1" smtClean="0">
                    <a:solidFill>
                      <a:srgbClr val="FF0000"/>
                    </a:solidFill>
                  </a:rPr>
                  <a:t>갯수</a:t>
                </a:r>
                <a:r>
                  <a:rPr lang="ko-KR" altLang="en-US" sz="4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4800" b="1" dirty="0" smtClean="0">
                    <a:solidFill>
                      <a:srgbClr val="FF0000"/>
                    </a:solidFill>
                  </a:rPr>
                  <a:t>+ (</a:t>
                </a:r>
                <a:r>
                  <a:rPr lang="ko-KR" altLang="en-US" sz="4800" b="1" dirty="0" err="1" smtClean="0">
                    <a:solidFill>
                      <a:srgbClr val="FF0000"/>
                    </a:solidFill>
                  </a:rPr>
                  <a:t>출력변수</a:t>
                </a:r>
                <a:r>
                  <a:rPr lang="ko-KR" altLang="en-US" sz="4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4800" b="1" dirty="0" err="1" smtClean="0">
                    <a:solidFill>
                      <a:srgbClr val="FF0000"/>
                    </a:solidFill>
                  </a:rPr>
                  <a:t>갯수</a:t>
                </a:r>
                <a:r>
                  <a:rPr lang="en-US" altLang="ko-KR" sz="4800" b="1" dirty="0" smtClean="0">
                    <a:solidFill>
                      <a:srgbClr val="FF0000"/>
                    </a:solidFill>
                  </a:rPr>
                  <a:t>)</a:t>
                </a:r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42" y="11356971"/>
                <a:ext cx="17023403" cy="1432187"/>
              </a:xfrm>
              <a:prstGeom prst="rect">
                <a:avLst/>
              </a:prstGeom>
              <a:blipFill>
                <a:blip r:embed="rId7"/>
                <a:stretch>
                  <a:fillRect l="-1755" t="-15745" b="-2170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01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 </a:t>
            </a:r>
            <a:r>
              <a:rPr lang="ko-KR" altLang="en-US" b="1" dirty="0"/>
              <a:t>및 다중 선형 회귀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1377" y="2848708"/>
            <a:ext cx="8228691" cy="9648092"/>
          </a:xfrm>
        </p:spPr>
        <p:txBody>
          <a:bodyPr>
            <a:normAutofit/>
          </a:bodyPr>
          <a:lstStyle/>
          <a:p>
            <a:r>
              <a:rPr lang="en-US" altLang="ko-KR" dirty="0"/>
              <a:t>Multiple Linear Regression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23344" y="3588890"/>
            <a:ext cx="476114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1. </a:t>
            </a:r>
            <a:r>
              <a:rPr lang="ko-KR" altLang="en-US" sz="3600" b="1" dirty="0">
                <a:solidFill>
                  <a:srgbClr val="0066FF"/>
                </a:solidFill>
              </a:rPr>
              <a:t>다중 선형회귀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71376" y="5880450"/>
            <a:ext cx="574660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2. </a:t>
            </a:r>
            <a:r>
              <a:rPr lang="ko-KR" altLang="en-US" sz="3600" b="1" dirty="0">
                <a:solidFill>
                  <a:srgbClr val="0066FF"/>
                </a:solidFill>
              </a:rPr>
              <a:t>다중 선형회귀 비용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71376" y="8667596"/>
            <a:ext cx="574660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3600" b="1" dirty="0">
                <a:solidFill>
                  <a:srgbClr val="0066FF"/>
                </a:solidFill>
              </a:rPr>
              <a:t>3. </a:t>
            </a:r>
            <a:r>
              <a:rPr lang="ko-KR" altLang="en-US" sz="3600" b="1" dirty="0">
                <a:solidFill>
                  <a:srgbClr val="0066FF"/>
                </a:solidFill>
              </a:rPr>
              <a:t>다중 선형회귀 목적 함수</a:t>
            </a:r>
            <a:endParaRPr lang="en-US" altLang="ko-KR" sz="3600" b="1" dirty="0">
              <a:solidFill>
                <a:srgbClr val="00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23344" y="11413270"/>
            <a:ext cx="341120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4. </a:t>
            </a:r>
            <a:r>
              <a:rPr lang="ko-KR" altLang="en-US" sz="3600" b="1" dirty="0">
                <a:solidFill>
                  <a:srgbClr val="0066FF"/>
                </a:solidFill>
              </a:rPr>
              <a:t>다음 </a:t>
            </a:r>
            <a:r>
              <a:rPr lang="ko-KR" altLang="en-US" sz="3600" b="1" dirty="0" err="1">
                <a:solidFill>
                  <a:srgbClr val="0066FF"/>
                </a:solidFill>
              </a:rPr>
              <a:t>학습률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1026696" y="2848708"/>
            <a:ext cx="9210703" cy="9648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5461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  <a:lvl2pPr marL="10922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2pPr>
            <a:lvl3pPr marL="16383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3pPr>
            <a:lvl4pPr marL="21844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4pPr>
            <a:lvl5pPr marL="27305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altLang="ko-KR"/>
              <a:t>Linear Regression 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40" y="11815891"/>
            <a:ext cx="8728459" cy="168937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78664" y="3588890"/>
            <a:ext cx="36151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1. </a:t>
            </a:r>
            <a:r>
              <a:rPr lang="ko-KR" altLang="en-US" sz="3600" b="1" dirty="0" err="1">
                <a:solidFill>
                  <a:srgbClr val="0066FF"/>
                </a:solidFill>
              </a:rPr>
              <a:t>선형회귀</a:t>
            </a:r>
            <a:r>
              <a:rPr lang="ko-KR" altLang="en-US" sz="3600" b="1" dirty="0">
                <a:solidFill>
                  <a:srgbClr val="0066FF"/>
                </a:solidFill>
              </a:rPr>
              <a:t>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6696" y="5880450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2. </a:t>
            </a:r>
            <a:r>
              <a:rPr lang="ko-KR" altLang="en-US" sz="3600" b="1" dirty="0" err="1">
                <a:solidFill>
                  <a:srgbClr val="0066FF"/>
                </a:solidFill>
              </a:rPr>
              <a:t>선형회귀</a:t>
            </a:r>
            <a:r>
              <a:rPr lang="ko-KR" altLang="en-US" sz="3600" b="1" dirty="0">
                <a:solidFill>
                  <a:srgbClr val="0066FF"/>
                </a:solidFill>
              </a:rPr>
              <a:t> 비용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6696" y="8667596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3. </a:t>
            </a:r>
            <a:r>
              <a:rPr lang="ko-KR" altLang="en-US" sz="3600" b="1" dirty="0" err="1">
                <a:solidFill>
                  <a:srgbClr val="0066FF"/>
                </a:solidFill>
              </a:rPr>
              <a:t>선형회귀</a:t>
            </a:r>
            <a:r>
              <a:rPr lang="ko-KR" altLang="en-US" sz="3600" b="1" dirty="0">
                <a:solidFill>
                  <a:srgbClr val="0066FF"/>
                </a:solidFill>
              </a:rPr>
              <a:t> 목적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8664" y="11413270"/>
            <a:ext cx="341120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4. </a:t>
            </a:r>
            <a:r>
              <a:rPr lang="ko-KR" altLang="en-US" sz="3600" b="1" dirty="0">
                <a:solidFill>
                  <a:srgbClr val="0066FF"/>
                </a:solidFill>
              </a:rPr>
              <a:t>다음 </a:t>
            </a:r>
            <a:r>
              <a:rPr lang="ko-KR" altLang="en-US" sz="3600" b="1" dirty="0" err="1">
                <a:solidFill>
                  <a:srgbClr val="0066FF"/>
                </a:solidFill>
              </a:rPr>
              <a:t>학습률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60F57D-A6F8-4986-9AE6-1BEE5B54AE53}"/>
                  </a:ext>
                </a:extLst>
              </p:cNvPr>
              <p:cNvSpPr txBox="1"/>
              <p:nvPr/>
            </p:nvSpPr>
            <p:spPr>
              <a:xfrm>
                <a:off x="12192000" y="4637388"/>
                <a:ext cx="11204573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60F57D-A6F8-4986-9AE6-1BEE5B54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4637388"/>
                <a:ext cx="11204573" cy="656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/>
              <p:nvPr/>
            </p:nvSpPr>
            <p:spPr>
              <a:xfrm>
                <a:off x="11904560" y="6641412"/>
                <a:ext cx="10722330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𝑊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4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(</m:t>
                              </m:r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kumimoji="0" lang="en-US" altLang="ko-KR" sz="400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nela Text Regular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4560" y="6641412"/>
                <a:ext cx="10722330" cy="16148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/>
              <p:nvPr/>
            </p:nvSpPr>
            <p:spPr>
              <a:xfrm>
                <a:off x="11091351" y="9541476"/>
                <a:ext cx="13379116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ko-KR" sz="4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(</m:t>
                          </m:r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51" y="9541476"/>
                <a:ext cx="13379116" cy="16148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01444" y="4606499"/>
                <a:ext cx="4119397" cy="6647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H</m:t>
                      </m:r>
                      <m:d>
                        <m:dPr>
                          <m:ctrlPr>
                            <a:rPr kumimoji="0" lang="en-US" altLang="ko-K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nela Text Regular"/>
                              <a:cs typeface="Canela Text Regular"/>
                              <a:sym typeface="Canela Text Regular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ko-KR" sz="4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nela Text Regular"/>
                              <a:cs typeface="Canela Text Regular"/>
                              <a:sym typeface="Canela Text Regular"/>
                            </a:rPr>
                            <m:t>x</m:t>
                          </m:r>
                        </m:e>
                      </m:d>
                      <m: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𝑤𝑥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+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𝑏</m:t>
                      </m:r>
                    </m:oMath>
                  </m:oMathPara>
                </a14:m>
                <a:endParaRPr kumimoji="0" lang="ko-KR" alt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44" y="4606499"/>
                <a:ext cx="4119397" cy="6647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/>
              <p:nvPr/>
            </p:nvSpPr>
            <p:spPr>
              <a:xfrm>
                <a:off x="672361" y="6804236"/>
                <a:ext cx="8803383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𝑊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4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(</m:t>
                              </m:r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𝐻</m:t>
                              </m:r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0" lang="en-US" altLang="ko-KR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nela Text Regular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nela Text Regular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ko-KR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nela Text Regular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)</m:t>
                              </m:r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" y="6804236"/>
                <a:ext cx="8803383" cy="16148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/>
              <p:nvPr/>
            </p:nvSpPr>
            <p:spPr>
              <a:xfrm>
                <a:off x="1026696" y="9530749"/>
                <a:ext cx="8911445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𝑑𝑤</m:t>
                          </m:r>
                        </m:den>
                      </m:f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(</m:t>
                          </m:r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6" y="9530749"/>
                <a:ext cx="8911445" cy="16148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/>
              <p:nvPr/>
            </p:nvSpPr>
            <p:spPr>
              <a:xfrm>
                <a:off x="12024297" y="12213592"/>
                <a:ext cx="7236469" cy="13869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Sup>
                        <m:sSubSupPr>
                          <m:ctrl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SupPr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</m:sup>
                      </m:sSubSup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−</m:t>
                      </m:r>
                      <m:r>
                        <a:rPr kumimoji="0" lang="ko-KR" alt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𝛼</m:t>
                      </m:r>
                      <m:f>
                        <m:f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297" y="12213592"/>
                <a:ext cx="7236469" cy="13869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74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회귀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5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/>
              <a:t>(</a:t>
            </a:r>
            <a:r>
              <a:rPr lang="en-US" altLang="ko-KR" b="1" dirty="0" smtClean="0"/>
              <a:t>1/12)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16AEEAC-C543-4B05-B4A9-E776EF03A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219644"/>
                  </p:ext>
                </p:extLst>
              </p:nvPr>
            </p:nvGraphicFramePr>
            <p:xfrm>
              <a:off x="964062" y="3576743"/>
              <a:ext cx="12557384" cy="7757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54668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3098802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3326860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3677054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21495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5400" dirty="0"/>
                            <a:t>외국어</a:t>
                          </a:r>
                          <a:endParaRPr lang="en-US" altLang="ko-KR" sz="5400" dirty="0"/>
                        </a:p>
                        <a:p>
                          <a:pPr latinLnBrk="1"/>
                          <a:r>
                            <a:rPr lang="en-US" altLang="ko-KR" sz="5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5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5400" dirty="0"/>
                            <a:t>)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5400" dirty="0"/>
                            <a:t>공통시험</a:t>
                          </a:r>
                          <a:endParaRPr lang="en-US" altLang="ko-KR" sz="5400" dirty="0"/>
                        </a:p>
                        <a:p>
                          <a:pPr latinLnBrk="1"/>
                          <a:r>
                            <a:rPr lang="en-US" altLang="ko-KR" sz="5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5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5400" dirty="0"/>
                            <a:t>)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5400" dirty="0"/>
                            <a:t>기술시험</a:t>
                          </a:r>
                          <a:endParaRPr lang="en-US" altLang="ko-KR" sz="5400" dirty="0"/>
                        </a:p>
                        <a:p>
                          <a:pPr latinLnBrk="1"/>
                          <a:r>
                            <a:rPr lang="en-US" altLang="ko-KR" sz="5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5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5400" dirty="0"/>
                            <a:t>)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5400" dirty="0"/>
                            <a:t>필기시험</a:t>
                          </a:r>
                          <a:endParaRPr lang="en-US" altLang="ko-KR" sz="5400" dirty="0"/>
                        </a:p>
                        <a:p>
                          <a:pPr latinLnBrk="1"/>
                          <a:r>
                            <a:rPr lang="en-US" altLang="ko-KR" sz="5400" dirty="0"/>
                            <a:t>(y)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18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17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20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96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13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60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18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16AEEAC-C543-4B05-B4A9-E776EF03A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219644"/>
                  </p:ext>
                </p:extLst>
              </p:nvPr>
            </p:nvGraphicFramePr>
            <p:xfrm>
              <a:off x="964062" y="3576743"/>
              <a:ext cx="12557384" cy="7757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54668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3098802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3326860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3677054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21495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8" t="-283" r="-411911" b="-272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528" t="-283" r="-226772" b="-272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033" t="-283" r="-110989" b="-272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5400" dirty="0"/>
                            <a:t>필기시험</a:t>
                          </a:r>
                          <a:endParaRPr lang="en-US" altLang="ko-KR" sz="5400" dirty="0"/>
                        </a:p>
                        <a:p>
                          <a:pPr latinLnBrk="1"/>
                          <a:r>
                            <a:rPr lang="en-US" altLang="ko-KR" sz="5400" dirty="0"/>
                            <a:t>(y)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18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17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20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96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13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60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18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738" y="2501900"/>
            <a:ext cx="9757955" cy="102660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023738" y="3975553"/>
            <a:ext cx="6345982" cy="199723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6805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/>
              <a:t>(</a:t>
            </a:r>
            <a:r>
              <a:rPr lang="en-US" altLang="ko-KR" b="1" dirty="0" smtClean="0"/>
              <a:t>2/12)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5680" y="3667510"/>
            <a:ext cx="7136674" cy="116825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738" y="2501900"/>
            <a:ext cx="9757955" cy="102660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023737" y="5979451"/>
            <a:ext cx="7766219" cy="98555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9514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(3/12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5679" y="4776466"/>
            <a:ext cx="10041129" cy="96285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738" y="2501900"/>
            <a:ext cx="9757955" cy="102660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412844" y="7827708"/>
            <a:ext cx="5665046" cy="98555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312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(4/12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16AEEAC-C543-4B05-B4A9-E776EF03A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2173663"/>
                  </p:ext>
                </p:extLst>
              </p:nvPr>
            </p:nvGraphicFramePr>
            <p:xfrm>
              <a:off x="931018" y="3661016"/>
              <a:ext cx="12982740" cy="7757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0121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545080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819609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81960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908321">
                      <a:extLst>
                        <a:ext uri="{9D8B030D-6E8A-4147-A177-3AD203B41FA5}">
                          <a16:colId xmlns:a16="http://schemas.microsoft.com/office/drawing/2014/main" val="3366066029"/>
                        </a:ext>
                      </a:extLst>
                    </a:gridCol>
                  </a:tblGrid>
                  <a:tr h="21495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/>
                            <a:t>외국어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/>
                            <a:t>공통시험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/>
                            <a:t>기술시험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/>
                            <a:t>필기시험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/>
                            <a:t>(y)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H: </a:t>
                          </a:r>
                          <a:r>
                            <a:rPr lang="ko-KR" altLang="en-US" sz="4400" dirty="0">
                              <a:solidFill>
                                <a:srgbClr val="FF0000"/>
                              </a:solidFill>
                            </a:rPr>
                            <a:t>가설</a:t>
                          </a:r>
                          <a:endParaRPr lang="en-US" altLang="ko-KR" sz="4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W=(0.5, 0.5, 0.8)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0.17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0.626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0.545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0.20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0.635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0.96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0.13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0.659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0.60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0.85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0.519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16AEEAC-C543-4B05-B4A9-E776EF03A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2173663"/>
                  </p:ext>
                </p:extLst>
              </p:nvPr>
            </p:nvGraphicFramePr>
            <p:xfrm>
              <a:off x="931018" y="3661016"/>
              <a:ext cx="12982740" cy="7757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0121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545080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819609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81960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908321">
                      <a:extLst>
                        <a:ext uri="{9D8B030D-6E8A-4147-A177-3AD203B41FA5}">
                          <a16:colId xmlns:a16="http://schemas.microsoft.com/office/drawing/2014/main" val="3366066029"/>
                        </a:ext>
                      </a:extLst>
                    </a:gridCol>
                  </a:tblGrid>
                  <a:tr h="21495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3" t="-5382" r="-588065" b="-266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402" t="-5382" r="-336124" b="-266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451" t="-5382" r="-203456" b="-266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/>
                            <a:t>필기시험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/>
                            <a:t>(y)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H: </a:t>
                          </a:r>
                          <a:r>
                            <a:rPr lang="ko-KR" altLang="en-US" sz="4400" dirty="0">
                              <a:solidFill>
                                <a:srgbClr val="FF0000"/>
                              </a:solidFill>
                            </a:rPr>
                            <a:t>가설</a:t>
                          </a:r>
                          <a:endParaRPr lang="en-US" altLang="ko-KR" sz="4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W=(0.5, 0.5, 0.8)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0.17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0.626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0.545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0.20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0.635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0.96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0.13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0.659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0.60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0.85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0.519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77394C-5A93-48C3-9E96-5052D9F4FF2C}"/>
                  </a:ext>
                </a:extLst>
              </p:cNvPr>
              <p:cNvSpPr txBox="1"/>
              <p:nvPr/>
            </p:nvSpPr>
            <p:spPr>
              <a:xfrm>
                <a:off x="13395158" y="4336703"/>
                <a:ext cx="11204573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77394C-5A93-48C3-9E96-5052D9F4F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158" y="4336703"/>
                <a:ext cx="11204573" cy="656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2698C8B-E030-41C1-82C4-730D187C92B6}"/>
              </a:ext>
            </a:extLst>
          </p:cNvPr>
          <p:cNvSpPr txBox="1"/>
          <p:nvPr/>
        </p:nvSpPr>
        <p:spPr>
          <a:xfrm>
            <a:off x="16555827" y="5464495"/>
            <a:ext cx="4883234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1" i="0" u="none" strike="noStrike" cap="none" spc="0" normalizeH="0" baseline="0" dirty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다중 선형회귀 함수</a:t>
            </a:r>
            <a:endParaRPr kumimoji="0" lang="en-US" altLang="ko-KR" sz="44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/>
              <p:nvPr/>
            </p:nvSpPr>
            <p:spPr>
              <a:xfrm>
                <a:off x="14396742" y="7539516"/>
                <a:ext cx="3451896" cy="32880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가중치</a:t>
                </a:r>
                <a:endParaRPr lang="en-US" altLang="ko-KR" sz="4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0" lang="en-US" altLang="ko-KR" sz="1000" b="1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>
                    <a:solidFill>
                      <a:schemeClr val="tx1"/>
                    </a:solidFill>
                  </a:rPr>
                  <a:t>0.5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0.5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0.8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altLang="ko-KR" sz="4400" dirty="0">
                    <a:solidFill>
                      <a:schemeClr val="tx1"/>
                    </a:solidFill>
                  </a:rPr>
                  <a:t>b</a:t>
                </a:r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742" y="7539516"/>
                <a:ext cx="3451896" cy="3288080"/>
              </a:xfrm>
              <a:prstGeom prst="rect">
                <a:avLst/>
              </a:prstGeom>
              <a:blipFill>
                <a:blip r:embed="rId4"/>
                <a:stretch>
                  <a:fillRect l="-7597" t="-5380" b="-81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58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(5/12)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5679" y="5690863"/>
            <a:ext cx="9146185" cy="96285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738" y="2501900"/>
            <a:ext cx="9757955" cy="102660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412843" y="8819930"/>
            <a:ext cx="9368849" cy="73263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6834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(6/12)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16AEEAC-C543-4B05-B4A9-E776EF03A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7790332"/>
                  </p:ext>
                </p:extLst>
              </p:nvPr>
            </p:nvGraphicFramePr>
            <p:xfrm>
              <a:off x="1899084" y="3632685"/>
              <a:ext cx="12483982" cy="8878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0055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710055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545080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545080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392245">
                      <a:extLst>
                        <a:ext uri="{9D8B030D-6E8A-4147-A177-3AD203B41FA5}">
                          <a16:colId xmlns:a16="http://schemas.microsoft.com/office/drawing/2014/main" val="3366066029"/>
                        </a:ext>
                      </a:extLst>
                    </a:gridCol>
                    <a:gridCol w="1581467">
                      <a:extLst>
                        <a:ext uri="{9D8B030D-6E8A-4147-A177-3AD203B41FA5}">
                          <a16:colId xmlns:a16="http://schemas.microsoft.com/office/drawing/2014/main" val="2519672897"/>
                        </a:ext>
                      </a:extLst>
                    </a:gridCol>
                  </a:tblGrid>
                  <a:tr h="21495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외국어</a:t>
                          </a:r>
                          <a:endParaRPr lang="en-US" altLang="ko-KR" sz="3600" dirty="0"/>
                        </a:p>
                        <a:p>
                          <a:pPr latinLnBrk="1"/>
                          <a:r>
                            <a:rPr lang="en-US" altLang="ko-KR" sz="36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3600" dirty="0"/>
                            <a:t>)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공통시험</a:t>
                          </a:r>
                          <a:endParaRPr lang="en-US" altLang="ko-KR" sz="3600" dirty="0"/>
                        </a:p>
                        <a:p>
                          <a:pPr latinLnBrk="1"/>
                          <a:r>
                            <a:rPr lang="en-US" altLang="ko-KR" sz="36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3600" dirty="0"/>
                            <a:t>)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기술시험</a:t>
                          </a:r>
                          <a:endParaRPr lang="en-US" altLang="ko-KR" sz="3600" dirty="0"/>
                        </a:p>
                        <a:p>
                          <a:pPr latinLnBrk="1"/>
                          <a:r>
                            <a:rPr lang="en-US" altLang="ko-KR" sz="36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3600" dirty="0"/>
                            <a:t>)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필기시험</a:t>
                          </a:r>
                          <a:endParaRPr lang="en-US" altLang="ko-KR" sz="3600" dirty="0"/>
                        </a:p>
                        <a:p>
                          <a:pPr latinLnBrk="1"/>
                          <a:r>
                            <a:rPr lang="en-US" altLang="ko-KR" sz="3600" dirty="0"/>
                            <a:t>(y)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H: </a:t>
                          </a:r>
                          <a:r>
                            <a:rPr lang="ko-KR" altLang="en-US" sz="3600" dirty="0">
                              <a:solidFill>
                                <a:schemeClr val="tx1"/>
                              </a:solidFill>
                            </a:rPr>
                            <a:t>가설</a:t>
                          </a:r>
                          <a:endParaRPr lang="en-US" altLang="ko-KR" sz="3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W=(0.5, 0.5, 0.8)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비용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0.18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0.17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0.626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0.0751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0.545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0.0240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0.20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0.635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0.0992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0.96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0.13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0.659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0.0017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0.60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0.18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0.519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0.1096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1121494">
                    <a:tc grid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평균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0.0619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138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16AEEAC-C543-4B05-B4A9-E776EF03A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7790332"/>
                  </p:ext>
                </p:extLst>
              </p:nvPr>
            </p:nvGraphicFramePr>
            <p:xfrm>
              <a:off x="1899084" y="3632685"/>
              <a:ext cx="12483982" cy="8878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0055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710055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545080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545080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392245">
                      <a:extLst>
                        <a:ext uri="{9D8B030D-6E8A-4147-A177-3AD203B41FA5}">
                          <a16:colId xmlns:a16="http://schemas.microsoft.com/office/drawing/2014/main" val="3366066029"/>
                        </a:ext>
                      </a:extLst>
                    </a:gridCol>
                    <a:gridCol w="1581467">
                      <a:extLst>
                        <a:ext uri="{9D8B030D-6E8A-4147-A177-3AD203B41FA5}">
                          <a16:colId xmlns:a16="http://schemas.microsoft.com/office/drawing/2014/main" val="2519672897"/>
                        </a:ext>
                      </a:extLst>
                    </a:gridCol>
                  </a:tblGrid>
                  <a:tr h="21495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6" t="-283" r="-629893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714" t="-283" r="-532143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4450" t="-283" r="-256459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필기시험</a:t>
                          </a:r>
                          <a:endParaRPr lang="en-US" altLang="ko-KR" sz="3600" dirty="0"/>
                        </a:p>
                        <a:p>
                          <a:pPr latinLnBrk="1"/>
                          <a:r>
                            <a:rPr lang="en-US" altLang="ko-KR" sz="3600" dirty="0"/>
                            <a:t>(y)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H: </a:t>
                          </a:r>
                          <a:r>
                            <a:rPr lang="ko-KR" altLang="en-US" sz="3600" dirty="0">
                              <a:solidFill>
                                <a:schemeClr val="tx1"/>
                              </a:solidFill>
                            </a:rPr>
                            <a:t>가설</a:t>
                          </a:r>
                          <a:endParaRPr lang="en-US" altLang="ko-KR" sz="3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W=(0.5, 0.5, 0.8)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비용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0.18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0.17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0.626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0.0751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0.545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0.0240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0.20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0.635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0.0992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0.96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0.13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0.659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0.0017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0.60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0.18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0.519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0.1096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1121494">
                    <a:tc grid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평균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0.0619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1384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2698C8B-E030-41C1-82C4-730D187C92B6}"/>
              </a:ext>
            </a:extLst>
          </p:cNvPr>
          <p:cNvSpPr txBox="1"/>
          <p:nvPr/>
        </p:nvSpPr>
        <p:spPr>
          <a:xfrm>
            <a:off x="16018420" y="6269588"/>
            <a:ext cx="6231984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1" i="0" u="none" strike="noStrike" cap="none" spc="0" normalizeH="0" baseline="0" dirty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다중 선형회귀 비용 함수</a:t>
            </a:r>
            <a:endParaRPr kumimoji="0" lang="en-US" altLang="ko-KR" sz="44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/>
              <p:nvPr/>
            </p:nvSpPr>
            <p:spPr>
              <a:xfrm>
                <a:off x="17408464" y="8466970"/>
                <a:ext cx="3451896" cy="32880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가중치</a:t>
                </a:r>
                <a:endParaRPr lang="en-US" altLang="ko-KR" sz="4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0" lang="en-US" altLang="ko-KR" sz="1000" b="1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0.5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0.5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0.8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altLang="ko-KR" sz="4400" dirty="0">
                    <a:solidFill>
                      <a:schemeClr val="tx1"/>
                    </a:solidFill>
                  </a:rPr>
                  <a:t>b</a:t>
                </a:r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464" y="8466970"/>
                <a:ext cx="3451896" cy="3288080"/>
              </a:xfrm>
              <a:prstGeom prst="rect">
                <a:avLst/>
              </a:prstGeom>
              <a:blipFill>
                <a:blip r:embed="rId3"/>
                <a:stretch>
                  <a:fillRect l="-7597" t="-5380" b="-81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0C6F42-42E9-4839-AFBF-890AFCF5EAC3}"/>
                  </a:ext>
                </a:extLst>
              </p:cNvPr>
              <p:cNvSpPr txBox="1"/>
              <p:nvPr/>
            </p:nvSpPr>
            <p:spPr>
              <a:xfrm>
                <a:off x="14818176" y="4307285"/>
                <a:ext cx="8248559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𝑊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4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(</m:t>
                              </m:r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kumimoji="0" lang="en-US" altLang="ko-KR" sz="400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nela Text Regular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0C6F42-42E9-4839-AFBF-890AFCF5E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8176" y="4307285"/>
                <a:ext cx="8248559" cy="16148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20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(7/12)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5680" y="6585808"/>
            <a:ext cx="8367972" cy="96285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738" y="2501900"/>
            <a:ext cx="9757955" cy="102660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412844" y="9637054"/>
            <a:ext cx="2824570" cy="88827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7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인공지능이란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학습이란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쌍으로 이루어진 데이터가 주어졌을 때  </a:t>
            </a:r>
            <a:r>
              <a:rPr lang="en-US" altLang="ko-KR" dirty="0"/>
              <a:t>x</a:t>
            </a:r>
            <a:r>
              <a:rPr lang="ko-KR" altLang="en-US" dirty="0"/>
              <a:t>로부터 </a:t>
            </a:r>
            <a:r>
              <a:rPr lang="en-US" altLang="ko-KR" dirty="0"/>
              <a:t>y</a:t>
            </a:r>
            <a:r>
              <a:rPr lang="ko-KR" altLang="en-US" dirty="0"/>
              <a:t>로 가는 관계를 배우는 것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통해 적절한 </a:t>
            </a:r>
            <a:r>
              <a:rPr lang="ko-KR" altLang="en-US" dirty="0" err="1"/>
              <a:t>파라미터를</a:t>
            </a:r>
            <a:r>
              <a:rPr lang="ko-KR" altLang="en-US" dirty="0"/>
              <a:t> 찾아내는 것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ko-KR" altLang="en-US" dirty="0"/>
              <a:t>모델이란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상황에 따라 알고리즘 자체를 이르거나</a:t>
            </a:r>
            <a:r>
              <a:rPr lang="en-US" altLang="ko-KR" dirty="0"/>
              <a:t> </a:t>
            </a:r>
            <a:r>
              <a:rPr lang="ko-KR" altLang="en-US" dirty="0" err="1"/>
              <a:t>파라미터를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r>
              <a:rPr lang="ko-KR" altLang="en-US" dirty="0"/>
              <a:t>를 잘하는 모델이 좋은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보지 못한</a:t>
            </a:r>
            <a:r>
              <a:rPr lang="en-US" altLang="ko-KR" dirty="0"/>
              <a:t>(unseen) </a:t>
            </a:r>
            <a:r>
              <a:rPr lang="ko-KR" altLang="en-US" dirty="0"/>
              <a:t>데이터에 대해서 좋은 예측</a:t>
            </a:r>
            <a:r>
              <a:rPr lang="en-US" altLang="ko-KR" dirty="0"/>
              <a:t>(prediction)</a:t>
            </a:r>
            <a:r>
              <a:rPr lang="ko-KR" altLang="en-US" dirty="0"/>
              <a:t>을 하는 모델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우리는 모든 경우의 수에 대해서 데이터를 모을 수 없기 때문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보지 못한 경우에 대해서</a:t>
            </a:r>
            <a:r>
              <a:rPr lang="en-US" altLang="ko-KR" dirty="0"/>
              <a:t>, </a:t>
            </a:r>
            <a:r>
              <a:rPr lang="ko-KR" altLang="en-US" dirty="0"/>
              <a:t>모델은 좋은 판단을 내릴 수 있어야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439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(8/12)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16AEEAC-C543-4B05-B4A9-E776EF03A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110871"/>
                  </p:ext>
                </p:extLst>
              </p:nvPr>
            </p:nvGraphicFramePr>
            <p:xfrm>
              <a:off x="1532019" y="4515870"/>
              <a:ext cx="21404720" cy="8878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8252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378252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044249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04424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674479">
                      <a:extLst>
                        <a:ext uri="{9D8B030D-6E8A-4147-A177-3AD203B41FA5}">
                          <a16:colId xmlns:a16="http://schemas.microsoft.com/office/drawing/2014/main" val="3366066029"/>
                        </a:ext>
                      </a:extLst>
                    </a:gridCol>
                    <a:gridCol w="1560830">
                      <a:extLst>
                        <a:ext uri="{9D8B030D-6E8A-4147-A177-3AD203B41FA5}">
                          <a16:colId xmlns:a16="http://schemas.microsoft.com/office/drawing/2014/main" val="2519672897"/>
                        </a:ext>
                      </a:extLst>
                    </a:gridCol>
                    <a:gridCol w="2573369">
                      <a:extLst>
                        <a:ext uri="{9D8B030D-6E8A-4147-A177-3AD203B41FA5}">
                          <a16:colId xmlns:a16="http://schemas.microsoft.com/office/drawing/2014/main" val="3182135153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331306858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2805671610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1799276934"/>
                        </a:ext>
                      </a:extLst>
                    </a:gridCol>
                  </a:tblGrid>
                  <a:tr h="21495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외국어</a:t>
                          </a:r>
                          <a:endParaRPr lang="en-US" altLang="ko-KR" sz="3600" dirty="0"/>
                        </a:p>
                        <a:p>
                          <a:pPr latinLnBrk="1"/>
                          <a:r>
                            <a:rPr lang="en-US" altLang="ko-KR" sz="36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3600" dirty="0"/>
                            <a:t>)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공통시험</a:t>
                          </a:r>
                          <a:endParaRPr lang="en-US" altLang="ko-KR" sz="3600" dirty="0"/>
                        </a:p>
                        <a:p>
                          <a:pPr latinLnBrk="1"/>
                          <a:r>
                            <a:rPr lang="en-US" altLang="ko-KR" sz="36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3600" dirty="0"/>
                            <a:t>)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기술시험</a:t>
                          </a:r>
                          <a:endParaRPr lang="en-US" altLang="ko-KR" sz="3600" dirty="0"/>
                        </a:p>
                        <a:p>
                          <a:pPr latinLnBrk="1"/>
                          <a:r>
                            <a:rPr lang="en-US" altLang="ko-KR" sz="36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3600" dirty="0"/>
                            <a:t>)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필기시험</a:t>
                          </a:r>
                          <a:endParaRPr lang="en-US" altLang="ko-KR" sz="3600" dirty="0"/>
                        </a:p>
                        <a:p>
                          <a:pPr latinLnBrk="1"/>
                          <a:r>
                            <a:rPr lang="en-US" altLang="ko-KR" sz="3600" dirty="0"/>
                            <a:t>(y)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H: </a:t>
                          </a:r>
                          <a:r>
                            <a:rPr lang="ko-KR" altLang="en-US" sz="3600" dirty="0">
                              <a:solidFill>
                                <a:schemeClr val="tx1"/>
                              </a:solidFill>
                            </a:rPr>
                            <a:t>가설</a:t>
                          </a:r>
                          <a:endParaRPr lang="en-US" altLang="ko-KR" sz="3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W=(0.5, 0.5, 0.8)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>
                              <a:solidFill>
                                <a:schemeClr val="tx1"/>
                              </a:solidFill>
                            </a:rPr>
                            <a:t>비용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의</a:t>
                          </a:r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기울기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의 기울기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의 기울기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의 기울기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0.18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0.17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0.626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0.0751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0.2192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-0.0493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-0.0466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-0.274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0.545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0.0240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-0.1085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-0.0233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-0.0233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-0.155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0.20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0.635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0.0992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-0.2520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-0.0472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-0.0630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-0.315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0.96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0.13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0.659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0.0017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-0.0394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-0.0062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-0.0053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0.60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0.18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0.519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0.1096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-0.1986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-0.0496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-0.0596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-0.331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1121494">
                    <a:tc grid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평균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0.0619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 smtClean="0">
                              <a:solidFill>
                                <a:srgbClr val="FF0000"/>
                              </a:solidFill>
                            </a:rPr>
                            <a:t>-0.1635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smtClean="0">
                              <a:solidFill>
                                <a:srgbClr val="FF0000"/>
                              </a:solidFill>
                            </a:rPr>
                            <a:t>-0.0351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smtClean="0">
                              <a:solidFill>
                                <a:srgbClr val="FF0000"/>
                              </a:solidFill>
                            </a:rPr>
                            <a:t>-0.0395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 smtClean="0">
                              <a:solidFill>
                                <a:srgbClr val="FF0000"/>
                              </a:solidFill>
                            </a:rPr>
                            <a:t>-0.2232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138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16AEEAC-C543-4B05-B4A9-E776EF03A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110871"/>
                  </p:ext>
                </p:extLst>
              </p:nvPr>
            </p:nvGraphicFramePr>
            <p:xfrm>
              <a:off x="1532019" y="4515870"/>
              <a:ext cx="21404720" cy="8878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8252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378252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044249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04424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674479">
                      <a:extLst>
                        <a:ext uri="{9D8B030D-6E8A-4147-A177-3AD203B41FA5}">
                          <a16:colId xmlns:a16="http://schemas.microsoft.com/office/drawing/2014/main" val="3366066029"/>
                        </a:ext>
                      </a:extLst>
                    </a:gridCol>
                    <a:gridCol w="1560830">
                      <a:extLst>
                        <a:ext uri="{9D8B030D-6E8A-4147-A177-3AD203B41FA5}">
                          <a16:colId xmlns:a16="http://schemas.microsoft.com/office/drawing/2014/main" val="2519672897"/>
                        </a:ext>
                      </a:extLst>
                    </a:gridCol>
                    <a:gridCol w="2573369">
                      <a:extLst>
                        <a:ext uri="{9D8B030D-6E8A-4147-A177-3AD203B41FA5}">
                          <a16:colId xmlns:a16="http://schemas.microsoft.com/office/drawing/2014/main" val="3182135153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331306858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2805671610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1799276934"/>
                        </a:ext>
                      </a:extLst>
                    </a:gridCol>
                  </a:tblGrid>
                  <a:tr h="21495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2" t="-283" r="-1454867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42" t="-283" r="-1354867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4821" t="-283" r="-811310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필기시험</a:t>
                          </a:r>
                          <a:endParaRPr lang="en-US" altLang="ko-KR" sz="3600" dirty="0"/>
                        </a:p>
                        <a:p>
                          <a:pPr latinLnBrk="1"/>
                          <a:r>
                            <a:rPr lang="en-US" altLang="ko-KR" sz="3600" dirty="0"/>
                            <a:t>(y)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H: </a:t>
                          </a:r>
                          <a:r>
                            <a:rPr lang="ko-KR" altLang="en-US" sz="3600" dirty="0">
                              <a:solidFill>
                                <a:schemeClr val="tx1"/>
                              </a:solidFill>
                            </a:rPr>
                            <a:t>가설</a:t>
                          </a:r>
                          <a:endParaRPr lang="en-US" altLang="ko-KR" sz="3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W=(0.5, 0.5, 0.8)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>
                              <a:solidFill>
                                <a:schemeClr val="tx1"/>
                              </a:solidFill>
                            </a:rPr>
                            <a:t>비용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1043" t="-283" r="-301896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8538" t="-283" r="-200472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28538" t="-283" r="-100472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의 기울기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0.18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0.17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0.626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0.0751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0.2192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-0.0493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-0.0466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-0.274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0.545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0.0240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-0.1085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-0.0233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-0.0233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-0.155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0.20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0.635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0.0992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-0.2520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-0.0472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-0.0630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-0.315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0.96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0.13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0.70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0.659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0.0017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-0.0394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-0.0062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-0.0053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0.60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0.18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/>
                            <a:t>0.85</a:t>
                          </a:r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0.519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0.1096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-0.1986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-0.0496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-0.0596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-0.331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1121494">
                    <a:tc grid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3600" dirty="0"/>
                            <a:t>평균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4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chemeClr val="tx1"/>
                              </a:solidFill>
                            </a:rPr>
                            <a:t>0.0619</a:t>
                          </a:r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 smtClean="0">
                              <a:solidFill>
                                <a:srgbClr val="FF0000"/>
                              </a:solidFill>
                            </a:rPr>
                            <a:t>-0.1635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smtClean="0">
                              <a:solidFill>
                                <a:srgbClr val="FF0000"/>
                              </a:solidFill>
                            </a:rPr>
                            <a:t>-0.0351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smtClean="0">
                              <a:solidFill>
                                <a:srgbClr val="FF0000"/>
                              </a:solidFill>
                            </a:rPr>
                            <a:t>-0.0395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 smtClean="0">
                              <a:solidFill>
                                <a:srgbClr val="FF0000"/>
                              </a:solidFill>
                            </a:rPr>
                            <a:t>-0.2232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1384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2698C8B-E030-41C1-82C4-730D187C92B6}"/>
              </a:ext>
            </a:extLst>
          </p:cNvPr>
          <p:cNvSpPr txBox="1"/>
          <p:nvPr/>
        </p:nvSpPr>
        <p:spPr>
          <a:xfrm>
            <a:off x="9443055" y="3683565"/>
            <a:ext cx="6231984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1" i="0" u="none" strike="noStrike" cap="none" spc="0" normalizeH="0" baseline="0" dirty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다중 선형회귀 목적 함수</a:t>
            </a:r>
            <a:endParaRPr kumimoji="0" lang="en-US" altLang="ko-KR" sz="44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4D908E-05C1-467C-8712-CCBF2C876FC7}"/>
                  </a:ext>
                </a:extLst>
              </p:cNvPr>
              <p:cNvSpPr txBox="1"/>
              <p:nvPr/>
            </p:nvSpPr>
            <p:spPr>
              <a:xfrm>
                <a:off x="5514662" y="1789726"/>
                <a:ext cx="13379116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ko-KR" sz="4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(</m:t>
                          </m:r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4D908E-05C1-467C-8712-CCBF2C876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62" y="1789726"/>
                <a:ext cx="13379116" cy="1614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5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(9/12)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5679" y="7500209"/>
            <a:ext cx="12531409" cy="96285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738" y="2501900"/>
            <a:ext cx="9757955" cy="102660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412844" y="10629276"/>
            <a:ext cx="2143633" cy="59644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34859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(10/12)</a:t>
            </a:r>
            <a:endParaRPr lang="ko-KR" altLang="en-US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542" y="3465670"/>
            <a:ext cx="9343696" cy="1808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068261" y="5782177"/>
                <a:ext cx="9627977" cy="71937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학습율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0.1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0.5 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0.5 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0.8 </a:t>
                </a:r>
              </a:p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ko-KR" sz="3200" b="1" dirty="0">
                    <a:solidFill>
                      <a:schemeClr val="tx1"/>
                    </a:solidFill>
                  </a:rPr>
                  <a:t>b</a:t>
                </a:r>
                <a:r>
                  <a:rPr lang="ko-KR" altLang="en-US" sz="3200" b="1" dirty="0">
                    <a:solidFill>
                      <a:schemeClr val="tx1"/>
                    </a:solidFill>
                  </a:rPr>
                  <a:t>의 절편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0</a:t>
                </a:r>
              </a:p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기울기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-0.1635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기울기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-0.0351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기울기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-0.0395</a:t>
                </a:r>
              </a:p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ko-KR" sz="3200" b="1" dirty="0">
                    <a:solidFill>
                      <a:schemeClr val="tx1"/>
                    </a:solidFill>
                  </a:rPr>
                  <a:t>b</a:t>
                </a:r>
                <a:r>
                  <a:rPr lang="ko-KR" altLang="en-US" sz="3200" b="1" dirty="0">
                    <a:solidFill>
                      <a:schemeClr val="tx1"/>
                    </a:solidFill>
                  </a:rPr>
                  <a:t>의 절편 기울기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-0.2232</a:t>
                </a:r>
              </a:p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</a:t>
                </a:r>
                <a14:m>
                  <m:oMath xmlns:m="http://schemas.openxmlformats.org/officeDocument/2006/math">
                    <m:r>
                      <a:rPr lang="en-US" altLang="ko-KR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0.5-(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0.1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*-0.1635) =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0.5164 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</a:t>
                </a:r>
                <a14:m>
                  <m:oMath xmlns:m="http://schemas.openxmlformats.org/officeDocument/2006/math">
                    <m:r>
                      <a:rPr lang="en-US" altLang="ko-KR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0.5-(0.1*-0.0351) =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0.5035 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</a:t>
                </a:r>
                <a14:m>
                  <m:oMath xmlns:m="http://schemas.openxmlformats.org/officeDocument/2006/math">
                    <m:r>
                      <a:rPr lang="en-US" altLang="ko-KR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0.8-(0.1*-0.0395) =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0.8040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b</a:t>
                </a:r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0-(0.1*-0.2232) =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0.0223 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8261" y="5782177"/>
                <a:ext cx="9627977" cy="7193764"/>
              </a:xfrm>
              <a:prstGeom prst="rect">
                <a:avLst/>
              </a:prstGeom>
              <a:blipFill>
                <a:blip r:embed="rId4"/>
                <a:stretch>
                  <a:fillRect l="-1900" t="-1271" r="-3293" b="-228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DC8BFB87-C083-4793-9A9D-DB93305FD3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396070"/>
                  </p:ext>
                </p:extLst>
              </p:nvPr>
            </p:nvGraphicFramePr>
            <p:xfrm>
              <a:off x="2566737" y="3465670"/>
              <a:ext cx="10324409" cy="8878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369">
                      <a:extLst>
                        <a:ext uri="{9D8B030D-6E8A-4147-A177-3AD203B41FA5}">
                          <a16:colId xmlns:a16="http://schemas.microsoft.com/office/drawing/2014/main" val="3182135153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331306858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2805671610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1799276934"/>
                        </a:ext>
                      </a:extLst>
                    </a:gridCol>
                  </a:tblGrid>
                  <a:tr h="21495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(0.5)</a:t>
                          </a:r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의</a:t>
                          </a:r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기울기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(0.5)</a:t>
                          </a:r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의 </a:t>
                          </a:r>
                          <a:endParaRPr lang="en-US" altLang="ko-KR" sz="36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기울기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(0.8)</a:t>
                          </a:r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의 </a:t>
                          </a:r>
                          <a:endParaRPr lang="en-US" altLang="ko-KR" sz="36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기울기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b(0)</a:t>
                          </a:r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의 </a:t>
                          </a:r>
                          <a:endParaRPr lang="en-US" altLang="ko-KR" sz="36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기울기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--0.2192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-0.0493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-0.0466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-0.274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-0.1085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-0.0233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-0.0233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-0.155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-0.2520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-0.0472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-0.0630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-0.315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-0.0394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-0.0062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-0.0053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-0.1986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-0.0496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-0.0596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-0.331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-0.1635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-0.0351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-0.0395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-0.2232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138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DC8BFB87-C083-4793-9A9D-DB93305FD3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396070"/>
                  </p:ext>
                </p:extLst>
              </p:nvPr>
            </p:nvGraphicFramePr>
            <p:xfrm>
              <a:off x="2566737" y="3465670"/>
              <a:ext cx="10324409" cy="8878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369">
                      <a:extLst>
                        <a:ext uri="{9D8B030D-6E8A-4147-A177-3AD203B41FA5}">
                          <a16:colId xmlns:a16="http://schemas.microsoft.com/office/drawing/2014/main" val="3182135153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331306858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2805671610"/>
                        </a:ext>
                      </a:extLst>
                    </a:gridCol>
                    <a:gridCol w="2583680">
                      <a:extLst>
                        <a:ext uri="{9D8B030D-6E8A-4147-A177-3AD203B41FA5}">
                          <a16:colId xmlns:a16="http://schemas.microsoft.com/office/drawing/2014/main" val="1799276934"/>
                        </a:ext>
                      </a:extLst>
                    </a:gridCol>
                  </a:tblGrid>
                  <a:tr h="21495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37" t="-283" r="-301896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9764" t="-283" r="-200472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9764" t="-283" r="-100472" b="-313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b(0)</a:t>
                          </a:r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의 </a:t>
                          </a:r>
                          <a:endParaRPr lang="en-US" altLang="ko-KR" sz="36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3600" dirty="0">
                              <a:solidFill>
                                <a:srgbClr val="FF0000"/>
                              </a:solidFill>
                            </a:rPr>
                            <a:t>기울기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--0.2192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-0.0493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-0.0466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-0.274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-0.1085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-0.0233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-0.0233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-0.155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-0.2520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-0.0472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-0.0630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-0.315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-0.0394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-0.0062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-0.0053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-0.1986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-0.0496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-0.0596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-0.331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1121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-0.1635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-0.0351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-0.0395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600" dirty="0">
                              <a:solidFill>
                                <a:srgbClr val="FF0000"/>
                              </a:solidFill>
                            </a:rPr>
                            <a:t>-0.2232</a:t>
                          </a:r>
                          <a:endParaRPr lang="ko-KR" altLang="en-US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1384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076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(11/12)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5680" y="8434064"/>
            <a:ext cx="5741504" cy="96285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738" y="2501900"/>
            <a:ext cx="9757955" cy="102660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flipV="1">
            <a:off x="14023737" y="7393020"/>
            <a:ext cx="9757955" cy="537490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7757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/>
              <a:t>(</a:t>
            </a:r>
            <a:r>
              <a:rPr lang="en-US" altLang="ko-KR" b="1" dirty="0" smtClean="0"/>
              <a:t>12/12)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003" y="3090558"/>
            <a:ext cx="12973404" cy="15981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671" y="6535872"/>
            <a:ext cx="15144068" cy="3075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77394C-5A93-48C3-9E96-5052D9F4FF2C}"/>
                  </a:ext>
                </a:extLst>
              </p:cNvPr>
              <p:cNvSpPr txBox="1"/>
              <p:nvPr/>
            </p:nvSpPr>
            <p:spPr>
              <a:xfrm>
                <a:off x="3594484" y="5065506"/>
                <a:ext cx="14421142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=0.0572</m:t>
                      </m:r>
                      <m:sSub>
                        <m:sSub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1.3717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+3.3718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+0.3476</m:t>
                      </m:r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77394C-5A93-48C3-9E96-5052D9F4F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84" y="5065506"/>
                <a:ext cx="14421142" cy="656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77394C-5A93-48C3-9E96-5052D9F4FF2C}"/>
                  </a:ext>
                </a:extLst>
              </p:cNvPr>
              <p:cNvSpPr txBox="1"/>
              <p:nvPr/>
            </p:nvSpPr>
            <p:spPr>
              <a:xfrm>
                <a:off x="4046706" y="9733265"/>
                <a:ext cx="14421142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=0.0572</m:t>
                      </m:r>
                      <m:sSub>
                        <m:sSub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1.3717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+3.3718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+0.3476</m:t>
                      </m:r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77394C-5A93-48C3-9E96-5052D9F4F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6" y="9733265"/>
                <a:ext cx="14421142" cy="6565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/>
              <p:nvPr/>
            </p:nvSpPr>
            <p:spPr>
              <a:xfrm>
                <a:off x="4046706" y="10630318"/>
                <a:ext cx="2548647" cy="26786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ko-KR" altLang="en-US" sz="4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데이터</a:t>
                </a:r>
                <a:endParaRPr lang="en-US" altLang="ko-KR" sz="4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0" lang="en-US" altLang="ko-KR" sz="1000" b="1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80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18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18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6" y="10630318"/>
                <a:ext cx="2548647" cy="2678682"/>
              </a:xfrm>
              <a:prstGeom prst="rect">
                <a:avLst/>
              </a:prstGeom>
              <a:blipFill>
                <a:blip r:embed="rId7"/>
                <a:stretch>
                  <a:fillRect t="-7517" b="-95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66E07BD-2DE3-4E1B-99F1-B58E7BDE1769}"/>
              </a:ext>
            </a:extLst>
          </p:cNvPr>
          <p:cNvSpPr txBox="1"/>
          <p:nvPr/>
        </p:nvSpPr>
        <p:spPr>
          <a:xfrm>
            <a:off x="7596467" y="10471747"/>
            <a:ext cx="2548647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44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=90.3066</a:t>
            </a:r>
            <a:endParaRPr kumimoji="0" lang="en-US" altLang="ko-KR" sz="44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3190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59309" y="3210539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입력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9308" y="6174547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모델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flipH="1">
            <a:off x="7461737" y="4790459"/>
            <a:ext cx="1" cy="1384088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>
            <a:stCxn id="5" idx="2"/>
            <a:endCxn id="9" idx="0"/>
          </p:cNvCxnSpPr>
          <p:nvPr/>
        </p:nvCxnSpPr>
        <p:spPr>
          <a:xfrm flipH="1">
            <a:off x="4359308" y="7754467"/>
            <a:ext cx="3102429" cy="2125083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타원 8"/>
          <p:cNvSpPr/>
          <p:nvPr/>
        </p:nvSpPr>
        <p:spPr>
          <a:xfrm>
            <a:off x="2847869" y="9879550"/>
            <a:ext cx="3022878" cy="2221667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1</a:t>
            </a: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999971" y="9809211"/>
            <a:ext cx="3022878" cy="2221667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1130300">
              <a:lnSpc>
                <a:spcPct val="100000"/>
              </a:lnSpc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defTabSz="1130300">
              <a:lnSpc>
                <a:spcPct val="100000"/>
              </a:lnSpc>
            </a:pPr>
            <a:r>
              <a:rPr lang="en-US" altLang="ko-KR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0</a:t>
            </a:r>
          </a:p>
          <a:p>
            <a:pPr defTabSz="1130300">
              <a:lnSpc>
                <a:spcPct val="100000"/>
              </a:lnSpc>
            </a:pPr>
            <a:endParaRPr lang="ko-KR" altLang="en-US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8" name="직선 화살표 연결선 17"/>
          <p:cNvCxnSpPr>
            <a:stCxn id="5" idx="2"/>
            <a:endCxn id="15" idx="0"/>
          </p:cNvCxnSpPr>
          <p:nvPr/>
        </p:nvCxnSpPr>
        <p:spPr>
          <a:xfrm>
            <a:off x="7461737" y="7754467"/>
            <a:ext cx="3049673" cy="2054744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13050950" y="3448766"/>
            <a:ext cx="9945237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000" dirty="0" err="1"/>
              <a:t>연소득</a:t>
            </a:r>
            <a:r>
              <a:rPr lang="ko-KR" altLang="en-US" sz="4000" dirty="0"/>
              <a:t>  </a:t>
            </a:r>
            <a:r>
              <a:rPr lang="en-US" altLang="ko-KR" sz="4000" dirty="0"/>
              <a:t>4830</a:t>
            </a:r>
            <a:r>
              <a:rPr lang="ko-KR" altLang="en-US" sz="4000" dirty="0"/>
              <a:t>만원은</a:t>
            </a:r>
            <a:r>
              <a:rPr lang="en-US" altLang="ko-KR" sz="4000" dirty="0"/>
              <a:t>?</a:t>
            </a:r>
            <a:endParaRPr kumimoji="0" lang="en-US" altLang="ko-KR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/>
              <a:t>    - 1</a:t>
            </a:r>
            <a:r>
              <a:rPr lang="ko-KR" altLang="en-US" sz="4000" dirty="0"/>
              <a:t>은 맞다</a:t>
            </a:r>
            <a:r>
              <a:rPr lang="en-US" altLang="ko-KR" sz="4000" dirty="0"/>
              <a:t>(</a:t>
            </a:r>
            <a:r>
              <a:rPr lang="ko-KR" altLang="en-US" sz="4000" dirty="0"/>
              <a:t>부자다</a:t>
            </a:r>
            <a:r>
              <a:rPr lang="en-US" altLang="ko-KR" sz="4000" dirty="0"/>
              <a:t>)</a:t>
            </a: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/>
              <a:t>    - 0</a:t>
            </a:r>
            <a:r>
              <a:rPr lang="ko-KR" altLang="en-US" sz="4000" dirty="0"/>
              <a:t>은 아니다</a:t>
            </a:r>
            <a:r>
              <a:rPr lang="en-US" altLang="ko-KR" sz="4000" dirty="0"/>
              <a:t>(</a:t>
            </a:r>
            <a:r>
              <a:rPr lang="ko-KR" altLang="en-US" sz="4000" dirty="0"/>
              <a:t>빈자다</a:t>
            </a:r>
            <a:r>
              <a:rPr lang="en-US" altLang="ko-KR" sz="4000" dirty="0"/>
              <a:t>)</a:t>
            </a: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4000" dirty="0"/>
          </a:p>
          <a:p>
            <a:pPr marL="571500" marR="0" indent="-5715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000" dirty="0"/>
              <a:t>정보처리기사 </a:t>
            </a:r>
            <a:r>
              <a:rPr lang="en-US" altLang="ko-KR" sz="4000" dirty="0"/>
              <a:t>68</a:t>
            </a:r>
            <a:r>
              <a:rPr lang="ko-KR" altLang="en-US" sz="4000" dirty="0"/>
              <a:t>점은</a:t>
            </a:r>
            <a:r>
              <a:rPr lang="en-US" altLang="ko-KR" sz="4000" dirty="0"/>
              <a:t>?</a:t>
            </a: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/>
              <a:t>    - 1</a:t>
            </a:r>
            <a:r>
              <a:rPr lang="ko-KR" altLang="en-US" sz="4000" dirty="0"/>
              <a:t>은 맞다</a:t>
            </a:r>
            <a:r>
              <a:rPr lang="en-US" altLang="ko-KR" sz="4000" dirty="0"/>
              <a:t>(</a:t>
            </a:r>
            <a:r>
              <a:rPr lang="ko-KR" altLang="en-US" sz="4000" dirty="0"/>
              <a:t>합격</a:t>
            </a:r>
            <a:r>
              <a:rPr lang="en-US" altLang="ko-KR" sz="4000" dirty="0"/>
              <a:t>)</a:t>
            </a: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/>
              <a:t>    - 0</a:t>
            </a:r>
            <a:r>
              <a:rPr lang="ko-KR" altLang="en-US" sz="4000" dirty="0"/>
              <a:t>은 아니다</a:t>
            </a:r>
            <a:r>
              <a:rPr lang="en-US" altLang="ko-KR" sz="4000" dirty="0"/>
              <a:t>(</a:t>
            </a:r>
            <a:r>
              <a:rPr lang="ko-KR" altLang="en-US" sz="4000" dirty="0"/>
              <a:t>불합격</a:t>
            </a:r>
            <a:r>
              <a:rPr lang="en-US" altLang="ko-KR" sz="4000" dirty="0"/>
              <a:t>)</a:t>
            </a: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4000" dirty="0"/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4000" dirty="0"/>
          </a:p>
          <a:p>
            <a:pPr marL="571500" marR="0" indent="-5715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000" dirty="0">
                <a:solidFill>
                  <a:srgbClr val="FF0000"/>
                </a:solidFill>
              </a:rPr>
              <a:t>이와 같이 보통 로지스틱 회귀는 두개의 범주를 말하며 다수의 범주를 구별할 때는 다항 로지스틱 회귀라고 함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2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다항 로지스틱 회귀</a:t>
            </a:r>
            <a:r>
              <a:rPr lang="en-US" altLang="ko-KR" b="1" dirty="0"/>
              <a:t>(M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ultinomial Logistic Regression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err="1"/>
              <a:t>공부시간과</a:t>
            </a:r>
            <a:r>
              <a:rPr lang="ko-KR" altLang="en-US" b="1" dirty="0"/>
              <a:t> 점수의 학습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089571" y="3768685"/>
                <a:ext cx="6204857" cy="25648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3200" dirty="0">
                  <a:solidFill>
                    <a:schemeClr val="tx1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endParaRPr>
              </a:p>
              <a:p>
                <a:pPr marL="0" marR="0" indent="0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: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공부시간</a:t>
                </a:r>
                <a:endParaRPr lang="en-US" altLang="ko-KR" sz="3200" dirty="0">
                  <a:solidFill>
                    <a:schemeClr val="tx1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endParaRPr>
              </a:p>
              <a:p>
                <a:pPr defTabSz="113030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: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출석수</a:t>
                </a:r>
                <a:endParaRPr lang="en-US" altLang="ko-KR" sz="3200" dirty="0">
                  <a:solidFill>
                    <a:schemeClr val="tx1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endParaRPr>
              </a:p>
              <a:p>
                <a:pPr defTabSz="1130300">
                  <a:lnSpc>
                    <a:spcPct val="100000"/>
                  </a:lnSpc>
                </a:pPr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y: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성적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(A or B or C)</a:t>
                </a:r>
              </a:p>
              <a:p>
                <a:pPr marL="0" marR="0" indent="0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venir Next Regular"/>
                  <a:ea typeface="Avenir Next Regular"/>
                  <a:cs typeface="Avenir Next Regular"/>
                  <a:sym typeface="Avenir Next Regular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71" y="3768685"/>
                <a:ext cx="6204857" cy="2564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9089570" y="7225135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다항 </a:t>
            </a:r>
            <a:r>
              <a:rPr lang="ko-KR" altLang="en-US" sz="3200" dirty="0" err="1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로지스틱</a:t>
            </a: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회귀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89569" y="10189144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가설 방정식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219200" y="10435365"/>
                <a:ext cx="6204857" cy="10874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defTabSz="1130300">
                  <a:lnSpc>
                    <a:spcPct val="100000"/>
                  </a:lnSpc>
                </a:pP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공부시간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): 10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시간</a:t>
                </a:r>
                <a:endParaRPr lang="en-US" altLang="ko-KR" sz="3200" dirty="0">
                  <a:solidFill>
                    <a:schemeClr val="tx1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endParaRPr>
              </a:p>
              <a:p>
                <a:pPr defTabSz="1130300">
                  <a:lnSpc>
                    <a:spcPct val="100000"/>
                  </a:lnSpc>
                </a:pP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출석수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): 5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0435365"/>
                <a:ext cx="6204857" cy="1087477"/>
              </a:xfrm>
              <a:prstGeom prst="rect">
                <a:avLst/>
              </a:prstGeom>
              <a:blipFill>
                <a:blip r:embed="rId3"/>
                <a:stretch>
                  <a:fillRect t="-7222" b="-17778"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6644255" y="10189144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예상 성적</a:t>
            </a:r>
            <a:r>
              <a:rPr lang="en-US" altLang="ko-KR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(A or B or C)</a:t>
            </a: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flipH="1">
            <a:off x="12191999" y="6333490"/>
            <a:ext cx="1" cy="891645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화살표 연결선 10"/>
          <p:cNvCxnSpPr>
            <a:stCxn id="7" idx="3"/>
            <a:endCxn id="6" idx="1"/>
          </p:cNvCxnSpPr>
          <p:nvPr/>
        </p:nvCxnSpPr>
        <p:spPr>
          <a:xfrm>
            <a:off x="7424057" y="10979104"/>
            <a:ext cx="1665512" cy="0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화살표 연결선 13"/>
          <p:cNvCxnSpPr>
            <a:stCxn id="6" idx="3"/>
            <a:endCxn id="8" idx="1"/>
          </p:cNvCxnSpPr>
          <p:nvPr/>
        </p:nvCxnSpPr>
        <p:spPr>
          <a:xfrm>
            <a:off x="15294426" y="10979104"/>
            <a:ext cx="1349829" cy="0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>
            <a:stCxn id="5" idx="2"/>
            <a:endCxn id="6" idx="0"/>
          </p:cNvCxnSpPr>
          <p:nvPr/>
        </p:nvCxnSpPr>
        <p:spPr>
          <a:xfrm flipH="1">
            <a:off x="12191998" y="8805055"/>
            <a:ext cx="1" cy="1384089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5231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다항 로지스틱 회귀</a:t>
            </a:r>
            <a:r>
              <a:rPr lang="en-US" altLang="ko-KR" b="1" dirty="0"/>
              <a:t>(M</a:t>
            </a:r>
            <a:r>
              <a:rPr lang="en-US" altLang="ko-KR" b="1" dirty="0">
                <a:latin typeface="se-nanumgothic"/>
              </a:rPr>
              <a:t>ultinomial</a:t>
            </a:r>
            <a:r>
              <a:rPr lang="ko-KR" altLang="en-US" b="1" dirty="0" smtClean="0"/>
              <a:t> </a:t>
            </a:r>
            <a:r>
              <a:rPr lang="en-US" altLang="ko-KR" b="1" dirty="0"/>
              <a:t>Logistic Regression)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6669532"/>
                  </p:ext>
                </p:extLst>
              </p:nvPr>
            </p:nvGraphicFramePr>
            <p:xfrm>
              <a:off x="3851259" y="2779334"/>
              <a:ext cx="7027485" cy="9784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93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1497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11829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공부시간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800" dirty="0"/>
                            <a:t>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출석수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800" dirty="0"/>
                            <a:t>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성적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(y)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10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9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6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6669532"/>
                  </p:ext>
                </p:extLst>
              </p:nvPr>
            </p:nvGraphicFramePr>
            <p:xfrm>
              <a:off x="3851259" y="2779334"/>
              <a:ext cx="7027485" cy="9784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93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1497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11829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1" t="-9804" r="-155188" b="-5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612" t="-9804" r="-99150" b="-5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성적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(y)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10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9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6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1108343" y="11426308"/>
            <a:ext cx="750787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>
                <a:solidFill>
                  <a:srgbClr val="FF0000"/>
                </a:solidFill>
              </a:rPr>
              <a:t>다항 로지스틱 </a:t>
            </a: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02A18-2E2A-41BD-8D45-D87873EDBB3E}"/>
              </a:ext>
            </a:extLst>
          </p:cNvPr>
          <p:cNvSpPr txBox="1"/>
          <p:nvPr/>
        </p:nvSpPr>
        <p:spPr>
          <a:xfrm>
            <a:off x="11348535" y="4646943"/>
            <a:ext cx="7027485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이항 로지스틱 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/>
              <p:nvPr/>
            </p:nvSpPr>
            <p:spPr>
              <a:xfrm>
                <a:off x="10602733" y="2975718"/>
                <a:ext cx="8519090" cy="1373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𝒚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733" y="2975718"/>
                <a:ext cx="8519090" cy="1373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0755133" y="6575954"/>
                <a:ext cx="8519090" cy="1403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133" y="6575954"/>
                <a:ext cx="8519090" cy="1403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D63FB9-05D7-4AAD-AC82-8C31FDA7F26E}"/>
                  </a:ext>
                </a:extLst>
              </p:cNvPr>
              <p:cNvSpPr txBox="1"/>
              <p:nvPr/>
            </p:nvSpPr>
            <p:spPr>
              <a:xfrm>
                <a:off x="10674474" y="8142195"/>
                <a:ext cx="8519090" cy="1403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D63FB9-05D7-4AAD-AC82-8C31FDA7F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4474" y="8142195"/>
                <a:ext cx="8519090" cy="1403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C21496-D157-4368-B3C3-EFA2D9187DDE}"/>
                  </a:ext>
                </a:extLst>
              </p:cNvPr>
              <p:cNvSpPr txBox="1"/>
              <p:nvPr/>
            </p:nvSpPr>
            <p:spPr>
              <a:xfrm>
                <a:off x="10737754" y="9688549"/>
                <a:ext cx="8519090" cy="1403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C21496-D157-4368-B3C3-EFA2D9187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754" y="9688549"/>
                <a:ext cx="8519090" cy="14030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203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및 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4771" y="2848708"/>
            <a:ext cx="7431023" cy="9648092"/>
          </a:xfrm>
        </p:spPr>
        <p:txBody>
          <a:bodyPr>
            <a:normAutofit/>
          </a:bodyPr>
          <a:lstStyle/>
          <a:p>
            <a:r>
              <a:rPr lang="en-US" altLang="ko-KR" dirty="0"/>
              <a:t>Logistic Regression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14" y="9356711"/>
            <a:ext cx="9921987" cy="19843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14" y="11815891"/>
            <a:ext cx="8728459" cy="16893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86738" y="3588890"/>
            <a:ext cx="36151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1. </a:t>
            </a:r>
            <a:r>
              <a:rPr lang="ko-KR" altLang="en-US" sz="3600" b="1" dirty="0" err="1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>
                <a:solidFill>
                  <a:srgbClr val="0066FF"/>
                </a:solidFill>
              </a:rPr>
              <a:t>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770" y="5880450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2. </a:t>
            </a:r>
            <a:r>
              <a:rPr lang="ko-KR" altLang="en-US" sz="3600" b="1" dirty="0" err="1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>
                <a:solidFill>
                  <a:srgbClr val="0066FF"/>
                </a:solidFill>
              </a:rPr>
              <a:t> 비용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770" y="8667596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3600" b="1" dirty="0">
                <a:solidFill>
                  <a:srgbClr val="0066FF"/>
                </a:solidFill>
              </a:rPr>
              <a:t>3. </a:t>
            </a:r>
            <a:r>
              <a:rPr lang="ko-KR" altLang="en-US" sz="3600" b="1" dirty="0" err="1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>
                <a:solidFill>
                  <a:srgbClr val="0066FF"/>
                </a:solidFill>
              </a:rPr>
              <a:t> 목적 함수</a:t>
            </a:r>
            <a:endParaRPr lang="en-US" altLang="ko-KR" sz="3600" b="1" dirty="0">
              <a:solidFill>
                <a:srgbClr val="00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6738" y="11413270"/>
            <a:ext cx="341120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4. </a:t>
            </a:r>
            <a:r>
              <a:rPr lang="ko-KR" altLang="en-US" sz="3600" b="1" dirty="0">
                <a:solidFill>
                  <a:srgbClr val="0066FF"/>
                </a:solidFill>
              </a:rPr>
              <a:t>다음 </a:t>
            </a:r>
            <a:r>
              <a:rPr lang="ko-KR" altLang="en-US" sz="3600" b="1" dirty="0" err="1">
                <a:solidFill>
                  <a:srgbClr val="0066FF"/>
                </a:solidFill>
              </a:rPr>
              <a:t>학습률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957" y="4259716"/>
            <a:ext cx="3438525" cy="154305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22" y="6864909"/>
            <a:ext cx="10860856" cy="1327904"/>
          </a:xfrm>
          <a:prstGeom prst="rect">
            <a:avLst/>
          </a:prstGeom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11771376" y="2848708"/>
            <a:ext cx="8987449" cy="9648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5461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  <a:lvl2pPr marL="10922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2pPr>
            <a:lvl3pPr marL="16383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3pPr>
            <a:lvl4pPr marL="21844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4pPr>
            <a:lvl5pPr marL="27305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altLang="ko-KR" dirty="0"/>
              <a:t>Multinomial Linear </a:t>
            </a:r>
            <a:r>
              <a:rPr lang="en-US" altLang="ko-KR" dirty="0" smtClean="0"/>
              <a:t>Regression </a:t>
            </a:r>
            <a:endParaRPr lang="en-US" altLang="ko-KR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20" y="11815891"/>
            <a:ext cx="8728459" cy="16893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823344" y="3588890"/>
            <a:ext cx="476114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1. 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다항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</a:t>
            </a:r>
            <a:r>
              <a:rPr lang="ko-KR" altLang="en-US" sz="3600" b="1" dirty="0">
                <a:solidFill>
                  <a:srgbClr val="0066FF"/>
                </a:solidFill>
              </a:rPr>
              <a:t>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71376" y="5880450"/>
            <a:ext cx="574660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2. 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다항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</a:t>
            </a:r>
            <a:r>
              <a:rPr lang="ko-KR" altLang="en-US" sz="3600" b="1" dirty="0">
                <a:solidFill>
                  <a:srgbClr val="0066FF"/>
                </a:solidFill>
              </a:rPr>
              <a:t>비용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771376" y="8667596"/>
            <a:ext cx="574660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3600" b="1" dirty="0">
                <a:solidFill>
                  <a:srgbClr val="0066FF"/>
                </a:solidFill>
              </a:rPr>
              <a:t>3. 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다항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</a:t>
            </a:r>
            <a:r>
              <a:rPr lang="ko-KR" altLang="en-US" sz="3600" b="1" dirty="0">
                <a:solidFill>
                  <a:srgbClr val="0066FF"/>
                </a:solidFill>
              </a:rPr>
              <a:t>목적 함수</a:t>
            </a:r>
            <a:endParaRPr lang="en-US" altLang="ko-KR" sz="3600" b="1" dirty="0">
              <a:solidFill>
                <a:srgbClr val="0066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823344" y="11413270"/>
            <a:ext cx="341120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4. </a:t>
            </a:r>
            <a:r>
              <a:rPr lang="ko-KR" altLang="en-US" sz="3600" b="1" dirty="0">
                <a:solidFill>
                  <a:srgbClr val="0066FF"/>
                </a:solidFill>
              </a:rPr>
              <a:t>다음 </a:t>
            </a:r>
            <a:r>
              <a:rPr lang="ko-KR" altLang="en-US" sz="3600" b="1" dirty="0" err="1">
                <a:solidFill>
                  <a:srgbClr val="0066FF"/>
                </a:solidFill>
              </a:rPr>
              <a:t>학습률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60F57D-A6F8-4986-9AE6-1BEE5B54AE53}"/>
                  </a:ext>
                </a:extLst>
              </p:cNvPr>
              <p:cNvSpPr txBox="1"/>
              <p:nvPr/>
            </p:nvSpPr>
            <p:spPr>
              <a:xfrm>
                <a:off x="10048197" y="3870265"/>
                <a:ext cx="11204573" cy="11864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4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60F57D-A6F8-4986-9AE6-1BEE5B54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197" y="3870265"/>
                <a:ext cx="11204573" cy="1186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/>
              <p:nvPr/>
            </p:nvSpPr>
            <p:spPr>
              <a:xfrm>
                <a:off x="11823344" y="6754330"/>
                <a:ext cx="12454475" cy="13124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r>
                        <a:rPr kumimoji="0" lang="en-US" altLang="ko-KR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𝑊</m:t>
                      </m:r>
                      <m:r>
                        <a:rPr kumimoji="0" lang="en-US" altLang="ko-KR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32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32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32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𝑦𝑙𝑜𝑔</m:t>
                              </m:r>
                              <m:r>
                                <a:rPr kumimoji="0" lang="en-US" altLang="ko-KR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(</m:t>
                              </m:r>
                              <m:r>
                                <a:rPr kumimoji="0" lang="en-US" altLang="ko-KR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kumimoji="0" lang="en-US" altLang="ko-KR" sz="320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nela Text Regular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32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3344" y="6754330"/>
                <a:ext cx="12454475" cy="13124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/>
              <p:nvPr/>
            </p:nvSpPr>
            <p:spPr>
              <a:xfrm>
                <a:off x="11091351" y="9541476"/>
                <a:ext cx="13379116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ko-KR" sz="4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(</m:t>
                          </m:r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51" y="9541476"/>
                <a:ext cx="13379116" cy="16148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60F57D-A6F8-4986-9AE6-1BEE5B54AE53}"/>
                  </a:ext>
                </a:extLst>
              </p:cNvPr>
              <p:cNvSpPr txBox="1"/>
              <p:nvPr/>
            </p:nvSpPr>
            <p:spPr>
              <a:xfrm>
                <a:off x="10067651" y="4880005"/>
                <a:ext cx="11204573" cy="11864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60F57D-A6F8-4986-9AE6-1BEE5B54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51" y="4880005"/>
                <a:ext cx="11204573" cy="1186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BA60F57D-A6F8-4986-9AE6-1BEE5B54AE53}"/>
              </a:ext>
            </a:extLst>
          </p:cNvPr>
          <p:cNvSpPr txBox="1"/>
          <p:nvPr/>
        </p:nvSpPr>
        <p:spPr>
          <a:xfrm>
            <a:off x="21633785" y="4699376"/>
            <a:ext cx="24889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4000" dirty="0" err="1" smtClean="0">
                <a:solidFill>
                  <a:srgbClr val="FF0000"/>
                </a:solidFill>
              </a:rPr>
              <a:t>Softmax</a:t>
            </a:r>
            <a:endParaRPr kumimoji="0" lang="en-US" altLang="ko-KR" sz="40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0537810" y="4826949"/>
            <a:ext cx="1147334" cy="494582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61056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소프트맥스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Softmax</a:t>
            </a:r>
            <a:r>
              <a:rPr lang="en-US" altLang="ko-KR" b="1" dirty="0" smtClean="0"/>
              <a:t>)(1/2)</a:t>
            </a:r>
            <a:endParaRPr lang="ko-KR" altLang="en-US" b="1" dirty="0"/>
          </a:p>
        </p:txBody>
      </p:sp>
      <p:sp>
        <p:nvSpPr>
          <p:cNvPr id="43" name="내용 개체 틀 42">
            <a:extLst>
              <a:ext uri="{FF2B5EF4-FFF2-40B4-BE49-F238E27FC236}">
                <a16:creationId xmlns:a16="http://schemas.microsoft.com/office/drawing/2014/main" id="{BA60F57D-A6F8-4986-9AE6-1BEE5B54AE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6025" y="2273427"/>
            <a:ext cx="21948775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4000" b="1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입력변수</a:t>
            </a:r>
            <a:r>
              <a:rPr lang="ko-KR" altLang="en-US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Cambria Math" panose="02040503050406030204" pitchFamily="18" charset="0"/>
              </a:rPr>
              <a:t>2</a:t>
            </a:r>
            <a:r>
              <a:rPr lang="ko-KR" altLang="en-US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개</a:t>
            </a:r>
            <a:r>
              <a:rPr lang="en-US" altLang="ko-KR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출력 </a:t>
            </a:r>
            <a:r>
              <a:rPr lang="en-US" altLang="ko-KR" sz="4000" b="1" dirty="0">
                <a:solidFill>
                  <a:schemeClr val="tx1"/>
                </a:solidFill>
                <a:latin typeface="Cambria Math" panose="02040503050406030204" pitchFamily="18" charset="0"/>
              </a:rPr>
              <a:t>3</a:t>
            </a:r>
            <a:r>
              <a:rPr lang="ko-KR" altLang="en-US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개인 다항 </a:t>
            </a:r>
            <a:r>
              <a:rPr lang="ko-KR" altLang="en-US" sz="4000" b="1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로지스틱</a:t>
            </a:r>
            <a:r>
              <a:rPr lang="ko-KR" altLang="en-US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회귀의 경우</a:t>
            </a:r>
            <a:endParaRPr lang="en-US" altLang="ko-KR" sz="40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32694"/>
                  </p:ext>
                </p:extLst>
              </p:nvPr>
            </p:nvGraphicFramePr>
            <p:xfrm>
              <a:off x="1219200" y="3385182"/>
              <a:ext cx="7027485" cy="9784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93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1497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11829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공부시간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800" dirty="0"/>
                            <a:t>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출석수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800" dirty="0"/>
                            <a:t>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성적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(y)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10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9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6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32694"/>
                  </p:ext>
                </p:extLst>
              </p:nvPr>
            </p:nvGraphicFramePr>
            <p:xfrm>
              <a:off x="1219200" y="3385182"/>
              <a:ext cx="7027485" cy="9784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93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1497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11829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2" t="-9020" r="-154967" b="-55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261" t="-9020" r="-99432" b="-55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성적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(y)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10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9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6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5" name="TextBox 44"/>
          <p:cNvSpPr txBox="1"/>
          <p:nvPr/>
        </p:nvSpPr>
        <p:spPr>
          <a:xfrm>
            <a:off x="8617274" y="8269521"/>
            <a:ext cx="750787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>
                <a:solidFill>
                  <a:schemeClr val="tx1"/>
                </a:solidFill>
              </a:rPr>
              <a:t>다항 로지스틱 </a:t>
            </a: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8264064" y="3419167"/>
                <a:ext cx="8519090" cy="1403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064" y="3419167"/>
                <a:ext cx="8519090" cy="1403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D63FB9-05D7-4AAD-AC82-8C31FDA7F26E}"/>
                  </a:ext>
                </a:extLst>
              </p:cNvPr>
              <p:cNvSpPr txBox="1"/>
              <p:nvPr/>
            </p:nvSpPr>
            <p:spPr>
              <a:xfrm>
                <a:off x="8183405" y="4985408"/>
                <a:ext cx="8519090" cy="1403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D63FB9-05D7-4AAD-AC82-8C31FDA7F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05" y="4985408"/>
                <a:ext cx="8519090" cy="1403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C21496-D157-4368-B3C3-EFA2D9187DDE}"/>
                  </a:ext>
                </a:extLst>
              </p:cNvPr>
              <p:cNvSpPr txBox="1"/>
              <p:nvPr/>
            </p:nvSpPr>
            <p:spPr>
              <a:xfrm>
                <a:off x="8246685" y="6531762"/>
                <a:ext cx="8519090" cy="1403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C21496-D157-4368-B3C3-EFA2D9187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85" y="6531762"/>
                <a:ext cx="8519090" cy="1403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8617274" y="9904085"/>
                <a:ext cx="16460381" cy="287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ko-KR" altLang="en-US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 범위는 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0 ~ 1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가설의 결과 합계가 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이 넘을 수도 있음</a:t>
                </a:r>
                <a:endParaRPr lang="en-US" altLang="ko-KR" sz="4000" b="1" dirty="0" smtClean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가설의 결과 합계가 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이 되도록 해주는 함수를 </a:t>
                </a:r>
                <a:r>
                  <a:rPr lang="ko-KR" altLang="en-US" sz="4000" b="1" dirty="0" smtClean="0">
                    <a:solidFill>
                      <a:srgbClr val="FF0000"/>
                    </a:solidFill>
                  </a:rPr>
                  <a:t>소프트 </a:t>
                </a:r>
                <a:r>
                  <a:rPr lang="ko-KR" altLang="en-US" sz="4000" b="1" dirty="0" err="1" smtClean="0">
                    <a:solidFill>
                      <a:srgbClr val="FF0000"/>
                    </a:solidFill>
                  </a:rPr>
                  <a:t>맥스</a:t>
                </a:r>
                <a:r>
                  <a:rPr lang="ko-KR" altLang="en-US" sz="4000" b="1" dirty="0" err="1" smtClean="0">
                    <a:solidFill>
                      <a:schemeClr val="tx1"/>
                    </a:solidFill>
                  </a:rPr>
                  <a:t>라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 함</a:t>
                </a:r>
                <a:endParaRPr lang="en-US" altLang="ko-KR" sz="4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274" y="9904085"/>
                <a:ext cx="16460381" cy="2872581"/>
              </a:xfrm>
              <a:prstGeom prst="rect">
                <a:avLst/>
              </a:prstGeom>
              <a:blipFill>
                <a:blip r:embed="rId6"/>
                <a:stretch>
                  <a:fillRect l="-1444" t="-6157" b="-84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C21496-D157-4368-B3C3-EFA2D9187DDE}"/>
                  </a:ext>
                </a:extLst>
              </p:cNvPr>
              <p:cNvSpPr txBox="1"/>
              <p:nvPr/>
            </p:nvSpPr>
            <p:spPr>
              <a:xfrm>
                <a:off x="16139839" y="4705248"/>
                <a:ext cx="8519090" cy="1782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𝑺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𝒋</m:t>
                              </m:r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=</m:t>
                              </m:r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𝑱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C21496-D157-4368-B3C3-EFA2D9187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839" y="4705248"/>
                <a:ext cx="8519090" cy="1782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16645449" y="6849605"/>
            <a:ext cx="750787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 smtClean="0">
                <a:solidFill>
                  <a:schemeClr val="tx1"/>
                </a:solidFill>
              </a:rPr>
              <a:t>소프트 맥스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8136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지도학습</a:t>
            </a:r>
            <a:r>
              <a:rPr lang="en-US" altLang="ko-KR" dirty="0"/>
              <a:t>(Supervised Learning)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회귀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err="1"/>
              <a:t>선형회귀</a:t>
            </a:r>
            <a:r>
              <a:rPr lang="en-US" altLang="ko-KR" dirty="0"/>
              <a:t>(Linear regression) – </a:t>
            </a:r>
            <a:r>
              <a:rPr lang="ko-KR" altLang="en-US" dirty="0"/>
              <a:t>변수가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다중 선형회귀</a:t>
            </a:r>
            <a:r>
              <a:rPr lang="en-US" altLang="ko-KR" dirty="0">
                <a:solidFill>
                  <a:srgbClr val="FF0000"/>
                </a:solidFill>
              </a:rPr>
              <a:t>(Multiple Linear regression)  - </a:t>
            </a:r>
            <a:r>
              <a:rPr lang="ko-KR" altLang="en-US" dirty="0">
                <a:solidFill>
                  <a:srgbClr val="FF0000"/>
                </a:solidFill>
              </a:rPr>
              <a:t>변수가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 이상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분류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chemeClr val="tx1"/>
                </a:solidFill>
              </a:rPr>
              <a:t>로지스틱</a:t>
            </a:r>
            <a:r>
              <a:rPr lang="ko-KR" altLang="en-US" dirty="0">
                <a:solidFill>
                  <a:schemeClr val="tx1"/>
                </a:solidFill>
              </a:rPr>
              <a:t> 회귀</a:t>
            </a:r>
            <a:r>
              <a:rPr lang="en-US" altLang="ko-KR" dirty="0">
                <a:solidFill>
                  <a:schemeClr val="tx1"/>
                </a:solidFill>
              </a:rPr>
              <a:t>(Logistic regression) – </a:t>
            </a:r>
            <a:r>
              <a:rPr lang="ko-KR" altLang="en-US" dirty="0">
                <a:solidFill>
                  <a:schemeClr val="tx1"/>
                </a:solidFill>
              </a:rPr>
              <a:t>변수가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다항 로지스틱 회귀</a:t>
            </a:r>
            <a:r>
              <a:rPr lang="en-US" altLang="ko-KR" dirty="0">
                <a:solidFill>
                  <a:srgbClr val="FF0000"/>
                </a:solidFill>
              </a:rPr>
              <a:t>(M</a:t>
            </a:r>
            <a:r>
              <a:rPr lang="en-US" altLang="ko-KR" i="0" dirty="0">
                <a:solidFill>
                  <a:srgbClr val="FF0000"/>
                </a:solidFill>
                <a:effectLst/>
              </a:rPr>
              <a:t>ultinomial </a:t>
            </a:r>
            <a:r>
              <a:rPr lang="en-US" altLang="ko-KR" dirty="0">
                <a:solidFill>
                  <a:srgbClr val="FF0000"/>
                </a:solidFill>
              </a:rPr>
              <a:t> Logistic regression) – </a:t>
            </a:r>
            <a:r>
              <a:rPr lang="ko-KR" altLang="en-US" dirty="0">
                <a:solidFill>
                  <a:srgbClr val="FF0000"/>
                </a:solidFill>
              </a:rPr>
              <a:t>변수가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 이상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160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소프트맥스</a:t>
            </a:r>
            <a:r>
              <a:rPr lang="en-US" altLang="ko-KR" b="1" dirty="0"/>
              <a:t>(</a:t>
            </a:r>
            <a:r>
              <a:rPr lang="en-US" altLang="ko-KR" b="1" dirty="0" err="1"/>
              <a:t>Softmax</a:t>
            </a:r>
            <a:r>
              <a:rPr lang="en-US" altLang="ko-KR" b="1" dirty="0" smtClean="0"/>
              <a:t>)(2/2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3" name="내용 개체 틀 42">
            <a:extLst>
              <a:ext uri="{FF2B5EF4-FFF2-40B4-BE49-F238E27FC236}">
                <a16:creationId xmlns:a16="http://schemas.microsoft.com/office/drawing/2014/main" id="{BA60F57D-A6F8-4986-9AE6-1BEE5B54AE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6025" y="2273427"/>
            <a:ext cx="21948775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4000" b="1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입력변수</a:t>
            </a:r>
            <a:r>
              <a:rPr lang="ko-KR" altLang="en-US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Cambria Math" panose="02040503050406030204" pitchFamily="18" charset="0"/>
              </a:rPr>
              <a:t>2</a:t>
            </a:r>
            <a:r>
              <a:rPr lang="ko-KR" altLang="en-US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개</a:t>
            </a:r>
            <a:r>
              <a:rPr lang="en-US" altLang="ko-KR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출력 </a:t>
            </a:r>
            <a:r>
              <a:rPr lang="en-US" altLang="ko-KR" sz="4000" b="1" dirty="0">
                <a:solidFill>
                  <a:schemeClr val="tx1"/>
                </a:solidFill>
                <a:latin typeface="Cambria Math" panose="02040503050406030204" pitchFamily="18" charset="0"/>
              </a:rPr>
              <a:t>3</a:t>
            </a:r>
            <a:r>
              <a:rPr lang="ko-KR" altLang="en-US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개인 다항 </a:t>
            </a:r>
            <a:r>
              <a:rPr lang="ko-KR" altLang="en-US" sz="4000" b="1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로지스틱</a:t>
            </a:r>
            <a:r>
              <a:rPr lang="ko-KR" altLang="en-US" sz="40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회귀의 경우</a:t>
            </a:r>
            <a:endParaRPr lang="en-US" altLang="ko-KR" sz="40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19200" y="3385182"/>
              <a:ext cx="7027485" cy="9784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93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1497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11829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공부시간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800" dirty="0"/>
                            <a:t>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출석수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800" dirty="0"/>
                            <a:t>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성적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(y)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10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9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6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19200" y="3385182"/>
              <a:ext cx="7027485" cy="9784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93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1497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11829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2" t="-9020" r="-154967" b="-55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261" t="-9020" r="-99432" b="-55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성적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(y)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10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9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6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8759843" y="3690527"/>
                <a:ext cx="15624158" cy="10074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ko-KR" altLang="en-US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 범위는 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0 ~ 1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가설의 결과 합계가 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이 넘을 수도 있음</a:t>
                </a:r>
                <a:endParaRPr lang="en-US" altLang="ko-KR" sz="4000" b="1" dirty="0" smtClean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가설의 결과 합계가 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이 되도록 해주는 함수를 </a:t>
                </a:r>
                <a:r>
                  <a:rPr lang="ko-KR" altLang="en-US" sz="4000" b="1" dirty="0" smtClean="0">
                    <a:solidFill>
                      <a:srgbClr val="FF0000"/>
                    </a:solidFill>
                  </a:rPr>
                  <a:t>소프트 </a:t>
                </a:r>
                <a:r>
                  <a:rPr lang="ko-KR" altLang="en-US" sz="4000" b="1" dirty="0" err="1" smtClean="0">
                    <a:solidFill>
                      <a:srgbClr val="FF0000"/>
                    </a:solidFill>
                  </a:rPr>
                  <a:t>맥스</a:t>
                </a:r>
                <a:r>
                  <a:rPr lang="ko-KR" altLang="en-US" sz="4000" b="1" dirty="0" err="1" smtClean="0">
                    <a:solidFill>
                      <a:schemeClr val="tx1"/>
                    </a:solidFill>
                  </a:rPr>
                  <a:t>라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 함</a:t>
                </a:r>
                <a:endParaRPr lang="en-US" altLang="ko-KR" sz="4000" b="1" dirty="0" smtClean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예시</a:t>
                </a: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 err="1" smtClean="0">
                    <a:solidFill>
                      <a:schemeClr val="tx1"/>
                    </a:solidFill>
                  </a:rPr>
                  <a:t>시그모이드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 출력 </a:t>
                </a:r>
                <a:r>
                  <a:rPr lang="ko-KR" altLang="en-US" sz="4000" b="1" dirty="0">
                    <a:solidFill>
                      <a:schemeClr val="tx1"/>
                    </a:solidFill>
                  </a:rPr>
                  <a:t>값</a:t>
                </a:r>
                <a:r>
                  <a:rPr lang="en-US" altLang="ko-KR" sz="4000" b="1" dirty="0">
                    <a:solidFill>
                      <a:schemeClr val="tx1"/>
                    </a:solidFill>
                  </a:rPr>
                  <a:t>: (A, B, C) = (0.9, 0.8, 0.7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) </a:t>
                </a:r>
                <a:endParaRPr lang="en-US" altLang="ko-KR" sz="4000" b="1" dirty="0" smtClean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 err="1" smtClean="0">
                    <a:solidFill>
                      <a:schemeClr val="tx1"/>
                    </a:solidFill>
                  </a:rPr>
                  <a:t>소프트맥스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출력 </a:t>
                </a:r>
                <a:r>
                  <a:rPr lang="ko-KR" altLang="en-US" sz="4000" b="1" dirty="0">
                    <a:solidFill>
                      <a:schemeClr val="tx1"/>
                    </a:solidFill>
                  </a:rPr>
                  <a:t>값</a:t>
                </a:r>
                <a:r>
                  <a:rPr lang="en-US" altLang="ko-KR" sz="40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(A, </a:t>
                </a:r>
                <a:r>
                  <a:rPr lang="en-US" altLang="ko-KR" sz="40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4000" b="1" dirty="0">
                    <a:solidFill>
                      <a:schemeClr val="tx1"/>
                    </a:solidFill>
                  </a:rPr>
                  <a:t>C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altLang="ko-KR" sz="4000" b="1" dirty="0">
                    <a:solidFill>
                      <a:schemeClr val="tx1"/>
                    </a:solidFill>
                  </a:rPr>
                  <a:t>= (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0.8, 0.1, 0.1) </a:t>
                </a: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>
                    <a:solidFill>
                      <a:schemeClr val="tx1"/>
                    </a:solidFill>
                  </a:rPr>
                  <a:t>전자의 경우 세개의 클래스에 대한 확률이 거의 비슷하므로 어떤 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성적인지 </a:t>
                </a:r>
                <a:r>
                  <a:rPr lang="ko-KR" altLang="en-US" sz="4000" b="1" dirty="0">
                    <a:solidFill>
                      <a:schemeClr val="tx1"/>
                    </a:solidFill>
                  </a:rPr>
                  <a:t>잘 구분하기 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어려움</a:t>
                </a:r>
                <a:endParaRPr lang="en-US" altLang="ko-KR" sz="4000" b="1" dirty="0" smtClean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하지만 후자의 </a:t>
                </a:r>
                <a:r>
                  <a:rPr lang="ko-KR" altLang="en-US" sz="4000" b="1" dirty="0">
                    <a:solidFill>
                      <a:schemeClr val="tx1"/>
                    </a:solidFill>
                  </a:rPr>
                  <a:t>경우 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성적 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인 </a:t>
                </a:r>
                <a:r>
                  <a:rPr lang="ko-KR" altLang="en-US" sz="4000" b="1" dirty="0">
                    <a:solidFill>
                      <a:schemeClr val="tx1"/>
                    </a:solidFill>
                  </a:rPr>
                  <a:t>절대 확률은 낮지만 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성적 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나 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C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000" b="1" dirty="0">
                    <a:solidFill>
                      <a:schemeClr val="tx1"/>
                    </a:solidFill>
                  </a:rPr>
                  <a:t>보다는 </a:t>
                </a:r>
                <a:r>
                  <a:rPr lang="en-US" altLang="ko-KR" sz="4000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4000" b="1" dirty="0" smtClean="0">
                    <a:solidFill>
                      <a:schemeClr val="tx1"/>
                    </a:solidFill>
                  </a:rPr>
                  <a:t>에 </a:t>
                </a:r>
                <a:r>
                  <a:rPr lang="ko-KR" altLang="en-US" sz="4000" b="1" dirty="0">
                    <a:solidFill>
                      <a:schemeClr val="tx1"/>
                    </a:solidFill>
                  </a:rPr>
                  <a:t>더 가까움</a:t>
                </a: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>
                    <a:solidFill>
                      <a:schemeClr val="tx1"/>
                    </a:solidFill>
                  </a:rPr>
                  <a:t>이렇게 여러 개의 클래스를 구분할 경우 마지막 뉴런의 활성화 함수로 </a:t>
                </a:r>
                <a:r>
                  <a:rPr lang="ko-KR" altLang="en-US" sz="4000" b="1" dirty="0" err="1">
                    <a:solidFill>
                      <a:schemeClr val="tx1"/>
                    </a:solidFill>
                  </a:rPr>
                  <a:t>시그모이드를</a:t>
                </a:r>
                <a:r>
                  <a:rPr lang="ko-KR" altLang="en-US" sz="4000" b="1" dirty="0">
                    <a:solidFill>
                      <a:schemeClr val="tx1"/>
                    </a:solidFill>
                  </a:rPr>
                  <a:t> 사용하면 출력 값을 공정하게 평가가 어려움</a:t>
                </a: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ko-KR" altLang="en-US" sz="4000" b="1" dirty="0">
                    <a:solidFill>
                      <a:schemeClr val="tx1"/>
                    </a:solidFill>
                  </a:rPr>
                  <a:t>그래서 뉴런의 출력 값을 </a:t>
                </a:r>
                <a:r>
                  <a:rPr lang="ko-KR" altLang="en-US" sz="4000" b="1" dirty="0" err="1">
                    <a:solidFill>
                      <a:schemeClr val="tx1"/>
                    </a:solidFill>
                  </a:rPr>
                  <a:t>정규화하는</a:t>
                </a:r>
                <a:r>
                  <a:rPr lang="ko-KR" altLang="en-US" sz="40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000" b="1" dirty="0" err="1">
                    <a:solidFill>
                      <a:schemeClr val="tx1"/>
                    </a:solidFill>
                  </a:rPr>
                  <a:t>소프트맥스</a:t>
                </a:r>
                <a:r>
                  <a:rPr lang="ko-KR" altLang="en-US" sz="4000" b="1" dirty="0">
                    <a:solidFill>
                      <a:schemeClr val="tx1"/>
                    </a:solidFill>
                  </a:rPr>
                  <a:t> 함수를 주로 사용함</a:t>
                </a:r>
                <a:endParaRPr lang="en-US" altLang="ko-KR" sz="4000" b="1" dirty="0">
                  <a:solidFill>
                    <a:schemeClr val="tx1"/>
                  </a:solidFill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endParaRPr lang="en-US" altLang="ko-KR" sz="4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843" y="3690527"/>
                <a:ext cx="15624158" cy="10074553"/>
              </a:xfrm>
              <a:prstGeom prst="rect">
                <a:avLst/>
              </a:prstGeom>
              <a:blipFill>
                <a:blip r:embed="rId3"/>
                <a:stretch>
                  <a:fillRect l="-1639" t="-1391" r="-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80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다항 로지스틱 회귀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02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1/13)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3BC17DB-7E25-40D4-8896-BE14BD5B02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210109"/>
                  </p:ext>
                </p:extLst>
              </p:nvPr>
            </p:nvGraphicFramePr>
            <p:xfrm>
              <a:off x="3960857" y="2709590"/>
              <a:ext cx="7027485" cy="9784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93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1497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11829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공부시간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800" dirty="0"/>
                            <a:t>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출석수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800" dirty="0"/>
                            <a:t>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성적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(y)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10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9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6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3BC17DB-7E25-40D4-8896-BE14BD5B02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210109"/>
                  </p:ext>
                </p:extLst>
              </p:nvPr>
            </p:nvGraphicFramePr>
            <p:xfrm>
              <a:off x="3960857" y="2709590"/>
              <a:ext cx="7027485" cy="9784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93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1497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11829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1" t="-9020" r="-155188" b="-55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612" t="-9020" r="-99150" b="-55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800" dirty="0"/>
                            <a:t>성적</a:t>
                          </a:r>
                          <a:endParaRPr lang="en-US" altLang="ko-KR" sz="4800" dirty="0"/>
                        </a:p>
                        <a:p>
                          <a:pPr latinLnBrk="1"/>
                          <a:r>
                            <a:rPr lang="en-US" altLang="ko-KR" sz="4800" dirty="0"/>
                            <a:t>(y)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10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9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5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A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8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7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6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B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2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3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800" dirty="0"/>
                            <a:t>C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204" y="2904418"/>
            <a:ext cx="10075018" cy="95923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67882" y="4637034"/>
            <a:ext cx="9014297" cy="116065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60308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204" y="2938666"/>
            <a:ext cx="9783187" cy="94545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2/13)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3897730"/>
            <a:ext cx="7166044" cy="8882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777204" y="5998908"/>
            <a:ext cx="9783187" cy="55753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60409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204" y="2938666"/>
            <a:ext cx="9783187" cy="94545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(3/13)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199" y="4812132"/>
            <a:ext cx="10239983" cy="8882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105107" y="8294638"/>
            <a:ext cx="3035030" cy="55753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58843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(4/13)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/>
              <p:nvPr/>
            </p:nvSpPr>
            <p:spPr>
              <a:xfrm>
                <a:off x="15605946" y="8436443"/>
                <a:ext cx="5474007" cy="51162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ko-KR" altLang="en-US" sz="4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가중치</a:t>
                </a:r>
                <a:endParaRPr lang="en-US" altLang="ko-KR" sz="4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0" lang="en-US" altLang="ko-KR" sz="1000" b="1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= 10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-10</a:t>
                </a:r>
                <a:r>
                  <a:rPr kumimoji="0" lang="en-US" altLang="ko-KR" sz="440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44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30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-10</a:t>
                </a:r>
                <a:r>
                  <a:rPr kumimoji="0" lang="en-US" altLang="ko-KR" sz="440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44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50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-20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-20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-30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algn="l"/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946" y="8436443"/>
                <a:ext cx="5474007" cy="5116272"/>
              </a:xfrm>
              <a:prstGeom prst="rect">
                <a:avLst/>
              </a:prstGeom>
              <a:blipFill>
                <a:blip r:embed="rId2"/>
                <a:stretch>
                  <a:fillRect t="-36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E0BC079-E46C-437B-BEAC-9DA4DA1A0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08596"/>
                  </p:ext>
                </p:extLst>
              </p:nvPr>
            </p:nvGraphicFramePr>
            <p:xfrm>
              <a:off x="3019801" y="4437726"/>
              <a:ext cx="10527645" cy="6126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06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3750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1019493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3865683271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1105273747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17910176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공부시간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/>
                            <a:t>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출석수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/>
                            <a:t>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성적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(y)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: </a:t>
                          </a:r>
                          <a:r>
                            <a:rPr lang="ko-KR" altLang="en-US" sz="2800" dirty="0">
                              <a:solidFill>
                                <a:srgbClr val="FF0000"/>
                              </a:solidFill>
                            </a:rPr>
                            <a:t>가설</a:t>
                          </a:r>
                          <a:endParaRPr lang="en-US" altLang="ko-KR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: </a:t>
                          </a:r>
                          <a:r>
                            <a:rPr lang="ko-KR" altLang="en-US" sz="2800" dirty="0">
                              <a:solidFill>
                                <a:srgbClr val="FF0000"/>
                              </a:solidFill>
                            </a:rPr>
                            <a:t>가설</a:t>
                          </a:r>
                          <a:endParaRPr lang="en-US" altLang="ko-KR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r>
                            <a:rPr lang="en-US" altLang="ko-KR" sz="2800" b="1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: </a:t>
                          </a:r>
                          <a:r>
                            <a:rPr lang="ko-KR" altLang="en-US" sz="2800" dirty="0">
                              <a:solidFill>
                                <a:srgbClr val="FF0000"/>
                              </a:solidFill>
                            </a:rPr>
                            <a:t>가설</a:t>
                          </a:r>
                          <a:endParaRPr lang="en-US" altLang="ko-KR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r>
                            <a:rPr lang="en-US" altLang="ko-KR" sz="2800" b="1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1.5e-61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1.4e-73</a:t>
                          </a:r>
                          <a:endParaRPr lang="ko-KR" altLang="en-US" sz="28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5.1e-131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9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3.4e-57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3.2e-70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2.4e-122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7.6-e53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7.1e-66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1.2e-113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3.7e-44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1.6e-48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1.3e-87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8.1e-40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8.1e-40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1.4e-74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1.8e-35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1.8e-35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7.1e-66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3.9e-31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8.7e-27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7.6e-53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6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3.9e-31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3.9e-31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3.4e-57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4.2e-18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4.2e-18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3.9e-31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9.3e-14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2.0e-09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4.2e-18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E0BC079-E46C-437B-BEAC-9DA4DA1A0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08596"/>
                  </p:ext>
                </p:extLst>
              </p:nvPr>
            </p:nvGraphicFramePr>
            <p:xfrm>
              <a:off x="3019801" y="4437726"/>
              <a:ext cx="10527645" cy="6126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06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3750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1019493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3865683271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1105273747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179101766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6452" r="-509155" b="-56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106" t="-6452" r="-539823" b="-56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성적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(y)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3714" t="-6452" r="-200857" b="-56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2877" t="-6452" r="-100285" b="-56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4000" t="-6452" r="-571" b="-56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1.5e-61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1.4e-73</a:t>
                          </a:r>
                          <a:endParaRPr lang="ko-KR" altLang="en-US" sz="28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5.1e-131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9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3.4e-57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3.2e-70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2.4e-122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7.6-e53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7.1e-66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1.2e-113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3.7e-44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1.6e-48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1.3e-87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8.1e-40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8.1e-40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1.4e-74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1.8e-35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1.8e-35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7.1e-66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3.9e-31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8.7e-27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7.6e-53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6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3.9e-31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3.9e-31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3.4e-57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4.2e-18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4.2e-18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3.9e-31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9.3e-14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2.0e-09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4.2e-18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5C8A765-ABFC-4D6E-A1BE-373D97C37205}"/>
              </a:ext>
            </a:extLst>
          </p:cNvPr>
          <p:cNvSpPr txBox="1"/>
          <p:nvPr/>
        </p:nvSpPr>
        <p:spPr>
          <a:xfrm>
            <a:off x="13876476" y="7247899"/>
            <a:ext cx="750787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>
                <a:solidFill>
                  <a:srgbClr val="FF0000"/>
                </a:solidFill>
              </a:rPr>
              <a:t>다항 로지스틱 </a:t>
            </a: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14131A-CC7D-40B0-BB99-9EF4C36560C5}"/>
                  </a:ext>
                </a:extLst>
              </p:cNvPr>
              <p:cNvSpPr txBox="1"/>
              <p:nvPr/>
            </p:nvSpPr>
            <p:spPr>
              <a:xfrm>
                <a:off x="13523266" y="2397545"/>
                <a:ext cx="8519090" cy="1403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14131A-CC7D-40B0-BB99-9EF4C3656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3266" y="2397545"/>
                <a:ext cx="8519090" cy="1403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520EE3-E421-412E-8C46-54D3990A350F}"/>
                  </a:ext>
                </a:extLst>
              </p:cNvPr>
              <p:cNvSpPr txBox="1"/>
              <p:nvPr/>
            </p:nvSpPr>
            <p:spPr>
              <a:xfrm>
                <a:off x="13442607" y="3963786"/>
                <a:ext cx="8519090" cy="1403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520EE3-E421-412E-8C46-54D3990A3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607" y="3963786"/>
                <a:ext cx="8519090" cy="1403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9D9FF4-6B50-41EB-A5D4-C6343510ED7D}"/>
                  </a:ext>
                </a:extLst>
              </p:cNvPr>
              <p:cNvSpPr txBox="1"/>
              <p:nvPr/>
            </p:nvSpPr>
            <p:spPr>
              <a:xfrm>
                <a:off x="13505887" y="5510140"/>
                <a:ext cx="8519090" cy="1403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9D9FF4-6B50-41EB-A5D4-C6343510E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887" y="5510140"/>
                <a:ext cx="8519090" cy="14030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678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(5/13)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204" y="2938666"/>
            <a:ext cx="9783187" cy="94545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19200" y="5707078"/>
            <a:ext cx="9228306" cy="8882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85765" y="8995028"/>
            <a:ext cx="4724805" cy="71317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8824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(6/13)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/>
              <p:nvPr/>
            </p:nvSpPr>
            <p:spPr>
              <a:xfrm>
                <a:off x="15605946" y="8436443"/>
                <a:ext cx="5474007" cy="51162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ko-KR" altLang="en-US" sz="4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가중치</a:t>
                </a:r>
                <a:endParaRPr lang="en-US" altLang="ko-KR" sz="4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0" lang="en-US" altLang="ko-KR" sz="1000" b="1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= 10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-10</a:t>
                </a:r>
                <a:r>
                  <a:rPr kumimoji="0" lang="en-US" altLang="ko-KR" sz="440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44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30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-10</a:t>
                </a:r>
                <a:r>
                  <a:rPr kumimoji="0" lang="en-US" altLang="ko-KR" sz="440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44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50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-20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-20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-30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algn="l"/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946" y="8436443"/>
                <a:ext cx="5474007" cy="5116272"/>
              </a:xfrm>
              <a:prstGeom prst="rect">
                <a:avLst/>
              </a:prstGeom>
              <a:blipFill>
                <a:blip r:embed="rId2"/>
                <a:stretch>
                  <a:fillRect t="-36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E0BC079-E46C-437B-BEAC-9DA4DA1A0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021313"/>
                  </p:ext>
                </p:extLst>
              </p:nvPr>
            </p:nvGraphicFramePr>
            <p:xfrm>
              <a:off x="3019801" y="4437726"/>
              <a:ext cx="10527645" cy="6126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06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3750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1019493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3865683271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1105273747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17910176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공부시간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/>
                            <a:t>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출석수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/>
                            <a:t>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성적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(y)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: </a:t>
                          </a:r>
                          <a:r>
                            <a:rPr lang="ko-KR" altLang="en-US" sz="2800" dirty="0">
                              <a:solidFill>
                                <a:srgbClr val="FF0000"/>
                              </a:solidFill>
                            </a:rPr>
                            <a:t>가설</a:t>
                          </a:r>
                          <a:endParaRPr lang="en-US" altLang="ko-KR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: </a:t>
                          </a:r>
                          <a:r>
                            <a:rPr lang="ko-KR" altLang="en-US" sz="2800" dirty="0">
                              <a:solidFill>
                                <a:srgbClr val="FF0000"/>
                              </a:solidFill>
                            </a:rPr>
                            <a:t>가설</a:t>
                          </a:r>
                          <a:endParaRPr lang="en-US" altLang="ko-KR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r>
                            <a:rPr lang="en-US" altLang="ko-KR" sz="2800" b="1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: </a:t>
                          </a:r>
                          <a:r>
                            <a:rPr lang="ko-KR" altLang="en-US" sz="2800" dirty="0">
                              <a:solidFill>
                                <a:srgbClr val="FF0000"/>
                              </a:solidFill>
                            </a:rPr>
                            <a:t>가설</a:t>
                          </a:r>
                          <a:endParaRPr lang="en-US" altLang="ko-KR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8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r>
                            <a:rPr lang="en-US" altLang="ko-KR" sz="2800" b="1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9.3e-14</a:t>
                          </a:r>
                          <a:endParaRPr lang="ko-KR" altLang="en-US" sz="28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3.2e-7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9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9.3e-14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7.1e-66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9.3e-14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1.5e-61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3.7e-44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9.0e-36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1.9e-31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8.7e-27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6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4.3e-27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0.49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0.49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4.6e-14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2..06e-09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E0BC079-E46C-437B-BEAC-9DA4DA1A0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021313"/>
                  </p:ext>
                </p:extLst>
              </p:nvPr>
            </p:nvGraphicFramePr>
            <p:xfrm>
              <a:off x="3019801" y="4437726"/>
              <a:ext cx="10527645" cy="6126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069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37509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1019493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3865683271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1105273747"/>
                        </a:ext>
                      </a:extLst>
                    </a:gridCol>
                    <a:gridCol w="2134122">
                      <a:extLst>
                        <a:ext uri="{9D8B030D-6E8A-4147-A177-3AD203B41FA5}">
                          <a16:colId xmlns:a16="http://schemas.microsoft.com/office/drawing/2014/main" val="179101766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6452" r="-509155" b="-56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106" t="-6452" r="-539823" b="-56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성적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(y)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3714" t="-6452" r="-200857" b="-56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2877" t="-6452" r="-100285" b="-56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4000" t="-6452" r="-571" b="-56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9.3e-14</a:t>
                          </a:r>
                          <a:endParaRPr lang="ko-KR" altLang="en-US" sz="28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3.2e-7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9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9.3e-14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7.1e-66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9.3e-14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1.5e-61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3.7e-44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9.0e-36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1.9e-31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8.7e-27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6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4.3e-27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0.49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0.49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4.6e-14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2..06e-09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21496-D157-4368-B3C3-EFA2D9187DDE}"/>
                  </a:ext>
                </a:extLst>
              </p:cNvPr>
              <p:cNvSpPr txBox="1"/>
              <p:nvPr/>
            </p:nvSpPr>
            <p:spPr>
              <a:xfrm>
                <a:off x="13547446" y="4230438"/>
                <a:ext cx="8519090" cy="1782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𝑺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𝒋</m:t>
                              </m:r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=</m:t>
                              </m:r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𝑱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21496-D157-4368-B3C3-EFA2D9187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446" y="4230438"/>
                <a:ext cx="8519090" cy="1782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4053056" y="6374795"/>
            <a:ext cx="750787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 smtClean="0">
                <a:solidFill>
                  <a:schemeClr val="tx1"/>
                </a:solidFill>
              </a:rPr>
              <a:t>소프트 맥스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9938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7/13)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/>
              <p:nvPr/>
            </p:nvSpPr>
            <p:spPr>
              <a:xfrm>
                <a:off x="15605946" y="5211058"/>
                <a:ext cx="5474007" cy="51162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ko-KR" altLang="en-US" sz="4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가중치</a:t>
                </a:r>
                <a:endParaRPr lang="en-US" altLang="ko-KR" sz="4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0" lang="en-US" altLang="ko-KR" sz="1000" b="1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= 10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-10</a:t>
                </a:r>
                <a:r>
                  <a:rPr kumimoji="0" lang="en-US" altLang="ko-KR" sz="440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44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30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-10</a:t>
                </a:r>
                <a:r>
                  <a:rPr kumimoji="0" lang="en-US" altLang="ko-KR" sz="440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44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50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-20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-20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44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𝑤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0" lang="en-US" altLang="ko-KR" sz="440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: 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-30</a:t>
                </a:r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  <a:p>
                <a:pPr algn="l"/>
                <a:endParaRPr kumimoji="0" lang="en-US" altLang="ko-KR" sz="44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07BD-2DE3-4E1B-99F1-B58E7BDE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946" y="5211058"/>
                <a:ext cx="5474007" cy="5116272"/>
              </a:xfrm>
              <a:prstGeom prst="rect">
                <a:avLst/>
              </a:prstGeom>
              <a:blipFill>
                <a:blip r:embed="rId2"/>
                <a:stretch>
                  <a:fillRect t="-36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E0BC079-E46C-437B-BEAC-9DA4DA1A0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7447027"/>
                  </p:ext>
                </p:extLst>
              </p:nvPr>
            </p:nvGraphicFramePr>
            <p:xfrm>
              <a:off x="2035628" y="5121547"/>
              <a:ext cx="12328248" cy="664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105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338872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99263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077908">
                      <a:extLst>
                        <a:ext uri="{9D8B030D-6E8A-4147-A177-3AD203B41FA5}">
                          <a16:colId xmlns:a16="http://schemas.microsoft.com/office/drawing/2014/main" val="3865683271"/>
                        </a:ext>
                      </a:extLst>
                    </a:gridCol>
                    <a:gridCol w="2077908">
                      <a:extLst>
                        <a:ext uri="{9D8B030D-6E8A-4147-A177-3AD203B41FA5}">
                          <a16:colId xmlns:a16="http://schemas.microsoft.com/office/drawing/2014/main" val="1105273747"/>
                        </a:ext>
                      </a:extLst>
                    </a:gridCol>
                    <a:gridCol w="2077908">
                      <a:extLst>
                        <a:ext uri="{9D8B030D-6E8A-4147-A177-3AD203B41FA5}">
                          <a16:colId xmlns:a16="http://schemas.microsoft.com/office/drawing/2014/main" val="1791017662"/>
                        </a:ext>
                      </a:extLst>
                    </a:gridCol>
                    <a:gridCol w="2077908">
                      <a:extLst>
                        <a:ext uri="{9D8B030D-6E8A-4147-A177-3AD203B41FA5}">
                          <a16:colId xmlns:a16="http://schemas.microsoft.com/office/drawing/2014/main" val="2318635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공부시간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/>
                            <a:t>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출석수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/>
                            <a:t>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성적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(y)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ko-KR" altLang="en-US" sz="2800" dirty="0">
                              <a:solidFill>
                                <a:schemeClr val="tx1"/>
                              </a:solidFill>
                            </a:rPr>
                            <a:t>가설</a:t>
                          </a:r>
                          <a:endParaRPr lang="en-US" altLang="ko-KR" sz="2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ko-KR" altLang="en-US" sz="2800" dirty="0">
                              <a:solidFill>
                                <a:schemeClr val="tx1"/>
                              </a:solidFill>
                            </a:rPr>
                            <a:t>가설</a:t>
                          </a:r>
                          <a:endParaRPr lang="en-US" altLang="ko-KR" sz="2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altLang="ko-KR" sz="28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ko-KR" altLang="en-US" sz="2800" dirty="0">
                              <a:solidFill>
                                <a:schemeClr val="tx1"/>
                              </a:solidFill>
                            </a:rPr>
                            <a:t>가설</a:t>
                          </a:r>
                          <a:endParaRPr lang="en-US" altLang="ko-KR" sz="2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altLang="ko-KR" sz="28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>
                              <a:solidFill>
                                <a:srgbClr val="FF0000"/>
                              </a:solidFill>
                            </a:rPr>
                            <a:t>비용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3.2e-7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-0.0000001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9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7.1e-66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-0.0000001</a:t>
                          </a:r>
                          <a:endParaRPr lang="ko-KR" altLang="en-US" sz="28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1.5e-61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-0.0000001</a:t>
                          </a:r>
                          <a:endParaRPr lang="ko-KR" altLang="en-US" sz="28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3.7e-44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9.9978450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9.0e-36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0.6931469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1.9e-31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0.6931469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8.7e-27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0.0000452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6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4.3e-27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0.6931469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0.49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0.49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4.6e-14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0.6931469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2..06e-09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9.9977997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평균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2.2768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056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E0BC079-E46C-437B-BEAC-9DA4DA1A0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7447027"/>
                  </p:ext>
                </p:extLst>
              </p:nvPr>
            </p:nvGraphicFramePr>
            <p:xfrm>
              <a:off x="2035628" y="5121547"/>
              <a:ext cx="12328248" cy="664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105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338872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992639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077908">
                      <a:extLst>
                        <a:ext uri="{9D8B030D-6E8A-4147-A177-3AD203B41FA5}">
                          <a16:colId xmlns:a16="http://schemas.microsoft.com/office/drawing/2014/main" val="3865683271"/>
                        </a:ext>
                      </a:extLst>
                    </a:gridCol>
                    <a:gridCol w="2077908">
                      <a:extLst>
                        <a:ext uri="{9D8B030D-6E8A-4147-A177-3AD203B41FA5}">
                          <a16:colId xmlns:a16="http://schemas.microsoft.com/office/drawing/2014/main" val="1105273747"/>
                        </a:ext>
                      </a:extLst>
                    </a:gridCol>
                    <a:gridCol w="2077908">
                      <a:extLst>
                        <a:ext uri="{9D8B030D-6E8A-4147-A177-3AD203B41FA5}">
                          <a16:colId xmlns:a16="http://schemas.microsoft.com/office/drawing/2014/main" val="1791017662"/>
                        </a:ext>
                      </a:extLst>
                    </a:gridCol>
                    <a:gridCol w="2077908">
                      <a:extLst>
                        <a:ext uri="{9D8B030D-6E8A-4147-A177-3AD203B41FA5}">
                          <a16:colId xmlns:a16="http://schemas.microsoft.com/office/drawing/2014/main" val="231863574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1" t="-6452" r="-631408" b="-62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941" t="-6452" r="-698630" b="-62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/>
                            <a:t>성적</a:t>
                          </a:r>
                          <a:endParaRPr lang="en-US" altLang="ko-KR" sz="2800" dirty="0"/>
                        </a:p>
                        <a:p>
                          <a:pPr latinLnBrk="1"/>
                          <a:r>
                            <a:rPr lang="en-US" altLang="ko-KR" sz="2800" dirty="0"/>
                            <a:t>(y)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982" t="-6452" r="-299708" b="-62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3842" t="-6452" r="-200587" b="-62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842" t="-6452" r="-100587" b="-62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>
                              <a:solidFill>
                                <a:srgbClr val="FF0000"/>
                              </a:solidFill>
                            </a:rPr>
                            <a:t>비용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3.2e-7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-0.0000001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9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7.1e-66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-0.0000001</a:t>
                          </a:r>
                          <a:endParaRPr lang="ko-KR" altLang="en-US" sz="28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A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1.5e-61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-0.0000001</a:t>
                          </a:r>
                          <a:endParaRPr lang="ko-KR" altLang="en-US" sz="28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3.7e-44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9.9978450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8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9.0e-36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0.6931469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1.9e-31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0.6931469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7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8.7e-27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0.0000452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6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B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4.3e-27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0.6931469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2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0.49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0.49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4.6e-14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0.6931469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3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/>
                            <a:t>C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2..06e-09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9.9977997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  <a:tr h="518160"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평균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rgbClr val="FF0000"/>
                              </a:solidFill>
                            </a:rPr>
                            <a:t>2.2768</a:t>
                          </a:r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0560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14589014" y="3898583"/>
            <a:ext cx="750787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 smtClean="0">
                <a:solidFill>
                  <a:schemeClr val="tx1"/>
                </a:solidFill>
              </a:rPr>
              <a:t>비용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/>
              <p:nvPr/>
            </p:nvSpPr>
            <p:spPr>
              <a:xfrm>
                <a:off x="11823344" y="2586108"/>
                <a:ext cx="12454475" cy="13124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r>
                        <a:rPr kumimoji="0" lang="en-US" altLang="ko-KR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𝑊</m:t>
                      </m:r>
                      <m:r>
                        <a:rPr kumimoji="0" lang="en-US" altLang="ko-KR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32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32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32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𝑦𝑙𝑜𝑔</m:t>
                              </m:r>
                              <m:r>
                                <a:rPr kumimoji="0" lang="en-US" altLang="ko-KR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(</m:t>
                              </m:r>
                              <m:r>
                                <a:rPr kumimoji="0" lang="en-US" altLang="ko-KR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kumimoji="0" lang="en-US" altLang="ko-KR" sz="320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nela Text Regular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32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3344" y="2586108"/>
                <a:ext cx="12454475" cy="1312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093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(8/13)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204" y="2938666"/>
            <a:ext cx="9783187" cy="94545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19200" y="6602022"/>
            <a:ext cx="8508460" cy="8882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46856" y="9889971"/>
            <a:ext cx="2467988" cy="71317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1803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err="1"/>
              <a:t>공부시간과</a:t>
            </a:r>
            <a:r>
              <a:rPr lang="ko-KR" altLang="en-US" b="1" dirty="0"/>
              <a:t> 점수의 학습 모델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89571" y="3742531"/>
            <a:ext cx="6204857" cy="20723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x: </a:t>
            </a: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과거 공부시간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y: </a:t>
            </a: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점수 기록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89570" y="6952760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선형 회귀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89569" y="9916769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가설 방정식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9200" y="9916769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5</a:t>
            </a: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시간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44255" y="9916769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예상 점수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flipH="1">
            <a:off x="12191999" y="5814893"/>
            <a:ext cx="1" cy="1137867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화살표 연결선 10"/>
          <p:cNvCxnSpPr>
            <a:stCxn id="7" idx="3"/>
            <a:endCxn id="6" idx="1"/>
          </p:cNvCxnSpPr>
          <p:nvPr/>
        </p:nvCxnSpPr>
        <p:spPr>
          <a:xfrm>
            <a:off x="7424057" y="10706729"/>
            <a:ext cx="1665512" cy="0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화살표 연결선 13"/>
          <p:cNvCxnSpPr>
            <a:stCxn id="6" idx="3"/>
            <a:endCxn id="8" idx="1"/>
          </p:cNvCxnSpPr>
          <p:nvPr/>
        </p:nvCxnSpPr>
        <p:spPr>
          <a:xfrm>
            <a:off x="15294426" y="10706729"/>
            <a:ext cx="1349829" cy="0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>
            <a:stCxn id="5" idx="2"/>
            <a:endCxn id="6" idx="0"/>
          </p:cNvCxnSpPr>
          <p:nvPr/>
        </p:nvCxnSpPr>
        <p:spPr>
          <a:xfrm flipH="1">
            <a:off x="12191998" y="8532680"/>
            <a:ext cx="1" cy="1384089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08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9/13)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E0BC079-E46C-437B-BEAC-9DA4DA1A0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297063"/>
                  </p:ext>
                </p:extLst>
              </p:nvPr>
            </p:nvGraphicFramePr>
            <p:xfrm>
              <a:off x="555171" y="2403928"/>
              <a:ext cx="23273662" cy="1097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3917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00422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744528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3865683271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1105273747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1791017662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2318635748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1307905301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2212572902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2910912877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1709774201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1654002865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317829960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300683452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489941880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361832302"/>
                        </a:ext>
                      </a:extLst>
                    </a:gridCol>
                  </a:tblGrid>
                  <a:tr h="103976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/>
                            <a:t>공부시간</a:t>
                          </a:r>
                          <a:endParaRPr lang="en-US" altLang="ko-KR" sz="2400" dirty="0"/>
                        </a:p>
                        <a:p>
                          <a:pPr latinLnBrk="1"/>
                          <a:r>
                            <a:rPr lang="en-US" altLang="ko-KR" sz="2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/>
                            <a:t>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/>
                            <a:t>출석수</a:t>
                          </a:r>
                          <a:endParaRPr lang="en-US" altLang="ko-KR" sz="2400" dirty="0"/>
                        </a:p>
                        <a:p>
                          <a:pPr latinLnBrk="1"/>
                          <a:r>
                            <a:rPr lang="en-US" altLang="ko-KR" sz="2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/>
                            <a:t>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/>
                            <a:t>성적</a:t>
                          </a:r>
                          <a:endParaRPr lang="en-US" altLang="ko-KR" sz="2400" dirty="0"/>
                        </a:p>
                        <a:p>
                          <a:pPr latinLnBrk="1"/>
                          <a:r>
                            <a:rPr lang="en-US" altLang="ko-KR" sz="2400" dirty="0"/>
                            <a:t>(y)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가설</a:t>
                          </a:r>
                          <a:endParaRPr lang="en-US" altLang="ko-KR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가설</a:t>
                          </a:r>
                          <a:endParaRPr lang="en-US" altLang="ko-KR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altLang="ko-KR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가설</a:t>
                          </a:r>
                          <a:endParaRPr lang="en-US" altLang="ko-KR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altLang="ko-KR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비용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10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A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3.2e-7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-0.0000001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9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A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7.1e-66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-0.0000001</a:t>
                          </a:r>
                          <a:endParaRPr lang="ko-KR" alt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8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A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1.5e-61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-0.0000001</a:t>
                          </a:r>
                          <a:endParaRPr lang="ko-KR" alt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8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B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3.7e-44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9.9978450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8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2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B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9.0e-36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0.6931469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7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2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B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1.9e-31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0.6931469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7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B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8.7e-27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0.0000452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6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2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B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4.3e-27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0.6931469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2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C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0.49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0.49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4.6e-14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0.6931469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C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2..06e-09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9.9977997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평균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2.2768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-1.4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-0.4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-0.6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-0.3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-0.00001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-0.35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-0.2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644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E0BC079-E46C-437B-BEAC-9DA4DA1A0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297063"/>
                  </p:ext>
                </p:extLst>
              </p:nvPr>
            </p:nvGraphicFramePr>
            <p:xfrm>
              <a:off x="555171" y="2403928"/>
              <a:ext cx="23273662" cy="1097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3917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1004223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744528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3865683271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1105273747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1791017662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2318635748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1307905301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2212572902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2910912877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1709774201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1654002865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317829960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300683452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489941880"/>
                        </a:ext>
                      </a:extLst>
                    </a:gridCol>
                    <a:gridCol w="1558538">
                      <a:extLst>
                        <a:ext uri="{9D8B030D-6E8A-4147-A177-3AD203B41FA5}">
                          <a16:colId xmlns:a16="http://schemas.microsoft.com/office/drawing/2014/main" val="361832302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3" t="-4103" r="-1745894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061" t="-4103" r="-2090303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/>
                            <a:t>성적</a:t>
                          </a:r>
                          <a:endParaRPr lang="en-US" altLang="ko-KR" sz="2400" dirty="0"/>
                        </a:p>
                        <a:p>
                          <a:pPr latinLnBrk="1"/>
                          <a:r>
                            <a:rPr lang="en-US" altLang="ko-KR" sz="2400" dirty="0"/>
                            <a:t>(y)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3359" t="-4103" r="-1199609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3359" t="-4103" r="-1099609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902" t="-4103" r="-1003922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비용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2969" t="-4103" r="-800000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5686" t="-4103" r="-703137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2578" t="-4103" r="-600391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92578" t="-4103" r="-500391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471" t="-4103" r="-402353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2188" t="-4103" r="-300781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92188" t="-4103" r="-200781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255" t="-4103" r="-101569" b="-8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1797" t="-4103" r="-1172" b="-83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10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A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3.2e-7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-0.0000001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9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A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7.1e-66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-0.0000001</a:t>
                          </a:r>
                          <a:endParaRPr lang="ko-KR" alt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8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A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9.3e-14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1.5e-61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-0.0000001</a:t>
                          </a:r>
                          <a:endParaRPr lang="ko-KR" alt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8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B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3.7e-44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9.9978450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8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2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B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9.0e-36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0.6931469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7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2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B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1.9e-31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0.6931469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25583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7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B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8.7e-27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0.0000452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665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6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2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B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4.3e-27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0.6931469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0697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2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C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0.49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0.49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4.6e-14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0.6931469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79701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/>
                            <a:t>C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4.5e-05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2..06e-09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9.9977997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35138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평균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2.2768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-1.4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-0.4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-0.6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-0.3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-0.00001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-0.35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-0.2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6447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67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(10/13)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204" y="2938666"/>
            <a:ext cx="9783187" cy="94545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146856" y="10570907"/>
            <a:ext cx="1903782" cy="30461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9200" y="7535876"/>
            <a:ext cx="12380068" cy="8882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43191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11/13)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E0BC079-E46C-437B-BEAC-9DA4DA1A0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780790"/>
                  </p:ext>
                </p:extLst>
              </p:nvPr>
            </p:nvGraphicFramePr>
            <p:xfrm>
              <a:off x="5178580" y="2501900"/>
              <a:ext cx="14026840" cy="14969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2684">
                      <a:extLst>
                        <a:ext uri="{9D8B030D-6E8A-4147-A177-3AD203B41FA5}">
                          <a16:colId xmlns:a16="http://schemas.microsoft.com/office/drawing/2014/main" val="633858764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1307905301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2212572902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2910912877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1709774201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1654002865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317829960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300683452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489941880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361832302"/>
                        </a:ext>
                      </a:extLst>
                    </a:gridCol>
                  </a:tblGrid>
                  <a:tr h="103976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 기울기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평균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-1.4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-0.4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-0.6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-0.3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-0.00001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-0.35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-0.2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644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E0BC079-E46C-437B-BEAC-9DA4DA1A0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780790"/>
                  </p:ext>
                </p:extLst>
              </p:nvPr>
            </p:nvGraphicFramePr>
            <p:xfrm>
              <a:off x="5178580" y="2501900"/>
              <a:ext cx="14026840" cy="14969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2684">
                      <a:extLst>
                        <a:ext uri="{9D8B030D-6E8A-4147-A177-3AD203B41FA5}">
                          <a16:colId xmlns:a16="http://schemas.microsoft.com/office/drawing/2014/main" val="633858764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1307905301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2212572902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2910912877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1709774201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1654002865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317829960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300683452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489941880"/>
                        </a:ext>
                      </a:extLst>
                    </a:gridCol>
                    <a:gridCol w="1402684">
                      <a:extLst>
                        <a:ext uri="{9D8B030D-6E8A-4147-A177-3AD203B41FA5}">
                          <a16:colId xmlns:a16="http://schemas.microsoft.com/office/drawing/2014/main" val="361832302"/>
                        </a:ext>
                      </a:extLst>
                    </a:gridCol>
                  </a:tblGrid>
                  <a:tr h="103976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35" t="-585" r="-801739" b="-57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67" t="-585" r="-698268" b="-57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70" t="-585" r="-601304" b="-57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870" t="-585" r="-501304" b="-57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870" t="-585" r="-401304" b="-57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870" t="-585" r="-301304" b="-57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7835" t="-585" r="-200000" b="-57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1304" t="-585" r="-100870" b="-57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1304" t="-585" r="-870" b="-57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>
                              <a:solidFill>
                                <a:srgbClr val="FF0000"/>
                              </a:solidFill>
                            </a:rPr>
                            <a:t>평균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-1.4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-0.4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-0.6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-0.3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-0.00001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-0.35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rgbClr val="FF0000"/>
                              </a:solidFill>
                            </a:rPr>
                            <a:t>-0.2</a:t>
                          </a:r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6447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628" y="5726067"/>
            <a:ext cx="9343696" cy="1808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487" y="4053698"/>
                <a:ext cx="12377056" cy="94097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학습율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0.001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-10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-10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-10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-20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-20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-30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의 절편 가중치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: 10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절편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30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절편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50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endParaRPr lang="en-US" altLang="ko-KR" sz="3200" b="1" dirty="0" smtClean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</a:t>
                </a:r>
                <a14:m>
                  <m:oMath xmlns:m="http://schemas.openxmlformats.org/officeDocument/2006/math">
                    <m:r>
                      <a:rPr lang="en-US" altLang="ko-KR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-10-(0.001*2)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10.0020 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</a:t>
                </a:r>
                <a14:m>
                  <m:oMath xmlns:m="http://schemas.openxmlformats.org/officeDocument/2006/math">
                    <m:r>
                      <a:rPr lang="en-US" altLang="ko-KR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-10-(0.001*0.7)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-10.0007 </a:t>
                </a:r>
                <a:endParaRPr lang="en-US" altLang="ko-KR" sz="3200" b="1" dirty="0">
                  <a:solidFill>
                    <a:srgbClr val="FF0000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</a:t>
                </a:r>
                <a14:m>
                  <m:oMath xmlns:m="http://schemas.openxmlformats.org/officeDocument/2006/math">
                    <m:r>
                      <a:rPr lang="en-US" altLang="ko-KR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-10-(0.001*-1.4)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-9.9986</a:t>
                </a:r>
                <a:endParaRPr lang="en-US" altLang="ko-KR" sz="3200" b="1" dirty="0">
                  <a:solidFill>
                    <a:srgbClr val="FF0000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</a:t>
                </a:r>
                <a14:m>
                  <m:oMath xmlns:m="http://schemas.openxmlformats.org/officeDocument/2006/math">
                    <m:r>
                      <a:rPr lang="en-US" altLang="ko-KR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-20-(0.001*-0.4)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-19.9996</a:t>
                </a:r>
                <a:endParaRPr lang="en-US" altLang="ko-KR" sz="3200" b="1" dirty="0">
                  <a:solidFill>
                    <a:srgbClr val="FF0000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</a:t>
                </a:r>
                <a14:m>
                  <m:oMath xmlns:m="http://schemas.openxmlformats.org/officeDocument/2006/math">
                    <m:r>
                      <a:rPr lang="en-US" altLang="ko-KR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-20-(0.001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*-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0.6)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-19.9994</a:t>
                </a:r>
                <a:endParaRPr lang="en-US" altLang="ko-KR" sz="3200" b="1" dirty="0">
                  <a:solidFill>
                    <a:srgbClr val="FF0000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</a:t>
                </a:r>
                <a14:m>
                  <m:oMath xmlns:m="http://schemas.openxmlformats.org/officeDocument/2006/math">
                    <m:r>
                      <a:rPr lang="en-US" altLang="ko-KR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-30-(0.001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*-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0.3)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-29.9997</a:t>
                </a:r>
                <a:endParaRPr lang="en-US" altLang="ko-KR" sz="3200" b="1" dirty="0">
                  <a:solidFill>
                    <a:srgbClr val="FF0000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다음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3200" b="1" dirty="0">
                    <a:solidFill>
                      <a:schemeClr val="tx1"/>
                    </a:solidFill>
                  </a:rPr>
                  <a:t>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10-(0.001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*-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0.00001)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10.00001 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30-(0.001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*-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0.35)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30.0004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다음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가중치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50-(0.001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*-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0.2)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50.0002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7" y="4053698"/>
                <a:ext cx="12377056" cy="9409755"/>
              </a:xfrm>
              <a:prstGeom prst="rect">
                <a:avLst/>
              </a:prstGeom>
              <a:blipFill>
                <a:blip r:embed="rId4"/>
                <a:stretch>
                  <a:fillRect l="-1478" t="-842" b="-14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50529" y="4962637"/>
                <a:ext cx="10482942" cy="4091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857250" marR="0" indent="-857250" algn="l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기울기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2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기울기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: 0.7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기울기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: -1.4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기울기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: -0.4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기울기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: -0.6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기울기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: -0.3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의 절편 기울기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: -0.00001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절편 </a:t>
                </a:r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기울기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: -0.35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의 절편 </a:t>
                </a:r>
                <a:r>
                  <a:rPr lang="ko-KR" altLang="en-US" sz="3200" b="1" dirty="0" smtClean="0">
                    <a:solidFill>
                      <a:schemeClr val="tx1"/>
                    </a:solidFill>
                  </a:rPr>
                  <a:t>기울기</a:t>
                </a:r>
                <a:r>
                  <a:rPr lang="en-US" altLang="ko-KR" sz="3200" b="1" dirty="0" smtClean="0">
                    <a:solidFill>
                      <a:schemeClr val="tx1"/>
                    </a:solidFill>
                  </a:rPr>
                  <a:t>: -0.2</a:t>
                </a:r>
                <a:endParaRPr lang="en-US" altLang="ko-KR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29" y="4962637"/>
                <a:ext cx="10482942" cy="4091376"/>
              </a:xfrm>
              <a:prstGeom prst="rect">
                <a:avLst/>
              </a:prstGeom>
              <a:blipFill>
                <a:blip r:embed="rId5"/>
                <a:stretch>
                  <a:fillRect t="-2981" b="-38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0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12/13)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204" y="2938666"/>
            <a:ext cx="9783187" cy="94545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757747" y="7794742"/>
            <a:ext cx="7643103" cy="470205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9200" y="8430821"/>
            <a:ext cx="5648528" cy="8882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80289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다항 </a:t>
            </a: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 </a:t>
            </a:r>
            <a:r>
              <a:rPr lang="en-US" altLang="ko-KR" b="1" dirty="0"/>
              <a:t>(</a:t>
            </a:r>
            <a:r>
              <a:rPr lang="en-US" altLang="ko-KR" b="1" dirty="0" smtClean="0"/>
              <a:t>13/13)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200" y="2294106"/>
            <a:ext cx="6850501" cy="111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99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2217906"/>
            <a:ext cx="21948577" cy="1027889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5200" dirty="0"/>
              <a:t>기계학습 및 </a:t>
            </a:r>
            <a:r>
              <a:rPr lang="ko-KR" altLang="en-US" sz="5200" dirty="0" err="1"/>
              <a:t>딥러닝의</a:t>
            </a:r>
            <a:r>
              <a:rPr lang="ko-KR" altLang="en-US" sz="5200" dirty="0"/>
              <a:t> 지도학습에는 크게 </a:t>
            </a:r>
            <a:r>
              <a:rPr lang="en-US" altLang="ko-KR" sz="5200" dirty="0"/>
              <a:t>2</a:t>
            </a:r>
            <a:r>
              <a:rPr lang="ko-KR" altLang="en-US" sz="5200" dirty="0"/>
              <a:t>가지 </a:t>
            </a:r>
            <a:r>
              <a:rPr lang="ko-KR" altLang="en-US" sz="5200" dirty="0" smtClean="0"/>
              <a:t>분류가 있으며 변수에 수에 따라 다음과 같이 달라짐</a:t>
            </a:r>
            <a:endParaRPr lang="ko-KR" altLang="en-US" sz="5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4300" dirty="0"/>
              <a:t> </a:t>
            </a:r>
            <a:r>
              <a:rPr lang="ko-KR" altLang="en-US" sz="4300" dirty="0" smtClean="0"/>
              <a:t>회귀</a:t>
            </a:r>
            <a:endParaRPr lang="en-US" altLang="ko-KR" sz="43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3900" dirty="0" err="1"/>
              <a:t>선형회귀</a:t>
            </a:r>
            <a:r>
              <a:rPr lang="en-US" altLang="ko-KR" sz="3900" dirty="0"/>
              <a:t>(Linear regression) – </a:t>
            </a:r>
            <a:r>
              <a:rPr lang="ko-KR" altLang="en-US" sz="3900" dirty="0"/>
              <a:t>변수가 </a:t>
            </a:r>
            <a:r>
              <a:rPr lang="en-US" altLang="ko-KR" sz="3900" dirty="0"/>
              <a:t>1</a:t>
            </a:r>
            <a:r>
              <a:rPr lang="ko-KR" altLang="en-US" sz="3900" dirty="0"/>
              <a:t>개</a:t>
            </a:r>
            <a:endParaRPr lang="en-US" altLang="ko-KR" sz="39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3900" dirty="0">
                <a:solidFill>
                  <a:srgbClr val="FF0000"/>
                </a:solidFill>
              </a:rPr>
              <a:t>다중 </a:t>
            </a:r>
            <a:r>
              <a:rPr lang="ko-KR" altLang="en-US" sz="3900" dirty="0" err="1">
                <a:solidFill>
                  <a:srgbClr val="FF0000"/>
                </a:solidFill>
              </a:rPr>
              <a:t>선형회귀</a:t>
            </a:r>
            <a:r>
              <a:rPr lang="en-US" altLang="ko-KR" sz="3900" dirty="0">
                <a:solidFill>
                  <a:srgbClr val="FF0000"/>
                </a:solidFill>
              </a:rPr>
              <a:t>(Multiple Linear regression)  - </a:t>
            </a:r>
            <a:r>
              <a:rPr lang="ko-KR" altLang="en-US" sz="3900" dirty="0">
                <a:solidFill>
                  <a:srgbClr val="FF0000"/>
                </a:solidFill>
              </a:rPr>
              <a:t>변수가 </a:t>
            </a:r>
            <a:r>
              <a:rPr lang="en-US" altLang="ko-KR" sz="3900" dirty="0">
                <a:solidFill>
                  <a:srgbClr val="FF0000"/>
                </a:solidFill>
              </a:rPr>
              <a:t>2</a:t>
            </a:r>
            <a:r>
              <a:rPr lang="ko-KR" altLang="en-US" sz="3900" dirty="0">
                <a:solidFill>
                  <a:srgbClr val="FF0000"/>
                </a:solidFill>
              </a:rPr>
              <a:t>개 이상</a:t>
            </a:r>
            <a:endParaRPr lang="en-US" altLang="ko-KR" sz="39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4300" dirty="0" smtClean="0"/>
              <a:t>분류</a:t>
            </a:r>
            <a:r>
              <a:rPr lang="en-US" altLang="ko-KR" sz="4300" dirty="0"/>
              <a:t>: </a:t>
            </a:r>
            <a:r>
              <a:rPr lang="ko-KR" altLang="en-US" sz="4300" dirty="0" err="1"/>
              <a:t>로지스틱</a:t>
            </a:r>
            <a:r>
              <a:rPr lang="ko-KR" altLang="en-US" sz="4300" dirty="0"/>
              <a:t> </a:t>
            </a:r>
            <a:r>
              <a:rPr lang="ko-KR" altLang="en-US" sz="4300" dirty="0" smtClean="0"/>
              <a:t>회귀</a:t>
            </a:r>
            <a:endParaRPr lang="en-US" altLang="ko-KR" sz="43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3900" dirty="0" err="1">
                <a:solidFill>
                  <a:schemeClr val="tx1"/>
                </a:solidFill>
              </a:rPr>
              <a:t>로지스틱</a:t>
            </a:r>
            <a:r>
              <a:rPr lang="ko-KR" altLang="en-US" sz="3900" dirty="0">
                <a:solidFill>
                  <a:schemeClr val="tx1"/>
                </a:solidFill>
              </a:rPr>
              <a:t> 회귀</a:t>
            </a:r>
            <a:r>
              <a:rPr lang="en-US" altLang="ko-KR" sz="3900" dirty="0">
                <a:solidFill>
                  <a:schemeClr val="tx1"/>
                </a:solidFill>
              </a:rPr>
              <a:t>(Logistic regression) – </a:t>
            </a:r>
            <a:r>
              <a:rPr lang="ko-KR" altLang="en-US" sz="3900" dirty="0">
                <a:solidFill>
                  <a:schemeClr val="tx1"/>
                </a:solidFill>
              </a:rPr>
              <a:t>변수가 </a:t>
            </a:r>
            <a:r>
              <a:rPr lang="en-US" altLang="ko-KR" sz="3900" dirty="0">
                <a:solidFill>
                  <a:schemeClr val="tx1"/>
                </a:solidFill>
              </a:rPr>
              <a:t>1</a:t>
            </a:r>
            <a:r>
              <a:rPr lang="ko-KR" altLang="en-US" sz="3900" dirty="0">
                <a:solidFill>
                  <a:schemeClr val="tx1"/>
                </a:solidFill>
              </a:rPr>
              <a:t>개</a:t>
            </a:r>
            <a:endParaRPr lang="en-US" altLang="ko-KR" sz="39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3900" dirty="0">
                <a:solidFill>
                  <a:srgbClr val="FF0000"/>
                </a:solidFill>
              </a:rPr>
              <a:t>다항 </a:t>
            </a:r>
            <a:r>
              <a:rPr lang="ko-KR" altLang="en-US" sz="3900" dirty="0" err="1">
                <a:solidFill>
                  <a:srgbClr val="FF0000"/>
                </a:solidFill>
              </a:rPr>
              <a:t>로지스틱</a:t>
            </a:r>
            <a:r>
              <a:rPr lang="ko-KR" altLang="en-US" sz="3900" dirty="0">
                <a:solidFill>
                  <a:srgbClr val="FF0000"/>
                </a:solidFill>
              </a:rPr>
              <a:t> 회귀</a:t>
            </a:r>
            <a:r>
              <a:rPr lang="en-US" altLang="ko-KR" sz="3900" dirty="0">
                <a:solidFill>
                  <a:srgbClr val="FF0000"/>
                </a:solidFill>
              </a:rPr>
              <a:t>(Multinomial  Logistic regression) – </a:t>
            </a:r>
            <a:r>
              <a:rPr lang="ko-KR" altLang="en-US" sz="3900" dirty="0">
                <a:solidFill>
                  <a:srgbClr val="FF0000"/>
                </a:solidFill>
              </a:rPr>
              <a:t>변수가 </a:t>
            </a:r>
            <a:r>
              <a:rPr lang="en-US" altLang="ko-KR" sz="3900" dirty="0">
                <a:solidFill>
                  <a:srgbClr val="FF0000"/>
                </a:solidFill>
              </a:rPr>
              <a:t>2</a:t>
            </a:r>
            <a:r>
              <a:rPr lang="ko-KR" altLang="en-US" sz="3900" dirty="0">
                <a:solidFill>
                  <a:srgbClr val="FF0000"/>
                </a:solidFill>
              </a:rPr>
              <a:t>개 이상</a:t>
            </a:r>
            <a:endParaRPr lang="en-US" altLang="ko-KR" sz="3900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sz="5200" dirty="0" err="1" smtClean="0"/>
              <a:t>그에따라</a:t>
            </a:r>
            <a:r>
              <a:rPr lang="ko-KR" altLang="en-US" sz="5200" dirty="0" smtClean="0"/>
              <a:t> 가중치가 다음과 같이 </a:t>
            </a:r>
            <a:r>
              <a:rPr lang="ko-KR" altLang="en-US" sz="5200" dirty="0" err="1" smtClean="0"/>
              <a:t>달리짐</a:t>
            </a:r>
            <a:r>
              <a:rPr lang="ko-KR" altLang="en-US" sz="5200" dirty="0" smtClean="0"/>
              <a:t> </a:t>
            </a:r>
            <a:endParaRPr lang="en-US" altLang="ko-KR" sz="5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4300" b="1" dirty="0" smtClean="0">
                <a:solidFill>
                  <a:srgbClr val="FF0000"/>
                </a:solidFill>
              </a:rPr>
              <a:t>가중치</a:t>
            </a:r>
            <a:r>
              <a:rPr lang="en-US" altLang="ko-KR" sz="4300" b="1" dirty="0">
                <a:solidFill>
                  <a:srgbClr val="FF0000"/>
                </a:solidFill>
              </a:rPr>
              <a:t>: </a:t>
            </a:r>
            <a:r>
              <a:rPr lang="ko-KR" altLang="en-US" sz="4300" b="1" dirty="0" err="1">
                <a:solidFill>
                  <a:srgbClr val="FF0000"/>
                </a:solidFill>
              </a:rPr>
              <a:t>입력변수</a:t>
            </a:r>
            <a:r>
              <a:rPr lang="ko-KR" altLang="en-US" sz="4300" b="1" dirty="0">
                <a:solidFill>
                  <a:srgbClr val="FF0000"/>
                </a:solidFill>
              </a:rPr>
              <a:t> </a:t>
            </a:r>
            <a:r>
              <a:rPr lang="ko-KR" altLang="en-US" sz="4300" b="1" dirty="0" err="1">
                <a:solidFill>
                  <a:srgbClr val="FF0000"/>
                </a:solidFill>
              </a:rPr>
              <a:t>갯수</a:t>
            </a:r>
            <a:r>
              <a:rPr lang="ko-KR" altLang="en-US" sz="4300" b="1" dirty="0">
                <a:solidFill>
                  <a:srgbClr val="FF0000"/>
                </a:solidFill>
              </a:rPr>
              <a:t> </a:t>
            </a:r>
            <a:r>
              <a:rPr lang="en-US" altLang="ko-KR" sz="4300" b="1" dirty="0">
                <a:solidFill>
                  <a:srgbClr val="FF0000"/>
                </a:solidFill>
              </a:rPr>
              <a:t>* </a:t>
            </a:r>
            <a:r>
              <a:rPr lang="ko-KR" altLang="en-US" sz="4300" b="1" dirty="0" err="1">
                <a:solidFill>
                  <a:srgbClr val="FF0000"/>
                </a:solidFill>
              </a:rPr>
              <a:t>출력변수</a:t>
            </a:r>
            <a:r>
              <a:rPr lang="ko-KR" altLang="en-US" sz="4300" b="1" dirty="0">
                <a:solidFill>
                  <a:srgbClr val="FF0000"/>
                </a:solidFill>
              </a:rPr>
              <a:t> </a:t>
            </a:r>
            <a:r>
              <a:rPr lang="ko-KR" altLang="en-US" sz="4300" b="1" dirty="0" err="1">
                <a:solidFill>
                  <a:srgbClr val="FF0000"/>
                </a:solidFill>
              </a:rPr>
              <a:t>갯수</a:t>
            </a:r>
            <a:r>
              <a:rPr lang="ko-KR" altLang="en-US" sz="4300" b="1" dirty="0">
                <a:solidFill>
                  <a:srgbClr val="FF0000"/>
                </a:solidFill>
              </a:rPr>
              <a:t> </a:t>
            </a:r>
            <a:r>
              <a:rPr lang="en-US" altLang="ko-KR" sz="4300" b="1" dirty="0">
                <a:solidFill>
                  <a:srgbClr val="FF0000"/>
                </a:solidFill>
              </a:rPr>
              <a:t>+ (</a:t>
            </a:r>
            <a:r>
              <a:rPr lang="ko-KR" altLang="en-US" sz="4300" b="1" dirty="0" err="1">
                <a:solidFill>
                  <a:srgbClr val="FF0000"/>
                </a:solidFill>
              </a:rPr>
              <a:t>출력변수</a:t>
            </a:r>
            <a:r>
              <a:rPr lang="ko-KR" altLang="en-US" sz="4300" b="1" dirty="0">
                <a:solidFill>
                  <a:srgbClr val="FF0000"/>
                </a:solidFill>
              </a:rPr>
              <a:t> </a:t>
            </a:r>
            <a:r>
              <a:rPr lang="ko-KR" altLang="en-US" sz="4300" b="1" dirty="0" err="1">
                <a:solidFill>
                  <a:srgbClr val="FF0000"/>
                </a:solidFill>
              </a:rPr>
              <a:t>갯수</a:t>
            </a:r>
            <a:r>
              <a:rPr lang="en-US" altLang="ko-KR" sz="4300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sz="4800" dirty="0" smtClean="0"/>
              <a:t>변수가 </a:t>
            </a:r>
            <a:r>
              <a:rPr lang="en-US" altLang="ko-KR" sz="4800" dirty="0" smtClean="0"/>
              <a:t>1</a:t>
            </a:r>
            <a:r>
              <a:rPr lang="ko-KR" altLang="en-US" sz="4800" dirty="0" smtClean="0"/>
              <a:t>개이나 변수가 여러 개나 </a:t>
            </a:r>
            <a:r>
              <a:rPr lang="ko-KR" altLang="en-US" sz="4800" dirty="0" smtClean="0">
                <a:solidFill>
                  <a:srgbClr val="FF0000"/>
                </a:solidFill>
              </a:rPr>
              <a:t>알고리즘</a:t>
            </a:r>
            <a:r>
              <a:rPr lang="ko-KR" altLang="en-US" sz="4800" dirty="0" smtClean="0"/>
              <a:t>은 같음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85126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다중 선형 회귀</a:t>
            </a:r>
            <a:r>
              <a:rPr lang="en-US" altLang="ko-KR" b="1" dirty="0"/>
              <a:t>(Multiple Linear Regression) – </a:t>
            </a:r>
            <a:r>
              <a:rPr lang="ko-KR" altLang="en-US" b="1" dirty="0" err="1"/>
              <a:t>공부시간과</a:t>
            </a:r>
            <a:r>
              <a:rPr lang="ko-KR" altLang="en-US" b="1" dirty="0"/>
              <a:t> 점수의 학습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089571" y="3522464"/>
                <a:ext cx="6204857" cy="30572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3200" dirty="0">
                  <a:solidFill>
                    <a:schemeClr val="tx1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endParaRPr>
              </a:p>
              <a:p>
                <a:pPr marL="0" marR="0" indent="0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: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외국어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(100)</a:t>
                </a:r>
              </a:p>
              <a:p>
                <a:pPr defTabSz="113030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: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공통시험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(20)</a:t>
                </a:r>
              </a:p>
              <a:p>
                <a:pPr defTabSz="113030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: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기술시험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(20)</a:t>
                </a:r>
              </a:p>
              <a:p>
                <a:pPr defTabSz="1130300">
                  <a:lnSpc>
                    <a:spcPct val="100000"/>
                  </a:lnSpc>
                </a:pPr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Y: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필기시험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(100)</a:t>
                </a:r>
              </a:p>
              <a:p>
                <a:pPr marL="0" marR="0" indent="0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venir Next Regular"/>
                  <a:ea typeface="Avenir Next Regular"/>
                  <a:cs typeface="Avenir Next Regular"/>
                  <a:sym typeface="Avenir Next Regular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71" y="3522464"/>
                <a:ext cx="6204857" cy="3057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9089570" y="7225135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다중 선형 회귀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89569" y="10189144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가설 방정식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219200" y="10184463"/>
                <a:ext cx="6204857" cy="1589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defTabSz="1130300">
                  <a:lnSpc>
                    <a:spcPct val="100000"/>
                  </a:lnSpc>
                </a:pP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sym typeface="Avenir Next Regular"/>
                  </a:rPr>
                  <a:t>외</a:t>
                </a:r>
                <a14:m>
                  <m:oMath xmlns:m="http://schemas.openxmlformats.org/officeDocument/2006/math">
                    <m:r>
                      <a:rPr lang="ko-KR" alt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venir Next Regular"/>
                      </a:rPr>
                      <m:t>국어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venir Next Regular"/>
                      </a:rPr>
                      <m:t>(100)(</m:t>
                    </m:r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): 73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점</a:t>
                </a:r>
                <a:endParaRPr lang="en-US" altLang="ko-KR" sz="3200" dirty="0">
                  <a:solidFill>
                    <a:schemeClr val="tx1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endParaRPr>
              </a:p>
              <a:p>
                <a:pPr defTabSz="1130300">
                  <a:lnSpc>
                    <a:spcPct val="100000"/>
                  </a:lnSpc>
                </a:pP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공통시험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(20)(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): 15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점</a:t>
                </a:r>
                <a:endParaRPr lang="en-US" altLang="ko-KR" sz="3200" dirty="0">
                  <a:solidFill>
                    <a:schemeClr val="tx1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endParaRPr>
              </a:p>
              <a:p>
                <a:pPr defTabSz="1130300">
                  <a:lnSpc>
                    <a:spcPct val="100000"/>
                  </a:lnSpc>
                </a:pP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필기시험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(20)(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venir Next Regular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): 20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점</a:t>
                </a:r>
                <a:endParaRPr lang="en-US" altLang="ko-KR" sz="3200" dirty="0">
                  <a:solidFill>
                    <a:schemeClr val="tx1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0184463"/>
                <a:ext cx="6204857" cy="1589281"/>
              </a:xfrm>
              <a:prstGeom prst="rect">
                <a:avLst/>
              </a:prstGeom>
              <a:blipFill>
                <a:blip r:embed="rId3"/>
                <a:stretch>
                  <a:fillRect t="-4198" b="-12214"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6644255" y="10189144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예상 필기시험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flipH="1">
            <a:off x="12191999" y="6579711"/>
            <a:ext cx="1" cy="645424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화살표 연결선 10"/>
          <p:cNvCxnSpPr>
            <a:stCxn id="7" idx="3"/>
            <a:endCxn id="6" idx="1"/>
          </p:cNvCxnSpPr>
          <p:nvPr/>
        </p:nvCxnSpPr>
        <p:spPr>
          <a:xfrm>
            <a:off x="7424057" y="10979104"/>
            <a:ext cx="1665512" cy="0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화살표 연결선 13"/>
          <p:cNvCxnSpPr>
            <a:stCxn id="6" idx="3"/>
            <a:endCxn id="8" idx="1"/>
          </p:cNvCxnSpPr>
          <p:nvPr/>
        </p:nvCxnSpPr>
        <p:spPr>
          <a:xfrm>
            <a:off x="15294426" y="10979104"/>
            <a:ext cx="1349829" cy="0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>
            <a:stCxn id="5" idx="2"/>
            <a:endCxn id="6" idx="0"/>
          </p:cNvCxnSpPr>
          <p:nvPr/>
        </p:nvCxnSpPr>
        <p:spPr>
          <a:xfrm flipH="1">
            <a:off x="12191998" y="8805055"/>
            <a:ext cx="1" cy="1384089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73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</a:t>
            </a:r>
            <a:r>
              <a:rPr lang="ko-KR" altLang="en-US" b="1" dirty="0" smtClean="0"/>
              <a:t>회귀</a:t>
            </a:r>
            <a:r>
              <a:rPr lang="en-US" altLang="ko-KR" b="1" dirty="0" smtClean="0"/>
              <a:t>(1/4)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342918"/>
                  </p:ext>
                </p:extLst>
              </p:nvPr>
            </p:nvGraphicFramePr>
            <p:xfrm>
              <a:off x="1541195" y="4506282"/>
              <a:ext cx="13090209" cy="6309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364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3167380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3724593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3724593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5400" dirty="0"/>
                            <a:t>외국어</a:t>
                          </a:r>
                          <a:endParaRPr lang="en-US" altLang="ko-KR" sz="5400" dirty="0"/>
                        </a:p>
                        <a:p>
                          <a:pPr latinLnBrk="1"/>
                          <a:r>
                            <a:rPr lang="en-US" altLang="ko-KR" sz="5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5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5400" dirty="0"/>
                            <a:t>)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5400" dirty="0"/>
                            <a:t>공통시험</a:t>
                          </a:r>
                          <a:endParaRPr lang="en-US" altLang="ko-KR" sz="5400" dirty="0"/>
                        </a:p>
                        <a:p>
                          <a:pPr latinLnBrk="1"/>
                          <a:r>
                            <a:rPr lang="en-US" altLang="ko-KR" sz="5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5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5400" dirty="0"/>
                            <a:t>)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5400" dirty="0"/>
                            <a:t>기술시험</a:t>
                          </a:r>
                          <a:endParaRPr lang="en-US" altLang="ko-KR" sz="5400" dirty="0"/>
                        </a:p>
                        <a:p>
                          <a:pPr latinLnBrk="1"/>
                          <a:r>
                            <a:rPr lang="en-US" altLang="ko-KR" sz="5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5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5400" dirty="0"/>
                            <a:t>)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5400" dirty="0"/>
                            <a:t>필기시험</a:t>
                          </a:r>
                          <a:endParaRPr lang="en-US" altLang="ko-KR" sz="5400" dirty="0"/>
                        </a:p>
                        <a:p>
                          <a:pPr latinLnBrk="1"/>
                          <a:r>
                            <a:rPr lang="en-US" altLang="ko-KR" sz="5400" dirty="0"/>
                            <a:t>(y)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18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17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20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96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13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60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18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342918"/>
                  </p:ext>
                </p:extLst>
              </p:nvPr>
            </p:nvGraphicFramePr>
            <p:xfrm>
              <a:off x="1541195" y="4506282"/>
              <a:ext cx="13090209" cy="6309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3643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3167380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3724593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3724593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</a:tblGrid>
                  <a:tr h="1737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" t="-10175" r="-429803" b="-2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269" t="-10175" r="-235577" b="-2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471" t="-10175" r="-100163" b="-2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5400" dirty="0"/>
                            <a:t>필기시험</a:t>
                          </a:r>
                          <a:endParaRPr lang="en-US" altLang="ko-KR" sz="5400" dirty="0"/>
                        </a:p>
                        <a:p>
                          <a:pPr latinLnBrk="1"/>
                          <a:r>
                            <a:rPr lang="en-US" altLang="ko-KR" sz="5400" dirty="0"/>
                            <a:t>(y)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18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17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20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96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13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70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60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18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5400" dirty="0"/>
                            <a:t>85</a:t>
                          </a:r>
                          <a:endParaRPr lang="ko-KR" alt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5873498" y="9908762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>
                <a:solidFill>
                  <a:srgbClr val="FF0000"/>
                </a:solidFill>
              </a:rPr>
              <a:t>다중 </a:t>
            </a: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02A18-2E2A-41BD-8D45-D87873EDBB3E}"/>
              </a:ext>
            </a:extLst>
          </p:cNvPr>
          <p:cNvSpPr txBox="1"/>
          <p:nvPr/>
        </p:nvSpPr>
        <p:spPr>
          <a:xfrm>
            <a:off x="15873498" y="5939223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/>
              <p:nvPr/>
            </p:nvSpPr>
            <p:spPr>
              <a:xfrm>
                <a:off x="14862278" y="4506282"/>
                <a:ext cx="8519090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𝒚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2278" y="4506282"/>
                <a:ext cx="8519090" cy="76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173562" y="8905548"/>
                <a:ext cx="9009399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𝒚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62" y="8905548"/>
                <a:ext cx="9009399" cy="767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89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회귀</a:t>
            </a:r>
            <a:r>
              <a:rPr lang="en-US" altLang="ko-KR" b="1" dirty="0" smtClean="0"/>
              <a:t>(2/4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141549"/>
                  </p:ext>
                </p:extLst>
              </p:nvPr>
            </p:nvGraphicFramePr>
            <p:xfrm>
              <a:off x="1219200" y="4666202"/>
              <a:ext cx="13819760" cy="524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0399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897838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15638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/>
                            <a:t>외국어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/>
                            <a:t>공통시험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/>
                            <a:t>기술시험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/>
                            <a:t>필기시험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 smtClean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/>
                            <a:t>실기시험</a:t>
                          </a:r>
                          <a:endParaRPr lang="en-US" altLang="ko-KR" sz="4400" dirty="0" smtClean="0"/>
                        </a:p>
                        <a:p>
                          <a:pPr latinLnBrk="1"/>
                          <a:r>
                            <a:rPr lang="en-US" altLang="ko-KR" sz="44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 smtClean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17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20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96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13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60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141549"/>
                  </p:ext>
                </p:extLst>
              </p:nvPr>
            </p:nvGraphicFramePr>
            <p:xfrm>
              <a:off x="1219200" y="4666202"/>
              <a:ext cx="13819760" cy="524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0399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897838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15638046"/>
                        </a:ext>
                      </a:extLst>
                    </a:gridCol>
                  </a:tblGrid>
                  <a:tr h="14325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6" t="-8511" r="-508579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947" t="-8511" r="-299368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9704" t="-8511" r="-200634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9114" t="-8511" r="-100211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915" t="-8511" r="-423" b="-28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17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20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96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13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60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18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6184783" y="9908762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>
                <a:solidFill>
                  <a:srgbClr val="FF0000"/>
                </a:solidFill>
              </a:rPr>
              <a:t>다중 </a:t>
            </a: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02A18-2E2A-41BD-8D45-D87873EDBB3E}"/>
              </a:ext>
            </a:extLst>
          </p:cNvPr>
          <p:cNvSpPr txBox="1"/>
          <p:nvPr/>
        </p:nvSpPr>
        <p:spPr>
          <a:xfrm>
            <a:off x="16184783" y="5939223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/>
              <p:nvPr/>
            </p:nvSpPr>
            <p:spPr>
              <a:xfrm>
                <a:off x="15173563" y="4506282"/>
                <a:ext cx="8519090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𝒚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63" y="4506282"/>
                <a:ext cx="8519090" cy="767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173562" y="8905548"/>
                <a:ext cx="9009399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62" y="8905548"/>
                <a:ext cx="9009399" cy="76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6220453" y="11734320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>
                <a:solidFill>
                  <a:srgbClr val="FF0000"/>
                </a:solidFill>
              </a:rPr>
              <a:t>다중 </a:t>
            </a: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209232" y="10731106"/>
                <a:ext cx="9009399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232" y="10731106"/>
                <a:ext cx="9009399" cy="767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98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회귀</a:t>
            </a:r>
            <a:r>
              <a:rPr lang="en-US" altLang="ko-KR" b="1" dirty="0" smtClean="0"/>
              <a:t>(2/4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492080"/>
                  </p:ext>
                </p:extLst>
              </p:nvPr>
            </p:nvGraphicFramePr>
            <p:xfrm>
              <a:off x="1219200" y="4666202"/>
              <a:ext cx="13819760" cy="524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0399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897838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15638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>
                              <a:solidFill>
                                <a:srgbClr val="FF0000"/>
                              </a:solidFill>
                            </a:rPr>
                            <a:t>외국어</a:t>
                          </a:r>
                          <a:endParaRPr lang="en-US" altLang="ko-KR" sz="4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>
                              <a:solidFill>
                                <a:srgbClr val="FF0000"/>
                              </a:solidFill>
                            </a:rPr>
                            <a:t>공통시험</a:t>
                          </a:r>
                          <a:endParaRPr lang="en-US" altLang="ko-KR" sz="4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>
                              <a:solidFill>
                                <a:srgbClr val="FF0000"/>
                              </a:solidFill>
                            </a:rPr>
                            <a:t>기술시험</a:t>
                          </a:r>
                          <a:endParaRPr lang="en-US" altLang="ko-KR" sz="4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>
                              <a:solidFill>
                                <a:srgbClr val="FF0000"/>
                              </a:solidFill>
                            </a:rPr>
                            <a:t>필기시험</a:t>
                          </a:r>
                          <a:endParaRPr lang="en-US" altLang="ko-KR" sz="4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/>
                            <a:t>실기시험</a:t>
                          </a:r>
                          <a:endParaRPr lang="en-US" altLang="ko-KR" sz="4400" dirty="0" smtClean="0"/>
                        </a:p>
                        <a:p>
                          <a:pPr latinLnBrk="1"/>
                          <a:r>
                            <a:rPr lang="en-US" altLang="ko-KR" sz="44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 smtClean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18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17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90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smtClean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95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smtClean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96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13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60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18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85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492080"/>
                  </p:ext>
                </p:extLst>
              </p:nvPr>
            </p:nvGraphicFramePr>
            <p:xfrm>
              <a:off x="1219200" y="4666202"/>
              <a:ext cx="13819760" cy="524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0399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897838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15638046"/>
                        </a:ext>
                      </a:extLst>
                    </a:gridCol>
                  </a:tblGrid>
                  <a:tr h="14325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6" t="-8511" r="-508579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947" t="-8511" r="-299368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9704" t="-8511" r="-200634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9114" t="-8511" r="-100211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915" t="-8511" r="-423" b="-28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18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17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90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smtClean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95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smtClean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96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13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smtClean="0"/>
                            <a:t>75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60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18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85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/>
                            <a:t>80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6184783" y="9908762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>
                <a:solidFill>
                  <a:srgbClr val="FF0000"/>
                </a:solidFill>
              </a:rPr>
              <a:t>다중 </a:t>
            </a: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02A18-2E2A-41BD-8D45-D87873EDBB3E}"/>
              </a:ext>
            </a:extLst>
          </p:cNvPr>
          <p:cNvSpPr txBox="1"/>
          <p:nvPr/>
        </p:nvSpPr>
        <p:spPr>
          <a:xfrm>
            <a:off x="16184783" y="5939223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/>
              <p:nvPr/>
            </p:nvSpPr>
            <p:spPr>
              <a:xfrm>
                <a:off x="15173563" y="4506282"/>
                <a:ext cx="8519090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𝒚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63" y="4506282"/>
                <a:ext cx="8519090" cy="767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173562" y="8905548"/>
                <a:ext cx="9009399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62" y="8905548"/>
                <a:ext cx="9009399" cy="76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84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선형 회귀</a:t>
            </a:r>
            <a:r>
              <a:rPr lang="en-US" altLang="ko-KR" b="1" dirty="0" smtClean="0"/>
              <a:t>(3/4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213168"/>
                  </p:ext>
                </p:extLst>
              </p:nvPr>
            </p:nvGraphicFramePr>
            <p:xfrm>
              <a:off x="1219200" y="4666202"/>
              <a:ext cx="13819760" cy="524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0399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897838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15638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>
                              <a:solidFill>
                                <a:srgbClr val="FF0000"/>
                              </a:solidFill>
                            </a:rPr>
                            <a:t>외국어</a:t>
                          </a:r>
                          <a:endParaRPr lang="en-US" altLang="ko-KR" sz="4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>
                              <a:solidFill>
                                <a:srgbClr val="FF0000"/>
                              </a:solidFill>
                            </a:rPr>
                            <a:t>공통시험</a:t>
                          </a:r>
                          <a:endParaRPr lang="en-US" altLang="ko-KR" sz="4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>
                              <a:solidFill>
                                <a:srgbClr val="FF0000"/>
                              </a:solidFill>
                            </a:rPr>
                            <a:t>기술시험</a:t>
                          </a:r>
                          <a:endParaRPr lang="en-US" altLang="ko-KR" sz="4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/>
                            <a:t>필기시험</a:t>
                          </a:r>
                          <a:endParaRPr lang="en-US" altLang="ko-KR" sz="4400" dirty="0"/>
                        </a:p>
                        <a:p>
                          <a:pPr latinLnBrk="1"/>
                          <a:r>
                            <a:rPr lang="en-US" altLang="ko-KR" sz="44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 smtClean="0"/>
                            <a:t>)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4400" dirty="0" smtClean="0">
                              <a:solidFill>
                                <a:srgbClr val="FF0000"/>
                              </a:solidFill>
                            </a:rPr>
                            <a:t>실기시험</a:t>
                          </a:r>
                          <a:endParaRPr lang="en-US" altLang="ko-KR" sz="440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18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17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95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75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90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96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13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75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60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18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213168"/>
                  </p:ext>
                </p:extLst>
              </p:nvPr>
            </p:nvGraphicFramePr>
            <p:xfrm>
              <a:off x="1219200" y="4666202"/>
              <a:ext cx="13819760" cy="524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0399">
                      <a:extLst>
                        <a:ext uri="{9D8B030D-6E8A-4147-A177-3AD203B41FA5}">
                          <a16:colId xmlns:a16="http://schemas.microsoft.com/office/drawing/2014/main" val="4024428437"/>
                        </a:ext>
                      </a:extLst>
                    </a:gridCol>
                    <a:gridCol w="2897838">
                      <a:extLst>
                        <a:ext uri="{9D8B030D-6E8A-4147-A177-3AD203B41FA5}">
                          <a16:colId xmlns:a16="http://schemas.microsoft.com/office/drawing/2014/main" val="4176381807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072294099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971826391"/>
                        </a:ext>
                      </a:extLst>
                    </a:gridCol>
                    <a:gridCol w="2883841">
                      <a:extLst>
                        <a:ext uri="{9D8B030D-6E8A-4147-A177-3AD203B41FA5}">
                          <a16:colId xmlns:a16="http://schemas.microsoft.com/office/drawing/2014/main" val="115638046"/>
                        </a:ext>
                      </a:extLst>
                    </a:gridCol>
                  </a:tblGrid>
                  <a:tr h="14325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6" t="-8511" r="-508579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947" t="-8511" r="-299368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9704" t="-8511" r="-200634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9114" t="-8511" r="-100211" b="-28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915" t="-8511" r="-423" b="-28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363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18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17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95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5748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75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09645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95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90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0681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96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13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70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75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033995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60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>
                              <a:solidFill>
                                <a:srgbClr val="FF0000"/>
                              </a:solidFill>
                            </a:rPr>
                            <a:t>18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/>
                            <a:t>85</a:t>
                          </a:r>
                          <a:endParaRPr lang="ko-KR" altLang="en-US" sz="4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4400" dirty="0" smtClean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ko-KR" altLang="en-US" sz="4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501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6184783" y="9908762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>
                <a:solidFill>
                  <a:srgbClr val="FF0000"/>
                </a:solidFill>
              </a:rPr>
              <a:t>다중 </a:t>
            </a: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173562" y="8905548"/>
                <a:ext cx="9009399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62" y="8905548"/>
                <a:ext cx="9009399" cy="767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F702A18-2E2A-41BD-8D45-D87873EDBB3E}"/>
              </a:ext>
            </a:extLst>
          </p:cNvPr>
          <p:cNvSpPr txBox="1"/>
          <p:nvPr/>
        </p:nvSpPr>
        <p:spPr>
          <a:xfrm>
            <a:off x="16184783" y="5939223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 함수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/>
              <p:nvPr/>
            </p:nvSpPr>
            <p:spPr>
              <a:xfrm>
                <a:off x="15173563" y="4506282"/>
                <a:ext cx="8519090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𝒚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4F62D-98B8-4A38-BE80-109C2B828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63" y="4506282"/>
                <a:ext cx="8519090" cy="76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574876"/>
      </p:ext>
    </p:extLst>
  </p:cSld>
  <p:clrMapOvr>
    <a:masterClrMapping/>
  </p:clrMapOvr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6848</TotalTime>
  <Words>6061</Words>
  <Application>Microsoft Office PowerPoint</Application>
  <PresentationFormat>사용자 지정</PresentationFormat>
  <Paragraphs>1284</Paragraphs>
  <Slides>45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8" baseType="lpstr">
      <vt:lpstr>Avenir Next Medium</vt:lpstr>
      <vt:lpstr>Avenir Next Regular</vt:lpstr>
      <vt:lpstr>AvenirNext-DemiBold</vt:lpstr>
      <vt:lpstr>Canela Bold</vt:lpstr>
      <vt:lpstr>Canela Deck Regular</vt:lpstr>
      <vt:lpstr>Canela Regular</vt:lpstr>
      <vt:lpstr>Canela Text Regular</vt:lpstr>
      <vt:lpstr>Helvetica Neue</vt:lpstr>
      <vt:lpstr>se-nanumgothic</vt:lpstr>
      <vt:lpstr>Arial</vt:lpstr>
      <vt:lpstr>Cambria Math</vt:lpstr>
      <vt:lpstr>Wingdings</vt:lpstr>
      <vt:lpstr>23_ClassicWhite</vt:lpstr>
      <vt:lpstr>딥러닝 학습 – 다중 선형 회귀 및 다항 로지스틱 회귀</vt:lpstr>
      <vt:lpstr>인공지능이란?</vt:lpstr>
      <vt:lpstr>로지스틱 회귀</vt:lpstr>
      <vt:lpstr>선형 회귀(Linear Regression) – 공부시간과 점수의 학습 모델</vt:lpstr>
      <vt:lpstr>다중 선형 회귀(Multiple Linear Regression) – 공부시간과 점수의 학습 모델</vt:lpstr>
      <vt:lpstr>다중 선형 회귀(1/4)</vt:lpstr>
      <vt:lpstr>다중 선형 회귀(2/4)</vt:lpstr>
      <vt:lpstr>다중 선형 회귀(2/4)</vt:lpstr>
      <vt:lpstr>다중 선형 회귀(3/4)</vt:lpstr>
      <vt:lpstr>다중 선형 회귀(4/4)</vt:lpstr>
      <vt:lpstr>선형 회귀 및 다중 선형 회귀 비교</vt:lpstr>
      <vt:lpstr>다중 선형 회귀 알고리즘</vt:lpstr>
      <vt:lpstr>다중 선형 회귀 – 예제 (1/12)</vt:lpstr>
      <vt:lpstr>다중 선형 회귀 – 예제 (2/12)</vt:lpstr>
      <vt:lpstr>다중 선형 회귀 – 예제 (3/12)</vt:lpstr>
      <vt:lpstr>다중 선형 회귀 – 예제 (4/12)</vt:lpstr>
      <vt:lpstr>다중 선형 회귀 – 예제 (5/12)</vt:lpstr>
      <vt:lpstr>다중 선형 회귀 – 예제 (6/12)</vt:lpstr>
      <vt:lpstr>다중 선형 회귀 – 예제 (7/12)</vt:lpstr>
      <vt:lpstr>다중 선형 회귀 – 예제 (8/12)</vt:lpstr>
      <vt:lpstr>다중 선형 회귀 – 예제 (9/12)</vt:lpstr>
      <vt:lpstr>다중 선형 회귀 – 예제 (10/12)</vt:lpstr>
      <vt:lpstr>다중 선형 회귀 – 예제 (11/12)</vt:lpstr>
      <vt:lpstr>다중 선형 회귀 – 예제 (12/12)</vt:lpstr>
      <vt:lpstr>로지스틱 회귀</vt:lpstr>
      <vt:lpstr>다항 로지스틱 회귀(Multinomial Logistic Regression) – 공부시간과 점수의 학습 모델</vt:lpstr>
      <vt:lpstr>다항 로지스틱 회귀(Multinomial Logistic Regression)</vt:lpstr>
      <vt:lpstr>로지스틱 및 다항 로지스틱 회귀 비교</vt:lpstr>
      <vt:lpstr>소프트맥스(Softmax)(1/2)</vt:lpstr>
      <vt:lpstr>소프트맥스(Softmax)(2/2)</vt:lpstr>
      <vt:lpstr>다항 로지스틱 회귀 알고리즘</vt:lpstr>
      <vt:lpstr>다항 로지스틱 회귀 – 예제 (1/13)</vt:lpstr>
      <vt:lpstr>다항 로지스틱 회귀 – 예제 (2/13)</vt:lpstr>
      <vt:lpstr>다항 로지스틱 회귀 – 예제 (3/13)</vt:lpstr>
      <vt:lpstr>다항 로지스틱 회귀 – 예제 (4/13)</vt:lpstr>
      <vt:lpstr>다항 로지스틱 회귀 – 예제 (5/13)</vt:lpstr>
      <vt:lpstr>다항 로지스틱 회귀 – 예제 (6/13)</vt:lpstr>
      <vt:lpstr>다항 로지스틱 회귀 – 예제 (7/13)</vt:lpstr>
      <vt:lpstr>다항 로지스틱 회귀 – 예제 (8/13)</vt:lpstr>
      <vt:lpstr>다항 로지스틱 회귀 – 예제 (9/13)</vt:lpstr>
      <vt:lpstr>다항 로지스틱 회귀 – 예제 (10/13)</vt:lpstr>
      <vt:lpstr>다항 로지스틱 회귀 – 예제 (11/13)</vt:lpstr>
      <vt:lpstr>다항 로지스틱 회귀 – 예제 (12/13)</vt:lpstr>
      <vt:lpstr>다항 로지스틱 회귀 – 예제 (13/13)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Influencer Marketing Platform</dc:title>
  <dc:creator>김진용</dc:creator>
  <cp:lastModifiedBy>김진용</cp:lastModifiedBy>
  <cp:revision>230</cp:revision>
  <dcterms:modified xsi:type="dcterms:W3CDTF">2022-01-06T05:36:07Z</dcterms:modified>
</cp:coreProperties>
</file>