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310" r:id="rId3"/>
    <p:sldId id="295" r:id="rId4"/>
    <p:sldId id="297" r:id="rId5"/>
    <p:sldId id="298" r:id="rId6"/>
    <p:sldId id="299" r:id="rId7"/>
    <p:sldId id="311" r:id="rId8"/>
    <p:sldId id="300" r:id="rId9"/>
    <p:sldId id="301" r:id="rId10"/>
    <p:sldId id="302" r:id="rId11"/>
    <p:sldId id="303" r:id="rId12"/>
    <p:sldId id="312" r:id="rId13"/>
    <p:sldId id="304" r:id="rId14"/>
    <p:sldId id="305" r:id="rId15"/>
    <p:sldId id="313" r:id="rId16"/>
    <p:sldId id="306" r:id="rId17"/>
    <p:sldId id="307" r:id="rId18"/>
    <p:sldId id="314" r:id="rId19"/>
    <p:sldId id="308" r:id="rId20"/>
    <p:sldId id="315" r:id="rId21"/>
    <p:sldId id="309" r:id="rId22"/>
    <p:sldId id="293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4721C"/>
    <a:srgbClr val="9DA808"/>
    <a:srgbClr val="8A3B26"/>
    <a:srgbClr val="A7099F"/>
    <a:srgbClr val="FF00FF"/>
    <a:srgbClr val="2AF87D"/>
    <a:srgbClr val="006666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Next-DemiBold"/>
          <a:ea typeface="AvenirNext-DemiBold"/>
          <a:cs typeface="AvenirNext-D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099" autoAdjust="0"/>
  </p:normalViewPr>
  <p:slideViewPr>
    <p:cSldViewPr snapToGrid="0" snapToObjects="1">
      <p:cViewPr varScale="1">
        <p:scale>
          <a:sx n="49" d="100"/>
          <a:sy n="49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1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프레젠테이션 제목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사실 정보</a:t>
            </a:r>
          </a:p>
        </p:txBody>
      </p:sp>
      <p:sp>
        <p:nvSpPr>
          <p:cNvPr id="107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속성</a:t>
            </a:r>
          </a:p>
        </p:txBody>
      </p:sp>
      <p:sp>
        <p:nvSpPr>
          <p:cNvPr id="116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“멋진 인용구”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41297804_1296x1457.jpg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915009552_2264x1509.jpg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740519873_3318x2212.jpg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740519873_3318x2212.jpg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63DF-FADD-4595-9EDB-3DADAC8F1996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948344" y="12718892"/>
            <a:ext cx="487314" cy="410369"/>
          </a:xfrm>
        </p:spPr>
        <p:txBody>
          <a:bodyPr/>
          <a:lstStyle/>
          <a:p>
            <a:fld id="{1C1C18C2-6CFE-469B-AECF-B77B656AC6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5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519873_3318x2212.jpg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프레젠테이션 제목</a:t>
            </a:r>
          </a:p>
        </p:txBody>
      </p:sp>
      <p:sp>
        <p:nvSpPr>
          <p:cNvPr id="2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b="1" spc="-59">
                <a:solidFill>
                  <a:srgbClr val="FFFFFF"/>
                </a:solidFill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프레젠테이션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저자 및 날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08990">
              <a:lnSpc>
                <a:spcPct val="100000"/>
              </a:lnSpc>
              <a:spcBef>
                <a:spcPts val="0"/>
              </a:spcBef>
              <a:buSzTx/>
              <a:buNone/>
              <a:defRPr sz="2940" spc="-29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저자 및 날짜</a:t>
            </a:r>
          </a:p>
        </p:txBody>
      </p:sp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슬라이드 제목</a:t>
            </a:r>
          </a:p>
        </p:txBody>
      </p:sp>
      <p:sp>
        <p:nvSpPr>
          <p:cNvPr id="33" name="이미지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pc="-44">
                <a:latin typeface="AvenirNext-DemiBold"/>
                <a:ea typeface="AvenirNext-DemiBold"/>
                <a:cs typeface="AvenirNext-DemiBold"/>
                <a:sym typeface="AvenirNext-DemiBold"/>
              </a:defRPr>
            </a:lvl5pPr>
          </a:lstStyle>
          <a:p>
            <a:r>
              <a:t>슬라이드 부제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61" name="이미지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슬라이드 부제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63" name="본문 첫 번째 줄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3880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섹션 제목</a:t>
            </a:r>
          </a:p>
        </p:txBody>
      </p:sp>
      <p:sp>
        <p:nvSpPr>
          <p:cNvPr id="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슬라이드 제목</a:t>
            </a:r>
          </a:p>
        </p:txBody>
      </p:sp>
      <p:sp>
        <p:nvSpPr>
          <p:cNvPr id="80" name="슬라이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슬라이드 부제</a:t>
            </a:r>
          </a:p>
        </p:txBody>
      </p:sp>
      <p:sp>
        <p:nvSpPr>
          <p:cNvPr id="8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의제 제목</a:t>
            </a:r>
          </a:p>
        </p:txBody>
      </p:sp>
      <p:sp>
        <p:nvSpPr>
          <p:cNvPr id="89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의제 주제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의제 부제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sz="4224" b="1" spc="-42">
                <a:latin typeface="AvenirNext-DemiBold"/>
                <a:ea typeface="AvenirNext-DemiBold"/>
                <a:cs typeface="AvenirNext-DemiBold"/>
                <a:sym typeface="AvenirNext-DemiBold"/>
              </a:defRPr>
            </a:lvl1pPr>
          </a:lstStyle>
          <a:p>
            <a:r>
              <a:t>의제 부제</a:t>
            </a:r>
          </a:p>
        </p:txBody>
      </p:sp>
      <p:sp>
        <p:nvSpPr>
          <p:cNvPr id="9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91339" y="12684760"/>
            <a:ext cx="408941" cy="4445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내역서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슬라이드 구분점 텍스트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987530" y="12684760"/>
            <a:ext cx="408941" cy="4445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hf hdr="0" ftr="0" dt="0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1-02-2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22</a:t>
            </a:r>
            <a:r>
              <a:rPr dirty="0" smtClean="0"/>
              <a:t>-0</a:t>
            </a:r>
            <a:r>
              <a:rPr lang="en-US" dirty="0"/>
              <a:t>1</a:t>
            </a:r>
            <a:r>
              <a:rPr dirty="0" smtClean="0"/>
              <a:t>-</a:t>
            </a:r>
            <a:r>
              <a:rPr lang="en-US" dirty="0" smtClean="0"/>
              <a:t>11</a:t>
            </a:r>
            <a:endParaRPr dirty="0"/>
          </a:p>
        </p:txBody>
      </p:sp>
      <p:sp>
        <p:nvSpPr>
          <p:cNvPr id="152" name="Influencer Marketing Platform"/>
          <p:cNvSpPr txBox="1">
            <a:spLocks noGrp="1"/>
          </p:cNvSpPr>
          <p:nvPr>
            <p:ph type="ctrTitle"/>
          </p:nvPr>
        </p:nvSpPr>
        <p:spPr>
          <a:xfrm>
            <a:off x="1219200" y="1881221"/>
            <a:ext cx="21945600" cy="4267200"/>
          </a:xfrm>
          <a:prstGeom prst="rect">
            <a:avLst/>
          </a:prstGeom>
        </p:spPr>
        <p:txBody>
          <a:bodyPr>
            <a:normAutofit/>
          </a:bodyPr>
          <a:lstStyle>
            <a:lvl1pPr defTabSz="2292095">
              <a:defRPr sz="12032" spc="-120"/>
            </a:lvl1pPr>
          </a:lstStyle>
          <a:p>
            <a:r>
              <a:rPr lang="ko-KR" altLang="en-US" b="1" dirty="0" err="1"/>
              <a:t>딥러닝</a:t>
            </a:r>
            <a:r>
              <a:rPr lang="ko-KR" altLang="en-US" b="1" dirty="0"/>
              <a:t> 학습 </a:t>
            </a:r>
            <a:r>
              <a:rPr lang="en-US" altLang="ko-KR" b="1" dirty="0"/>
              <a:t>– </a:t>
            </a:r>
            <a:r>
              <a:rPr lang="ko-KR" altLang="en-US" b="1" dirty="0" err="1"/>
              <a:t>그외</a:t>
            </a:r>
            <a:endParaRPr b="1" dirty="0"/>
          </a:p>
        </p:txBody>
      </p:sp>
      <p:pic>
        <p:nvPicPr>
          <p:cNvPr id="154" name="hLogo_1.png" descr="hLogo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414" y="11454820"/>
            <a:ext cx="5705813" cy="133342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슬라이드 번호"/>
          <p:cNvSpPr txBox="1">
            <a:spLocks noGrp="1"/>
          </p:cNvSpPr>
          <p:nvPr>
            <p:ph type="sldNum" sz="quarter" idx="4294967295"/>
          </p:nvPr>
        </p:nvSpPr>
        <p:spPr>
          <a:xfrm>
            <a:off x="12064999" y="12684760"/>
            <a:ext cx="261621" cy="4445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19200" y="7801581"/>
            <a:ext cx="21948577" cy="4878489"/>
          </a:xfrm>
        </p:spPr>
        <p:txBody>
          <a:bodyPr>
            <a:normAutofit/>
          </a:bodyPr>
          <a:lstStyle/>
          <a:p>
            <a:r>
              <a:rPr lang="en-US" altLang="ko-KR" b="1" dirty="0"/>
              <a:t>Gradient Descent</a:t>
            </a:r>
            <a:r>
              <a:rPr lang="ko-KR" altLang="en-US" b="1" dirty="0"/>
              <a:t>에서 기울기에 따른 </a:t>
            </a:r>
            <a:r>
              <a:rPr lang="ko-KR" altLang="en-US" b="1" dirty="0" err="1"/>
              <a:t>파라미터의</a:t>
            </a:r>
            <a:r>
              <a:rPr lang="ko-KR" altLang="en-US" b="1" dirty="0"/>
              <a:t> 업데이트 양을 조절</a:t>
            </a:r>
            <a:endParaRPr lang="en-US" altLang="ko-KR" b="1" dirty="0"/>
          </a:p>
          <a:p>
            <a:pPr lvl="1" hangingPunct="1"/>
            <a:r>
              <a:rPr lang="ko-KR" altLang="en-US" dirty="0"/>
              <a:t>너무 큰 </a:t>
            </a:r>
            <a:r>
              <a:rPr lang="en-US" altLang="ko-KR" dirty="0"/>
              <a:t>Learning Rate</a:t>
            </a:r>
            <a:r>
              <a:rPr lang="ko-KR" altLang="en-US" dirty="0"/>
              <a:t>는 </a:t>
            </a:r>
            <a:r>
              <a:rPr lang="en-US" altLang="ko-KR" dirty="0"/>
              <a:t>Loss</a:t>
            </a:r>
            <a:r>
              <a:rPr lang="ko-KR" altLang="en-US" dirty="0"/>
              <a:t>값이 발산할 수 있음</a:t>
            </a:r>
            <a:endParaRPr lang="en-US" altLang="ko-KR" dirty="0"/>
          </a:p>
          <a:p>
            <a:pPr lvl="1" hangingPunct="1"/>
            <a:r>
              <a:rPr lang="ko-KR" altLang="en-US" dirty="0"/>
              <a:t>너무 작은 </a:t>
            </a:r>
            <a:r>
              <a:rPr lang="en-US" altLang="ko-KR" dirty="0"/>
              <a:t>Learning Rate</a:t>
            </a:r>
            <a:r>
              <a:rPr lang="ko-KR" altLang="en-US" dirty="0"/>
              <a:t>는 학습의 진전이 더디거나</a:t>
            </a:r>
            <a:r>
              <a:rPr lang="en-US" altLang="ko-KR" dirty="0"/>
              <a:t>, </a:t>
            </a:r>
            <a:r>
              <a:rPr lang="ko-KR" altLang="en-US" dirty="0"/>
              <a:t>진행되지 않을 수 있음</a:t>
            </a:r>
            <a:endParaRPr lang="en-US" altLang="ko-KR" dirty="0"/>
          </a:p>
          <a:p>
            <a:pPr lvl="1" hangingPunct="1"/>
            <a:endParaRPr lang="en-US" altLang="ko-KR" dirty="0"/>
          </a:p>
          <a:p>
            <a:pPr hangingPunct="1"/>
            <a:r>
              <a:rPr lang="en-US" altLang="ko-KR" b="1" dirty="0"/>
              <a:t>Tuning</a:t>
            </a:r>
            <a:r>
              <a:rPr lang="ko-KR" altLang="en-US" b="1" dirty="0"/>
              <a:t>을 통해 최적의 </a:t>
            </a:r>
            <a:r>
              <a:rPr lang="en-US" altLang="ko-KR" b="1" dirty="0"/>
              <a:t>Learning Rate</a:t>
            </a:r>
            <a:r>
              <a:rPr lang="ko-KR" altLang="en-US" b="1" dirty="0"/>
              <a:t>를 찾아야 함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하이퍼파라미터의</a:t>
            </a:r>
            <a:r>
              <a:rPr lang="ko-KR" altLang="en-US" b="1" dirty="0"/>
              <a:t> 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398" y="2365712"/>
            <a:ext cx="14497319" cy="459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하이퍼파라미터의</a:t>
            </a:r>
            <a:r>
              <a:rPr lang="ko-KR" altLang="en-US" b="1" dirty="0"/>
              <a:t> 예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1"/>
                </a:solidFill>
              </a:rPr>
              <a:t>어떤 활성 함수를 사용할 것인가</a:t>
            </a:r>
            <a:r>
              <a:rPr lang="en-US" altLang="ko-KR" sz="52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5200" dirty="0" err="1">
                <a:solidFill>
                  <a:schemeClr val="tx1"/>
                </a:solidFill>
              </a:rPr>
              <a:t>ReLU</a:t>
            </a:r>
            <a:r>
              <a:rPr lang="en-US" altLang="ko-KR" sz="5200" dirty="0">
                <a:solidFill>
                  <a:schemeClr val="tx1"/>
                </a:solidFill>
              </a:rPr>
              <a:t>? </a:t>
            </a:r>
            <a:r>
              <a:rPr lang="en-US" altLang="ko-KR" sz="5200" dirty="0" err="1">
                <a:solidFill>
                  <a:schemeClr val="tx1"/>
                </a:solidFill>
              </a:rPr>
              <a:t>LeakyReLU</a:t>
            </a:r>
            <a:r>
              <a:rPr lang="en-US" altLang="ko-KR" sz="52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5200" dirty="0" err="1">
                <a:solidFill>
                  <a:schemeClr val="tx1"/>
                </a:solidFill>
              </a:rPr>
              <a:t>LeakyReLU</a:t>
            </a:r>
            <a:r>
              <a:rPr lang="ko-KR" altLang="en-US" sz="5200" dirty="0">
                <a:solidFill>
                  <a:schemeClr val="tx1"/>
                </a:solidFill>
              </a:rPr>
              <a:t>의 각도는</a:t>
            </a:r>
            <a:r>
              <a:rPr lang="en-US" altLang="ko-KR" sz="5200" dirty="0">
                <a:solidFill>
                  <a:schemeClr val="tx1"/>
                </a:solidFill>
              </a:rPr>
              <a:t>?</a:t>
            </a:r>
          </a:p>
          <a:p>
            <a:pPr lvl="1"/>
            <a:endParaRPr lang="en-US" altLang="ko-KR" sz="5200" dirty="0">
              <a:solidFill>
                <a:schemeClr val="tx1"/>
              </a:solidFill>
            </a:endParaRPr>
          </a:p>
          <a:p>
            <a:r>
              <a:rPr lang="ko-KR" altLang="en-US" sz="5200" dirty="0">
                <a:solidFill>
                  <a:schemeClr val="tx1"/>
                </a:solidFill>
              </a:rPr>
              <a:t>어떤 초기화 방법을 쓸 것인가</a:t>
            </a:r>
            <a:r>
              <a:rPr lang="en-US" altLang="ko-KR" sz="52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5200" dirty="0">
                <a:solidFill>
                  <a:schemeClr val="tx1"/>
                </a:solidFill>
              </a:rPr>
              <a:t>Weight Parameter</a:t>
            </a:r>
            <a:r>
              <a:rPr lang="ko-KR" altLang="en-US" sz="5200" dirty="0">
                <a:solidFill>
                  <a:schemeClr val="tx1"/>
                </a:solidFill>
              </a:rPr>
              <a:t>의 초기화 방법에 따른 편차</a:t>
            </a:r>
            <a:endParaRPr lang="en-US" altLang="ko-KR" sz="5200" dirty="0">
              <a:solidFill>
                <a:schemeClr val="tx1"/>
              </a:solidFill>
            </a:endParaRPr>
          </a:p>
          <a:p>
            <a:pPr lvl="1"/>
            <a:endParaRPr lang="en-US" altLang="ko-KR" sz="5200" dirty="0">
              <a:solidFill>
                <a:schemeClr val="tx1"/>
              </a:solidFill>
            </a:endParaRPr>
          </a:p>
          <a:p>
            <a:r>
              <a:rPr lang="ko-KR" altLang="en-US" sz="5200" dirty="0">
                <a:solidFill>
                  <a:schemeClr val="tx1"/>
                </a:solidFill>
              </a:rPr>
              <a:t>몇번의 </a:t>
            </a:r>
            <a:r>
              <a:rPr lang="en-US" altLang="ko-KR" sz="5200" dirty="0">
                <a:solidFill>
                  <a:schemeClr val="tx1"/>
                </a:solidFill>
              </a:rPr>
              <a:t>Epoch</a:t>
            </a:r>
            <a:r>
              <a:rPr lang="ko-KR" altLang="en-US" sz="5200" dirty="0">
                <a:solidFill>
                  <a:schemeClr val="tx1"/>
                </a:solidFill>
              </a:rPr>
              <a:t>을 돌릴 것인가</a:t>
            </a:r>
            <a:r>
              <a:rPr lang="en-US" altLang="ko-KR" sz="5200" dirty="0">
                <a:solidFill>
                  <a:schemeClr val="tx1"/>
                </a:solidFill>
              </a:rPr>
              <a:t>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5200" dirty="0" err="1">
                <a:solidFill>
                  <a:schemeClr val="tx1"/>
                </a:solidFill>
              </a:rPr>
              <a:t>미니배치의</a:t>
            </a:r>
            <a:r>
              <a:rPr lang="ko-KR" altLang="en-US" sz="5200" dirty="0">
                <a:solidFill>
                  <a:schemeClr val="tx1"/>
                </a:solidFill>
              </a:rPr>
              <a:t> 크기는 어떻게 할 것인가</a:t>
            </a:r>
            <a:r>
              <a:rPr lang="en-US" altLang="ko-KR" sz="5200" dirty="0">
                <a:solidFill>
                  <a:schemeClr val="tx1"/>
                </a:solidFill>
              </a:rPr>
              <a:t>?</a:t>
            </a:r>
          </a:p>
          <a:p>
            <a:pPr marL="0" indent="0">
              <a:buNone/>
            </a:pPr>
            <a:endParaRPr lang="en-US" altLang="ko-KR" sz="5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703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1" y="5685007"/>
            <a:ext cx="21945600" cy="1727200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오버피팅</a:t>
            </a:r>
            <a:r>
              <a:rPr lang="en-US" altLang="ko-KR" b="1" dirty="0"/>
              <a:t>(Overfitting)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98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오버피팅</a:t>
            </a:r>
            <a:r>
              <a:rPr lang="en-US" altLang="ko-KR" b="1" dirty="0"/>
              <a:t>(Overfitting)</a:t>
            </a:r>
            <a:endParaRPr lang="ko-KR" altLang="en-US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/>
          </a:bodyPr>
          <a:lstStyle/>
          <a:p>
            <a:r>
              <a:rPr lang="en-US" altLang="ko-KR" sz="5200" dirty="0">
                <a:solidFill>
                  <a:schemeClr val="tx1"/>
                </a:solidFill>
              </a:rPr>
              <a:t>Training Error</a:t>
            </a:r>
            <a:r>
              <a:rPr lang="ko-KR" altLang="en-US" sz="5200" dirty="0">
                <a:solidFill>
                  <a:schemeClr val="tx1"/>
                </a:solidFill>
              </a:rPr>
              <a:t>가 </a:t>
            </a:r>
            <a:r>
              <a:rPr lang="en-US" altLang="ko-KR" sz="5200" dirty="0">
                <a:solidFill>
                  <a:schemeClr val="tx1"/>
                </a:solidFill>
              </a:rPr>
              <a:t>Generalization Error</a:t>
            </a:r>
            <a:r>
              <a:rPr lang="ko-KR" altLang="en-US" sz="5200" dirty="0">
                <a:solidFill>
                  <a:schemeClr val="tx1"/>
                </a:solidFill>
              </a:rPr>
              <a:t>에 비해 현격히 낮아지는 현상</a:t>
            </a:r>
            <a:endParaRPr lang="en-US" altLang="ko-KR" sz="5200" dirty="0">
              <a:solidFill>
                <a:schemeClr val="tx1"/>
              </a:solidFill>
            </a:endParaRPr>
          </a:p>
          <a:p>
            <a:r>
              <a:rPr lang="en-US" altLang="ko-KR" sz="5200" dirty="0">
                <a:solidFill>
                  <a:schemeClr val="tx1"/>
                </a:solidFill>
              </a:rPr>
              <a:t>Overfitting </a:t>
            </a:r>
            <a:r>
              <a:rPr lang="ko-KR" altLang="en-US" sz="5200" dirty="0">
                <a:solidFill>
                  <a:schemeClr val="tx1"/>
                </a:solidFill>
              </a:rPr>
              <a:t>현상이 꼭 나쁜 것은 아님</a:t>
            </a:r>
            <a:endParaRPr lang="en-US" altLang="ko-KR" sz="5200" dirty="0">
              <a:solidFill>
                <a:schemeClr val="tx1"/>
              </a:solidFill>
            </a:endParaRPr>
          </a:p>
          <a:p>
            <a:endParaRPr lang="en-US" altLang="ko-KR" sz="5200" dirty="0">
              <a:solidFill>
                <a:schemeClr val="tx1"/>
              </a:solidFill>
            </a:endParaRPr>
          </a:p>
          <a:p>
            <a:endParaRPr lang="en-US" altLang="ko-KR" sz="5200" dirty="0">
              <a:solidFill>
                <a:schemeClr val="tx1"/>
              </a:solidFill>
            </a:endParaRPr>
          </a:p>
          <a:p>
            <a:endParaRPr lang="en-US" altLang="ko-KR" sz="5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47" y="4657860"/>
            <a:ext cx="22763487" cy="678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33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오버피팅</a:t>
            </a:r>
            <a:r>
              <a:rPr lang="en-US" altLang="ko-KR" b="1" dirty="0"/>
              <a:t>(Overfitting)</a:t>
            </a:r>
            <a:endParaRPr lang="ko-KR" altLang="en-US" b="1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Validation Set</a:t>
            </a:r>
            <a:r>
              <a:rPr lang="ko-KR" altLang="en-US" dirty="0">
                <a:solidFill>
                  <a:schemeClr val="tx1"/>
                </a:solidFill>
              </a:rPr>
              <a:t>을 활용하여 </a:t>
            </a:r>
            <a:r>
              <a:rPr lang="en-US" altLang="ko-KR" dirty="0">
                <a:solidFill>
                  <a:srgbClr val="FF0000"/>
                </a:solidFill>
              </a:rPr>
              <a:t>Generalization Error</a:t>
            </a:r>
            <a:r>
              <a:rPr lang="ko-KR" altLang="en-US" dirty="0">
                <a:solidFill>
                  <a:schemeClr val="tx1"/>
                </a:solidFill>
              </a:rPr>
              <a:t>를 추측할 수 있음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학습 데이터를 정해진 비율로 </a:t>
            </a:r>
            <a:r>
              <a:rPr lang="en-US" altLang="ko-KR" dirty="0">
                <a:solidFill>
                  <a:srgbClr val="FF0000"/>
                </a:solidFill>
              </a:rPr>
              <a:t>Random Split</a:t>
            </a:r>
            <a:r>
              <a:rPr lang="ko-KR" altLang="en-US" dirty="0">
                <a:solidFill>
                  <a:srgbClr val="FF0000"/>
                </a:solidFill>
              </a:rPr>
              <a:t>하여 </a:t>
            </a:r>
            <a:r>
              <a:rPr lang="en-US" altLang="ko-KR" dirty="0">
                <a:solidFill>
                  <a:srgbClr val="FF0000"/>
                </a:solidFill>
              </a:rPr>
              <a:t>Train / Valid Set </a:t>
            </a:r>
            <a:r>
              <a:rPr lang="ko-KR" altLang="en-US" dirty="0">
                <a:solidFill>
                  <a:srgbClr val="FF0000"/>
                </a:solidFill>
              </a:rPr>
              <a:t>구성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모델은 학습 데이터</a:t>
            </a:r>
            <a:r>
              <a:rPr lang="en-US" altLang="ko-KR" dirty="0">
                <a:solidFill>
                  <a:schemeClr val="tx1"/>
                </a:solidFill>
              </a:rPr>
              <a:t>(Training Set)</a:t>
            </a:r>
            <a:r>
              <a:rPr lang="ko-KR" altLang="en-US" dirty="0">
                <a:solidFill>
                  <a:schemeClr val="tx1"/>
                </a:solidFill>
              </a:rPr>
              <a:t>에 대해서만 학습된 상태이므로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Validation Set</a:t>
            </a:r>
            <a:r>
              <a:rPr lang="ko-KR" altLang="en-US" dirty="0">
                <a:solidFill>
                  <a:srgbClr val="FF0000"/>
                </a:solidFill>
              </a:rPr>
              <a:t>에 대해서 좋은 예측</a:t>
            </a:r>
            <a:r>
              <a:rPr lang="ko-KR" altLang="en-US" dirty="0">
                <a:solidFill>
                  <a:schemeClr val="tx1"/>
                </a:solidFill>
              </a:rPr>
              <a:t>을 한다면 </a:t>
            </a:r>
            <a:r>
              <a:rPr lang="en-US" altLang="ko-KR" dirty="0">
                <a:solidFill>
                  <a:srgbClr val="FF0000"/>
                </a:solidFill>
              </a:rPr>
              <a:t>Generalization</a:t>
            </a:r>
            <a:r>
              <a:rPr lang="ko-KR" altLang="en-US" dirty="0">
                <a:solidFill>
                  <a:srgbClr val="FF0000"/>
                </a:solidFill>
              </a:rPr>
              <a:t>이 잘 된 것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Training Error</a:t>
            </a:r>
            <a:r>
              <a:rPr lang="ko-KR" altLang="en-US" dirty="0">
                <a:solidFill>
                  <a:srgbClr val="FF0000"/>
                </a:solidFill>
              </a:rPr>
              <a:t>는 낮지만 </a:t>
            </a:r>
            <a:r>
              <a:rPr lang="en-US" altLang="ko-KR" dirty="0">
                <a:solidFill>
                  <a:srgbClr val="FF0000"/>
                </a:solidFill>
              </a:rPr>
              <a:t>Validation Error</a:t>
            </a:r>
            <a:r>
              <a:rPr lang="ko-KR" altLang="en-US" dirty="0">
                <a:solidFill>
                  <a:srgbClr val="FF0000"/>
                </a:solidFill>
              </a:rPr>
              <a:t>가 높다면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Generalization</a:t>
            </a:r>
            <a:r>
              <a:rPr lang="ko-KR" altLang="en-US" dirty="0">
                <a:solidFill>
                  <a:schemeClr val="tx1"/>
                </a:solidFill>
              </a:rPr>
              <a:t>을 </a:t>
            </a:r>
            <a:r>
              <a:rPr lang="ko-KR" altLang="en-US" dirty="0">
                <a:solidFill>
                  <a:srgbClr val="FF0000"/>
                </a:solidFill>
              </a:rPr>
              <a:t>잘하고 있지 않는 것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따라서 우리는 </a:t>
            </a:r>
            <a:r>
              <a:rPr lang="ko-KR" altLang="en-US" dirty="0">
                <a:solidFill>
                  <a:srgbClr val="FF0000"/>
                </a:solidFill>
              </a:rPr>
              <a:t>매 </a:t>
            </a:r>
            <a:r>
              <a:rPr lang="en-US" altLang="ko-KR" dirty="0">
                <a:solidFill>
                  <a:srgbClr val="FF0000"/>
                </a:solidFill>
              </a:rPr>
              <a:t>Epoch</a:t>
            </a:r>
            <a:r>
              <a:rPr lang="ko-KR" altLang="en-US" dirty="0">
                <a:solidFill>
                  <a:schemeClr val="tx1"/>
                </a:solidFill>
              </a:rPr>
              <a:t>이 끝나면 </a:t>
            </a:r>
            <a:r>
              <a:rPr lang="en-US" altLang="ko-KR" dirty="0">
                <a:solidFill>
                  <a:srgbClr val="FF0000"/>
                </a:solidFill>
              </a:rPr>
              <a:t>Validation Error</a:t>
            </a:r>
            <a:r>
              <a:rPr lang="ko-KR" altLang="en-US" dirty="0">
                <a:solidFill>
                  <a:srgbClr val="FF0000"/>
                </a:solidFill>
              </a:rPr>
              <a:t>를 측정</a:t>
            </a:r>
            <a:r>
              <a:rPr lang="ko-KR" altLang="en-US" dirty="0">
                <a:solidFill>
                  <a:schemeClr val="tx1"/>
                </a:solidFill>
              </a:rPr>
              <a:t>하여 </a:t>
            </a:r>
            <a:r>
              <a:rPr lang="ko-KR" altLang="en-US" dirty="0">
                <a:solidFill>
                  <a:srgbClr val="FF0000"/>
                </a:solidFill>
              </a:rPr>
              <a:t>모델의 </a:t>
            </a:r>
            <a:r>
              <a:rPr lang="en-US" altLang="ko-KR" dirty="0">
                <a:solidFill>
                  <a:srgbClr val="FF0000"/>
                </a:solidFill>
              </a:rPr>
              <a:t>Generalization</a:t>
            </a:r>
            <a:r>
              <a:rPr lang="ko-KR" altLang="en-US" dirty="0">
                <a:solidFill>
                  <a:srgbClr val="FF0000"/>
                </a:solidFill>
              </a:rPr>
              <a:t>을 평가</a:t>
            </a:r>
            <a:r>
              <a:rPr lang="ko-KR" altLang="en-US" dirty="0">
                <a:solidFill>
                  <a:schemeClr val="tx1"/>
                </a:solidFill>
              </a:rPr>
              <a:t>해야 함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Test Set</a:t>
            </a:r>
            <a:r>
              <a:rPr lang="ko-KR" altLang="en-US" dirty="0">
                <a:solidFill>
                  <a:schemeClr val="tx1"/>
                </a:solidFill>
              </a:rPr>
              <a:t>을 따로 두어 </a:t>
            </a:r>
            <a:r>
              <a:rPr lang="ko-KR" altLang="en-US" dirty="0">
                <a:solidFill>
                  <a:srgbClr val="FF0000"/>
                </a:solidFill>
              </a:rPr>
              <a:t>최종적으로 모델의 성능</a:t>
            </a:r>
            <a:r>
              <a:rPr lang="ko-KR" altLang="en-US" dirty="0">
                <a:solidFill>
                  <a:schemeClr val="tx1"/>
                </a:solidFill>
              </a:rPr>
              <a:t>을 평가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보통은 </a:t>
            </a:r>
            <a:r>
              <a:rPr lang="en-US" altLang="ko-KR" dirty="0">
                <a:solidFill>
                  <a:srgbClr val="FF0000"/>
                </a:solidFill>
              </a:rPr>
              <a:t>6:2:2</a:t>
            </a:r>
            <a:r>
              <a:rPr lang="ko-KR" altLang="en-US" dirty="0">
                <a:solidFill>
                  <a:srgbClr val="FF0000"/>
                </a:solidFill>
              </a:rPr>
              <a:t>의 비율</a:t>
            </a:r>
            <a:r>
              <a:rPr lang="ko-KR" altLang="en-US" dirty="0">
                <a:solidFill>
                  <a:schemeClr val="tx1"/>
                </a:solidFill>
              </a:rPr>
              <a:t>로 </a:t>
            </a:r>
            <a:r>
              <a:rPr lang="en-US" altLang="ko-KR" dirty="0">
                <a:solidFill>
                  <a:srgbClr val="FF0000"/>
                </a:solidFill>
              </a:rPr>
              <a:t>Train / Validation / Test Set</a:t>
            </a:r>
            <a:r>
              <a:rPr lang="ko-KR" altLang="en-US" dirty="0">
                <a:solidFill>
                  <a:schemeClr val="tx1"/>
                </a:solidFill>
              </a:rPr>
              <a:t>을 임의 분할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750" y="10552180"/>
            <a:ext cx="11188679" cy="275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1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1" y="5685007"/>
            <a:ext cx="21945600" cy="1727200"/>
          </a:xfrm>
        </p:spPr>
        <p:txBody>
          <a:bodyPr>
            <a:normAutofit/>
          </a:bodyPr>
          <a:lstStyle/>
          <a:p>
            <a:r>
              <a:rPr lang="ko-KR" altLang="en-US" b="1" dirty="0"/>
              <a:t>성능 평가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0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성능 평가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0.5</a:t>
            </a:r>
            <a:r>
              <a:rPr lang="ko-KR" altLang="en-US" dirty="0">
                <a:solidFill>
                  <a:schemeClr val="tx1"/>
                </a:solidFill>
              </a:rPr>
              <a:t>를 기준선으로 하지 않는 경우</a:t>
            </a:r>
            <a:r>
              <a:rPr lang="en-US" altLang="ko-KR" dirty="0">
                <a:solidFill>
                  <a:schemeClr val="tx1"/>
                </a:solidFill>
              </a:rPr>
              <a:t>, Threshold</a:t>
            </a:r>
            <a:r>
              <a:rPr lang="ko-KR" altLang="en-US" dirty="0">
                <a:solidFill>
                  <a:schemeClr val="tx1"/>
                </a:solidFill>
              </a:rPr>
              <a:t>에 따라서 성능의 성격이 달라짐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큰 </a:t>
            </a:r>
            <a:r>
              <a:rPr lang="en-US" altLang="ko-KR" dirty="0">
                <a:solidFill>
                  <a:schemeClr val="tx1"/>
                </a:solidFill>
              </a:rPr>
              <a:t>Threshold</a:t>
            </a:r>
            <a:r>
              <a:rPr lang="ko-KR" altLang="en-US" dirty="0">
                <a:solidFill>
                  <a:schemeClr val="tx1"/>
                </a:solidFill>
              </a:rPr>
              <a:t>를 가질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더 보수적으로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라고 판단할 것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작은 </a:t>
            </a:r>
            <a:r>
              <a:rPr lang="en-US" altLang="ko-KR" dirty="0">
                <a:solidFill>
                  <a:schemeClr val="tx1"/>
                </a:solidFill>
              </a:rPr>
              <a:t>Threshold</a:t>
            </a:r>
            <a:r>
              <a:rPr lang="ko-KR" altLang="en-US" dirty="0">
                <a:solidFill>
                  <a:schemeClr val="tx1"/>
                </a:solidFill>
              </a:rPr>
              <a:t>를 가질 경우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실제 정답이 </a:t>
            </a:r>
            <a:r>
              <a:rPr lang="en-US" altLang="ko-KR" dirty="0">
                <a:solidFill>
                  <a:schemeClr val="tx1"/>
                </a:solidFill>
              </a:rPr>
              <a:t>True</a:t>
            </a:r>
            <a:r>
              <a:rPr lang="ko-KR" altLang="en-US" dirty="0">
                <a:solidFill>
                  <a:schemeClr val="tx1"/>
                </a:solidFill>
              </a:rPr>
              <a:t>인 </a:t>
            </a:r>
            <a:r>
              <a:rPr lang="en-US" altLang="ko-KR" dirty="0">
                <a:solidFill>
                  <a:schemeClr val="tx1"/>
                </a:solidFill>
              </a:rPr>
              <a:t>Case</a:t>
            </a:r>
            <a:r>
              <a:rPr lang="ko-KR" altLang="en-US" dirty="0">
                <a:solidFill>
                  <a:schemeClr val="tx1"/>
                </a:solidFill>
              </a:rPr>
              <a:t>를 놓치지 않을 것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원자력 발전소의 </a:t>
            </a:r>
            <a:r>
              <a:rPr lang="ko-KR" altLang="en-US" dirty="0" err="1">
                <a:solidFill>
                  <a:schemeClr val="tx1"/>
                </a:solidFill>
              </a:rPr>
              <a:t>누출감지</a:t>
            </a:r>
            <a:r>
              <a:rPr lang="ko-KR" altLang="en-US" dirty="0">
                <a:solidFill>
                  <a:schemeClr val="tx1"/>
                </a:solidFill>
              </a:rPr>
              <a:t> 프로그램이라면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True: </a:t>
            </a:r>
            <a:r>
              <a:rPr lang="ko-KR" altLang="en-US" dirty="0">
                <a:solidFill>
                  <a:schemeClr val="tx1"/>
                </a:solidFill>
              </a:rPr>
              <a:t>누출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False: </a:t>
            </a:r>
            <a:r>
              <a:rPr lang="ko-KR" altLang="en-US" dirty="0">
                <a:solidFill>
                  <a:schemeClr val="tx1"/>
                </a:solidFill>
              </a:rPr>
              <a:t>정상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9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Accuracy, Precision, and Recall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899" y="2501900"/>
            <a:ext cx="13972973" cy="1015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0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1" y="5685007"/>
            <a:ext cx="21945600" cy="17272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Confusion Matrix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3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Confusion Matrix in MNIST Classification</a:t>
            </a:r>
            <a:endParaRPr lang="ko-KR" altLang="en-US" b="1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1"/>
                </a:solidFill>
              </a:rPr>
              <a:t>정확도를 통해 모델의 성능을 순서대로 나타낼 수는 있으나</a:t>
            </a:r>
            <a:r>
              <a:rPr lang="en-US" altLang="ko-KR" sz="5200" dirty="0">
                <a:solidFill>
                  <a:schemeClr val="tx1"/>
                </a:solidFill>
              </a:rPr>
              <a:t> </a:t>
            </a:r>
            <a:r>
              <a:rPr lang="ko-KR" altLang="en-US" sz="5200" dirty="0">
                <a:solidFill>
                  <a:schemeClr val="tx1"/>
                </a:solidFill>
              </a:rPr>
              <a:t>내부의 자세한 성능을 알 수 없음</a:t>
            </a:r>
            <a:r>
              <a:rPr lang="en-US" altLang="ko-KR" sz="5200" dirty="0">
                <a:solidFill>
                  <a:schemeClr val="tx1"/>
                </a:solidFill>
              </a:rPr>
              <a:t>(Class</a:t>
            </a:r>
            <a:r>
              <a:rPr lang="ko-KR" altLang="en-US" sz="5200" dirty="0">
                <a:solidFill>
                  <a:schemeClr val="tx1"/>
                </a:solidFill>
              </a:rPr>
              <a:t>별 성능</a:t>
            </a:r>
            <a:r>
              <a:rPr lang="en-US" altLang="ko-KR" sz="52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ko-KR" sz="5200" dirty="0">
                <a:solidFill>
                  <a:schemeClr val="tx1"/>
                </a:solidFill>
              </a:rPr>
              <a:t>Confusion Matrix</a:t>
            </a:r>
            <a:r>
              <a:rPr lang="ko-KR" altLang="en-US" sz="5200" dirty="0">
                <a:solidFill>
                  <a:schemeClr val="tx1"/>
                </a:solidFill>
              </a:rPr>
              <a:t>를 통해 해결 가능</a:t>
            </a:r>
            <a:endParaRPr lang="en-US" altLang="ko-KR" sz="5200" dirty="0">
              <a:solidFill>
                <a:schemeClr val="tx1"/>
              </a:solidFill>
            </a:endParaRPr>
          </a:p>
          <a:p>
            <a:pPr lvl="1"/>
            <a:r>
              <a:rPr lang="ko-KR" altLang="en-US" sz="5200" dirty="0">
                <a:solidFill>
                  <a:schemeClr val="tx1"/>
                </a:solidFill>
              </a:rPr>
              <a:t>어떤 </a:t>
            </a:r>
            <a:r>
              <a:rPr lang="en-US" altLang="ko-KR" sz="5200" dirty="0">
                <a:solidFill>
                  <a:schemeClr val="tx1"/>
                </a:solidFill>
              </a:rPr>
              <a:t>Class </a:t>
            </a:r>
            <a:r>
              <a:rPr lang="ko-KR" altLang="en-US" sz="5200" dirty="0">
                <a:solidFill>
                  <a:schemeClr val="tx1"/>
                </a:solidFill>
              </a:rPr>
              <a:t>사이의 추론 성능이 떨어지는 쉽게 확인 </a:t>
            </a:r>
            <a:r>
              <a:rPr lang="en-US" altLang="ko-KR" sz="5200" dirty="0">
                <a:solidFill>
                  <a:schemeClr val="tx1"/>
                </a:solidFill>
              </a:rPr>
              <a:t>&amp; </a:t>
            </a:r>
            <a:r>
              <a:rPr lang="ko-KR" altLang="en-US" sz="5200" dirty="0">
                <a:solidFill>
                  <a:schemeClr val="tx1"/>
                </a:solidFill>
              </a:rPr>
              <a:t>대처 가능</a:t>
            </a:r>
            <a:endParaRPr lang="en-US" altLang="ko-KR" sz="5200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203" y="6221953"/>
            <a:ext cx="12956634" cy="67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1" y="5685007"/>
            <a:ext cx="21945600" cy="17272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확률적 </a:t>
            </a:r>
            <a:r>
              <a:rPr lang="ko-KR" altLang="en-US" b="1" dirty="0" err="1"/>
              <a:t>경사하강법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(Stochastic Gradient Descent, SGD)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88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1" y="5685007"/>
            <a:ext cx="21945600" cy="1727200"/>
          </a:xfrm>
        </p:spPr>
        <p:txBody>
          <a:bodyPr>
            <a:normAutofit/>
          </a:bodyPr>
          <a:lstStyle/>
          <a:p>
            <a:r>
              <a:rPr lang="en-US" altLang="ko-KR" b="1" dirty="0"/>
              <a:t>Working Process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664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Working Process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666" y="3389176"/>
            <a:ext cx="18798668" cy="83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1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/>
          </a:bodyPr>
          <a:lstStyle/>
          <a:p>
            <a:r>
              <a:rPr lang="ko-KR" altLang="en-US" sz="5200" dirty="0">
                <a:solidFill>
                  <a:schemeClr val="tx1"/>
                </a:solidFill>
              </a:rPr>
              <a:t>확률적 </a:t>
            </a:r>
            <a:r>
              <a:rPr lang="ko-KR" altLang="en-US" sz="5200" dirty="0" err="1">
                <a:solidFill>
                  <a:schemeClr val="tx1"/>
                </a:solidFill>
              </a:rPr>
              <a:t>경사하강법</a:t>
            </a:r>
            <a:endParaRPr lang="en-US" altLang="ko-KR" sz="5200" dirty="0">
              <a:solidFill>
                <a:schemeClr val="tx1"/>
              </a:solidFill>
            </a:endParaRPr>
          </a:p>
          <a:p>
            <a:r>
              <a:rPr lang="ko-KR" altLang="en-US" sz="5200" dirty="0" err="1">
                <a:solidFill>
                  <a:schemeClr val="tx1"/>
                </a:solidFill>
              </a:rPr>
              <a:t>하이퍼</a:t>
            </a:r>
            <a:r>
              <a:rPr lang="ko-KR" altLang="en-US" sz="5200" dirty="0">
                <a:solidFill>
                  <a:schemeClr val="tx1"/>
                </a:solidFill>
              </a:rPr>
              <a:t> </a:t>
            </a:r>
            <a:r>
              <a:rPr lang="ko-KR" altLang="en-US" sz="5200" dirty="0" err="1">
                <a:solidFill>
                  <a:schemeClr val="tx1"/>
                </a:solidFill>
              </a:rPr>
              <a:t>파라미터</a:t>
            </a:r>
            <a:endParaRPr lang="en-US" altLang="ko-KR" sz="5200" dirty="0">
              <a:solidFill>
                <a:schemeClr val="tx1"/>
              </a:solidFill>
            </a:endParaRPr>
          </a:p>
          <a:p>
            <a:r>
              <a:rPr lang="ko-KR" altLang="en-US" sz="5200" dirty="0" err="1">
                <a:solidFill>
                  <a:schemeClr val="tx1"/>
                </a:solidFill>
              </a:rPr>
              <a:t>오버피팅</a:t>
            </a:r>
            <a:endParaRPr lang="en-US" altLang="ko-KR" sz="5200" dirty="0">
              <a:solidFill>
                <a:schemeClr val="tx1"/>
              </a:solidFill>
            </a:endParaRPr>
          </a:p>
          <a:p>
            <a:r>
              <a:rPr lang="en-US" altLang="ko-KR" sz="5200" dirty="0">
                <a:solidFill>
                  <a:schemeClr val="tx1"/>
                </a:solidFill>
              </a:rPr>
              <a:t>Accuracy, Precision, and Recall</a:t>
            </a:r>
          </a:p>
          <a:p>
            <a:r>
              <a:rPr lang="en-US" altLang="ko-KR" sz="5200" dirty="0">
                <a:solidFill>
                  <a:schemeClr val="tx1"/>
                </a:solidFill>
              </a:rPr>
              <a:t>Working Process</a:t>
            </a:r>
          </a:p>
          <a:p>
            <a:endParaRPr lang="en-US" altLang="ko-KR" sz="5200" dirty="0">
              <a:solidFill>
                <a:schemeClr val="tx1"/>
              </a:solidFill>
            </a:endParaRPr>
          </a:p>
          <a:p>
            <a:endParaRPr lang="en-US" altLang="ko-KR" sz="5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499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확률적 </a:t>
            </a:r>
            <a:r>
              <a:rPr lang="ko-KR" altLang="en-US" b="1" dirty="0" err="1"/>
              <a:t>경사하강법</a:t>
            </a:r>
            <a:r>
              <a:rPr lang="en-US" altLang="ko-KR" b="1" dirty="0"/>
              <a:t>(Stochastic Gradient Descent, SGD)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아무 가중치나 설정한다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해당 가중치의 </a:t>
            </a:r>
            <a:r>
              <a:rPr lang="ko-KR" altLang="en-US" dirty="0" err="1">
                <a:solidFill>
                  <a:srgbClr val="FF0000"/>
                </a:solidFill>
              </a:rPr>
              <a:t>가설함수</a:t>
            </a:r>
            <a:r>
              <a:rPr lang="ko-KR" altLang="en-US" dirty="0">
                <a:solidFill>
                  <a:srgbClr val="FF0000"/>
                </a:solidFill>
              </a:rPr>
              <a:t> 값을 구한다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>
                <a:solidFill>
                  <a:srgbClr val="0000FF"/>
                </a:solidFill>
              </a:rPr>
              <a:t>비용함수를</a:t>
            </a:r>
            <a:r>
              <a:rPr lang="ko-KR" altLang="en-US" dirty="0">
                <a:solidFill>
                  <a:srgbClr val="0000FF"/>
                </a:solidFill>
              </a:rPr>
              <a:t> 통해 </a:t>
            </a:r>
            <a:r>
              <a:rPr lang="en-US" altLang="ko-KR" dirty="0">
                <a:solidFill>
                  <a:srgbClr val="0000FF"/>
                </a:solidFill>
              </a:rPr>
              <a:t>Cost</a:t>
            </a:r>
            <a:r>
              <a:rPr lang="ko-KR" altLang="en-US" dirty="0">
                <a:solidFill>
                  <a:srgbClr val="0000FF"/>
                </a:solidFill>
              </a:rPr>
              <a:t>를 구한다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 err="1">
                <a:solidFill>
                  <a:srgbClr val="0000FF"/>
                </a:solidFill>
              </a:rPr>
              <a:t>비용함수의</a:t>
            </a:r>
            <a:r>
              <a:rPr lang="ko-KR" altLang="en-US" dirty="0">
                <a:solidFill>
                  <a:srgbClr val="0000FF"/>
                </a:solidFill>
              </a:rPr>
              <a:t> 기울기를 구한다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742950" indent="-742950">
              <a:buFont typeface="+mj-lt"/>
              <a:buAutoNum type="arabicPeriod"/>
            </a:pPr>
            <a:r>
              <a:rPr lang="ko-KR" altLang="en-US" dirty="0">
                <a:solidFill>
                  <a:srgbClr val="0000FF"/>
                </a:solidFill>
              </a:rPr>
              <a:t>기울기와 </a:t>
            </a:r>
            <a:r>
              <a:rPr lang="ko-KR" altLang="en-US" dirty="0" err="1">
                <a:solidFill>
                  <a:srgbClr val="0000FF"/>
                </a:solidFill>
              </a:rPr>
              <a:t>학습율을</a:t>
            </a:r>
            <a:r>
              <a:rPr lang="ko-KR" altLang="en-US" dirty="0">
                <a:solidFill>
                  <a:srgbClr val="0000FF"/>
                </a:solidFill>
              </a:rPr>
              <a:t> 곱하여 가중치를 수정한다</a:t>
            </a:r>
            <a:r>
              <a:rPr lang="en-US" altLang="ko-KR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(2~5</a:t>
            </a:r>
            <a:r>
              <a:rPr lang="ko-KR" altLang="en-US" dirty="0"/>
              <a:t>번 여러 번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13688904" y="4429195"/>
            <a:ext cx="5891253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 err="1">
                <a:solidFill>
                  <a:srgbClr val="FF0000"/>
                </a:solidFill>
              </a:rPr>
              <a:t>피드포워드</a:t>
            </a:r>
            <a:r>
              <a:rPr lang="en-US" altLang="ko-KR" sz="3600" b="1" dirty="0">
                <a:solidFill>
                  <a:srgbClr val="FF0000"/>
                </a:solidFill>
              </a:rPr>
              <a:t>(Feed Forward)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13171718" y="6713763"/>
            <a:ext cx="7353644" cy="601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ko-KR" altLang="en-US" sz="3600" b="1" dirty="0" err="1">
                <a:solidFill>
                  <a:srgbClr val="0000FF"/>
                </a:solidFill>
              </a:rPr>
              <a:t>오차역전파</a:t>
            </a:r>
            <a:r>
              <a:rPr lang="en-US" altLang="ko-KR" sz="3600" b="1" dirty="0">
                <a:solidFill>
                  <a:srgbClr val="0000FF"/>
                </a:solidFill>
              </a:rPr>
              <a:t>(Backpropagation)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08DD7-CA2D-4427-AAD7-4E84CE686DE9}"/>
              </a:ext>
            </a:extLst>
          </p:cNvPr>
          <p:cNvSpPr txBox="1"/>
          <p:nvPr/>
        </p:nvSpPr>
        <p:spPr>
          <a:xfrm>
            <a:off x="661481" y="10280478"/>
            <a:ext cx="21809413" cy="10997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이 과정이 끝나고 매번 가중치를 조절 할 때마다 모든 학습 데이터들 대해서 계산이 </a:t>
            </a:r>
            <a:r>
              <a:rPr lang="ko-KR" altLang="en-US" sz="3600" b="1" dirty="0" err="1">
                <a:solidFill>
                  <a:schemeClr val="tx1"/>
                </a:solidFill>
              </a:rPr>
              <a:t>이루어져야함</a:t>
            </a:r>
            <a:endParaRPr lang="en-US" altLang="ko-KR" sz="3600" b="1" dirty="0">
              <a:solidFill>
                <a:schemeClr val="tx1"/>
              </a:solidFill>
            </a:endParaRPr>
          </a:p>
          <a:p>
            <a:r>
              <a:rPr lang="en-US" altLang="ko-KR" sz="3600" b="1" dirty="0">
                <a:solidFill>
                  <a:srgbClr val="FF0000"/>
                </a:solidFill>
              </a:rPr>
              <a:t>=&gt; </a:t>
            </a:r>
            <a:r>
              <a:rPr lang="ko-KR" altLang="en-US" sz="3600" b="1" dirty="0">
                <a:solidFill>
                  <a:srgbClr val="FF0000"/>
                </a:solidFill>
              </a:rPr>
              <a:t>시간이 너무 많이 소요</a:t>
            </a:r>
            <a:endParaRPr lang="en-US" altLang="ko-KR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78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확률적 </a:t>
            </a:r>
            <a:r>
              <a:rPr lang="ko-KR" altLang="en-US" b="1" dirty="0" err="1"/>
              <a:t>경사하강법</a:t>
            </a:r>
            <a:r>
              <a:rPr lang="en-US" altLang="ko-KR" b="1" dirty="0"/>
              <a:t>(Stochastic Gradient Descent, SGD)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857" y="3400424"/>
            <a:ext cx="16277107" cy="91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7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확률적 </a:t>
            </a:r>
            <a:r>
              <a:rPr lang="ko-KR" altLang="en-US" b="1" dirty="0" err="1"/>
              <a:t>경사하강법</a:t>
            </a:r>
            <a:r>
              <a:rPr lang="en-US" altLang="ko-KR" b="1" dirty="0"/>
              <a:t>(Stochastic Gradient Descent, SGD)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467" y="3552521"/>
            <a:ext cx="15644134" cy="887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확률적 </a:t>
            </a:r>
            <a:r>
              <a:rPr lang="ko-KR" altLang="en-US" b="1" dirty="0" err="1"/>
              <a:t>경사하강법</a:t>
            </a:r>
            <a:r>
              <a:rPr lang="en-US" altLang="ko-KR" b="1" dirty="0"/>
              <a:t>(Stochastic Gradient Descent, SGD)</a:t>
            </a:r>
            <a:endParaRPr lang="ko-KR" altLang="en-US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19200" y="4013200"/>
            <a:ext cx="21948577" cy="8483600"/>
          </a:xfrm>
        </p:spPr>
        <p:txBody>
          <a:bodyPr/>
          <a:lstStyle/>
          <a:p>
            <a:r>
              <a:rPr lang="en-US" altLang="ko-KR" b="1" dirty="0"/>
              <a:t>1 Epoch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모든 </a:t>
            </a:r>
            <a:r>
              <a:rPr lang="ko-KR" altLang="en-US" dirty="0" err="1"/>
              <a:t>데이터셋의</a:t>
            </a:r>
            <a:r>
              <a:rPr lang="ko-KR" altLang="en-US" dirty="0"/>
              <a:t> 샘플들이 </a:t>
            </a:r>
            <a:r>
              <a:rPr lang="en-US" altLang="ko-KR" dirty="0"/>
              <a:t>Forward &amp; Backward </a:t>
            </a:r>
            <a:r>
              <a:rPr lang="ko-KR" altLang="en-US" dirty="0"/>
              <a:t>되는 시점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Epoch</a:t>
            </a:r>
            <a:r>
              <a:rPr lang="ko-KR" altLang="en-US" dirty="0"/>
              <a:t>의 시작에 </a:t>
            </a:r>
            <a:r>
              <a:rPr lang="ko-KR" altLang="en-US" dirty="0" err="1"/>
              <a:t>데이터셋을</a:t>
            </a:r>
            <a:r>
              <a:rPr lang="ko-KR" altLang="en-US" dirty="0"/>
              <a:t> </a:t>
            </a:r>
            <a:r>
              <a:rPr lang="en-US" altLang="ko-KR" dirty="0"/>
              <a:t>Random Shuffling </a:t>
            </a:r>
            <a:r>
              <a:rPr lang="ko-KR" altLang="en-US" dirty="0"/>
              <a:t>해준 후</a:t>
            </a:r>
            <a:r>
              <a:rPr lang="en-US" altLang="ko-KR" dirty="0"/>
              <a:t>, </a:t>
            </a:r>
            <a:r>
              <a:rPr lang="ko-KR" altLang="en-US" dirty="0" err="1"/>
              <a:t>미니배치로</a:t>
            </a:r>
            <a:r>
              <a:rPr lang="ko-KR" altLang="en-US" dirty="0"/>
              <a:t> 나눔</a:t>
            </a:r>
            <a:endParaRPr lang="en-US" altLang="ko-KR" dirty="0"/>
          </a:p>
          <a:p>
            <a:r>
              <a:rPr lang="en-US" altLang="ko-KR" b="1" dirty="0"/>
              <a:t>1</a:t>
            </a:r>
            <a:r>
              <a:rPr lang="ko-KR" altLang="en-US" b="1" dirty="0"/>
              <a:t> </a:t>
            </a:r>
            <a:r>
              <a:rPr lang="en-US" altLang="ko-KR" b="1" dirty="0"/>
              <a:t>Iteration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한 개의 </a:t>
            </a:r>
            <a:r>
              <a:rPr lang="ko-KR" altLang="en-US" dirty="0" err="1"/>
              <a:t>미니배치</a:t>
            </a:r>
            <a:r>
              <a:rPr lang="ko-KR" altLang="en-US" dirty="0"/>
              <a:t> 샘플들이 </a:t>
            </a:r>
            <a:r>
              <a:rPr lang="en-US" altLang="ko-KR" dirty="0"/>
              <a:t>Forward &amp; Backward </a:t>
            </a:r>
            <a:r>
              <a:rPr lang="ko-KR" altLang="en-US" dirty="0"/>
              <a:t>되는 시점</a:t>
            </a:r>
            <a:endParaRPr lang="en-US" altLang="ko-KR" dirty="0"/>
          </a:p>
          <a:p>
            <a:r>
              <a:rPr lang="ko-KR" altLang="en-US" b="1" dirty="0"/>
              <a:t>따라서 </a:t>
            </a:r>
            <a:r>
              <a:rPr lang="en-US" altLang="ko-KR" b="1" dirty="0"/>
              <a:t>Epoch</a:t>
            </a:r>
            <a:r>
              <a:rPr lang="ko-KR" altLang="en-US" b="1" dirty="0"/>
              <a:t>와 </a:t>
            </a:r>
            <a:r>
              <a:rPr lang="en-US" altLang="ko-KR" b="1" dirty="0"/>
              <a:t>Iteration</a:t>
            </a:r>
            <a:r>
              <a:rPr lang="ko-KR" altLang="en-US" b="1" dirty="0"/>
              <a:t>의 이중의 </a:t>
            </a:r>
            <a:r>
              <a:rPr lang="en-US" altLang="ko-KR" b="1" dirty="0"/>
              <a:t>for loop</a:t>
            </a:r>
            <a:r>
              <a:rPr lang="ko-KR" altLang="en-US" b="1" dirty="0"/>
              <a:t>이 만들어지게 됨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/>
              <a:t>파라미터</a:t>
            </a:r>
            <a:r>
              <a:rPr lang="ko-KR" altLang="en-US" dirty="0"/>
              <a:t> 전체 업데이트 횟수</a:t>
            </a:r>
            <a:r>
              <a:rPr lang="en-US" altLang="ko-KR" dirty="0"/>
              <a:t>: #epochs * #iterations</a:t>
            </a:r>
          </a:p>
          <a:p>
            <a:pPr marL="0" indent="0">
              <a:buNone/>
            </a:pPr>
            <a:endParaRPr lang="en-US" altLang="ko-KR" b="1" dirty="0"/>
          </a:p>
          <a:p>
            <a:pPr marL="742950" indent="-742950">
              <a:buFont typeface="+mj-lt"/>
              <a:buAutoNum type="arabicPeriod"/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678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1" y="5685007"/>
            <a:ext cx="21945600" cy="1727200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하이퍼파라미터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18C2-6CFE-469B-AECF-B77B656AC6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14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하이퍼파라미터</a:t>
            </a:r>
            <a:endParaRPr lang="ko-KR" altLang="en-US" b="1" dirty="0"/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219200" y="4013200"/>
            <a:ext cx="21948577" cy="8483600"/>
          </a:xfrm>
        </p:spPr>
        <p:txBody>
          <a:bodyPr>
            <a:normAutofit lnSpcReduction="10000"/>
          </a:bodyPr>
          <a:lstStyle/>
          <a:p>
            <a:r>
              <a:rPr lang="ko-KR" altLang="en-US" b="1" dirty="0"/>
              <a:t>모델 </a:t>
            </a:r>
            <a:r>
              <a:rPr lang="ko-KR" altLang="en-US" b="1" dirty="0" err="1"/>
              <a:t>파라미터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모델 내부의 설정 값으로 데이터에 의해서 값이 정해짐 </a:t>
            </a:r>
            <a:r>
              <a:rPr lang="en-US" altLang="ko-KR" dirty="0"/>
              <a:t>– </a:t>
            </a:r>
            <a:r>
              <a:rPr lang="ko-KR" altLang="en-US" dirty="0"/>
              <a:t>학습에 의해서 변경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사용자에 의해서 조정되지 않음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err="1"/>
              <a:t>딥러닝에서는</a:t>
            </a:r>
            <a:r>
              <a:rPr lang="ko-KR" altLang="en-US" dirty="0"/>
              <a:t> </a:t>
            </a:r>
            <a:r>
              <a:rPr lang="en-US" altLang="ko-KR" dirty="0"/>
              <a:t>Network Weight Parameter</a:t>
            </a:r>
            <a:r>
              <a:rPr lang="ko-KR" altLang="en-US" dirty="0"/>
              <a:t>라고 불리우기도 함</a:t>
            </a:r>
            <a:endParaRPr lang="en-US" altLang="ko-KR" dirty="0"/>
          </a:p>
          <a:p>
            <a:pPr lvl="1"/>
            <a:endParaRPr lang="en-US" altLang="ko-KR" b="1" dirty="0"/>
          </a:p>
          <a:p>
            <a:r>
              <a:rPr lang="ko-KR" altLang="en-US" b="1" dirty="0" err="1"/>
              <a:t>하이퍼파라미터</a:t>
            </a:r>
            <a:endParaRPr lang="en-US" altLang="ko-K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모델 외부의 설정 값으로 사용자에 의해서 결정됨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이 또한 모델의 성능을 좌우할 수 있음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데이터나 상황에 따라 최적의 값이 다르므로 보통 </a:t>
            </a:r>
            <a:r>
              <a:rPr lang="en-US" altLang="ko-KR" dirty="0"/>
              <a:t>Heuristic</a:t>
            </a:r>
            <a:r>
              <a:rPr lang="ko-KR" altLang="en-US" dirty="0"/>
              <a:t>한 방법에 의해서 </a:t>
            </a:r>
            <a:r>
              <a:rPr lang="ko-KR" altLang="en-US" dirty="0" err="1"/>
              <a:t>찾게됨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896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219200" y="2217906"/>
            <a:ext cx="21948577" cy="10278894"/>
          </a:xfrm>
        </p:spPr>
        <p:txBody>
          <a:bodyPr>
            <a:normAutofit/>
          </a:bodyPr>
          <a:lstStyle/>
          <a:p>
            <a:pPr hangingPunct="1"/>
            <a:endParaRPr lang="en-US" altLang="ko-KR" b="1" dirty="0"/>
          </a:p>
          <a:p>
            <a:pPr hangingPunct="1"/>
            <a:endParaRPr lang="en-US" altLang="ko-KR" b="1" dirty="0"/>
          </a:p>
          <a:p>
            <a:pPr hangingPunct="1"/>
            <a:endParaRPr lang="en-US" altLang="ko-KR" b="1" dirty="0"/>
          </a:p>
          <a:p>
            <a:pPr hangingPunct="1"/>
            <a:endParaRPr lang="en-US" altLang="ko-KR" b="1" dirty="0"/>
          </a:p>
          <a:p>
            <a:pPr hangingPunct="1"/>
            <a:endParaRPr lang="en-US" altLang="ko-KR" b="1" dirty="0"/>
          </a:p>
          <a:p>
            <a:pPr hangingPunct="1"/>
            <a:endParaRPr lang="en-US" altLang="ko-KR" b="1" dirty="0"/>
          </a:p>
          <a:p>
            <a:pPr hangingPunct="1"/>
            <a:endParaRPr lang="en-US" altLang="ko-KR" b="1" dirty="0"/>
          </a:p>
          <a:p>
            <a:pPr hangingPunct="1"/>
            <a:r>
              <a:rPr lang="en-US" altLang="ko-KR" b="1" dirty="0"/>
              <a:t>Network Depth &amp; Width</a:t>
            </a:r>
          </a:p>
          <a:p>
            <a:pPr lvl="1" hangingPunct="1"/>
            <a:r>
              <a:rPr lang="ko-KR" altLang="en-US" dirty="0"/>
              <a:t>너무 깊으면 </a:t>
            </a:r>
            <a:r>
              <a:rPr lang="ko-KR" altLang="en-US" dirty="0" err="1"/>
              <a:t>과적합</a:t>
            </a:r>
            <a:r>
              <a:rPr lang="en-US" altLang="ko-KR" dirty="0"/>
              <a:t>(Overfitting)</a:t>
            </a:r>
            <a:r>
              <a:rPr lang="ko-KR" altLang="en-US" dirty="0"/>
              <a:t>의 원인이 되며</a:t>
            </a:r>
            <a:r>
              <a:rPr lang="en-US" altLang="ko-KR" dirty="0"/>
              <a:t>, </a:t>
            </a:r>
            <a:r>
              <a:rPr lang="ko-KR" altLang="en-US" dirty="0"/>
              <a:t>최적화가 어려움</a:t>
            </a:r>
            <a:endParaRPr lang="en-US" altLang="ko-KR" dirty="0"/>
          </a:p>
          <a:p>
            <a:pPr lvl="1" hangingPunct="1"/>
            <a:r>
              <a:rPr lang="ko-KR" altLang="en-US" dirty="0"/>
              <a:t>너무 얕으면 복잡한 데이터의 관계 또는 함수를 배울 수 없음</a:t>
            </a:r>
            <a:endParaRPr lang="en-US" altLang="ko-KR" dirty="0"/>
          </a:p>
          <a:p>
            <a:pPr hangingPunct="1"/>
            <a:r>
              <a:rPr lang="en-US" altLang="ko-KR" b="1" dirty="0"/>
              <a:t>Tuning</a:t>
            </a:r>
            <a:r>
              <a:rPr lang="ko-KR" altLang="en-US" b="1" dirty="0"/>
              <a:t>을 통해 최적의 </a:t>
            </a:r>
            <a:r>
              <a:rPr lang="en-US" altLang="ko-KR" b="1" dirty="0"/>
              <a:t>Architecture</a:t>
            </a:r>
            <a:r>
              <a:rPr lang="ko-KR" altLang="en-US" b="1" dirty="0"/>
              <a:t>를 찾아야 함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하이퍼파라미터의</a:t>
            </a:r>
            <a:r>
              <a:rPr lang="ko-KR" altLang="en-US" b="1" dirty="0"/>
              <a:t> 예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54" y="2501900"/>
            <a:ext cx="11894194" cy="570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67571"/>
      </p:ext>
    </p:extLst>
  </p:cSld>
  <p:clrMapOvr>
    <a:masterClrMapping/>
  </p:clrMapOvr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7824</TotalTime>
  <Words>599</Words>
  <Application>Microsoft Office PowerPoint</Application>
  <PresentationFormat>사용자 지정</PresentationFormat>
  <Paragraphs>110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2" baseType="lpstr">
      <vt:lpstr>Avenir Next Medium</vt:lpstr>
      <vt:lpstr>Avenir Next Regular</vt:lpstr>
      <vt:lpstr>AvenirNext-DemiBold</vt:lpstr>
      <vt:lpstr>Canela Bold</vt:lpstr>
      <vt:lpstr>Canela Deck Regular</vt:lpstr>
      <vt:lpstr>Canela Regular</vt:lpstr>
      <vt:lpstr>Canela Text Regular</vt:lpstr>
      <vt:lpstr>Helvetica Neue</vt:lpstr>
      <vt:lpstr>Wingdings</vt:lpstr>
      <vt:lpstr>23_ClassicWhite</vt:lpstr>
      <vt:lpstr>딥러닝 학습 – 그외</vt:lpstr>
      <vt:lpstr>확률적 경사하강법 (Stochastic Gradient Descent, SGD)</vt:lpstr>
      <vt:lpstr>확률적 경사하강법(Stochastic Gradient Descent, SGD)</vt:lpstr>
      <vt:lpstr>확률적 경사하강법(Stochastic Gradient Descent, SGD)</vt:lpstr>
      <vt:lpstr>확률적 경사하강법(Stochastic Gradient Descent, SGD)</vt:lpstr>
      <vt:lpstr>확률적 경사하강법(Stochastic Gradient Descent, SGD)</vt:lpstr>
      <vt:lpstr>하이퍼파라미터</vt:lpstr>
      <vt:lpstr>하이퍼파라미터</vt:lpstr>
      <vt:lpstr>하이퍼파라미터의 예</vt:lpstr>
      <vt:lpstr>하이퍼파라미터의 예</vt:lpstr>
      <vt:lpstr>하이퍼파라미터의 예</vt:lpstr>
      <vt:lpstr>오버피팅(Overfitting)</vt:lpstr>
      <vt:lpstr>오버피팅(Overfitting)</vt:lpstr>
      <vt:lpstr>오버피팅(Overfitting)</vt:lpstr>
      <vt:lpstr>성능 평가</vt:lpstr>
      <vt:lpstr>성능 평가</vt:lpstr>
      <vt:lpstr>Accuracy, Precision, and Recall</vt:lpstr>
      <vt:lpstr>Confusion Matrix</vt:lpstr>
      <vt:lpstr>Confusion Matrix in MNIST Classification</vt:lpstr>
      <vt:lpstr>Working Process</vt:lpstr>
      <vt:lpstr>Working Process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Influencer Marketing Platform</dc:title>
  <dc:creator>김진용</dc:creator>
  <cp:lastModifiedBy>김진용</cp:lastModifiedBy>
  <cp:revision>313</cp:revision>
  <dcterms:modified xsi:type="dcterms:W3CDTF">2022-01-10T07:38:27Z</dcterms:modified>
</cp:coreProperties>
</file>