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10" r:id="rId3"/>
    <p:sldId id="317" r:id="rId4"/>
    <p:sldId id="299" r:id="rId5"/>
    <p:sldId id="318" r:id="rId6"/>
    <p:sldId id="322" r:id="rId7"/>
    <p:sldId id="319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3" r:id="rId16"/>
    <p:sldId id="334" r:id="rId17"/>
    <p:sldId id="342" r:id="rId18"/>
    <p:sldId id="354" r:id="rId19"/>
    <p:sldId id="350" r:id="rId20"/>
    <p:sldId id="349" r:id="rId21"/>
    <p:sldId id="332" r:id="rId22"/>
    <p:sldId id="353" r:id="rId23"/>
    <p:sldId id="335" r:id="rId24"/>
    <p:sldId id="336" r:id="rId25"/>
    <p:sldId id="337" r:id="rId26"/>
    <p:sldId id="345" r:id="rId27"/>
    <p:sldId id="343" r:id="rId28"/>
    <p:sldId id="344" r:id="rId29"/>
    <p:sldId id="352" r:id="rId30"/>
    <p:sldId id="338" r:id="rId31"/>
    <p:sldId id="339" r:id="rId32"/>
    <p:sldId id="340" r:id="rId33"/>
    <p:sldId id="341" r:id="rId34"/>
    <p:sldId id="29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6600"/>
    <a:srgbClr val="94721C"/>
    <a:srgbClr val="9DA808"/>
    <a:srgbClr val="8A3B26"/>
    <a:srgbClr val="A7099F"/>
    <a:srgbClr val="2AF87D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85099" autoAdjust="0"/>
  </p:normalViewPr>
  <p:slideViewPr>
    <p:cSldViewPr snapToGrid="0" snapToObjects="1">
      <p:cViewPr varScale="1">
        <p:scale>
          <a:sx n="49" d="100"/>
          <a:sy n="49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63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32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60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401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2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9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8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96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71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3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1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smtClean="0"/>
              <a:t>202</a:t>
            </a:r>
            <a:r>
              <a:rPr lang="en-US" dirty="0" smtClean="0"/>
              <a:t>2</a:t>
            </a:r>
            <a:r>
              <a:rPr dirty="0"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/>
              <a:t>1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>
            <a:normAutofit/>
          </a:bodyPr>
          <a:lstStyle>
            <a:lvl1pPr defTabSz="2292095">
              <a:defRPr sz="12032" spc="-120"/>
            </a:lvl1pPr>
          </a:lstStyle>
          <a:p>
            <a:r>
              <a:rPr lang="ko-KR" altLang="en-US" b="1" dirty="0" err="1"/>
              <a:t>딥러닝</a:t>
            </a:r>
            <a:r>
              <a:rPr lang="ko-KR" altLang="en-US" b="1" dirty="0"/>
              <a:t> 학습 </a:t>
            </a:r>
            <a:r>
              <a:rPr lang="en-US" altLang="ko-KR" b="1" dirty="0"/>
              <a:t>– CNN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2285999"/>
            <a:ext cx="16144875" cy="10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1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49500"/>
            <a:ext cx="16154400" cy="101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5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56253"/>
              </p:ext>
            </p:extLst>
          </p:nvPr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34180"/>
              </p:ext>
            </p:extLst>
          </p:nvPr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52734"/>
              </p:ext>
            </p:extLst>
          </p:nvPr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7905"/>
              </p:ext>
            </p:extLst>
          </p:nvPr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1595" y="777401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4770" y="6453654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863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1595" y="777401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4770" y="6453654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 </a:t>
            </a:r>
            <a:r>
              <a:rPr lang="en-US" altLang="ko-KR" dirty="0" smtClean="0"/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63869"/>
              </p:ext>
            </p:extLst>
          </p:nvPr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34770" y="1103089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 </a:t>
            </a:r>
            <a:r>
              <a:rPr lang="en-US" altLang="ko-KR" dirty="0" smtClean="0"/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543"/>
              </p:ext>
            </p:extLst>
          </p:nvPr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7388"/>
              </p:ext>
            </p:extLst>
          </p:nvPr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여기서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7509"/>
              </p:ext>
            </p:extLst>
          </p:nvPr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55214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269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39999"/>
              </p:ext>
            </p:extLst>
          </p:nvPr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69008"/>
              </p:ext>
            </p:extLst>
          </p:nvPr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63883"/>
              </p:ext>
            </p:extLst>
          </p:nvPr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9915"/>
              </p:ext>
            </p:extLst>
          </p:nvPr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234"/>
              </p:ext>
            </p:extLst>
          </p:nvPr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14234"/>
              </p:ext>
            </p:extLst>
          </p:nvPr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42146"/>
              </p:ext>
            </p:extLst>
          </p:nvPr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4867"/>
              </p:ext>
            </p:extLst>
          </p:nvPr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64721"/>
              </p:ext>
            </p:extLst>
          </p:nvPr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0253"/>
              </p:ext>
            </p:extLst>
          </p:nvPr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70760"/>
              </p:ext>
            </p:extLst>
          </p:nvPr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46083"/>
              </p:ext>
            </p:extLst>
          </p:nvPr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여기서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ko-KR" altLang="en-US" dirty="0" err="1" smtClean="0">
                <a:solidFill>
                  <a:srgbClr val="FF0000"/>
                </a:solidFill>
              </a:rPr>
              <a:t>채널값과</a:t>
            </a:r>
            <a:r>
              <a:rPr lang="ko-KR" altLang="en-US" dirty="0" smtClean="0">
                <a:solidFill>
                  <a:srgbClr val="FF0000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93491" y="2534044"/>
            <a:ext cx="545630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그렇다면 필터 모양은 어떻게 정할까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550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941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33537"/>
              </p:ext>
            </p:extLst>
          </p:nvPr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6161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여기서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ko-KR" altLang="en-US" dirty="0" err="1" smtClean="0">
                <a:solidFill>
                  <a:schemeClr val="tx1"/>
                </a:solidFill>
              </a:rPr>
              <a:t>채널값과</a:t>
            </a:r>
            <a:r>
              <a:rPr lang="ko-KR" altLang="en-US" dirty="0" smtClean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가중치 수</a:t>
            </a:r>
            <a:r>
              <a:rPr lang="en-US" altLang="ko-KR" dirty="0" smtClean="0">
                <a:solidFill>
                  <a:srgbClr val="FF0000"/>
                </a:solidFill>
              </a:rPr>
              <a:t>: (</a:t>
            </a:r>
            <a:r>
              <a:rPr lang="ko-KR" altLang="en-US" dirty="0" smtClean="0">
                <a:solidFill>
                  <a:srgbClr val="FF0000"/>
                </a:solidFill>
              </a:rPr>
              <a:t>인풋의 채널 수 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필터 너비 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필터 폭 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필터 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가중치 수</a:t>
            </a:r>
            <a:r>
              <a:rPr lang="en-US" altLang="ko-KR" dirty="0" smtClean="0">
                <a:solidFill>
                  <a:srgbClr val="FF0000"/>
                </a:solidFill>
              </a:rPr>
              <a:t>: (3 * 3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* 3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* 2) = 54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187133" y="4485450"/>
                <a:ext cx="6719555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133" y="4485450"/>
                <a:ext cx="6719555" cy="800027"/>
              </a:xfrm>
              <a:prstGeom prst="rect">
                <a:avLst/>
              </a:prstGeom>
              <a:blipFill>
                <a:blip r:embed="rId7"/>
                <a:stretch>
                  <a:fillRect b="-22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375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28645"/>
              </p:ext>
            </p:extLst>
          </p:nvPr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91667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여기서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ko-KR" altLang="en-US" dirty="0" err="1" smtClean="0">
                <a:solidFill>
                  <a:schemeClr val="tx1"/>
                </a:solidFill>
              </a:rPr>
              <a:t>채널값과</a:t>
            </a:r>
            <a:r>
              <a:rPr lang="ko-KR" altLang="en-US" dirty="0" smtClean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570258"/>
                  </p:ext>
                </p:extLst>
              </p:nvPr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570258"/>
                  </p:ext>
                </p:extLst>
              </p:nvPr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</a:rPr>
              <a:t>인풋의 채널 수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너비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폭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(3 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2) = 54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93235" y="10657942"/>
            <a:ext cx="644918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그러나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선형을 아무리 두껍게 쌓아도 </a:t>
            </a:r>
            <a:r>
              <a:rPr lang="ko-KR" altLang="en-US" dirty="0" err="1" smtClean="0">
                <a:solidFill>
                  <a:srgbClr val="FF0000"/>
                </a:solidFill>
              </a:rPr>
              <a:t>선형임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비선형으로 바꾸기 위하여 </a:t>
            </a:r>
            <a:r>
              <a:rPr kumimoji="0" lang="en-US" altLang="ko-KR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ReLU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!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출력값은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Convolution + </a:t>
            </a:r>
            <a:r>
              <a:rPr lang="en-US" altLang="ko-KR" dirty="0" err="1" smtClean="0">
                <a:solidFill>
                  <a:srgbClr val="FF0000"/>
                </a:solidFill>
              </a:rPr>
              <a:t>ReLU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한 값임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solidFill>
                  <a:srgbClr val="FF0000"/>
                </a:solidFill>
              </a:rPr>
              <a:t>출력값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Feature Map or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그림 55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2565" y="282687"/>
            <a:ext cx="5579085" cy="2752617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272565" y="376129"/>
            <a:ext cx="5579085" cy="27061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429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</a:t>
            </a:r>
            <a:r>
              <a:rPr lang="en-US" altLang="ko-KR" b="1" dirty="0" smtClean="0"/>
              <a:t>Layer - </a:t>
            </a:r>
            <a:r>
              <a:rPr lang="en-US" altLang="ko-KR" b="1" dirty="0"/>
              <a:t>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1258" y="2612401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735721" y="26399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3409"/>
              </p:ext>
            </p:extLst>
          </p:nvPr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56778"/>
              </p:ext>
            </p:extLst>
          </p:nvPr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4521"/>
              </p:ext>
            </p:extLst>
          </p:nvPr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58940"/>
              </p:ext>
            </p:extLst>
          </p:nvPr>
        </p:nvGraphicFramePr>
        <p:xfrm>
          <a:off x="9269451" y="7288026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93712"/>
              </p:ext>
            </p:extLst>
          </p:nvPr>
        </p:nvGraphicFramePr>
        <p:xfrm>
          <a:off x="8504162" y="7933322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04162" y="11201761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91900"/>
              </p:ext>
            </p:extLst>
          </p:nvPr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18513"/>
              </p:ext>
            </p:extLst>
          </p:nvPr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24736"/>
              </p:ext>
            </p:extLst>
          </p:nvPr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7822"/>
              </p:ext>
            </p:extLst>
          </p:nvPr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19177"/>
              </p:ext>
            </p:extLst>
          </p:nvPr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3153"/>
              </p:ext>
            </p:extLst>
          </p:nvPr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056560" y="7622312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514797" y="7923364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65214" y="7454661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1699"/>
              </p:ext>
            </p:extLst>
          </p:nvPr>
        </p:nvGraphicFramePr>
        <p:xfrm>
          <a:off x="6364651" y="487479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9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1258" y="2612401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735721" y="26399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269451" y="7288026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04162" y="7933322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04162" y="11201761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056560" y="7622312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514797" y="7923364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65214" y="7454661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364651" y="487479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18" y="2587499"/>
            <a:ext cx="3899466" cy="382147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226954" y="22807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85045" y="3624715"/>
            <a:ext cx="738607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필터를 활용한 </a:t>
            </a:r>
            <a:r>
              <a:rPr lang="en-US" altLang="ko-KR" b="1" dirty="0" smtClean="0">
                <a:solidFill>
                  <a:srgbClr val="FF0000"/>
                </a:solidFill>
              </a:rPr>
              <a:t>Convolution Layer</a:t>
            </a:r>
            <a:r>
              <a:rPr lang="ko-KR" altLang="en-US" b="1" dirty="0" smtClean="0">
                <a:solidFill>
                  <a:srgbClr val="FF0000"/>
                </a:solidFill>
              </a:rPr>
              <a:t>에서 문제점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  <a:p>
            <a:pPr marL="457200" marR="0" indent="-4572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외곽 부분은 필터 적용 불가능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marR="0" indent="-4572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외곽 부분은 필터가 불가능하여 </a:t>
            </a:r>
            <a:r>
              <a:rPr lang="en-US" altLang="ko-KR" dirty="0" smtClean="0">
                <a:solidFill>
                  <a:srgbClr val="FF0000"/>
                </a:solidFill>
              </a:rPr>
              <a:t>Convolution</a:t>
            </a:r>
            <a:r>
              <a:rPr lang="ko-KR" altLang="en-US" dirty="0" smtClean="0">
                <a:solidFill>
                  <a:srgbClr val="FF0000"/>
                </a:solidFill>
              </a:rPr>
              <a:t>이 깊어지면 깊어질수록 크기가 작아짐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6567" y="12665852"/>
            <a:ext cx="16626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82604" y="11771446"/>
            <a:ext cx="16626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7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02007"/>
              </p:ext>
            </p:extLst>
          </p:nvPr>
        </p:nvGraphicFramePr>
        <p:xfrm>
          <a:off x="1166400" y="6762748"/>
          <a:ext cx="4703555" cy="515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5159587">
                <a:tc>
                  <a:txBody>
                    <a:bodyPr/>
                    <a:lstStyle/>
                    <a:p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9666"/>
              </p:ext>
            </p:extLst>
          </p:nvPr>
        </p:nvGraphicFramePr>
        <p:xfrm>
          <a:off x="895126" y="7013362"/>
          <a:ext cx="4703555" cy="515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5159587">
                <a:tc>
                  <a:txBody>
                    <a:bodyPr/>
                    <a:lstStyle/>
                    <a:p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0682"/>
              </p:ext>
            </p:extLst>
          </p:nvPr>
        </p:nvGraphicFramePr>
        <p:xfrm>
          <a:off x="9381024" y="7229376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023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05938"/>
              </p:ext>
            </p:extLst>
          </p:nvPr>
        </p:nvGraphicFramePr>
        <p:xfrm>
          <a:off x="688543" y="7241963"/>
          <a:ext cx="470075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7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02425129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156582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7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045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2540381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93089"/>
              </p:ext>
            </p:extLst>
          </p:nvPr>
        </p:nvGraphicFramePr>
        <p:xfrm>
          <a:off x="9133969" y="7475611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67762" y="11797562"/>
            <a:ext cx="492068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</a:t>
            </a:r>
          </a:p>
          <a:p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(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8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 *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8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 * 2)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599" y="3396401"/>
            <a:ext cx="2137185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78571" y="7236928"/>
            <a:ext cx="1416929" cy="15444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098162" y="7414393"/>
            <a:ext cx="541138" cy="64375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79812" y="7508110"/>
            <a:ext cx="1496067" cy="149186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952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(Convolution Neural Network, 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8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96182"/>
              </p:ext>
            </p:extLst>
          </p:nvPr>
        </p:nvGraphicFramePr>
        <p:xfrm>
          <a:off x="9040343" y="6716288"/>
          <a:ext cx="4423130" cy="532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3">
                  <a:extLst>
                    <a:ext uri="{9D8B030D-6E8A-4147-A177-3AD203B41FA5}">
                      <a16:colId xmlns:a16="http://schemas.microsoft.com/office/drawing/2014/main" val="1921057961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320218399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1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603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22023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1060132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7685" y="49363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599" y="3396401"/>
            <a:ext cx="2137185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98241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>
            <a:stCxn id="35" idx="3"/>
            <a:endCxn id="43" idx="1"/>
          </p:cNvCxnSpPr>
          <p:nvPr/>
        </p:nvCxnSpPr>
        <p:spPr>
          <a:xfrm>
            <a:off x="13058775" y="49363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28467"/>
              </p:ext>
            </p:extLst>
          </p:nvPr>
        </p:nvGraphicFramePr>
        <p:xfrm>
          <a:off x="8887658" y="6921841"/>
          <a:ext cx="4423130" cy="532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3">
                  <a:extLst>
                    <a:ext uri="{9D8B030D-6E8A-4147-A177-3AD203B41FA5}">
                      <a16:colId xmlns:a16="http://schemas.microsoft.com/office/drawing/2014/main" val="1921057961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320218399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1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6035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38880" y="1233384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151189" y="10486798"/>
            <a:ext cx="160433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62472"/>
              </p:ext>
            </p:extLst>
          </p:nvPr>
        </p:nvGraphicFramePr>
        <p:xfrm>
          <a:off x="14326164" y="862558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79691"/>
              </p:ext>
            </p:extLst>
          </p:nvPr>
        </p:nvGraphicFramePr>
        <p:xfrm>
          <a:off x="14039588" y="880549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868608" y="6934468"/>
            <a:ext cx="1358391" cy="16056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68972"/>
              </p:ext>
            </p:extLst>
          </p:nvPr>
        </p:nvGraphicFramePr>
        <p:xfrm>
          <a:off x="16679452" y="7325362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4020595" y="8825349"/>
            <a:ext cx="1529658" cy="153463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679452" y="7325362"/>
            <a:ext cx="455504" cy="52323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113245" y="11685469"/>
            <a:ext cx="492068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573587" y="4813982"/>
            <a:ext cx="4920685" cy="209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Convolution Layer</a:t>
            </a:r>
            <a:r>
              <a:rPr lang="ko-KR" altLang="en-US" dirty="0" smtClean="0">
                <a:solidFill>
                  <a:srgbClr val="FF0000"/>
                </a:solidFill>
              </a:rPr>
              <a:t>의 입력 데이터와 출력 데이터가 일정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Padding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Convolution Layer</a:t>
            </a:r>
            <a:r>
              <a:rPr lang="ko-KR" altLang="en-US" dirty="0" smtClean="0">
                <a:solidFill>
                  <a:srgbClr val="FF0000"/>
                </a:solidFill>
              </a:rPr>
              <a:t>의 출력 데이터가 줄어드는 것을 방지하는 방법임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0929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적당히 크기도 줄이고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강조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Fully-Connected </a:t>
            </a:r>
            <a:r>
              <a:rPr lang="en-US" altLang="ko-KR" dirty="0"/>
              <a:t>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056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3686174"/>
            <a:ext cx="16627672" cy="7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55798"/>
              </p:ext>
            </p:extLst>
          </p:nvPr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5559"/>
              </p:ext>
            </p:extLst>
          </p:nvPr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4320"/>
              </p:ext>
            </p:extLst>
          </p:nvPr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필터 </a:t>
            </a:r>
            <a:r>
              <a:rPr lang="ko-KR" altLang="en-US" dirty="0" err="1" smtClean="0">
                <a:solidFill>
                  <a:schemeClr val="tx1"/>
                </a:solidFill>
              </a:rPr>
              <a:t>채널값과</a:t>
            </a:r>
            <a:r>
              <a:rPr lang="ko-KR" altLang="en-US" dirty="0" smtClean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</a:rPr>
              <a:t>인풋의 채널 수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너비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폭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(3 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2) = 54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0245"/>
              </p:ext>
            </p:extLst>
          </p:nvPr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4262804" y="6175285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 smtClean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r>
              <a:rPr lang="ko-KR" altLang="en-US" dirty="0" smtClean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일반적으로 </a:t>
            </a:r>
            <a:r>
              <a:rPr lang="en-US" altLang="ko-KR" dirty="0" smtClean="0">
                <a:solidFill>
                  <a:srgbClr val="FF0000"/>
                </a:solidFill>
              </a:rPr>
              <a:t>Pooling Size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Pooling</a:t>
            </a:r>
            <a:r>
              <a:rPr lang="ko-KR" altLang="en-US" dirty="0" smtClean="0">
                <a:solidFill>
                  <a:srgbClr val="FF0000"/>
                </a:solidFill>
              </a:rPr>
              <a:t>에서 사용되는 </a:t>
            </a:r>
            <a:r>
              <a:rPr lang="en-US" altLang="ko-KR" dirty="0" smtClean="0">
                <a:solidFill>
                  <a:srgbClr val="FF0000"/>
                </a:solidFill>
              </a:rPr>
              <a:t>Stride Size</a:t>
            </a:r>
            <a:r>
              <a:rPr lang="ko-KR" altLang="en-US" dirty="0" smtClean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982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필터 </a:t>
            </a:r>
            <a:r>
              <a:rPr lang="ko-KR" altLang="en-US" dirty="0" err="1" smtClean="0">
                <a:solidFill>
                  <a:schemeClr val="tx1"/>
                </a:solidFill>
              </a:rPr>
              <a:t>채널값과</a:t>
            </a:r>
            <a:r>
              <a:rPr lang="ko-KR" altLang="en-US" dirty="0" smtClean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</a:rPr>
              <a:t>인풋의 채널 수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너비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폭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(3 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2) = 54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54676"/>
              </p:ext>
            </p:extLst>
          </p:nvPr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5522123" y="6168765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 smtClean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r>
              <a:rPr lang="ko-KR" altLang="en-US" dirty="0" smtClean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일반적으로 </a:t>
            </a:r>
            <a:r>
              <a:rPr lang="en-US" altLang="ko-KR" dirty="0" smtClean="0">
                <a:solidFill>
                  <a:srgbClr val="FF0000"/>
                </a:solidFill>
              </a:rPr>
              <a:t>Pooling Size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Pooling</a:t>
            </a:r>
            <a:r>
              <a:rPr lang="ko-KR" altLang="en-US" dirty="0" smtClean="0">
                <a:solidFill>
                  <a:srgbClr val="FF0000"/>
                </a:solidFill>
              </a:rPr>
              <a:t>에서 사용되는 </a:t>
            </a:r>
            <a:r>
              <a:rPr lang="en-US" altLang="ko-KR" dirty="0" smtClean="0">
                <a:solidFill>
                  <a:srgbClr val="FF0000"/>
                </a:solidFill>
              </a:rPr>
              <a:t>Stride Size</a:t>
            </a:r>
            <a:r>
              <a:rPr lang="ko-KR" altLang="en-US" dirty="0" smtClean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458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 </a:t>
            </a:r>
            <a:r>
              <a:rPr lang="ko-KR" altLang="en-US" dirty="0" smtClean="0"/>
              <a:t>혹은 커널</a:t>
            </a:r>
            <a:r>
              <a:rPr lang="en-US" altLang="ko-KR" dirty="0" smtClean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ko-KR" altLang="en-US" dirty="0" err="1" smtClean="0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6x6x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필터 </a:t>
            </a:r>
            <a:r>
              <a:rPr lang="ko-KR" altLang="en-US" dirty="0" err="1" smtClean="0">
                <a:solidFill>
                  <a:schemeClr val="tx1"/>
                </a:solidFill>
              </a:rPr>
              <a:t>채널값과</a:t>
            </a:r>
            <a:r>
              <a:rPr lang="ko-KR" altLang="en-US" dirty="0" smtClean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</a:rPr>
              <a:t>인풋의 채널 수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너비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폭 </a:t>
            </a: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</a:rPr>
              <a:t>필터 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가중치 수</a:t>
            </a:r>
            <a:r>
              <a:rPr lang="en-US" altLang="ko-KR" dirty="0" smtClean="0">
                <a:solidFill>
                  <a:schemeClr val="tx1"/>
                </a:solidFill>
              </a:rPr>
              <a:t>: (3 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3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2) = 54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Stride: </a:t>
            </a:r>
            <a:r>
              <a:rPr lang="ko-KR" altLang="en-US" dirty="0" smtClean="0"/>
              <a:t>필터를 </a:t>
            </a:r>
            <a:r>
              <a:rPr lang="ko-KR" altLang="en-US" dirty="0" err="1" smtClean="0"/>
              <a:t>몇칸씩</a:t>
            </a:r>
            <a:r>
              <a:rPr lang="ko-KR" altLang="en-US" dirty="0" smtClean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787907" y="8266422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 smtClean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r>
              <a:rPr lang="ko-KR" altLang="en-US" dirty="0" smtClean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일반적으로 </a:t>
            </a:r>
            <a:r>
              <a:rPr lang="en-US" altLang="ko-KR" dirty="0" smtClean="0">
                <a:solidFill>
                  <a:srgbClr val="FF0000"/>
                </a:solidFill>
              </a:rPr>
              <a:t>Pooling Size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Pooling</a:t>
            </a:r>
            <a:r>
              <a:rPr lang="ko-KR" altLang="en-US" dirty="0" smtClean="0">
                <a:solidFill>
                  <a:srgbClr val="FF0000"/>
                </a:solidFill>
              </a:rPr>
              <a:t>에서 사용되는 </a:t>
            </a:r>
            <a:r>
              <a:rPr lang="en-US" altLang="ko-KR" dirty="0" smtClean="0">
                <a:solidFill>
                  <a:srgbClr val="FF0000"/>
                </a:solidFill>
              </a:rPr>
              <a:t>Stride Size</a:t>
            </a:r>
            <a:r>
              <a:rPr lang="ko-KR" altLang="en-US" dirty="0" smtClean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914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516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1498600" cy="15565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84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241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2241550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13058775" y="114514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1326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chemeClr val="bg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241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  <a:endParaRPr lang="en-US" altLang="ko-KR" sz="3200" dirty="0">
              <a:solidFill>
                <a:srgbClr val="FFFFFF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2241550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13058775" y="114514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13" y="3319462"/>
            <a:ext cx="1468289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딥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네트워크를 활용한 이미지 프로세싱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703613-5665-4F36-8460-2D6E3EB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34" y="2093372"/>
            <a:ext cx="3899466" cy="3821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C5502-1AE8-4B03-B405-416D77889BC9}"/>
              </a:ext>
            </a:extLst>
          </p:cNvPr>
          <p:cNvSpPr txBox="1"/>
          <p:nvPr/>
        </p:nvSpPr>
        <p:spPr>
          <a:xfrm>
            <a:off x="9602187" y="6032291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39E51-7A7C-4C3B-B316-8DFF74CAA557}"/>
              </a:ext>
            </a:extLst>
          </p:cNvPr>
          <p:cNvSpPr txBox="1"/>
          <p:nvPr/>
        </p:nvSpPr>
        <p:spPr>
          <a:xfrm>
            <a:off x="12278882" y="3731216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CF-D326-4B56-8727-91D2EAE4FC94}"/>
              </a:ext>
            </a:extLst>
          </p:cNvPr>
          <p:cNvSpPr txBox="1"/>
          <p:nvPr/>
        </p:nvSpPr>
        <p:spPr>
          <a:xfrm>
            <a:off x="13284722" y="2547946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92E7-F1FB-4DB3-B7D2-134C0BB857FA}"/>
              </a:ext>
            </a:extLst>
          </p:cNvPr>
          <p:cNvSpPr txBox="1"/>
          <p:nvPr/>
        </p:nvSpPr>
        <p:spPr>
          <a:xfrm>
            <a:off x="1621676" y="6926991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1, 0, 1, 0, 0, 0, 1, 0, 0, 0, 0, 1, 1, 0, 0, 1, 0, 1, 1, 1, 1, 1, 1, 1, 1, 1, 1, 1, 1, 0, 1, 0, 1, 0, 0, 1, 0, 1, 0, 1, 1, 1, 1, 0, 0, 1, 0, 0, 1, 1, 0, 0, 1, 0, 1, 0, 1]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30" y="7906628"/>
            <a:ext cx="8484827" cy="4325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545F6-A792-484F-AA6F-8FFDAE80E810}"/>
              </a:ext>
            </a:extLst>
          </p:cNvPr>
          <p:cNvSpPr txBox="1"/>
          <p:nvPr/>
        </p:nvSpPr>
        <p:spPr>
          <a:xfrm>
            <a:off x="17426940" y="3234078"/>
            <a:ext cx="3007360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실제 </a:t>
            </a:r>
            <a:r>
              <a: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값은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0~255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임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RGB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생략</a:t>
            </a:r>
          </a:p>
        </p:txBody>
      </p:sp>
    </p:spTree>
    <p:extLst>
      <p:ext uri="{BB962C8B-B14F-4D97-AF65-F5344CB8AC3E}">
        <p14:creationId xmlns:p14="http://schemas.microsoft.com/office/powerpoint/2010/main" val="8605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</a:rPr>
              <a:t>Fully-Connected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딥 </a:t>
            </a:r>
            <a:r>
              <a:rPr lang="ko-KR" altLang="en-US" dirty="0" err="1">
                <a:solidFill>
                  <a:srgbClr val="FF0000"/>
                </a:solidFill>
              </a:rPr>
              <a:t>뉴럴</a:t>
            </a:r>
            <a:r>
              <a:rPr lang="ko-KR" altLang="en-US" dirty="0">
                <a:solidFill>
                  <a:srgbClr val="FF0000"/>
                </a:solidFill>
              </a:rPr>
              <a:t> 네트워크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수행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6008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Fully-Connected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67" y="2207417"/>
            <a:ext cx="10280206" cy="507206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4445432" y="220741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86" y="8078078"/>
            <a:ext cx="8484827" cy="43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Fully-Connected </a:t>
            </a:r>
            <a:r>
              <a:rPr lang="en-US" altLang="ko-KR" dirty="0">
                <a:solidFill>
                  <a:schemeClr val="tx1"/>
                </a:solidFill>
              </a:rPr>
              <a:t>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딥 </a:t>
            </a:r>
            <a:r>
              <a:rPr lang="ko-KR" altLang="en-US" dirty="0" err="1">
                <a:solidFill>
                  <a:schemeClr val="tx1"/>
                </a:solidFill>
              </a:rPr>
              <a:t>뉴럴</a:t>
            </a:r>
            <a:r>
              <a:rPr lang="ko-KR" altLang="en-US" dirty="0">
                <a:solidFill>
                  <a:schemeClr val="tx1"/>
                </a:solidFill>
              </a:rPr>
              <a:t> 네트워크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r>
              <a:rPr lang="en-US" altLang="ko-KR" dirty="0">
                <a:solidFill>
                  <a:srgbClr val="FF0000"/>
                </a:solidFill>
              </a:rPr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Classification </a:t>
            </a:r>
            <a:r>
              <a:rPr lang="ko-KR" altLang="en-US" dirty="0">
                <a:solidFill>
                  <a:srgbClr val="FF0000"/>
                </a:solidFill>
              </a:rPr>
              <a:t>수행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6934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67" y="2207417"/>
            <a:ext cx="10280206" cy="507206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4445432" y="220741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86" y="8078078"/>
            <a:ext cx="8484827" cy="43259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5169333" y="9571937"/>
            <a:ext cx="1099368" cy="174376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992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782110"/>
            <a:ext cx="21948577" cy="97146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5200" dirty="0" smtClean="0">
                <a:solidFill>
                  <a:schemeClr val="tx1"/>
                </a:solidFill>
              </a:rPr>
              <a:t>CNN(Convolution Neural Network)</a:t>
            </a:r>
            <a:r>
              <a:rPr lang="ko-KR" altLang="en-US" sz="5200" dirty="0" smtClean="0">
                <a:solidFill>
                  <a:schemeClr val="tx1"/>
                </a:solidFill>
              </a:rPr>
              <a:t>은 이미지의 공간 정보를 유지하면서 인접 이미지와의 특징을 효과적으로 인식하고 강조하는 방법</a:t>
            </a:r>
            <a:endParaRPr lang="en-US" altLang="ko-KR" sz="5200" dirty="0" smtClean="0">
              <a:solidFill>
                <a:schemeClr val="tx1"/>
              </a:solidFill>
            </a:endParaRPr>
          </a:p>
          <a:p>
            <a:endParaRPr lang="en-US" altLang="ko-KR" sz="5200" dirty="0" smtClean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딥 </a:t>
            </a:r>
            <a:r>
              <a:rPr lang="ko-KR" altLang="en-US" dirty="0" err="1">
                <a:solidFill>
                  <a:schemeClr val="tx1"/>
                </a:solidFill>
              </a:rPr>
              <a:t>뉴럴</a:t>
            </a:r>
            <a:r>
              <a:rPr lang="ko-KR" altLang="en-US" dirty="0">
                <a:solidFill>
                  <a:schemeClr val="tx1"/>
                </a:solidFill>
              </a:rPr>
              <a:t> 네트워크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sz="5200" dirty="0" smtClean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딥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이미지 프로세싱의 문제점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6223" y="6520966"/>
            <a:ext cx="21948577" cy="601545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이미지의 데이터를 일차원으로 표현하면 </a:t>
            </a:r>
            <a:r>
              <a:rPr lang="ko-KR" altLang="en-US" sz="3600" dirty="0">
                <a:solidFill>
                  <a:srgbClr val="FF0000"/>
                </a:solidFill>
              </a:rPr>
              <a:t>인접한 정보의 데이터 유실이 </a:t>
            </a:r>
            <a:r>
              <a:rPr lang="ko-KR" altLang="en-US" sz="3600" dirty="0" err="1">
                <a:solidFill>
                  <a:srgbClr val="FF0000"/>
                </a:solidFill>
              </a:rPr>
              <a:t>일어남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 err="1"/>
              <a:t>예를들어</a:t>
            </a:r>
            <a:r>
              <a:rPr lang="ko-KR" altLang="en-US" sz="3600" dirty="0"/>
              <a:t> 공간적으로 가까운 픽셀은 값이 비슷하거나 거리가 먼 </a:t>
            </a:r>
            <a:r>
              <a:rPr lang="ko-KR" altLang="en-US" sz="3600" dirty="0" err="1"/>
              <a:t>픽셀끼리는</a:t>
            </a:r>
            <a:r>
              <a:rPr lang="ko-KR" altLang="en-US" sz="3600" dirty="0"/>
              <a:t> 관련이 없는 등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데이터는 </a:t>
            </a:r>
            <a:r>
              <a:rPr lang="en-US" altLang="ko-KR" sz="3600" dirty="0"/>
              <a:t>3</a:t>
            </a:r>
            <a:r>
              <a:rPr lang="ko-KR" altLang="en-US" sz="3600" dirty="0"/>
              <a:t>차원 공간에서 이러한 정보들이 내포 되어있음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 그리고 이미지 데이터를 그대로 뉴런에 넣으면 </a:t>
            </a:r>
            <a:r>
              <a:rPr lang="ko-KR" altLang="en-US" sz="3600" dirty="0">
                <a:solidFill>
                  <a:srgbClr val="FF0000"/>
                </a:solidFill>
              </a:rPr>
              <a:t>입력데이터가 매우 큼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/>
              <a:t>(</a:t>
            </a:r>
            <a:r>
              <a:rPr lang="ko-KR" altLang="en-US" sz="3600" dirty="0"/>
              <a:t>예로 </a:t>
            </a:r>
            <a:r>
              <a:rPr lang="en-US" altLang="ko-KR" sz="3600" dirty="0"/>
              <a:t>1024 * 1024</a:t>
            </a:r>
            <a:r>
              <a:rPr lang="ko-KR" altLang="en-US" sz="3600" dirty="0"/>
              <a:t>라고하면 </a:t>
            </a:r>
            <a:r>
              <a:rPr lang="en-US" altLang="ko-KR" sz="3600" dirty="0"/>
              <a:t>1024 * 1024 * 3(RGB) </a:t>
            </a:r>
            <a:r>
              <a:rPr lang="ko-KR" altLang="en-US" sz="3600" dirty="0"/>
              <a:t>약 </a:t>
            </a:r>
            <a:r>
              <a:rPr lang="en-US" altLang="ko-KR" sz="3600" dirty="0"/>
              <a:t>315</a:t>
            </a:r>
            <a:r>
              <a:rPr lang="ko-KR" altLang="en-US" sz="3600" dirty="0"/>
              <a:t>만 인풋데이터</a:t>
            </a:r>
            <a:r>
              <a:rPr lang="en-US" altLang="ko-KR" sz="3600" dirty="0"/>
              <a:t>)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또한 이미지가 회전하거나 움직이면 </a:t>
            </a:r>
            <a:r>
              <a:rPr lang="ko-KR" altLang="en-US" sz="3600" dirty="0">
                <a:solidFill>
                  <a:srgbClr val="FF0000"/>
                </a:solidFill>
              </a:rPr>
              <a:t>완전 새로운 입력으로 인식되고 데이터를 새롭게 학습 해줘야 함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b="1" u="sng" dirty="0"/>
              <a:t>이런 단점을 보완하여 이미지의 공간정보</a:t>
            </a:r>
            <a:r>
              <a:rPr lang="en-US" altLang="ko-KR" sz="3600" b="1" u="sng" dirty="0"/>
              <a:t>(</a:t>
            </a:r>
            <a:r>
              <a:rPr lang="ko-KR" altLang="en-US" sz="3600" b="1" u="sng" dirty="0"/>
              <a:t>특징</a:t>
            </a:r>
            <a:r>
              <a:rPr lang="en-US" altLang="ko-KR" sz="3600" b="1" u="sng" dirty="0"/>
              <a:t>)</a:t>
            </a:r>
            <a:r>
              <a:rPr lang="ko-KR" altLang="en-US" sz="3600" b="1" u="sng" dirty="0"/>
              <a:t>를 유지한책 학습을 하게하는 모델이 </a:t>
            </a:r>
            <a:r>
              <a:rPr lang="en-US" altLang="ko-KR" sz="3600" b="1" u="sng" dirty="0">
                <a:solidFill>
                  <a:srgbClr val="FF0000"/>
                </a:solidFill>
              </a:rPr>
              <a:t>CNN</a:t>
            </a:r>
            <a:endParaRPr lang="ko-KR" altLang="en-US" sz="3600" b="1" u="sng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14" y="1909238"/>
            <a:ext cx="3899466" cy="382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DBA0C-10D3-447F-9DC0-FD2E4861E935}"/>
              </a:ext>
            </a:extLst>
          </p:cNvPr>
          <p:cNvSpPr txBox="1"/>
          <p:nvPr/>
        </p:nvSpPr>
        <p:spPr>
          <a:xfrm>
            <a:off x="10470867" y="5906522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9520A-6CFC-40E7-9A01-7A00650908D2}"/>
              </a:ext>
            </a:extLst>
          </p:cNvPr>
          <p:cNvSpPr txBox="1"/>
          <p:nvPr/>
        </p:nvSpPr>
        <p:spPr>
          <a:xfrm>
            <a:off x="13147562" y="3566537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DCA7-EA90-41D0-BEB1-868AC6166849}"/>
              </a:ext>
            </a:extLst>
          </p:cNvPr>
          <p:cNvSpPr txBox="1"/>
          <p:nvPr/>
        </p:nvSpPr>
        <p:spPr>
          <a:xfrm>
            <a:off x="14153402" y="2383267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E7D3E-93E9-4467-9938-D2701CD40F1B}"/>
              </a:ext>
            </a:extLst>
          </p:cNvPr>
          <p:cNvSpPr txBox="1"/>
          <p:nvPr/>
        </p:nvSpPr>
        <p:spPr>
          <a:xfrm>
            <a:off x="2986757" y="3344936"/>
            <a:ext cx="6032500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3200" dirty="0"/>
              <a:t>실제로 이미지는 </a:t>
            </a:r>
            <a:r>
              <a:rPr lang="en-US" altLang="ko-KR" sz="3200" dirty="0"/>
              <a:t>3</a:t>
            </a:r>
            <a:r>
              <a:rPr lang="ko-KR" altLang="en-US" sz="3200" dirty="0"/>
              <a:t>차원임</a:t>
            </a:r>
            <a:r>
              <a:rPr lang="en-US" altLang="ko-KR" sz="3200" dirty="0"/>
              <a:t>(</a:t>
            </a:r>
            <a:r>
              <a:rPr lang="ko-KR" altLang="en-US" sz="3200" dirty="0"/>
              <a:t>가로</a:t>
            </a:r>
            <a:r>
              <a:rPr lang="en-US" altLang="ko-KR" sz="3200" dirty="0"/>
              <a:t>, </a:t>
            </a:r>
            <a:r>
              <a:rPr lang="ko-KR" altLang="en-US" sz="3200" dirty="0"/>
              <a:t>세로</a:t>
            </a:r>
            <a:r>
              <a:rPr lang="en-US" altLang="ko-KR" sz="3200" dirty="0"/>
              <a:t>, </a:t>
            </a:r>
            <a:r>
              <a:rPr lang="ko-KR" altLang="en-US" sz="3200" dirty="0"/>
              <a:t>채널</a:t>
            </a:r>
            <a:r>
              <a:rPr lang="en-US" altLang="ko-KR" sz="3200" dirty="0"/>
              <a:t>-RGB)</a:t>
            </a:r>
          </a:p>
        </p:txBody>
      </p:sp>
    </p:spTree>
    <p:extLst>
      <p:ext uri="{BB962C8B-B14F-4D97-AF65-F5344CB8AC3E}">
        <p14:creationId xmlns:p14="http://schemas.microsoft.com/office/powerpoint/2010/main" val="308678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703613-5665-4F36-8460-2D6E3EB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34" y="2093372"/>
            <a:ext cx="3899466" cy="3821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C5502-1AE8-4B03-B405-416D77889BC9}"/>
              </a:ext>
            </a:extLst>
          </p:cNvPr>
          <p:cNvSpPr txBox="1"/>
          <p:nvPr/>
        </p:nvSpPr>
        <p:spPr>
          <a:xfrm>
            <a:off x="9602187" y="6032291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39E51-7A7C-4C3B-B316-8DFF74CAA557}"/>
              </a:ext>
            </a:extLst>
          </p:cNvPr>
          <p:cNvSpPr txBox="1"/>
          <p:nvPr/>
        </p:nvSpPr>
        <p:spPr>
          <a:xfrm>
            <a:off x="12278882" y="3731216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CF-D326-4B56-8727-91D2EAE4FC94}"/>
              </a:ext>
            </a:extLst>
          </p:cNvPr>
          <p:cNvSpPr txBox="1"/>
          <p:nvPr/>
        </p:nvSpPr>
        <p:spPr>
          <a:xfrm>
            <a:off x="13167989" y="2567401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92E7-F1FB-4DB3-B7D2-134C0BB857FA}"/>
              </a:ext>
            </a:extLst>
          </p:cNvPr>
          <p:cNvSpPr txBox="1"/>
          <p:nvPr/>
        </p:nvSpPr>
        <p:spPr>
          <a:xfrm>
            <a:off x="1621676" y="6868626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1, 1, 0, 1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0, 1 ,0, 0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FF"/>
                </a:solidFill>
              </a:rPr>
              <a:t>0, 1, 0, 1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F0"/>
                </a:solidFill>
              </a:rPr>
              <a:t>0, 1, 0, 0</a:t>
            </a:r>
            <a:r>
              <a:rPr lang="en-US" altLang="ko-KR" dirty="0"/>
              <a:t>, 0, 0, 1 ,1, 1, 1, 1, 1, 0, 0, 1, 1, 1, 0, 1, 1, 1, 1, 0, 0, 1, 1, 1 ,0, 0, 1, 1, 0, 0, 1, 1, 1, 1, 1, 1, 0, 0, 0, 0, 1, 1, 0, 0, 1, 0, 1, 0, 1]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30" y="7848263"/>
            <a:ext cx="8484827" cy="4325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545F6-A792-484F-AA6F-8FFDAE80E810}"/>
              </a:ext>
            </a:extLst>
          </p:cNvPr>
          <p:cNvSpPr txBox="1"/>
          <p:nvPr/>
        </p:nvSpPr>
        <p:spPr>
          <a:xfrm>
            <a:off x="16903757" y="3731216"/>
            <a:ext cx="2418597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RGB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생략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3503105" y="258096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C985EF-33D1-4F57-B5D7-6617EF7F747D}"/>
              </a:ext>
            </a:extLst>
          </p:cNvPr>
          <p:cNvSpPr/>
          <p:nvPr/>
        </p:nvSpPr>
        <p:spPr>
          <a:xfrm>
            <a:off x="14272700" y="2619291"/>
            <a:ext cx="613955" cy="595035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8E6016-C405-4149-8ACE-6025F7B3FA7D}"/>
              </a:ext>
            </a:extLst>
          </p:cNvPr>
          <p:cNvSpPr/>
          <p:nvPr/>
        </p:nvSpPr>
        <p:spPr>
          <a:xfrm>
            <a:off x="15026995" y="2580966"/>
            <a:ext cx="613955" cy="671686"/>
          </a:xfrm>
          <a:prstGeom prst="rect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77A1D6-F39F-420C-87BA-4450317BD8A2}"/>
              </a:ext>
            </a:extLst>
          </p:cNvPr>
          <p:cNvSpPr/>
          <p:nvPr/>
        </p:nvSpPr>
        <p:spPr>
          <a:xfrm>
            <a:off x="15772984" y="2580966"/>
            <a:ext cx="613955" cy="671686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91BC27-F889-4A94-BD6D-A9F8C3A645D6}"/>
              </a:ext>
            </a:extLst>
          </p:cNvPr>
          <p:cNvSpPr/>
          <p:nvPr/>
        </p:nvSpPr>
        <p:spPr>
          <a:xfrm>
            <a:off x="13508185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388D-E1B8-4B3F-B479-E76858917498}"/>
              </a:ext>
            </a:extLst>
          </p:cNvPr>
          <p:cNvSpPr/>
          <p:nvPr/>
        </p:nvSpPr>
        <p:spPr>
          <a:xfrm>
            <a:off x="14277780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ACDEF-7D01-4AE1-9514-C67163386F8F}"/>
              </a:ext>
            </a:extLst>
          </p:cNvPr>
          <p:cNvSpPr/>
          <p:nvPr/>
        </p:nvSpPr>
        <p:spPr>
          <a:xfrm>
            <a:off x="15032075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42D9C8-2411-4F12-A464-A19639BBCF61}"/>
              </a:ext>
            </a:extLst>
          </p:cNvPr>
          <p:cNvSpPr/>
          <p:nvPr/>
        </p:nvSpPr>
        <p:spPr>
          <a:xfrm>
            <a:off x="15778064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8ADF87-6CA6-45E9-9CC2-7D06F649A32C}"/>
              </a:ext>
            </a:extLst>
          </p:cNvPr>
          <p:cNvSpPr/>
          <p:nvPr/>
        </p:nvSpPr>
        <p:spPr>
          <a:xfrm>
            <a:off x="13508185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7D08A-D94E-4240-BD4F-D9498C46D2D5}"/>
              </a:ext>
            </a:extLst>
          </p:cNvPr>
          <p:cNvSpPr/>
          <p:nvPr/>
        </p:nvSpPr>
        <p:spPr>
          <a:xfrm>
            <a:off x="14277780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299831-FFB2-44A3-9DD3-67F3BCC33A2F}"/>
              </a:ext>
            </a:extLst>
          </p:cNvPr>
          <p:cNvSpPr/>
          <p:nvPr/>
        </p:nvSpPr>
        <p:spPr>
          <a:xfrm>
            <a:off x="15032075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E5EE84-292C-479D-B5C6-8775D8495D67}"/>
              </a:ext>
            </a:extLst>
          </p:cNvPr>
          <p:cNvSpPr/>
          <p:nvPr/>
        </p:nvSpPr>
        <p:spPr>
          <a:xfrm>
            <a:off x="15778064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C1118-9163-4DBF-B107-D2EC57541FC3}"/>
              </a:ext>
            </a:extLst>
          </p:cNvPr>
          <p:cNvSpPr/>
          <p:nvPr/>
        </p:nvSpPr>
        <p:spPr>
          <a:xfrm>
            <a:off x="13508185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4542C5-3FBB-40C0-89A9-203660DD7764}"/>
              </a:ext>
            </a:extLst>
          </p:cNvPr>
          <p:cNvSpPr/>
          <p:nvPr/>
        </p:nvSpPr>
        <p:spPr>
          <a:xfrm>
            <a:off x="14277780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C4F5E8-F8DC-448A-882B-1650BA560E8C}"/>
              </a:ext>
            </a:extLst>
          </p:cNvPr>
          <p:cNvSpPr/>
          <p:nvPr/>
        </p:nvSpPr>
        <p:spPr>
          <a:xfrm>
            <a:off x="15032075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5A6821-420A-41DF-B542-349BEB0F2CCC}"/>
              </a:ext>
            </a:extLst>
          </p:cNvPr>
          <p:cNvSpPr/>
          <p:nvPr/>
        </p:nvSpPr>
        <p:spPr>
          <a:xfrm>
            <a:off x="15778064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E0388D-E1B8-4B3F-B479-E76858917498}"/>
              </a:ext>
            </a:extLst>
          </p:cNvPr>
          <p:cNvSpPr/>
          <p:nvPr/>
        </p:nvSpPr>
        <p:spPr>
          <a:xfrm>
            <a:off x="9391254" y="3034275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2" name="직선 연결선 11"/>
          <p:cNvCxnSpPr>
            <a:stCxn id="29" idx="0"/>
          </p:cNvCxnSpPr>
          <p:nvPr/>
        </p:nvCxnSpPr>
        <p:spPr>
          <a:xfrm>
            <a:off x="9698232" y="3034275"/>
            <a:ext cx="4579548" cy="21725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연결선 30"/>
          <p:cNvCxnSpPr>
            <a:stCxn id="29" idx="2"/>
          </p:cNvCxnSpPr>
          <p:nvPr/>
        </p:nvCxnSpPr>
        <p:spPr>
          <a:xfrm>
            <a:off x="9698232" y="3705961"/>
            <a:ext cx="4684442" cy="22609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608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6" y="2750597"/>
            <a:ext cx="20338346" cy="97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필터를 통해 이미지의 특징을 추출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/>
              <a:t>Filter(Kernel): </a:t>
            </a:r>
            <a:r>
              <a:rPr lang="ko-KR" altLang="en-US" dirty="0"/>
              <a:t>이미지의 </a:t>
            </a:r>
            <a:r>
              <a:rPr lang="en-US" altLang="ko-KR" dirty="0"/>
              <a:t>feature</a:t>
            </a:r>
            <a:r>
              <a:rPr lang="ko-KR" altLang="en-US" dirty="0"/>
              <a:t>를 뽑음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적당히 크기도 줄이고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를 강조</a:t>
            </a:r>
            <a:endParaRPr lang="en-US" altLang="ko-KR" dirty="0"/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Fully-Connected </a:t>
            </a:r>
            <a:r>
              <a:rPr lang="en-US" altLang="ko-KR" dirty="0"/>
              <a:t>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36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필터를 통해 이미지의 특징을 추출</a:t>
            </a:r>
            <a:endParaRPr lang="en-US" altLang="ko-KR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Filter(Kernel): </a:t>
            </a:r>
            <a:r>
              <a:rPr lang="ko-KR" altLang="en-US" dirty="0">
                <a:solidFill>
                  <a:srgbClr val="FF0000"/>
                </a:solidFill>
              </a:rPr>
              <a:t>이미지의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뽑음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적당히 크기도 줄이고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를 강조</a:t>
            </a:r>
            <a:endParaRPr lang="en-US" altLang="ko-KR" dirty="0"/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Fully-Connected </a:t>
            </a:r>
            <a:r>
              <a:rPr lang="en-US" altLang="ko-KR" dirty="0"/>
              <a:t>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8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686049"/>
            <a:ext cx="16554450" cy="95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7303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5261</Words>
  <Application>Microsoft Office PowerPoint</Application>
  <PresentationFormat>사용자 지정</PresentationFormat>
  <Paragraphs>2819</Paragraphs>
  <Slides>34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Cambria Math</vt:lpstr>
      <vt:lpstr>Wingdings</vt:lpstr>
      <vt:lpstr>23_ClassicWhite</vt:lpstr>
      <vt:lpstr>딥러닝 학습 – CNN</vt:lpstr>
      <vt:lpstr>컨볼루션 신경망 (Convolution Neural Network, CNN)</vt:lpstr>
      <vt:lpstr>딥 뉴럴 네트워크를 활용한 이미지 프로세싱</vt:lpstr>
      <vt:lpstr>딥 뉴럴 네트워크 이미지 프로세싱의 문제점</vt:lpstr>
      <vt:lpstr>컨볼루션 뉴럴 네트워크 (CNN)</vt:lpstr>
      <vt:lpstr>컨볼루션 뉴럴 네트워크 (CNN)</vt:lpstr>
      <vt:lpstr>컨볼루션 뉴럴 네트워크 (CNN)</vt:lpstr>
      <vt:lpstr>컨볼루션 뉴럴 네트워크 (CNN)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 - Padding</vt:lpstr>
      <vt:lpstr>Convolution Layer - Padding</vt:lpstr>
      <vt:lpstr>Convolution Layer - Padding</vt:lpstr>
      <vt:lpstr>Convolution Layer - Padding</vt:lpstr>
      <vt:lpstr>컨볼루션 뉴럴 네트워크 (CNN)</vt:lpstr>
      <vt:lpstr>Pooling Layer</vt:lpstr>
      <vt:lpstr>Pooling Layer</vt:lpstr>
      <vt:lpstr>Pooling Layer</vt:lpstr>
      <vt:lpstr>Pooling Layer</vt:lpstr>
      <vt:lpstr>컨볼루션 뉴럴 네트워크 (CNN)</vt:lpstr>
      <vt:lpstr>컨볼루션 뉴럴 네트워크 (CNN)</vt:lpstr>
      <vt:lpstr>컨볼루션 뉴럴 네트워크 (CNN)</vt:lpstr>
      <vt:lpstr>컨볼루션 뉴럴 네트워크 (CNN)</vt:lpstr>
      <vt:lpstr>컨볼루션 뉴럴 네트워크 (CNN)</vt:lpstr>
      <vt:lpstr>Fully-Connected Layer</vt:lpstr>
      <vt:lpstr>컨볼루션 뉴럴 네트워크 (CNN)</vt:lpstr>
      <vt:lpstr>Softmax Layer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김진용</cp:lastModifiedBy>
  <cp:revision>368</cp:revision>
  <dcterms:modified xsi:type="dcterms:W3CDTF">2022-01-11T00:11:51Z</dcterms:modified>
</cp:coreProperties>
</file>