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48" y="4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181818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181818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181818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81818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181818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181818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008763"/>
            <a:ext cx="18288000" cy="120014"/>
          </a:xfrm>
          <a:custGeom>
            <a:avLst/>
            <a:gdLst/>
            <a:ahLst/>
            <a:cxnLst/>
            <a:rect l="l" t="t" r="r" b="b"/>
            <a:pathLst>
              <a:path w="18288000" h="120015">
                <a:moveTo>
                  <a:pt x="0" y="0"/>
                </a:moveTo>
                <a:lnTo>
                  <a:pt x="18287999" y="0"/>
                </a:lnTo>
                <a:lnTo>
                  <a:pt x="18287999" y="120011"/>
                </a:lnTo>
                <a:lnTo>
                  <a:pt x="0" y="120011"/>
                </a:lnTo>
                <a:lnTo>
                  <a:pt x="0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6221" y="988329"/>
            <a:ext cx="5372953" cy="962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181818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7550" y="3269698"/>
            <a:ext cx="14642465" cy="547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181818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28520" y="795718"/>
            <a:ext cx="19437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20" dirty="0">
                <a:solidFill>
                  <a:srgbClr val="181818"/>
                </a:solidFill>
                <a:latin typeface="Malgun Gothic"/>
                <a:cs typeface="Malgun Gothic"/>
              </a:rPr>
              <a:t>기말</a:t>
            </a:r>
            <a:r>
              <a:rPr sz="2600" spc="-15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600" spc="-200" dirty="0">
                <a:solidFill>
                  <a:srgbClr val="181818"/>
                </a:solidFill>
                <a:latin typeface="Malgun Gothic"/>
                <a:cs typeface="Malgun Gothic"/>
              </a:rPr>
              <a:t>프로젝트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795718"/>
            <a:ext cx="36449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181818"/>
                </a:solidFill>
                <a:latin typeface="Malgun Gothic"/>
                <a:cs typeface="Malgun Gothic"/>
              </a:rPr>
              <a:t>컴퓨터그래픽스</a:t>
            </a:r>
            <a:r>
              <a:rPr sz="2600" spc="-14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600" spc="-60" dirty="0">
                <a:solidFill>
                  <a:srgbClr val="181818"/>
                </a:solidFill>
                <a:latin typeface="Lucida Sans Unicode"/>
                <a:cs typeface="Lucida Sans Unicode"/>
              </a:rPr>
              <a:t>2024-</a:t>
            </a:r>
            <a:r>
              <a:rPr sz="2600" spc="-50" dirty="0">
                <a:solidFill>
                  <a:srgbClr val="181818"/>
                </a:solidFill>
                <a:latin typeface="Lucida Sans Unicode"/>
                <a:cs typeface="Lucida Sans Unicode"/>
              </a:rPr>
              <a:t>2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55116" y="3257966"/>
            <a:ext cx="8426450" cy="311086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440055" marR="5080" indent="-427990">
              <a:lnSpc>
                <a:spcPts val="11850"/>
              </a:lnSpc>
              <a:spcBef>
                <a:spcPts val="790"/>
              </a:spcBef>
            </a:pPr>
            <a:r>
              <a:rPr sz="10350" spc="-930" dirty="0"/>
              <a:t>컴퓨터그래픽스 </a:t>
            </a:r>
            <a:r>
              <a:rPr sz="10350" spc="-885" dirty="0"/>
              <a:t>기말</a:t>
            </a:r>
            <a:r>
              <a:rPr sz="10350" spc="-1045" dirty="0"/>
              <a:t> </a:t>
            </a:r>
            <a:r>
              <a:rPr sz="10350" spc="-930" dirty="0"/>
              <a:t>프로젝트</a:t>
            </a:r>
            <a:endParaRPr sz="10350"/>
          </a:p>
        </p:txBody>
      </p:sp>
      <p:sp>
        <p:nvSpPr>
          <p:cNvPr id="5" name="object 5"/>
          <p:cNvSpPr txBox="1"/>
          <p:nvPr/>
        </p:nvSpPr>
        <p:spPr>
          <a:xfrm>
            <a:off x="13941716" y="8737372"/>
            <a:ext cx="3330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181818"/>
                </a:solidFill>
                <a:latin typeface="Malgun Gothic"/>
                <a:cs typeface="Malgun Gothic"/>
              </a:rPr>
              <a:t>202204092</a:t>
            </a:r>
            <a:r>
              <a:rPr sz="3200" spc="9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200" spc="-320" dirty="0">
                <a:solidFill>
                  <a:srgbClr val="181818"/>
                </a:solidFill>
                <a:latin typeface="Malgun Gothic"/>
                <a:cs typeface="Malgun Gothic"/>
              </a:rPr>
              <a:t>이다은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7412" y="6728899"/>
            <a:ext cx="41001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181818"/>
                </a:solidFill>
                <a:latin typeface="Lucida Sans Unicode"/>
                <a:cs typeface="Lucida Sans Unicode"/>
              </a:rPr>
              <a:t>3D</a:t>
            </a:r>
            <a:r>
              <a:rPr sz="3500" spc="-254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3500" dirty="0">
                <a:solidFill>
                  <a:srgbClr val="181818"/>
                </a:solidFill>
                <a:latin typeface="Malgun Gothic"/>
                <a:cs typeface="Malgun Gothic"/>
              </a:rPr>
              <a:t>그래픽</a:t>
            </a:r>
            <a:r>
              <a:rPr sz="3500" spc="-30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dirty="0">
                <a:solidFill>
                  <a:srgbClr val="181818"/>
                </a:solidFill>
                <a:latin typeface="Malgun Gothic"/>
                <a:cs typeface="Malgun Gothic"/>
              </a:rPr>
              <a:t>엔진</a:t>
            </a:r>
            <a:r>
              <a:rPr sz="3500" spc="-30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25" dirty="0">
                <a:solidFill>
                  <a:srgbClr val="181818"/>
                </a:solidFill>
                <a:latin typeface="Malgun Gothic"/>
                <a:cs typeface="Malgun Gothic"/>
              </a:rPr>
              <a:t>구현</a:t>
            </a:r>
            <a:endParaRPr sz="3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109668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0"/>
                </a:moveTo>
                <a:lnTo>
                  <a:pt x="18287998" y="0"/>
                </a:lnTo>
                <a:lnTo>
                  <a:pt x="18287998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328638" y="795718"/>
            <a:ext cx="19437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20" dirty="0">
                <a:solidFill>
                  <a:srgbClr val="181818"/>
                </a:solidFill>
                <a:latin typeface="Malgun Gothic"/>
                <a:cs typeface="Malgun Gothic"/>
              </a:rPr>
              <a:t>프로젝트</a:t>
            </a:r>
            <a:r>
              <a:rPr sz="2600" spc="-13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600" spc="-180" dirty="0">
                <a:solidFill>
                  <a:srgbClr val="181818"/>
                </a:solidFill>
                <a:latin typeface="Malgun Gothic"/>
                <a:cs typeface="Malgun Gothic"/>
              </a:rPr>
              <a:t>배경</a:t>
            </a:r>
            <a:endParaRPr sz="26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24" y="3577673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24" y="4768298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8412" y="5954160"/>
            <a:ext cx="190499" cy="190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38412" y="7144785"/>
            <a:ext cx="190499" cy="190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38412" y="8335410"/>
            <a:ext cx="190499" cy="1904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목표:</a:t>
            </a:r>
            <a:r>
              <a:rPr spc="-280" dirty="0"/>
              <a:t> </a:t>
            </a:r>
            <a:r>
              <a:rPr spc="-45" dirty="0"/>
              <a:t>OpenGL을</a:t>
            </a:r>
            <a:r>
              <a:rPr spc="-340" dirty="0"/>
              <a:t> </a:t>
            </a:r>
            <a:r>
              <a:rPr spc="-450" dirty="0"/>
              <a:t>사용하여</a:t>
            </a:r>
            <a:r>
              <a:rPr spc="-280" dirty="0"/>
              <a:t> </a:t>
            </a:r>
            <a:r>
              <a:rPr spc="-65" dirty="0"/>
              <a:t>3D</a:t>
            </a:r>
            <a:r>
              <a:rPr spc="-290" dirty="0"/>
              <a:t> </a:t>
            </a:r>
            <a:r>
              <a:rPr spc="-450" dirty="0"/>
              <a:t>환경</a:t>
            </a:r>
            <a:r>
              <a:rPr spc="-280" dirty="0"/>
              <a:t> </a:t>
            </a:r>
            <a:r>
              <a:rPr spc="-450" dirty="0"/>
              <a:t>렌더링</a:t>
            </a:r>
            <a:r>
              <a:rPr spc="-280" dirty="0"/>
              <a:t> </a:t>
            </a:r>
            <a:r>
              <a:rPr spc="-475" dirty="0"/>
              <a:t>구현</a:t>
            </a:r>
          </a:p>
          <a:p>
            <a:pPr marL="12700">
              <a:lnSpc>
                <a:spcPct val="100000"/>
              </a:lnSpc>
              <a:spcBef>
                <a:spcPts val="3975"/>
              </a:spcBef>
            </a:pPr>
            <a:r>
              <a:rPr spc="-450" dirty="0"/>
              <a:t>주요</a:t>
            </a:r>
            <a:r>
              <a:rPr spc="-280" dirty="0"/>
              <a:t> </a:t>
            </a:r>
            <a:r>
              <a:rPr spc="-450" dirty="0"/>
              <a:t>구성</a:t>
            </a:r>
            <a:r>
              <a:rPr spc="-280" dirty="0"/>
              <a:t> </a:t>
            </a:r>
            <a:r>
              <a:rPr spc="-475" dirty="0"/>
              <a:t>요소</a:t>
            </a:r>
          </a:p>
          <a:p>
            <a:pPr marL="983615" marR="5080">
              <a:lnSpc>
                <a:spcPct val="173600"/>
              </a:lnSpc>
            </a:pPr>
            <a:r>
              <a:rPr spc="-105" dirty="0"/>
              <a:t>하늘박스(Skybox):</a:t>
            </a:r>
            <a:r>
              <a:rPr spc="-280" dirty="0"/>
              <a:t> </a:t>
            </a:r>
            <a:r>
              <a:rPr spc="-285" dirty="0"/>
              <a:t>6개의</a:t>
            </a:r>
            <a:r>
              <a:rPr spc="-275" dirty="0"/>
              <a:t> </a:t>
            </a:r>
            <a:r>
              <a:rPr spc="-450" dirty="0"/>
              <a:t>텍스처를</a:t>
            </a:r>
            <a:r>
              <a:rPr spc="-280" dirty="0"/>
              <a:t> </a:t>
            </a:r>
            <a:r>
              <a:rPr spc="-450" dirty="0"/>
              <a:t>사용하여</a:t>
            </a:r>
            <a:r>
              <a:rPr spc="-275" dirty="0"/>
              <a:t> </a:t>
            </a:r>
            <a:r>
              <a:rPr spc="-450" dirty="0"/>
              <a:t>하늘을</a:t>
            </a:r>
            <a:r>
              <a:rPr spc="-275" dirty="0"/>
              <a:t> </a:t>
            </a:r>
            <a:r>
              <a:rPr spc="-475" dirty="0"/>
              <a:t>표현 </a:t>
            </a:r>
            <a:r>
              <a:rPr spc="-10" dirty="0"/>
              <a:t>지형(Terrain):</a:t>
            </a:r>
            <a:r>
              <a:rPr spc="-320" dirty="0"/>
              <a:t> </a:t>
            </a:r>
            <a:r>
              <a:rPr spc="-450" dirty="0"/>
              <a:t>높이</a:t>
            </a:r>
            <a:r>
              <a:rPr spc="-280" dirty="0"/>
              <a:t> </a:t>
            </a:r>
            <a:r>
              <a:rPr spc="-450" dirty="0"/>
              <a:t>맵과</a:t>
            </a:r>
            <a:r>
              <a:rPr spc="-280" dirty="0"/>
              <a:t> </a:t>
            </a:r>
            <a:r>
              <a:rPr spc="-450" dirty="0"/>
              <a:t>텍스처를</a:t>
            </a:r>
            <a:r>
              <a:rPr spc="-280" dirty="0"/>
              <a:t> </a:t>
            </a:r>
            <a:r>
              <a:rPr spc="-450" dirty="0"/>
              <a:t>이용하여</a:t>
            </a:r>
            <a:r>
              <a:rPr spc="-280" dirty="0"/>
              <a:t> </a:t>
            </a:r>
            <a:r>
              <a:rPr spc="-450" dirty="0"/>
              <a:t>지형을</a:t>
            </a:r>
            <a:r>
              <a:rPr spc="-280" dirty="0"/>
              <a:t> </a:t>
            </a:r>
            <a:r>
              <a:rPr spc="-495" dirty="0"/>
              <a:t>렌더링 </a:t>
            </a:r>
            <a:r>
              <a:rPr spc="-25" dirty="0"/>
              <a:t>물(Water):</a:t>
            </a:r>
            <a:r>
              <a:rPr spc="-325" dirty="0"/>
              <a:t> </a:t>
            </a:r>
            <a:r>
              <a:rPr spc="-450" dirty="0"/>
              <a:t>물</a:t>
            </a:r>
            <a:r>
              <a:rPr spc="-280" dirty="0"/>
              <a:t> </a:t>
            </a:r>
            <a:r>
              <a:rPr spc="-450" dirty="0"/>
              <a:t>표면을</a:t>
            </a:r>
            <a:r>
              <a:rPr spc="-280" dirty="0"/>
              <a:t> </a:t>
            </a:r>
            <a:r>
              <a:rPr spc="-450" dirty="0"/>
              <a:t>텍스처와</a:t>
            </a:r>
            <a:r>
              <a:rPr spc="-280" dirty="0"/>
              <a:t> </a:t>
            </a:r>
            <a:r>
              <a:rPr spc="-450" dirty="0"/>
              <a:t>블렌딩</a:t>
            </a:r>
            <a:r>
              <a:rPr spc="-280" dirty="0"/>
              <a:t> </a:t>
            </a:r>
            <a:r>
              <a:rPr spc="-450" dirty="0"/>
              <a:t>기법으로</a:t>
            </a:r>
            <a:r>
              <a:rPr spc="-280" dirty="0"/>
              <a:t> </a:t>
            </a:r>
            <a:r>
              <a:rPr spc="-475" dirty="0"/>
              <a:t>처리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05"/>
              </a:spcBef>
            </a:pPr>
            <a:r>
              <a:rPr spc="-370" dirty="0"/>
              <a:t>1.</a:t>
            </a:r>
            <a:r>
              <a:rPr spc="-565" dirty="0"/>
              <a:t> </a:t>
            </a:r>
            <a:r>
              <a:rPr spc="-440" dirty="0"/>
              <a:t>개요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828675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388" y="0"/>
                </a:lnTo>
              </a:path>
            </a:pathLst>
          </a:custGeom>
          <a:ln w="38099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109668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0"/>
                </a:moveTo>
                <a:lnTo>
                  <a:pt x="18287998" y="0"/>
                </a:lnTo>
                <a:lnTo>
                  <a:pt x="18287998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28675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388" y="0"/>
                </a:lnTo>
              </a:path>
            </a:pathLst>
          </a:custGeom>
          <a:ln w="38099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0932" y="4133053"/>
            <a:ext cx="7362824" cy="55683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328638" y="795718"/>
            <a:ext cx="19437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20" dirty="0">
                <a:solidFill>
                  <a:srgbClr val="181818"/>
                </a:solidFill>
                <a:latin typeface="Malgun Gothic"/>
                <a:cs typeface="Malgun Gothic"/>
              </a:rPr>
              <a:t>프로젝트</a:t>
            </a:r>
            <a:r>
              <a:rPr sz="2600" spc="-13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600" spc="-180" dirty="0">
                <a:solidFill>
                  <a:srgbClr val="181818"/>
                </a:solidFill>
                <a:latin typeface="Malgun Gothic"/>
                <a:cs typeface="Malgun Gothic"/>
              </a:rPr>
              <a:t>배경</a:t>
            </a:r>
            <a:endParaRPr sz="2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6415"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spc="-365" dirty="0"/>
              <a:t> </a:t>
            </a:r>
            <a:r>
              <a:rPr spc="-415" dirty="0"/>
              <a:t>구현</a:t>
            </a:r>
            <a:r>
              <a:rPr spc="-365" dirty="0"/>
              <a:t> </a:t>
            </a:r>
            <a:r>
              <a:rPr spc="-95" dirty="0"/>
              <a:t>내용-</a:t>
            </a:r>
            <a:r>
              <a:rPr spc="-905" dirty="0"/>
              <a:t>1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3999" y="3587750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3999" y="4216400"/>
            <a:ext cx="142875" cy="1428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11250" y="2625712"/>
            <a:ext cx="9754235" cy="19113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500" spc="-355" dirty="0">
                <a:solidFill>
                  <a:srgbClr val="181818"/>
                </a:solidFill>
                <a:latin typeface="Malgun Gothic"/>
                <a:cs typeface="Malgun Gothic"/>
              </a:rPr>
              <a:t>하늘</a:t>
            </a:r>
            <a:r>
              <a:rPr sz="3500" spc="-22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80" dirty="0">
                <a:solidFill>
                  <a:srgbClr val="181818"/>
                </a:solidFill>
                <a:latin typeface="Malgun Gothic"/>
                <a:cs typeface="Malgun Gothic"/>
              </a:rPr>
              <a:t>박스</a:t>
            </a:r>
            <a:endParaRPr sz="3500">
              <a:latin typeface="Malgun Gothic"/>
              <a:cs typeface="Malgun Gothic"/>
            </a:endParaRPr>
          </a:p>
          <a:p>
            <a:pPr marL="767715" marR="5080">
              <a:lnSpc>
                <a:spcPts val="4950"/>
              </a:lnSpc>
              <a:spcBef>
                <a:spcPts val="100"/>
              </a:spcBef>
            </a:pPr>
            <a:r>
              <a:rPr sz="3500" spc="-229" dirty="0">
                <a:solidFill>
                  <a:srgbClr val="181818"/>
                </a:solidFill>
                <a:latin typeface="Malgun Gothic"/>
                <a:cs typeface="Malgun Gothic"/>
              </a:rPr>
              <a:t>6개의</a:t>
            </a:r>
            <a:r>
              <a:rPr sz="3500" spc="-22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55" dirty="0">
                <a:solidFill>
                  <a:srgbClr val="181818"/>
                </a:solidFill>
                <a:latin typeface="Malgun Gothic"/>
                <a:cs typeface="Malgun Gothic"/>
              </a:rPr>
              <a:t>큐브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55" dirty="0">
                <a:solidFill>
                  <a:srgbClr val="181818"/>
                </a:solidFill>
                <a:latin typeface="Malgun Gothic"/>
                <a:cs typeface="Malgun Gothic"/>
              </a:rPr>
              <a:t>텍스처를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55" dirty="0">
                <a:solidFill>
                  <a:srgbClr val="181818"/>
                </a:solidFill>
                <a:latin typeface="Malgun Gothic"/>
                <a:cs typeface="Malgun Gothic"/>
              </a:rPr>
              <a:t>사용하여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60" dirty="0">
                <a:solidFill>
                  <a:srgbClr val="181818"/>
                </a:solidFill>
                <a:latin typeface="Malgun Gothic"/>
                <a:cs typeface="Malgun Gothic"/>
              </a:rPr>
              <a:t>360도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55" dirty="0">
                <a:solidFill>
                  <a:srgbClr val="181818"/>
                </a:solidFill>
                <a:latin typeface="Malgun Gothic"/>
                <a:cs typeface="Malgun Gothic"/>
              </a:rPr>
              <a:t>하늘을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80" dirty="0">
                <a:solidFill>
                  <a:srgbClr val="181818"/>
                </a:solidFill>
                <a:latin typeface="Malgun Gothic"/>
                <a:cs typeface="Malgun Gothic"/>
              </a:rPr>
              <a:t>표현 </a:t>
            </a:r>
            <a:r>
              <a:rPr sz="3500" dirty="0">
                <a:solidFill>
                  <a:srgbClr val="181818"/>
                </a:solidFill>
                <a:latin typeface="Malgun Gothic"/>
                <a:cs typeface="Malgun Gothic"/>
              </a:rPr>
              <a:t>draw()</a:t>
            </a:r>
            <a:r>
              <a:rPr sz="3500" spc="-18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55" dirty="0">
                <a:solidFill>
                  <a:srgbClr val="181818"/>
                </a:solidFill>
                <a:latin typeface="Malgun Gothic"/>
                <a:cs typeface="Malgun Gothic"/>
              </a:rPr>
              <a:t>함수로</a:t>
            </a:r>
            <a:r>
              <a:rPr sz="3500" spc="-18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55" dirty="0">
                <a:solidFill>
                  <a:srgbClr val="181818"/>
                </a:solidFill>
                <a:latin typeface="Malgun Gothic"/>
                <a:cs typeface="Malgun Gothic"/>
              </a:rPr>
              <a:t>하늘</a:t>
            </a:r>
            <a:r>
              <a:rPr sz="3500" spc="-17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55" dirty="0">
                <a:solidFill>
                  <a:srgbClr val="181818"/>
                </a:solidFill>
                <a:latin typeface="Malgun Gothic"/>
                <a:cs typeface="Malgun Gothic"/>
              </a:rPr>
              <a:t>박스를</a:t>
            </a:r>
            <a:r>
              <a:rPr sz="3500" spc="-18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55" dirty="0">
                <a:solidFill>
                  <a:srgbClr val="181818"/>
                </a:solidFill>
                <a:latin typeface="Malgun Gothic"/>
                <a:cs typeface="Malgun Gothic"/>
              </a:rPr>
              <a:t>화면에</a:t>
            </a:r>
            <a:r>
              <a:rPr sz="3500" spc="-17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80" dirty="0">
                <a:solidFill>
                  <a:srgbClr val="181818"/>
                </a:solidFill>
                <a:latin typeface="Malgun Gothic"/>
                <a:cs typeface="Malgun Gothic"/>
              </a:rPr>
              <a:t>렌더링</a:t>
            </a:r>
            <a:endParaRPr sz="3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109668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0"/>
                </a:moveTo>
                <a:lnTo>
                  <a:pt x="18287998" y="0"/>
                </a:lnTo>
                <a:lnTo>
                  <a:pt x="18287998" y="38099"/>
                </a:lnTo>
                <a:lnTo>
                  <a:pt x="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28675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388" y="0"/>
                </a:lnTo>
              </a:path>
            </a:pathLst>
          </a:custGeom>
          <a:ln w="38099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1025" y="1029848"/>
            <a:ext cx="5581649" cy="4457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06324" y="5797341"/>
            <a:ext cx="4619624" cy="34575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spc="-365" dirty="0"/>
              <a:t> </a:t>
            </a:r>
            <a:r>
              <a:rPr spc="-415" dirty="0"/>
              <a:t>구현</a:t>
            </a:r>
            <a:r>
              <a:rPr spc="-365" dirty="0"/>
              <a:t> </a:t>
            </a:r>
            <a:r>
              <a:rPr spc="-95" dirty="0"/>
              <a:t>내용-</a:t>
            </a:r>
            <a:r>
              <a:rPr spc="-50" dirty="0"/>
              <a:t>2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9978" y="7475433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9978" y="8237433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9978" y="3424956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9978" y="4177431"/>
            <a:ext cx="142875" cy="1428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9978" y="4929906"/>
            <a:ext cx="142875" cy="1428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9978" y="5682381"/>
            <a:ext cx="142875" cy="1428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467228" y="2215268"/>
            <a:ext cx="9953625" cy="634301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3500" spc="-285" dirty="0">
                <a:solidFill>
                  <a:srgbClr val="181818"/>
                </a:solidFill>
                <a:latin typeface="Malgun Gothic"/>
                <a:cs typeface="Malgun Gothic"/>
              </a:rPr>
              <a:t>지형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10" dirty="0">
                <a:solidFill>
                  <a:srgbClr val="181818"/>
                </a:solidFill>
                <a:latin typeface="Malgun Gothic"/>
                <a:cs typeface="Malgun Gothic"/>
              </a:rPr>
              <a:t>렌더링</a:t>
            </a:r>
            <a:endParaRPr sz="3500">
              <a:latin typeface="Malgun Gothic"/>
              <a:cs typeface="Malgun Gothic"/>
            </a:endParaRPr>
          </a:p>
          <a:p>
            <a:pPr marL="767715">
              <a:lnSpc>
                <a:spcPct val="100000"/>
              </a:lnSpc>
              <a:spcBef>
                <a:spcPts val="1725"/>
              </a:spcBef>
            </a:pPr>
            <a:r>
              <a:rPr sz="3500" spc="-285" dirty="0">
                <a:solidFill>
                  <a:srgbClr val="181818"/>
                </a:solidFill>
                <a:latin typeface="Malgun Gothic"/>
                <a:cs typeface="Malgun Gothic"/>
              </a:rPr>
              <a:t>높이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285" dirty="0">
                <a:solidFill>
                  <a:srgbClr val="181818"/>
                </a:solidFill>
                <a:latin typeface="Malgun Gothic"/>
                <a:cs typeface="Malgun Gothic"/>
              </a:rPr>
              <a:t>맵을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05" dirty="0">
                <a:solidFill>
                  <a:srgbClr val="181818"/>
                </a:solidFill>
                <a:latin typeface="Malgun Gothic"/>
                <a:cs typeface="Malgun Gothic"/>
              </a:rPr>
              <a:t>사용하여</a:t>
            </a:r>
            <a:endParaRPr sz="3500">
              <a:latin typeface="Malgun Gothic"/>
              <a:cs typeface="Malgun Gothic"/>
            </a:endParaRPr>
          </a:p>
          <a:p>
            <a:pPr marL="767715" marR="942975">
              <a:lnSpc>
                <a:spcPts val="5930"/>
              </a:lnSpc>
              <a:spcBef>
                <a:spcPts val="480"/>
              </a:spcBef>
            </a:pPr>
            <a:r>
              <a:rPr sz="3500" spc="-285" dirty="0">
                <a:solidFill>
                  <a:srgbClr val="181818"/>
                </a:solidFill>
                <a:latin typeface="Malgun Gothic"/>
                <a:cs typeface="Malgun Gothic"/>
              </a:rPr>
              <a:t>지형의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285" dirty="0">
                <a:solidFill>
                  <a:srgbClr val="181818"/>
                </a:solidFill>
                <a:latin typeface="Malgun Gothic"/>
                <a:cs typeface="Malgun Gothic"/>
              </a:rPr>
              <a:t>높이를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285" dirty="0">
                <a:solidFill>
                  <a:srgbClr val="181818"/>
                </a:solidFill>
                <a:latin typeface="Malgun Gothic"/>
                <a:cs typeface="Malgun Gothic"/>
              </a:rPr>
              <a:t>계산하고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285" dirty="0">
                <a:solidFill>
                  <a:srgbClr val="181818"/>
                </a:solidFill>
                <a:latin typeface="Malgun Gothic"/>
                <a:cs typeface="Malgun Gothic"/>
              </a:rPr>
              <a:t>텍스처를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10" dirty="0">
                <a:solidFill>
                  <a:srgbClr val="181818"/>
                </a:solidFill>
                <a:latin typeface="Malgun Gothic"/>
                <a:cs typeface="Malgun Gothic"/>
              </a:rPr>
              <a:t>매핑 </a:t>
            </a:r>
            <a:r>
              <a:rPr sz="3500" spc="95" dirty="0">
                <a:solidFill>
                  <a:srgbClr val="181818"/>
                </a:solidFill>
                <a:latin typeface="Malgun Gothic"/>
                <a:cs typeface="Malgun Gothic"/>
              </a:rPr>
              <a:t>LOD(Level</a:t>
            </a:r>
            <a:r>
              <a:rPr sz="3500" spc="-15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dirty="0">
                <a:solidFill>
                  <a:srgbClr val="181818"/>
                </a:solidFill>
                <a:latin typeface="Malgun Gothic"/>
                <a:cs typeface="Malgun Gothic"/>
              </a:rPr>
              <a:t>of</a:t>
            </a:r>
            <a:r>
              <a:rPr sz="3500" spc="-15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dirty="0">
                <a:solidFill>
                  <a:srgbClr val="181818"/>
                </a:solidFill>
                <a:latin typeface="Malgun Gothic"/>
                <a:cs typeface="Malgun Gothic"/>
              </a:rPr>
              <a:t>Detail)</a:t>
            </a:r>
            <a:r>
              <a:rPr sz="3500" spc="-15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285" dirty="0">
                <a:solidFill>
                  <a:srgbClr val="181818"/>
                </a:solidFill>
                <a:latin typeface="Malgun Gothic"/>
                <a:cs typeface="Malgun Gothic"/>
              </a:rPr>
              <a:t>기법으로</a:t>
            </a:r>
            <a:r>
              <a:rPr sz="3500" spc="-15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285" dirty="0">
                <a:solidFill>
                  <a:srgbClr val="181818"/>
                </a:solidFill>
                <a:latin typeface="Malgun Gothic"/>
                <a:cs typeface="Malgun Gothic"/>
              </a:rPr>
              <a:t>성능</a:t>
            </a:r>
            <a:r>
              <a:rPr sz="3500" spc="-15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10" dirty="0">
                <a:solidFill>
                  <a:srgbClr val="181818"/>
                </a:solidFill>
                <a:latin typeface="Malgun Gothic"/>
                <a:cs typeface="Malgun Gothic"/>
              </a:rPr>
              <a:t>최적화 </a:t>
            </a:r>
            <a:r>
              <a:rPr sz="3500" spc="-285" dirty="0">
                <a:solidFill>
                  <a:srgbClr val="181818"/>
                </a:solidFill>
                <a:latin typeface="Malgun Gothic"/>
                <a:cs typeface="Malgun Gothic"/>
              </a:rPr>
              <a:t>지형에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285" dirty="0">
                <a:solidFill>
                  <a:srgbClr val="181818"/>
                </a:solidFill>
                <a:latin typeface="Malgun Gothic"/>
                <a:cs typeface="Malgun Gothic"/>
              </a:rPr>
              <a:t>물을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285" dirty="0">
                <a:solidFill>
                  <a:srgbClr val="181818"/>
                </a:solidFill>
                <a:latin typeface="Malgun Gothic"/>
                <a:cs typeface="Malgun Gothic"/>
              </a:rPr>
              <a:t>추가하여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285" dirty="0">
                <a:solidFill>
                  <a:srgbClr val="181818"/>
                </a:solidFill>
                <a:latin typeface="Malgun Gothic"/>
                <a:cs typeface="Malgun Gothic"/>
              </a:rPr>
              <a:t>현실적인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285" dirty="0">
                <a:solidFill>
                  <a:srgbClr val="181818"/>
                </a:solidFill>
                <a:latin typeface="Malgun Gothic"/>
                <a:cs typeface="Malgun Gothic"/>
              </a:rPr>
              <a:t>환경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10" dirty="0">
                <a:solidFill>
                  <a:srgbClr val="181818"/>
                </a:solidFill>
                <a:latin typeface="Malgun Gothic"/>
                <a:cs typeface="Malgun Gothic"/>
              </a:rPr>
              <a:t>구현</a:t>
            </a:r>
            <a:endParaRPr sz="3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420"/>
              </a:spcBef>
            </a:pPr>
            <a:r>
              <a:rPr sz="3500" spc="-350" dirty="0">
                <a:solidFill>
                  <a:srgbClr val="181818"/>
                </a:solidFill>
                <a:latin typeface="Malgun Gothic"/>
                <a:cs typeface="Malgun Gothic"/>
              </a:rPr>
              <a:t>물</a:t>
            </a:r>
            <a:r>
              <a:rPr sz="3500" spc="-22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90" dirty="0">
                <a:solidFill>
                  <a:srgbClr val="181818"/>
                </a:solidFill>
                <a:latin typeface="Malgun Gothic"/>
                <a:cs typeface="Malgun Gothic"/>
              </a:rPr>
              <a:t>표현</a:t>
            </a:r>
            <a:endParaRPr sz="3500">
              <a:latin typeface="Malgun Gothic"/>
              <a:cs typeface="Malgun Gothic"/>
            </a:endParaRPr>
          </a:p>
          <a:p>
            <a:pPr marL="767715" marR="5080">
              <a:lnSpc>
                <a:spcPts val="6000"/>
              </a:lnSpc>
              <a:spcBef>
                <a:spcPts val="300"/>
              </a:spcBef>
            </a:pPr>
            <a:r>
              <a:rPr sz="3500" spc="-355" dirty="0">
                <a:solidFill>
                  <a:srgbClr val="181818"/>
                </a:solidFill>
                <a:latin typeface="Malgun Gothic"/>
                <a:cs typeface="Malgun Gothic"/>
              </a:rPr>
              <a:t>텍스처</a:t>
            </a:r>
            <a:r>
              <a:rPr sz="3500" spc="-229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55" dirty="0">
                <a:solidFill>
                  <a:srgbClr val="181818"/>
                </a:solidFill>
                <a:latin typeface="Malgun Gothic"/>
                <a:cs typeface="Malgun Gothic"/>
              </a:rPr>
              <a:t>매핑과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55" dirty="0">
                <a:solidFill>
                  <a:srgbClr val="181818"/>
                </a:solidFill>
                <a:latin typeface="Malgun Gothic"/>
                <a:cs typeface="Malgun Gothic"/>
              </a:rPr>
              <a:t>블렌딩을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55" dirty="0">
                <a:solidFill>
                  <a:srgbClr val="181818"/>
                </a:solidFill>
                <a:latin typeface="Malgun Gothic"/>
                <a:cs typeface="Malgun Gothic"/>
              </a:rPr>
              <a:t>사용하여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50" dirty="0">
                <a:solidFill>
                  <a:srgbClr val="181818"/>
                </a:solidFill>
                <a:latin typeface="Malgun Gothic"/>
                <a:cs typeface="Malgun Gothic"/>
              </a:rPr>
              <a:t>물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55" dirty="0">
                <a:solidFill>
                  <a:srgbClr val="181818"/>
                </a:solidFill>
                <a:latin typeface="Malgun Gothic"/>
                <a:cs typeface="Malgun Gothic"/>
              </a:rPr>
              <a:t>표현을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80" dirty="0">
                <a:solidFill>
                  <a:srgbClr val="181818"/>
                </a:solidFill>
                <a:latin typeface="Malgun Gothic"/>
                <a:cs typeface="Malgun Gothic"/>
              </a:rPr>
              <a:t>렌더링 </a:t>
            </a:r>
            <a:r>
              <a:rPr sz="3500" spc="-355" dirty="0">
                <a:solidFill>
                  <a:srgbClr val="181818"/>
                </a:solidFill>
                <a:latin typeface="Malgun Gothic"/>
                <a:cs typeface="Malgun Gothic"/>
              </a:rPr>
              <a:t>수면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55" dirty="0">
                <a:solidFill>
                  <a:srgbClr val="181818"/>
                </a:solidFill>
                <a:latin typeface="Malgun Gothic"/>
                <a:cs typeface="Malgun Gothic"/>
              </a:rPr>
              <a:t>높이를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55" dirty="0">
                <a:solidFill>
                  <a:srgbClr val="181818"/>
                </a:solidFill>
                <a:latin typeface="Malgun Gothic"/>
                <a:cs typeface="Malgun Gothic"/>
              </a:rPr>
              <a:t>동적으로</a:t>
            </a:r>
            <a:r>
              <a:rPr sz="3500" spc="-21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3500" spc="-380" dirty="0">
                <a:solidFill>
                  <a:srgbClr val="181818"/>
                </a:solidFill>
                <a:latin typeface="Malgun Gothic"/>
                <a:cs typeface="Malgun Gothic"/>
              </a:rPr>
              <a:t>표현</a:t>
            </a:r>
            <a:endParaRPr sz="3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3.</a:t>
            </a:r>
            <a:r>
              <a:rPr spc="-415" dirty="0"/>
              <a:t> 소감 </a:t>
            </a:r>
            <a:r>
              <a:rPr spc="-380" dirty="0"/>
              <a:t>및</a:t>
            </a:r>
            <a:r>
              <a:rPr spc="-415" dirty="0"/>
              <a:t> </a:t>
            </a:r>
            <a:r>
              <a:rPr spc="-450" dirty="0"/>
              <a:t>마무리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47750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388" y="0"/>
                </a:lnTo>
              </a:path>
            </a:pathLst>
          </a:custGeom>
          <a:ln w="38099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479" y="4824637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27790" y="4528073"/>
            <a:ext cx="5714365" cy="355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4">
              <a:lnSpc>
                <a:spcPct val="122700"/>
              </a:lnSpc>
              <a:spcBef>
                <a:spcPts val="100"/>
              </a:spcBef>
            </a:pPr>
            <a:r>
              <a:rPr sz="2700" spc="55" dirty="0">
                <a:solidFill>
                  <a:srgbClr val="181818"/>
                </a:solidFill>
                <a:latin typeface="Malgun Gothic"/>
                <a:cs typeface="Malgun Gothic"/>
              </a:rPr>
              <a:t>launch():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미사일을</a:t>
            </a:r>
            <a:r>
              <a:rPr sz="2700" spc="-16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발사할</a:t>
            </a:r>
            <a:r>
              <a:rPr sz="2700" spc="-16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0" dirty="0">
                <a:solidFill>
                  <a:srgbClr val="181818"/>
                </a:solidFill>
                <a:latin typeface="Malgun Gothic"/>
                <a:cs typeface="Malgun Gothic"/>
              </a:rPr>
              <a:t>때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초기</a:t>
            </a:r>
            <a:r>
              <a:rPr sz="2700" spc="-16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135" dirty="0">
                <a:solidFill>
                  <a:srgbClr val="181818"/>
                </a:solidFill>
                <a:latin typeface="Malgun Gothic"/>
                <a:cs typeface="Malgun Gothic"/>
              </a:rPr>
              <a:t>위치, </a:t>
            </a:r>
            <a:r>
              <a:rPr sz="2700" spc="-165" dirty="0">
                <a:solidFill>
                  <a:srgbClr val="181818"/>
                </a:solidFill>
                <a:latin typeface="Malgun Gothic"/>
                <a:cs typeface="Malgun Gothic"/>
              </a:rPr>
              <a:t>방향,</a:t>
            </a:r>
            <a:r>
              <a:rPr sz="2700" spc="-15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속도를</a:t>
            </a:r>
            <a:r>
              <a:rPr sz="2700" spc="-15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5" dirty="0">
                <a:solidFill>
                  <a:srgbClr val="181818"/>
                </a:solidFill>
                <a:latin typeface="Malgun Gothic"/>
                <a:cs typeface="Malgun Gothic"/>
              </a:rPr>
              <a:t>설정.</a:t>
            </a:r>
            <a:endParaRPr sz="2700">
              <a:latin typeface="Malgun Gothic"/>
              <a:cs typeface="Malgun Gothic"/>
            </a:endParaRPr>
          </a:p>
          <a:p>
            <a:pPr marL="1318260" marR="469900" indent="-1306195">
              <a:lnSpc>
                <a:spcPct val="122700"/>
              </a:lnSpc>
            </a:pPr>
            <a:r>
              <a:rPr sz="2700" dirty="0">
                <a:solidFill>
                  <a:srgbClr val="181818"/>
                </a:solidFill>
                <a:latin typeface="Malgun Gothic"/>
                <a:cs typeface="Malgun Gothic"/>
              </a:rPr>
              <a:t>update():</a:t>
            </a:r>
            <a:r>
              <a:rPr sz="2700" spc="-8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미사일의</a:t>
            </a:r>
            <a:r>
              <a:rPr sz="2700" spc="-7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이동</a:t>
            </a:r>
            <a:r>
              <a:rPr sz="2700" spc="-7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업데이트</a:t>
            </a:r>
            <a:r>
              <a:rPr sz="2700" spc="-7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320" dirty="0">
                <a:solidFill>
                  <a:srgbClr val="181818"/>
                </a:solidFill>
                <a:latin typeface="Malgun Gothic"/>
                <a:cs typeface="Malgun Gothic"/>
              </a:rPr>
              <a:t>및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충돌</a:t>
            </a:r>
            <a:r>
              <a:rPr sz="2700" spc="-16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5" dirty="0">
                <a:solidFill>
                  <a:srgbClr val="181818"/>
                </a:solidFill>
                <a:latin typeface="Malgun Gothic"/>
                <a:cs typeface="Malgun Gothic"/>
              </a:rPr>
              <a:t>검사.</a:t>
            </a:r>
            <a:endParaRPr sz="2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700" dirty="0">
                <a:solidFill>
                  <a:srgbClr val="181818"/>
                </a:solidFill>
                <a:latin typeface="Malgun Gothic"/>
                <a:cs typeface="Malgun Gothic"/>
              </a:rPr>
              <a:t>checkCollision():</a:t>
            </a:r>
            <a:r>
              <a:rPr sz="2700" spc="-13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미사일</a:t>
            </a:r>
            <a:r>
              <a:rPr sz="2700" spc="-13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지형</a:t>
            </a:r>
            <a:r>
              <a:rPr sz="2700" spc="-13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충돌</a:t>
            </a:r>
            <a:r>
              <a:rPr sz="2700" spc="-13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300" dirty="0">
                <a:solidFill>
                  <a:srgbClr val="181818"/>
                </a:solidFill>
                <a:latin typeface="Malgun Gothic"/>
                <a:cs typeface="Malgun Gothic"/>
              </a:rPr>
              <a:t>확인</a:t>
            </a:r>
            <a:endParaRPr sz="2700">
              <a:latin typeface="Malgun Gothic"/>
              <a:cs typeface="Malgun Gothic"/>
            </a:endParaRPr>
          </a:p>
          <a:p>
            <a:pPr marL="12700" marR="299720" indent="2200275">
              <a:lnSpc>
                <a:spcPct val="122700"/>
              </a:lnSpc>
            </a:pPr>
            <a:r>
              <a:rPr sz="2700" spc="-270" dirty="0">
                <a:solidFill>
                  <a:srgbClr val="181818"/>
                </a:solidFill>
                <a:latin typeface="Malgun Gothic"/>
                <a:cs typeface="Malgun Gothic"/>
              </a:rPr>
              <a:t>및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충돌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0" dirty="0">
                <a:solidFill>
                  <a:srgbClr val="181818"/>
                </a:solidFill>
                <a:latin typeface="Malgun Gothic"/>
                <a:cs typeface="Malgun Gothic"/>
              </a:rPr>
              <a:t>시</a:t>
            </a:r>
            <a:r>
              <a:rPr sz="2700" spc="-16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0" dirty="0">
                <a:solidFill>
                  <a:srgbClr val="181818"/>
                </a:solidFill>
                <a:latin typeface="Malgun Gothic"/>
                <a:cs typeface="Malgun Gothic"/>
              </a:rPr>
              <a:t>비활성화. </a:t>
            </a:r>
            <a:r>
              <a:rPr sz="2700" dirty="0">
                <a:solidFill>
                  <a:srgbClr val="181818"/>
                </a:solidFill>
                <a:latin typeface="Malgun Gothic"/>
                <a:cs typeface="Malgun Gothic"/>
              </a:rPr>
              <a:t>deactivate():</a:t>
            </a:r>
            <a:r>
              <a:rPr sz="2700" spc="-5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미사일을</a:t>
            </a:r>
            <a:r>
              <a:rPr sz="2700" spc="-5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비활성화</a:t>
            </a:r>
            <a:r>
              <a:rPr sz="2700" spc="-5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110" dirty="0">
                <a:solidFill>
                  <a:srgbClr val="181818"/>
                </a:solidFill>
                <a:latin typeface="Malgun Gothic"/>
                <a:cs typeface="Malgun Gothic"/>
              </a:rPr>
              <a:t>설정.</a:t>
            </a:r>
            <a:endParaRPr sz="27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479" y="5834287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479" y="6843937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479" y="7853587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856" y="4824637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81167" y="4528073"/>
            <a:ext cx="7289800" cy="10350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700" spc="-20" dirty="0">
                <a:solidFill>
                  <a:srgbClr val="181818"/>
                </a:solidFill>
                <a:latin typeface="Malgun Gothic"/>
                <a:cs typeface="Malgun Gothic"/>
              </a:rPr>
              <a:t>getHeight(x,</a:t>
            </a:r>
            <a:r>
              <a:rPr sz="2700" spc="-16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114" dirty="0">
                <a:solidFill>
                  <a:srgbClr val="181818"/>
                </a:solidFill>
                <a:latin typeface="Malgun Gothic"/>
                <a:cs typeface="Malgun Gothic"/>
              </a:rPr>
              <a:t>z):</a:t>
            </a:r>
            <a:r>
              <a:rPr sz="2700" spc="-15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지형의</a:t>
            </a:r>
            <a:r>
              <a:rPr sz="2700" spc="-16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높이와</a:t>
            </a:r>
            <a:r>
              <a:rPr sz="2700" spc="-15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미사일의</a:t>
            </a:r>
            <a:r>
              <a:rPr sz="2700" spc="-16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높이</a:t>
            </a:r>
            <a:r>
              <a:rPr sz="2700" spc="-15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70" dirty="0">
                <a:solidFill>
                  <a:srgbClr val="181818"/>
                </a:solidFill>
                <a:latin typeface="Malgun Gothic"/>
                <a:cs typeface="Malgun Gothic"/>
              </a:rPr>
              <a:t>비교.</a:t>
            </a:r>
            <a:endParaRPr sz="2700">
              <a:latin typeface="Malgun Gothic"/>
              <a:cs typeface="Malgun Gothic"/>
            </a:endParaRPr>
          </a:p>
          <a:p>
            <a:pPr marL="920750">
              <a:lnSpc>
                <a:spcPct val="100000"/>
              </a:lnSpc>
              <a:spcBef>
                <a:spcPts val="735"/>
              </a:spcBef>
            </a:pPr>
            <a:r>
              <a:rPr sz="2700" spc="325" dirty="0">
                <a:solidFill>
                  <a:srgbClr val="181818"/>
                </a:solidFill>
                <a:latin typeface="Malgun Gothic"/>
                <a:cs typeface="Malgun Gothic"/>
              </a:rPr>
              <a:t>-</a:t>
            </a:r>
            <a:r>
              <a:rPr sz="2700" spc="-285" dirty="0">
                <a:solidFill>
                  <a:srgbClr val="181818"/>
                </a:solidFill>
                <a:latin typeface="Malgun Gothic"/>
                <a:cs typeface="Malgun Gothic"/>
              </a:rPr>
              <a:t>&gt;</a:t>
            </a:r>
            <a:r>
              <a:rPr sz="2700" spc="-16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지형과의</a:t>
            </a:r>
            <a:r>
              <a:rPr sz="2700" spc="-16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충돌</a:t>
            </a:r>
            <a:r>
              <a:rPr sz="2700" spc="-16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처리를</a:t>
            </a:r>
            <a:r>
              <a:rPr sz="2700" spc="-16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5" dirty="0">
                <a:solidFill>
                  <a:srgbClr val="181818"/>
                </a:solidFill>
                <a:latin typeface="Malgun Gothic"/>
                <a:cs typeface="Malgun Gothic"/>
              </a:rPr>
              <a:t>위함.</a:t>
            </a:r>
            <a:endParaRPr sz="2700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4071" y="7555455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749382" y="7258891"/>
            <a:ext cx="10259060" cy="2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2700"/>
              </a:lnSpc>
              <a:spcBef>
                <a:spcPts val="100"/>
              </a:spcBef>
            </a:pP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사용자가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스페이스바를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누르면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40" dirty="0">
                <a:solidFill>
                  <a:srgbClr val="181818"/>
                </a:solidFill>
                <a:latin typeface="Malgun Gothic"/>
                <a:cs typeface="Malgun Gothic"/>
              </a:rPr>
              <a:t>fireMissile()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함수가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호출되어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미사일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160" dirty="0">
                <a:solidFill>
                  <a:srgbClr val="181818"/>
                </a:solidFill>
                <a:latin typeface="Malgun Gothic"/>
                <a:cs typeface="Malgun Gothic"/>
              </a:rPr>
              <a:t>발사.</a:t>
            </a:r>
            <a:r>
              <a:rPr sz="2700" spc="13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0" dirty="0">
                <a:solidFill>
                  <a:srgbClr val="181818"/>
                </a:solidFill>
                <a:latin typeface="Malgun Gothic"/>
                <a:cs typeface="Malgun Gothic"/>
              </a:rPr>
              <a:t>매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프레임마다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20" dirty="0">
                <a:solidFill>
                  <a:srgbClr val="181818"/>
                </a:solidFill>
                <a:latin typeface="Malgun Gothic"/>
                <a:cs typeface="Malgun Gothic"/>
              </a:rPr>
              <a:t>update()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함수에서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미사일의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위치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25" dirty="0">
                <a:solidFill>
                  <a:srgbClr val="181818"/>
                </a:solidFill>
                <a:latin typeface="Malgun Gothic"/>
                <a:cs typeface="Malgun Gothic"/>
              </a:rPr>
              <a:t>업데이트하고,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충돌을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0" dirty="0">
                <a:solidFill>
                  <a:srgbClr val="181818"/>
                </a:solidFill>
                <a:latin typeface="Malgun Gothic"/>
                <a:cs typeface="Malgun Gothic"/>
              </a:rPr>
              <a:t>검</a:t>
            </a:r>
            <a:r>
              <a:rPr sz="2700" spc="-9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사하여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비활성화된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미사일은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리스트에서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160" dirty="0">
                <a:solidFill>
                  <a:srgbClr val="181818"/>
                </a:solidFill>
                <a:latin typeface="Malgun Gothic"/>
                <a:cs typeface="Malgun Gothic"/>
              </a:rPr>
              <a:t>제거.</a:t>
            </a:r>
            <a:endParaRPr sz="27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735"/>
              </a:spcBef>
            </a:pPr>
            <a:r>
              <a:rPr sz="2700" spc="-40" dirty="0">
                <a:solidFill>
                  <a:srgbClr val="181818"/>
                </a:solidFill>
                <a:latin typeface="Malgun Gothic"/>
                <a:cs typeface="Malgun Gothic"/>
              </a:rPr>
              <a:t>OpenGL을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사용하여</a:t>
            </a:r>
            <a:r>
              <a:rPr sz="2700" spc="-16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미사일의</a:t>
            </a:r>
            <a:r>
              <a:rPr sz="2700" spc="-16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위치를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75" dirty="0">
                <a:solidFill>
                  <a:srgbClr val="181818"/>
                </a:solidFill>
                <a:latin typeface="Malgun Gothic"/>
                <a:cs typeface="Malgun Gothic"/>
              </a:rPr>
              <a:t>화면에</a:t>
            </a:r>
            <a:r>
              <a:rPr sz="2700" spc="-165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25" dirty="0">
                <a:solidFill>
                  <a:srgbClr val="181818"/>
                </a:solidFill>
                <a:latin typeface="Malgun Gothic"/>
                <a:cs typeface="Malgun Gothic"/>
              </a:rPr>
              <a:t>그림.</a:t>
            </a:r>
            <a:endParaRPr sz="2700">
              <a:latin typeface="Malgun Gothic"/>
              <a:cs typeface="Malgun Gothic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4071" y="8060280"/>
            <a:ext cx="104775" cy="1047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4071" y="9069930"/>
            <a:ext cx="104775" cy="10477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30224" y="3792384"/>
            <a:ext cx="24422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14" dirty="0">
                <a:solidFill>
                  <a:srgbClr val="181818"/>
                </a:solidFill>
                <a:latin typeface="Malgun Gothic"/>
                <a:cs typeface="Malgun Gothic"/>
              </a:rPr>
              <a:t>&lt;Missile</a:t>
            </a:r>
            <a:r>
              <a:rPr sz="2700" spc="-17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300" dirty="0">
                <a:solidFill>
                  <a:srgbClr val="181818"/>
                </a:solidFill>
                <a:latin typeface="Malgun Gothic"/>
                <a:cs typeface="Malgun Gothic"/>
              </a:rPr>
              <a:t>클래스&gt;</a:t>
            </a:r>
            <a:endParaRPr sz="27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0532" y="3794289"/>
            <a:ext cx="25355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40" dirty="0">
                <a:solidFill>
                  <a:srgbClr val="181818"/>
                </a:solidFill>
                <a:latin typeface="Malgun Gothic"/>
                <a:cs typeface="Malgun Gothic"/>
              </a:rPr>
              <a:t>&lt;Terrain</a:t>
            </a:r>
            <a:r>
              <a:rPr sz="2700" spc="-16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300" dirty="0">
                <a:solidFill>
                  <a:srgbClr val="181818"/>
                </a:solidFill>
                <a:latin typeface="Malgun Gothic"/>
                <a:cs typeface="Malgun Gothic"/>
              </a:rPr>
              <a:t>클래스&gt;</a:t>
            </a:r>
            <a:endParaRPr sz="27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8356" y="6525580"/>
            <a:ext cx="21996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30" dirty="0">
                <a:solidFill>
                  <a:srgbClr val="181818"/>
                </a:solidFill>
                <a:latin typeface="Malgun Gothic"/>
                <a:cs typeface="Malgun Gothic"/>
              </a:rPr>
              <a:t>&lt;Main</a:t>
            </a:r>
            <a:r>
              <a:rPr sz="2700" spc="-140" dirty="0">
                <a:solidFill>
                  <a:srgbClr val="181818"/>
                </a:solidFill>
                <a:latin typeface="Malgun Gothic"/>
                <a:cs typeface="Malgun Gothic"/>
              </a:rPr>
              <a:t> </a:t>
            </a:r>
            <a:r>
              <a:rPr sz="2700" spc="-300" dirty="0">
                <a:solidFill>
                  <a:srgbClr val="181818"/>
                </a:solidFill>
                <a:latin typeface="Malgun Gothic"/>
                <a:cs typeface="Malgun Gothic"/>
              </a:rPr>
              <a:t>클래스&gt;</a:t>
            </a:r>
            <a:endParaRPr sz="2700">
              <a:latin typeface="Malgun Gothic"/>
              <a:cs typeface="Malgun Gothic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729" y="2912530"/>
            <a:ext cx="142875" cy="14287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200579" y="2674469"/>
            <a:ext cx="22167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395" dirty="0">
                <a:solidFill>
                  <a:srgbClr val="181818"/>
                </a:solidFill>
                <a:latin typeface="Malgun Gothic"/>
                <a:cs typeface="Malgun Gothic"/>
              </a:rPr>
              <a:t>구현 실패 </a:t>
            </a:r>
            <a:r>
              <a:rPr sz="3500" spc="-100" dirty="0">
                <a:solidFill>
                  <a:srgbClr val="181818"/>
                </a:solidFill>
                <a:latin typeface="Malgun Gothic"/>
                <a:cs typeface="Malgun Gothic"/>
              </a:rPr>
              <a:t>↓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07507" y="3640498"/>
            <a:ext cx="23495" cy="5841365"/>
          </a:xfrm>
          <a:custGeom>
            <a:avLst/>
            <a:gdLst/>
            <a:ahLst/>
            <a:cxnLst/>
            <a:rect l="l" t="t" r="r" b="b"/>
            <a:pathLst>
              <a:path w="23495" h="5841365">
                <a:moveTo>
                  <a:pt x="22908" y="5840978"/>
                </a:moveTo>
                <a:lnTo>
                  <a:pt x="0" y="0"/>
                </a:lnTo>
              </a:path>
            </a:pathLst>
          </a:custGeom>
          <a:ln w="19049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242</Words>
  <Application>Microsoft Office PowerPoint</Application>
  <PresentationFormat>사용자 지정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Malgun Gothic</vt:lpstr>
      <vt:lpstr>Lucida Sans Unicode</vt:lpstr>
      <vt:lpstr>Office Theme</vt:lpstr>
      <vt:lpstr>컴퓨터그래픽스 기말 프로젝트</vt:lpstr>
      <vt:lpstr>1. 개요</vt:lpstr>
      <vt:lpstr>2. 구현 내용-1</vt:lpstr>
      <vt:lpstr>2. 구현 내용-2</vt:lpstr>
      <vt:lpstr>3. 소감 및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블랙 화이트 심플한 비지니스 프로젝트 프레젠테이션</dc:title>
  <dc:creator>이다은</dc:creator>
  <cp:keywords>DAGZGxvw79w,BAFyD7BkTkY</cp:keywords>
  <cp:lastModifiedBy>이다은</cp:lastModifiedBy>
  <cp:revision>1</cp:revision>
  <dcterms:created xsi:type="dcterms:W3CDTF">2024-12-12T20:02:20Z</dcterms:created>
  <dcterms:modified xsi:type="dcterms:W3CDTF">2024-12-12T20:03:20Z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2024-12-12T00:00:00Z</vt:filetime>
  </property>
  <property fmtid="{D5CDD505-2E9C-101B-9397-08002B2CF9AE}" pid="3" name="Creator">
    <vt:lpwstr>Canva</vt:lpwstr>
  </property>
  <property fmtid="{D5CDD505-2E9C-101B-9397-08002B2CF9AE}" pid="4" name="LastSaved">
    <vt:filetime>2024-12-12T00:00:00Z</vt:filetime>
  </property>
  <property fmtid="{D5CDD505-2E9C-101B-9397-08002B2CF9AE}" pid="5" name="Producer">
    <vt:lpwstr>Canva</vt:lpwstr>
  </property>
</Properties>
</file>