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688" r:id="rId3"/>
    <p:sldId id="692" r:id="rId4"/>
    <p:sldId id="930" r:id="rId5"/>
    <p:sldId id="980" r:id="rId6"/>
    <p:sldId id="952" r:id="rId7"/>
    <p:sldId id="959" r:id="rId8"/>
    <p:sldId id="954" r:id="rId9"/>
    <p:sldId id="956" r:id="rId10"/>
    <p:sldId id="961" r:id="rId11"/>
    <p:sldId id="962" r:id="rId12"/>
    <p:sldId id="963" r:id="rId13"/>
    <p:sldId id="964" r:id="rId14"/>
    <p:sldId id="965" r:id="rId15"/>
    <p:sldId id="966" r:id="rId16"/>
    <p:sldId id="968" r:id="rId17"/>
    <p:sldId id="967" r:id="rId18"/>
    <p:sldId id="969" r:id="rId19"/>
    <p:sldId id="970" r:id="rId20"/>
    <p:sldId id="981" r:id="rId21"/>
    <p:sldId id="971" r:id="rId22"/>
    <p:sldId id="972" r:id="rId23"/>
    <p:sldId id="974" r:id="rId24"/>
    <p:sldId id="973" r:id="rId25"/>
    <p:sldId id="975" r:id="rId26"/>
    <p:sldId id="976" r:id="rId27"/>
    <p:sldId id="977" r:id="rId28"/>
    <p:sldId id="979" r:id="rId29"/>
    <p:sldId id="982" r:id="rId30"/>
    <p:sldId id="90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in-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infernce</a:t>
            </a:r>
            <a:r>
              <a:rPr lang="ko-KR" altLang="en-US" dirty="0">
                <a:ea typeface="맑은 고딕"/>
              </a:rPr>
              <a:t>과정을 좀 더 </a:t>
            </a:r>
            <a:r>
              <a:rPr lang="ko-KR" altLang="en-US" dirty="0" err="1">
                <a:ea typeface="맑은 고딕"/>
              </a:rPr>
              <a:t>디테일하게</a:t>
            </a:r>
            <a:r>
              <a:rPr lang="ko-KR" altLang="en-US" dirty="0">
                <a:ea typeface="맑은 고딕"/>
              </a:rPr>
              <a:t> 분석하였다고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이렇게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메인 </a:t>
            </a:r>
            <a:r>
              <a:rPr lang="ko-KR" altLang="en-US" dirty="0" err="1">
                <a:ea typeface="맑은 고딕"/>
              </a:rPr>
              <a:t>스탭으로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이루어져있습니다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이미지는 이미지 로딩 단계에서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플래시에서 로드되어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실행되는 이미지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모듈로 전달됩니다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25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모듈은 이미지 데이터를 조작하여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가속기에서 효율적으로 처리할 수 있도록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62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에서 이미지 태그를 </a:t>
            </a:r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하고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775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된 이미지 태그를 네트워크를 통해 어플리케이션 서버로 </a:t>
            </a:r>
            <a:r>
              <a:rPr lang="ko-KR" altLang="en-US" dirty="0" err="1">
                <a:ea typeface="맑은 고딕"/>
              </a:rPr>
              <a:t>리턴된다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12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모델들에서</a:t>
            </a:r>
            <a:r>
              <a:rPr lang="ko-KR" altLang="en-US" dirty="0">
                <a:ea typeface="맑은 고딕"/>
              </a:rPr>
              <a:t> 각 단계 소요된 시간을 보여줍니다 </a:t>
            </a:r>
            <a:r>
              <a:rPr lang="en-US" altLang="ko-KR" dirty="0">
                <a:ea typeface="맑은 고딕"/>
              </a:rPr>
              <a:t>(Large Scale Visual Recognition Challenge )</a:t>
            </a:r>
          </a:p>
          <a:p>
            <a:r>
              <a:rPr lang="ko-KR" altLang="en-US" dirty="0">
                <a:ea typeface="맑은 고딕"/>
              </a:rPr>
              <a:t>이미지 로딩 및 태그 반환 단계는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배열의 높은 내부 대역폭과 작은 태그 크기 덕분에 총 추론 시간에서 무시할 만한 비율 </a:t>
            </a:r>
            <a:r>
              <a:rPr lang="en-US" altLang="ko-KR" dirty="0">
                <a:ea typeface="맑은 고딕"/>
              </a:rPr>
              <a:t>(2% </a:t>
            </a:r>
            <a:r>
              <a:rPr lang="ko-KR" altLang="en-US" dirty="0">
                <a:ea typeface="맑은 고딕"/>
              </a:rPr>
              <a:t>미만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차지합니다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전처리는 추론 시간의 평균 </a:t>
            </a:r>
            <a:r>
              <a:rPr lang="en-US" altLang="ko-KR" dirty="0">
                <a:ea typeface="맑은 고딕"/>
              </a:rPr>
              <a:t>25%</a:t>
            </a:r>
            <a:r>
              <a:rPr lang="ko-KR" altLang="en-US" dirty="0">
                <a:ea typeface="맑은 고딕"/>
              </a:rPr>
              <a:t>를 소요하며</a:t>
            </a:r>
            <a:r>
              <a:rPr lang="en-US" altLang="ko-KR" dirty="0">
                <a:ea typeface="맑은 고딕"/>
              </a:rPr>
              <a:t>, CNN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72%</a:t>
            </a:r>
            <a:r>
              <a:rPr lang="ko-KR" altLang="en-US" dirty="0">
                <a:ea typeface="맑은 고딕"/>
              </a:rPr>
              <a:t>를 사용합니다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일반적으로는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단계가 성능에 미치는 영향이 미비해서 소프트웨어로 구현되나 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내부 </a:t>
            </a:r>
            <a:r>
              <a:rPr lang="en-US" altLang="ko-KR" dirty="0">
                <a:ea typeface="맑은 고딕"/>
              </a:rPr>
              <a:t>ARM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사용하였을때는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시간이 상당한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를 이용하더라도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의 시간은 여전히 많은 부분 차지하고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01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저자들은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OPTIMIZATION TECHNIQURE</a:t>
            </a:r>
            <a:r>
              <a:rPr lang="ko-KR" altLang="en-US" dirty="0">
                <a:ea typeface="맑은 고딕"/>
              </a:rPr>
              <a:t>를 적용하여 개선하고자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Calibri Bold"/>
              </a:rPr>
              <a:t>(1) Preprocessing pipeline (2) HW/SW partitioning (3) Host offloading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729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pipeline</a:t>
            </a:r>
            <a:r>
              <a:rPr lang="ko-KR" altLang="en-US" dirty="0">
                <a:latin typeface="Calibri Bold"/>
              </a:rPr>
              <a:t>에서는 두가지 방식으로 효율적인 </a:t>
            </a:r>
            <a:r>
              <a:rPr lang="ko-KR" altLang="en-US" dirty="0" err="1">
                <a:latin typeface="Calibri Bold"/>
              </a:rPr>
              <a:t>전처리</a:t>
            </a:r>
            <a:r>
              <a:rPr lang="ko-KR" altLang="en-US" dirty="0">
                <a:latin typeface="Calibri Bold"/>
              </a:rPr>
              <a:t> 속도를 향상시킵니다</a:t>
            </a:r>
            <a:endParaRPr lang="en-US" altLang="ko-KR" dirty="0">
              <a:latin typeface="Calibri Bold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첫번째는 </a:t>
            </a:r>
            <a:r>
              <a:rPr lang="en-US" altLang="ko-KR" dirty="0">
                <a:latin typeface="Calibri Bold"/>
                <a:ea typeface="맑은 고딕"/>
              </a:rPr>
              <a:t>multi core </a:t>
            </a:r>
            <a:r>
              <a:rPr lang="en-US" altLang="ko-KR" dirty="0" err="1">
                <a:latin typeface="Calibri Bold"/>
                <a:ea typeface="맑은 고딕"/>
              </a:rPr>
              <a:t>cpu</a:t>
            </a:r>
            <a:r>
              <a:rPr lang="ko-KR" altLang="en-US" dirty="0">
                <a:latin typeface="Calibri Bold"/>
                <a:ea typeface="맑은 고딕"/>
              </a:rPr>
              <a:t>의 이점을 살리는 것이고</a:t>
            </a:r>
            <a:endParaRPr lang="en-US" altLang="ko-KR" dirty="0">
              <a:latin typeface="Calibri Bold"/>
              <a:ea typeface="맑은 고딕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두번째는 </a:t>
            </a:r>
            <a:r>
              <a:rPr lang="en-US" altLang="ko-KR" dirty="0">
                <a:latin typeface="Calibri Bold"/>
                <a:ea typeface="맑은 고딕"/>
              </a:rPr>
              <a:t>pipelined </a:t>
            </a:r>
            <a:r>
              <a:rPr lang="ko-KR" altLang="en-US" dirty="0">
                <a:latin typeface="Calibri Bold"/>
                <a:ea typeface="맑은 고딕"/>
              </a:rPr>
              <a:t>방식으로 수행하는 것입니다</a:t>
            </a:r>
            <a:r>
              <a:rPr lang="en-US" altLang="ko-KR" dirty="0">
                <a:latin typeface="Calibri Bold"/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에서 이미지를 읽고 이를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parallel</a:t>
            </a:r>
            <a:r>
              <a:rPr lang="ko-KR" altLang="en-US" dirty="0">
                <a:ea typeface="맑은 고딕"/>
              </a:rPr>
              <a:t>하게 </a:t>
            </a:r>
            <a:r>
              <a:rPr lang="ko-KR" altLang="en-US" dirty="0" err="1">
                <a:ea typeface="맑은 고딕"/>
              </a:rPr>
              <a:t>수행할수있도록</a:t>
            </a:r>
            <a:r>
              <a:rPr lang="ko-KR" altLang="en-US" dirty="0">
                <a:ea typeface="맑은 고딕"/>
              </a:rPr>
              <a:t> 분배합니다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파이프라인을 이용하여 </a:t>
            </a:r>
            <a:r>
              <a:rPr lang="en-US" altLang="ko-KR" dirty="0" err="1">
                <a:ea typeface="맑은 고딕"/>
              </a:rPr>
              <a:t>overla</a:t>
            </a:r>
            <a:r>
              <a:rPr lang="ko-KR" altLang="en-US" dirty="0">
                <a:ea typeface="맑은 고딕"/>
              </a:rPr>
              <a:t>하여 </a:t>
            </a:r>
            <a:r>
              <a:rPr lang="ko-KR" altLang="en-US" dirty="0" err="1">
                <a:ea typeface="맑은 고딕"/>
              </a:rPr>
              <a:t>수행하게됩니다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비교적 긴 </a:t>
            </a:r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작업에 짧은 작업 </a:t>
            </a:r>
            <a:r>
              <a:rPr lang="en-US" altLang="ko-KR" dirty="0">
                <a:ea typeface="맑은 고딕"/>
              </a:rPr>
              <a:t>preprocessing</a:t>
            </a:r>
            <a:r>
              <a:rPr lang="ko-KR" altLang="en-US" dirty="0">
                <a:ea typeface="맑은 고딕"/>
              </a:rPr>
              <a:t>을 동시에 수행하니 더 높은 효율성을 </a:t>
            </a:r>
            <a:r>
              <a:rPr lang="ko-KR" altLang="en-US" dirty="0" err="1">
                <a:ea typeface="맑은 고딕"/>
              </a:rPr>
              <a:t>달성할수있습니다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가장 효과적인 방법은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전체를 하드웨어에서 구현하는 것일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이 방법은 다양한 이미지 소스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jpeg, </a:t>
            </a:r>
            <a:r>
              <a:rPr lang="en-US" altLang="ko-KR" dirty="0" err="1">
                <a:ea typeface="맑은 고딕"/>
              </a:rPr>
              <a:t>png</a:t>
            </a:r>
            <a:r>
              <a:rPr lang="en-US" altLang="ko-KR" dirty="0">
                <a:ea typeface="맑은 고딕"/>
              </a:rPr>
              <a:t>, gif)</a:t>
            </a:r>
            <a:r>
              <a:rPr lang="ko-KR" altLang="en-US" dirty="0">
                <a:ea typeface="맑은 고딕"/>
              </a:rPr>
              <a:t>를 디코딩 할 수 있는 커스텀 로직과 함께 추가 하드웨어 자원이 필요합니다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이미지 유형과 관계없이 독립적인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크기 조정 및 정규화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일부를 구현하는 것은 비용 감소 측면에서 실행 가능할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26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pipe</a:t>
            </a:r>
            <a:r>
              <a:rPr lang="ko-KR" altLang="en-US" dirty="0">
                <a:ea typeface="맑은 고딕"/>
              </a:rPr>
              <a:t>라인 방식으로 </a:t>
            </a:r>
            <a:r>
              <a:rPr lang="ko-KR" altLang="en-US" dirty="0" err="1">
                <a:ea typeface="맑은 고딕"/>
              </a:rPr>
              <a:t>사용하다보면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작업의 속도가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속도만큼 빠르지 않기 때문에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작업의 시간에 따라 시스템 전체 성능을 판단하는 기준이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새로운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이거를 </a:t>
            </a:r>
            <a:r>
              <a:rPr lang="en-US" altLang="ko-KR" dirty="0">
                <a:ea typeface="맑은 고딕"/>
              </a:rPr>
              <a:t>CONV layer on FPGA and FC layer on CPU</a:t>
            </a:r>
            <a:r>
              <a:rPr lang="ko-KR" altLang="en-US" dirty="0">
                <a:ea typeface="맑은 고딕"/>
              </a:rPr>
              <a:t>로 나누는 방식으로 나누겠다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에서 이 두 </a:t>
            </a:r>
            <a:r>
              <a:rPr lang="en-US" altLang="ko-KR" dirty="0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담당면</a:t>
            </a:r>
            <a:r>
              <a:rPr lang="ko-KR" altLang="en-US" dirty="0">
                <a:ea typeface="맑은 고딕"/>
              </a:rPr>
              <a:t> 메모리 </a:t>
            </a:r>
            <a:r>
              <a:rPr lang="en-US" altLang="ko-KR" dirty="0" err="1">
                <a:ea typeface="맑은 고딕"/>
              </a:rPr>
              <a:t>latecny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생겨 최대 </a:t>
            </a:r>
            <a:r>
              <a:rPr lang="en-US" altLang="ko-KR" dirty="0" err="1">
                <a:ea typeface="맑은 고딕"/>
              </a:rPr>
              <a:t>frequenc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밖에 되지 않지만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접근이 많은 </a:t>
            </a:r>
            <a:r>
              <a:rPr lang="en-US" altLang="ko-KR" dirty="0" err="1">
                <a:ea typeface="맑은 고딕"/>
              </a:rPr>
              <a:t>fclayer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담당함으로써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의 처리 속도를 나누지 </a:t>
            </a:r>
            <a:r>
              <a:rPr lang="ko-KR" altLang="en-US" dirty="0" err="1">
                <a:ea typeface="맑은 고딕"/>
              </a:rPr>
              <a:t>않을때와</a:t>
            </a:r>
            <a:r>
              <a:rPr lang="ko-KR" altLang="en-US" dirty="0">
                <a:ea typeface="맑은 고딕"/>
              </a:rPr>
              <a:t> 비교하면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500mhz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늘릴수있다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이 방법은 언제나 좋은 결과를 내는 것은 아닌데</a:t>
            </a:r>
            <a:r>
              <a:rPr lang="en-US" altLang="ko-KR" dirty="0">
                <a:ea typeface="맑은 고딕"/>
              </a:rPr>
              <a:t>, FC LAYER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DEEP </a:t>
            </a:r>
            <a:r>
              <a:rPr lang="ko-KR" altLang="en-US" dirty="0">
                <a:ea typeface="맑은 고딕"/>
              </a:rPr>
              <a:t>한 알렉스 </a:t>
            </a:r>
            <a:r>
              <a:rPr lang="en-US" altLang="ko-KR" dirty="0">
                <a:ea typeface="맑은 고딕"/>
              </a:rPr>
              <a:t>NET</a:t>
            </a:r>
            <a:r>
              <a:rPr lang="ko-KR" altLang="en-US" dirty="0">
                <a:ea typeface="맑은 고딕"/>
              </a:rPr>
              <a:t>의 경우에는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사이클을 더 많이 필요로 하기 때문에 오히려 더 성능이 저하되는 경우가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EVALUATION</a:t>
            </a:r>
            <a:r>
              <a:rPr lang="ko-KR" altLang="en-US" dirty="0">
                <a:ea typeface="맑은 고딕"/>
              </a:rPr>
              <a:t>에서 더 설명드림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0301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최적화 기법은 </a:t>
            </a:r>
            <a:r>
              <a:rPr lang="en-US" altLang="ko-KR" dirty="0">
                <a:ea typeface="맑은 고딕"/>
              </a:rPr>
              <a:t>host offloading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깊은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를 가진 경우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효율적인 사용이 어려워 </a:t>
            </a:r>
            <a:r>
              <a:rPr lang="en-US" altLang="ko-KR" dirty="0">
                <a:ea typeface="맑은 고딕"/>
              </a:rPr>
              <a:t>bottleneck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더 좋은 성능의 가속기를 가진 </a:t>
            </a:r>
            <a:r>
              <a:rPr lang="en-US" altLang="ko-KR" dirty="0">
                <a:ea typeface="맑은 고딕"/>
              </a:rPr>
              <a:t>host</a:t>
            </a:r>
            <a:r>
              <a:rPr lang="ko-KR" altLang="en-US" dirty="0">
                <a:ea typeface="맑은 고딕"/>
              </a:rPr>
              <a:t>측으로 </a:t>
            </a:r>
            <a:r>
              <a:rPr lang="en-US" altLang="ko-KR" dirty="0">
                <a:ea typeface="맑은 고딕"/>
              </a:rPr>
              <a:t>offloading</a:t>
            </a:r>
            <a:r>
              <a:rPr lang="ko-KR" altLang="en-US" dirty="0">
                <a:ea typeface="맑은 고딕"/>
              </a:rPr>
              <a:t> 하여 실행을 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조금 </a:t>
            </a:r>
            <a:r>
              <a:rPr lang="ko-KR" altLang="en-US" dirty="0" err="1">
                <a:ea typeface="맑은 고딕"/>
              </a:rPr>
              <a:t>엉뚱해보이지만</a:t>
            </a:r>
            <a:r>
              <a:rPr lang="ko-KR" altLang="en-US" dirty="0">
                <a:ea typeface="맑은 고딕"/>
              </a:rPr>
              <a:t> 현실적인 아이디어로 두가지 근거가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첫째로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계층으로 전송해야 하는 데이터 양은 충분히 작습니다</a:t>
            </a:r>
            <a:r>
              <a:rPr lang="en-US" altLang="ko-KR" dirty="0">
                <a:ea typeface="맑은 고딕"/>
              </a:rPr>
              <a:t>. 134.2 KB</a:t>
            </a:r>
            <a:r>
              <a:rPr lang="ko-KR" altLang="en-US" dirty="0">
                <a:ea typeface="맑은 고딕"/>
              </a:rPr>
              <a:t>의 이미지 파일이 주어진 경우</a:t>
            </a:r>
            <a:r>
              <a:rPr lang="en-US" altLang="ko-KR" dirty="0">
                <a:ea typeface="맑은 고딕"/>
              </a:rPr>
              <a:t>, CONV </a:t>
            </a:r>
            <a:r>
              <a:rPr lang="ko-KR" altLang="en-US" dirty="0">
                <a:ea typeface="맑은 고딕"/>
              </a:rPr>
              <a:t>계층에서 생성된 중간 출력 데이터는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계층의 입력으로 공급되며</a:t>
            </a:r>
            <a:r>
              <a:rPr lang="en-US" altLang="ko-KR" dirty="0">
                <a:ea typeface="맑은 고딕"/>
              </a:rPr>
              <a:t>, 4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36 KB</a:t>
            </a:r>
            <a:r>
              <a:rPr lang="ko-KR" altLang="en-US" dirty="0">
                <a:ea typeface="맑은 고딕"/>
              </a:rPr>
              <a:t>로 줄어듭니다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5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따라서 호스트에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계층을 </a:t>
            </a:r>
            <a:r>
              <a:rPr lang="ko-KR" altLang="en-US" dirty="0" err="1">
                <a:ea typeface="맑은 고딕"/>
              </a:rPr>
              <a:t>오프로드하면</a:t>
            </a:r>
            <a:r>
              <a:rPr lang="ko-KR" altLang="en-US" dirty="0">
                <a:ea typeface="맑은 고딕"/>
              </a:rPr>
              <a:t> 무거운 네트워크 트래픽이 발생하지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둘째로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연산은 전체 추론 프로세스보다 가벼워 효율적으로 처리할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예비 실험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소비자용 </a:t>
            </a:r>
            <a:r>
              <a:rPr lang="en-US" altLang="ko-KR" dirty="0">
                <a:ea typeface="맑은 고딕"/>
              </a:rPr>
              <a:t>GPU(GTX 1080 </a:t>
            </a:r>
            <a:r>
              <a:rPr lang="en-US" altLang="ko-KR" dirty="0" err="1">
                <a:ea typeface="맑은 고딕"/>
              </a:rPr>
              <a:t>Ti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는 동시에 </a:t>
            </a:r>
            <a:r>
              <a:rPr lang="en-US" altLang="ko-KR" dirty="0">
                <a:ea typeface="맑은 고딕"/>
              </a:rPr>
              <a:t>147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에서 보낸 요청을 처리할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초당 </a:t>
            </a:r>
            <a:r>
              <a:rPr lang="en-US" altLang="ko-KR" dirty="0">
                <a:ea typeface="맑은 고딕"/>
              </a:rPr>
              <a:t>32,840</a:t>
            </a:r>
            <a:r>
              <a:rPr lang="ko-KR" altLang="en-US" dirty="0">
                <a:ea typeface="맑은 고딕"/>
              </a:rPr>
              <a:t>개의 이미지 처리량을 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전체 추론 프로세스를 처리했을 때의 </a:t>
            </a:r>
            <a:r>
              <a:rPr lang="en-US" altLang="ko-KR" dirty="0">
                <a:ea typeface="맑은 고딕"/>
              </a:rPr>
              <a:t>1,936</a:t>
            </a:r>
            <a:r>
              <a:rPr lang="ko-KR" altLang="en-US" dirty="0">
                <a:ea typeface="맑은 고딕"/>
              </a:rPr>
              <a:t>개의 이미지 처리량보다 </a:t>
            </a:r>
            <a:r>
              <a:rPr lang="en-US" altLang="ko-KR" dirty="0">
                <a:ea typeface="맑은 고딕"/>
              </a:rPr>
              <a:t>16.9</a:t>
            </a:r>
            <a:r>
              <a:rPr lang="ko-KR" altLang="en-US" dirty="0">
                <a:ea typeface="맑은 고딕"/>
              </a:rPr>
              <a:t>배 빠릅니다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주목할 점은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 오프로딩을 지원하기 위해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호스트가 동일한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모델을 사용하며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 가중치 값을 공유한다는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947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stand-alone</a:t>
            </a:r>
            <a:r>
              <a:rPr lang="ko-KR" altLang="en-US" dirty="0">
                <a:ea typeface="맑은 고딕"/>
              </a:rPr>
              <a:t>한 상태에서 그리고 </a:t>
            </a:r>
            <a:r>
              <a:rPr lang="ko-KR" altLang="en-US" dirty="0" err="1">
                <a:ea typeface="맑은 고딕"/>
              </a:rPr>
              <a:t>많은수로</a:t>
            </a:r>
            <a:r>
              <a:rPr lang="ko-KR" altLang="en-US" dirty="0">
                <a:ea typeface="맑은 고딕"/>
              </a:rPr>
              <a:t> 모아 그룹화 </a:t>
            </a:r>
            <a:r>
              <a:rPr lang="ko-KR" altLang="en-US" dirty="0" err="1">
                <a:ea typeface="맑은 고딕"/>
              </a:rPr>
              <a:t>한뒤</a:t>
            </a:r>
            <a:r>
              <a:rPr lang="ko-KR" altLang="en-US" dirty="0">
                <a:ea typeface="맑은 고딕"/>
              </a:rPr>
              <a:t> 성능을 측정하였고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쓴 </a:t>
            </a:r>
            <a:r>
              <a:rPr lang="en-US" altLang="ko-KR" dirty="0" err="1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성능은 이러하다고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아까와</a:t>
            </a:r>
            <a:r>
              <a:rPr lang="ko-KR" altLang="en-US" dirty="0">
                <a:ea typeface="맑은 고딕"/>
              </a:rPr>
              <a:t> 동일하게 이미지넷 </a:t>
            </a:r>
            <a:r>
              <a:rPr lang="en-US" altLang="ko-KR" dirty="0">
                <a:ea typeface="맑은 고딕"/>
              </a:rPr>
              <a:t>Large Scale Visual Recognition Challenge (ILSVRC)</a:t>
            </a:r>
            <a:r>
              <a:rPr lang="ko-KR" altLang="en-US" dirty="0">
                <a:ea typeface="맑은 고딕"/>
              </a:rPr>
              <a:t>을 벤치마크로 사용하였다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6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모든 최적화 기법을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베이스 라인보다 </a:t>
            </a:r>
            <a:r>
              <a:rPr lang="en-US" altLang="ko-KR" dirty="0" err="1">
                <a:ea typeface="맑은 고딕"/>
              </a:rPr>
              <a:t>alex</a:t>
            </a:r>
            <a:r>
              <a:rPr lang="en-US" altLang="ko-KR" dirty="0">
                <a:ea typeface="맑은 고딕"/>
              </a:rPr>
              <a:t> net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7.3</a:t>
            </a:r>
            <a:r>
              <a:rPr lang="ko-KR" altLang="en-US" dirty="0">
                <a:ea typeface="맑은 고딕"/>
              </a:rPr>
              <a:t>배 구글넷에서는 </a:t>
            </a:r>
            <a:r>
              <a:rPr lang="en-US" altLang="ko-KR" dirty="0">
                <a:ea typeface="맑은 고딕"/>
              </a:rPr>
              <a:t>6.5</a:t>
            </a:r>
            <a:r>
              <a:rPr lang="ko-KR" altLang="en-US" dirty="0">
                <a:ea typeface="맑은 고딕"/>
              </a:rPr>
              <a:t>배 좋아졌다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66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Pipeline </a:t>
            </a:r>
            <a:r>
              <a:rPr lang="ko-KR" altLang="en-US" dirty="0">
                <a:ea typeface="맑은 고딕"/>
              </a:rPr>
              <a:t>기법만 </a:t>
            </a:r>
            <a:r>
              <a:rPr lang="ko-KR" altLang="en-US" dirty="0" err="1">
                <a:ea typeface="맑은 고딕"/>
              </a:rPr>
              <a:t>사용했을때도</a:t>
            </a:r>
            <a:r>
              <a:rPr lang="ko-KR" altLang="en-US" dirty="0">
                <a:ea typeface="맑은 고딕"/>
              </a:rPr>
              <a:t> 각각 </a:t>
            </a:r>
            <a:r>
              <a:rPr lang="en-US" altLang="ko-KR" dirty="0">
                <a:ea typeface="맑은 고딕"/>
              </a:rPr>
              <a:t>1.9</a:t>
            </a:r>
            <a:r>
              <a:rPr lang="ko-KR" altLang="en-US" dirty="0">
                <a:ea typeface="맑은 고딕"/>
              </a:rPr>
              <a:t>배 </a:t>
            </a:r>
            <a:r>
              <a:rPr lang="en-US" altLang="ko-KR" dirty="0">
                <a:ea typeface="맑은 고딕"/>
              </a:rPr>
              <a:t>2.2</a:t>
            </a:r>
            <a:r>
              <a:rPr lang="ko-KR" altLang="en-US" dirty="0">
                <a:ea typeface="맑은 고딕"/>
              </a:rPr>
              <a:t>배의 성능이 좋아졌는데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334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HW/SW </a:t>
            </a:r>
            <a:r>
              <a:rPr lang="ko-KR" altLang="en-US" dirty="0" err="1">
                <a:ea typeface="맑은 고딕"/>
              </a:rPr>
              <a:t>파티셔닝을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진행했을때는</a:t>
            </a:r>
            <a:r>
              <a:rPr lang="ko-KR" altLang="en-US" dirty="0">
                <a:ea typeface="맑은 고딕"/>
              </a:rPr>
              <a:t> 오히려 성능이 </a:t>
            </a:r>
            <a:r>
              <a:rPr lang="ko-KR" altLang="en-US" dirty="0" err="1">
                <a:ea typeface="맑은 고딕"/>
              </a:rPr>
              <a:t>안좋게</a:t>
            </a:r>
            <a:r>
              <a:rPr lang="ko-KR" altLang="en-US" dirty="0">
                <a:ea typeface="맑은 고딕"/>
              </a:rPr>
              <a:t> 나오거나 별 다른 영향을 주지 못하는 부분이 있었다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알렉스 넷에서는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의 수가 더 </a:t>
            </a:r>
            <a:r>
              <a:rPr lang="en-US" altLang="ko-KR" dirty="0">
                <a:ea typeface="맑은 고딕"/>
              </a:rPr>
              <a:t>DEEP</a:t>
            </a:r>
            <a:r>
              <a:rPr lang="ko-KR" altLang="en-US" dirty="0">
                <a:ea typeface="맑은 고딕"/>
              </a:rPr>
              <a:t>해지고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부담을 주기 때문이었습니다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반대로 </a:t>
            </a:r>
            <a:r>
              <a:rPr lang="en-US" altLang="ko-KR" dirty="0" err="1">
                <a:ea typeface="맑은 고딕"/>
              </a:rPr>
              <a:t>GoogleNet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계층이 얇은 덕분에 </a:t>
            </a:r>
            <a:r>
              <a:rPr lang="en-US" altLang="ko-KR" dirty="0">
                <a:ea typeface="맑은 고딕"/>
              </a:rPr>
              <a:t>IESSD-Part</a:t>
            </a:r>
            <a:r>
              <a:rPr lang="ko-KR" altLang="en-US" dirty="0">
                <a:ea typeface="맑은 고딕"/>
              </a:rPr>
              <a:t>와 함께 뛰어난 성능을 보여 이미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FC LAYER OPRERATION</a:t>
            </a:r>
            <a:r>
              <a:rPr lang="ko-KR" altLang="en-US" dirty="0">
                <a:ea typeface="맑은 고딕"/>
              </a:rPr>
              <a:t>을 효율적으로 </a:t>
            </a:r>
            <a:r>
              <a:rPr lang="ko-KR" altLang="en-US" dirty="0" err="1">
                <a:ea typeface="맑은 고딕"/>
              </a:rPr>
              <a:t>처리할수있기</a:t>
            </a:r>
            <a:r>
              <a:rPr lang="ko-KR" altLang="en-US" dirty="0">
                <a:ea typeface="맑은 고딕"/>
              </a:rPr>
              <a:t> 때문에 </a:t>
            </a:r>
            <a:r>
              <a:rPr lang="en-US" altLang="ko-KR" dirty="0">
                <a:ea typeface="맑은 고딕"/>
              </a:rPr>
              <a:t>HOSTOFFLOADING</a:t>
            </a:r>
            <a:r>
              <a:rPr lang="ko-KR" altLang="en-US" dirty="0">
                <a:ea typeface="맑은 고딕"/>
              </a:rPr>
              <a:t>은 이점을 제공하지 않았습니다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 </a:t>
            </a:r>
          </a:p>
          <a:p>
            <a:r>
              <a:rPr lang="ko-KR" altLang="en-US" dirty="0">
                <a:ea typeface="맑은 고딕"/>
              </a:rPr>
              <a:t>더 큰 모델인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IESSD-ALL</a:t>
            </a:r>
            <a:r>
              <a:rPr lang="ko-KR" altLang="en-US" dirty="0">
                <a:ea typeface="맑은 고딕"/>
              </a:rPr>
              <a:t>은 비슷한 성능 추세를 보여주며 베이스라인보다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배와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배 높은 처리량을 나타냈습니다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에 표시되지 않음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절대적인 처리량은 각각 </a:t>
            </a:r>
            <a:r>
              <a:rPr lang="en-US" altLang="ko-KR" dirty="0">
                <a:ea typeface="맑은 고딕"/>
              </a:rPr>
              <a:t>70 FPS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45 FPS</a:t>
            </a:r>
            <a:r>
              <a:rPr lang="ko-KR" altLang="en-US" dirty="0">
                <a:ea typeface="맑은 고딕"/>
              </a:rPr>
              <a:t>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낮은 처리량은 큰 모델의 높은 계산 오버헤드 때문이었습니다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20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70</a:t>
            </a:r>
            <a:r>
              <a:rPr lang="ko-KR" altLang="en-US" dirty="0">
                <a:ea typeface="맑은 고딕"/>
              </a:rPr>
              <a:t>개까지 점진적으로 수를 늘려 그룹화 하여 기존 </a:t>
            </a:r>
            <a:r>
              <a:rPr lang="en-US" altLang="ko-KR" dirty="0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와의 성능을 비교해봤습니다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Typical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 err="1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는 총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configuration</a:t>
            </a:r>
            <a:r>
              <a:rPr lang="ko-KR" altLang="en-US" dirty="0">
                <a:ea typeface="맑은 고딕"/>
              </a:rPr>
              <a:t>이 사용되었는데요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첫번째는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싱글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두개의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세번째는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네번째는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1813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AlexNet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1 GPU/1 GbE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최악의 성능을 보였습니다</a:t>
            </a:r>
            <a:r>
              <a:rPr lang="en-US" altLang="ko-KR" dirty="0">
                <a:ea typeface="맑은 고딕"/>
              </a:rPr>
              <a:t>. 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GPU(2 GPU/1 GbE)</a:t>
            </a:r>
            <a:r>
              <a:rPr lang="ko-KR" altLang="en-US" dirty="0">
                <a:ea typeface="맑은 고딕"/>
              </a:rPr>
              <a:t>로도 한 개의 </a:t>
            </a:r>
            <a:r>
              <a:rPr lang="en-US" altLang="ko-KR" dirty="0">
                <a:ea typeface="맑은 고딕"/>
              </a:rPr>
              <a:t>GPU(1 GPU/1 GbE)</a:t>
            </a:r>
            <a:r>
              <a:rPr lang="ko-KR" altLang="en-US" dirty="0">
                <a:ea typeface="맑은 고딕"/>
              </a:rPr>
              <a:t>와 동일한 처리량을 보였으며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1GbE</a:t>
            </a:r>
            <a:r>
              <a:rPr lang="ko-KR" altLang="en-US" dirty="0">
                <a:ea typeface="맑은 고딕"/>
              </a:rPr>
              <a:t>이 병목 현상을 일으킨다는 것을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네트워크 처리량이 </a:t>
            </a:r>
            <a:r>
              <a:rPr lang="en-US" altLang="ko-KR" dirty="0">
                <a:ea typeface="맑은 고딕"/>
              </a:rPr>
              <a:t>10 Gb/s(4 GPU/10 GbE)</a:t>
            </a:r>
            <a:r>
              <a:rPr lang="ko-KR" altLang="en-US" dirty="0">
                <a:ea typeface="맑은 고딕"/>
              </a:rPr>
              <a:t>로 증가하면 큰 개선이 관찰되었습니다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두 배로 늘리는 것</a:t>
            </a:r>
            <a:r>
              <a:rPr lang="en-US" altLang="ko-KR" dirty="0">
                <a:ea typeface="맑은 고딕"/>
              </a:rPr>
              <a:t>(8 GPU/10 GbE)</a:t>
            </a:r>
            <a:r>
              <a:rPr lang="ko-KR" altLang="en-US" dirty="0">
                <a:ea typeface="맑은 고딕"/>
              </a:rPr>
              <a:t>은 도움이 되지 않았습니다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이유는 네트워크가 다시 병목 현상이 되어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충분한 데이터를 공급하지 못했기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는 더 많은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함께 확장 가능한 성능을 보였습니다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</a:t>
            </a:r>
            <a:r>
              <a:rPr lang="en-US" altLang="ko-KR" dirty="0">
                <a:ea typeface="맑은 고딕"/>
              </a:rPr>
              <a:t>, 39</a:t>
            </a:r>
            <a:r>
              <a:rPr lang="ko-KR" altLang="en-US" dirty="0">
                <a:ea typeface="맑은 고딕"/>
              </a:rPr>
              <a:t>개 이상의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가 사용될 때 </a:t>
            </a:r>
            <a:r>
              <a:rPr lang="en-US" altLang="ko-KR" dirty="0">
                <a:ea typeface="맑은 고딕"/>
              </a:rPr>
              <a:t>IESSD-ALL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8 GPU/10 GbE</a:t>
            </a:r>
            <a:r>
              <a:rPr lang="ko-KR" altLang="en-US" dirty="0">
                <a:ea typeface="맑은 고딕"/>
              </a:rPr>
              <a:t>보다 성능이 뛰어났습니다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최근의 </a:t>
            </a:r>
            <a:r>
              <a:rPr lang="en-US" altLang="ko-KR" dirty="0">
                <a:ea typeface="맑은 고딕"/>
              </a:rPr>
              <a:t>JBOF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AFA</a:t>
            </a:r>
            <a:r>
              <a:rPr lang="ko-KR" altLang="en-US" dirty="0">
                <a:ea typeface="맑은 고딕"/>
              </a:rPr>
              <a:t>가 많은 </a:t>
            </a:r>
            <a:r>
              <a:rPr lang="en-US" altLang="ko-KR" dirty="0">
                <a:ea typeface="맑은 고딕"/>
              </a:rPr>
              <a:t>SSD(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576</a:t>
            </a:r>
            <a:r>
              <a:rPr lang="ko-KR" altLang="en-US" dirty="0">
                <a:ea typeface="맑은 고딕"/>
              </a:rPr>
              <a:t>개 </a:t>
            </a:r>
            <a:r>
              <a:rPr lang="en-US" altLang="ko-KR" dirty="0">
                <a:ea typeface="맑은 고딕"/>
              </a:rPr>
              <a:t>[8])</a:t>
            </a:r>
            <a:r>
              <a:rPr lang="ko-KR" altLang="en-US" dirty="0">
                <a:ea typeface="맑은 고딕"/>
              </a:rPr>
              <a:t>를 사용한다는 점을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실제 환경에서도 동일한 이점을 기대할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69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구글 넷에서는 더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하다는 특성을 </a:t>
            </a:r>
            <a:r>
              <a:rPr lang="ko-KR" altLang="en-US" dirty="0" err="1">
                <a:ea typeface="맑은 고딕"/>
              </a:rPr>
              <a:t>볼때</a:t>
            </a:r>
            <a:r>
              <a:rPr lang="ko-KR" altLang="en-US" dirty="0">
                <a:ea typeface="맑은 고딕"/>
              </a:rPr>
              <a:t> 알렉스 넷에 비해서 </a:t>
            </a:r>
            <a:r>
              <a:rPr lang="en-US" altLang="ko-KR" dirty="0">
                <a:ea typeface="맑은 고딕"/>
              </a:rPr>
              <a:t>TYPICAL SSD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사용했을대의</a:t>
            </a:r>
            <a:r>
              <a:rPr lang="ko-KR" altLang="en-US" dirty="0">
                <a:ea typeface="맑은 고딕"/>
              </a:rPr>
              <a:t> 전체적은 성능이 좋아지고 잇는데요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결과적으로 </a:t>
            </a:r>
            <a:r>
              <a:rPr lang="en-US" altLang="ko-KR" dirty="0">
                <a:ea typeface="맑은 고딕"/>
              </a:rPr>
              <a:t>40</a:t>
            </a:r>
            <a:r>
              <a:rPr lang="ko-KR" altLang="en-US" dirty="0">
                <a:ea typeface="맑은 고딕"/>
              </a:rPr>
              <a:t>개의 숫자가 </a:t>
            </a:r>
            <a:r>
              <a:rPr lang="ko-KR" altLang="en-US" dirty="0" err="1">
                <a:ea typeface="맑은 고딕"/>
              </a:rPr>
              <a:t>넘어갔을때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사용한 경우가 더 좋은 성능을 보여주고 잇습니다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구글넷은 </a:t>
            </a:r>
            <a:r>
              <a:rPr lang="ko-KR" altLang="en-US" dirty="0" err="1">
                <a:ea typeface="맑은 고딕"/>
              </a:rPr>
              <a:t>알렉스넷보다</a:t>
            </a:r>
            <a:r>
              <a:rPr lang="ko-KR" altLang="en-US" dirty="0">
                <a:ea typeface="맑은 고딕"/>
              </a:rPr>
              <a:t> 더 복잡한 구조를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구글넷은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모듈이라고 불리는 여러 개의 병렬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레이어를 사용하여 네트워크를 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모듈은 여러 크기의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필터를 동시에 사용하여 더 다양한 특징을 추출할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구글넷은 약 </a:t>
            </a:r>
            <a:r>
              <a:rPr lang="en-US" altLang="ko-KR" dirty="0">
                <a:ea typeface="맑은 고딕"/>
              </a:rPr>
              <a:t>22</a:t>
            </a:r>
            <a:r>
              <a:rPr lang="ko-KR" altLang="en-US" dirty="0">
                <a:ea typeface="맑은 고딕"/>
              </a:rPr>
              <a:t>개의 레이어를 가지고 있는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알렉스넷은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레이어를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317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 Bold"/>
              </a:rPr>
              <a:t>단일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를 사용하여 추론할 때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AlexNet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93.63W, </a:t>
            </a:r>
            <a:r>
              <a:rPr lang="ko-KR" altLang="en-US" dirty="0" err="1">
                <a:latin typeface="Calibri Bold"/>
              </a:rPr>
              <a:t>구글넷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GoogLeNet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143.33W</a:t>
            </a:r>
            <a:r>
              <a:rPr lang="ko-KR" altLang="en-US" dirty="0">
                <a:latin typeface="Calibri Bold"/>
              </a:rPr>
              <a:t>의 전력을 소비합니다</a:t>
            </a:r>
            <a:r>
              <a:rPr lang="en-US" altLang="ko-KR" dirty="0">
                <a:latin typeface="Calibri Bold"/>
              </a:rPr>
              <a:t>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는 교차 지점에서 </a:t>
            </a:r>
            <a:r>
              <a:rPr lang="en-US" altLang="ko-KR" dirty="0">
                <a:latin typeface="Calibri Bold"/>
              </a:rPr>
              <a:t>8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보다 전력을 각각 </a:t>
            </a:r>
            <a:r>
              <a:rPr lang="en-US" altLang="ko-KR" dirty="0">
                <a:latin typeface="Calibri Bold"/>
              </a:rPr>
              <a:t>1.78</a:t>
            </a:r>
            <a:r>
              <a:rPr lang="ko-KR" altLang="en-US" dirty="0">
                <a:latin typeface="Calibri Bold"/>
              </a:rPr>
              <a:t>배와 </a:t>
            </a:r>
            <a:r>
              <a:rPr lang="en-US" altLang="ko-KR" dirty="0">
                <a:latin typeface="Calibri Bold"/>
              </a:rPr>
              <a:t>5.31</a:t>
            </a:r>
            <a:r>
              <a:rPr lang="ko-KR" altLang="en-US" dirty="0">
                <a:latin typeface="Calibri Bold"/>
              </a:rPr>
              <a:t>배 덜 소비한다고 추정됩니다</a:t>
            </a:r>
            <a:r>
              <a:rPr lang="en-US" altLang="ko-KR" dirty="0">
                <a:latin typeface="Calibri Bold"/>
              </a:rPr>
              <a:t>. </a:t>
            </a:r>
            <a:r>
              <a:rPr lang="ko-KR" altLang="en-US" dirty="0">
                <a:latin typeface="Calibri Bold"/>
              </a:rPr>
              <a:t>그림 </a:t>
            </a:r>
            <a:r>
              <a:rPr lang="en-US" altLang="ko-KR" dirty="0">
                <a:latin typeface="Calibri Bold"/>
              </a:rPr>
              <a:t>7</a:t>
            </a:r>
            <a:r>
              <a:rPr lang="ko-KR" altLang="en-US" dirty="0">
                <a:latin typeface="Calibri Bold"/>
              </a:rPr>
              <a:t>에서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알렉스넷과</a:t>
            </a:r>
            <a:r>
              <a:rPr lang="ko-KR" altLang="en-US" dirty="0">
                <a:latin typeface="Calibri Bold"/>
              </a:rPr>
              <a:t> 구글넷에 대해 각각 </a:t>
            </a:r>
            <a:r>
              <a:rPr lang="en-US" altLang="ko-KR" dirty="0">
                <a:latin typeface="Calibri Bold"/>
              </a:rPr>
              <a:t>39</a:t>
            </a:r>
            <a:r>
              <a:rPr lang="ko-KR" altLang="en-US" dirty="0">
                <a:latin typeface="Calibri Bold"/>
              </a:rPr>
              <a:t>개와 </a:t>
            </a:r>
            <a:r>
              <a:rPr lang="en-US" altLang="ko-KR" dirty="0">
                <a:latin typeface="Calibri Bold"/>
              </a:rPr>
              <a:t>40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가 사용됩니다</a:t>
            </a:r>
            <a:r>
              <a:rPr lang="en-US" altLang="ko-KR" dirty="0">
                <a:latin typeface="Calibri Bold"/>
              </a:rPr>
              <a:t>.</a:t>
            </a:r>
            <a:endParaRPr lang="en-US" altLang="en-US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686337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89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추론 가능한 </a:t>
            </a:r>
            <a:r>
              <a:rPr lang="en-US" altLang="ko-KR" dirty="0">
                <a:ea typeface="맑은 고딕"/>
              </a:rPr>
              <a:t>SSD(Inference-Enabled SSD, IESSD)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FPGA </a:t>
            </a:r>
            <a:r>
              <a:rPr lang="ko-KR" altLang="en-US" dirty="0">
                <a:ea typeface="맑은 고딕"/>
              </a:rPr>
              <a:t>가속기를 이용하여 데이터 근처에서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추론을 수행할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기반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 시스템을 뛰어넘어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5.31</a:t>
            </a:r>
            <a:r>
              <a:rPr lang="ko-KR" altLang="en-US" dirty="0">
                <a:ea typeface="맑은 고딕"/>
              </a:rPr>
              <a:t>배의 전력 절약을 달성하였습니다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Deep Neural Network (DNN)</a:t>
            </a:r>
            <a:r>
              <a:rPr lang="ko-KR" altLang="en-US" dirty="0">
                <a:ea typeface="맑은 고딕"/>
              </a:rPr>
              <a:t>가 그전에는 풀지 못했던 문제에 대해 좋은 결과를 보여줌으로 최근 많은 관심을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Dnn</a:t>
            </a:r>
            <a:r>
              <a:rPr lang="ko-KR" altLang="en-US" dirty="0">
                <a:ea typeface="맑은 고딕"/>
              </a:rPr>
              <a:t>은 높은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을 요구합니다 하지만 이는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가속기로 이문제들을 </a:t>
            </a:r>
            <a:r>
              <a:rPr lang="ko-KR" altLang="en-US" dirty="0" err="1">
                <a:ea typeface="맑은 고딕"/>
              </a:rPr>
              <a:t>풀수있습니다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 err="1">
                <a:ea typeface="맑은 고딕"/>
              </a:rPr>
              <a:t>년동안</a:t>
            </a:r>
            <a:r>
              <a:rPr lang="ko-KR" altLang="en-US" dirty="0">
                <a:ea typeface="맑은 고딕"/>
              </a:rPr>
              <a:t> 가속기의 성능은 </a:t>
            </a:r>
            <a:r>
              <a:rPr lang="en-US" altLang="ko-KR" dirty="0">
                <a:ea typeface="맑은 고딕"/>
              </a:rPr>
              <a:t>15</a:t>
            </a:r>
            <a:r>
              <a:rPr lang="ko-KR" altLang="en-US" dirty="0">
                <a:ea typeface="맑은 고딕"/>
              </a:rPr>
              <a:t>배 </a:t>
            </a:r>
            <a:r>
              <a:rPr lang="ko-KR" altLang="en-US" dirty="0" err="1">
                <a:ea typeface="맑은 고딕"/>
              </a:rPr>
              <a:t>상능하였지만</a:t>
            </a:r>
            <a:r>
              <a:rPr lang="ko-KR" altLang="en-US" dirty="0">
                <a:ea typeface="맑은 고딕"/>
              </a:rPr>
              <a:t> 네트워크의 성능은 고작 </a:t>
            </a:r>
            <a:r>
              <a:rPr lang="en-US" altLang="ko-KR" dirty="0">
                <a:ea typeface="맑은 고딕"/>
              </a:rPr>
              <a:t>7.6</a:t>
            </a:r>
            <a:r>
              <a:rPr lang="ko-KR" altLang="en-US" dirty="0">
                <a:ea typeface="맑은 고딕"/>
              </a:rPr>
              <a:t>배만 성장하였습니다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알고리즘의 데이터 집약적인 특성을 고려하면 이러한 나쁜 네트워크 속도는 빠른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서비스 제공에 장애물이 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3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논문에서 제안하고 있는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안에 </a:t>
            </a:r>
            <a:r>
              <a:rPr lang="en-US" altLang="ko-KR" dirty="0">
                <a:ea typeface="맑은 고딕"/>
              </a:rPr>
              <a:t>inference</a:t>
            </a:r>
            <a:r>
              <a:rPr lang="ko-KR" altLang="en-US" dirty="0">
                <a:ea typeface="맑은 고딕"/>
              </a:rPr>
              <a:t> 가속을 가능하게 하는 가속기를 사용하여 데이터 이동을 줄이는 방식으로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높입니다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가속기와 데이터를 같은 </a:t>
            </a:r>
            <a:r>
              <a:rPr lang="en-US" altLang="ko-KR" dirty="0" err="1">
                <a:ea typeface="맑은 고딕"/>
              </a:rPr>
              <a:t>devic</a:t>
            </a:r>
            <a:r>
              <a:rPr lang="ko-KR" altLang="en-US" dirty="0">
                <a:ea typeface="맑은 고딕"/>
              </a:rPr>
              <a:t>내에서 결합하여 처리함으로써 데이터 </a:t>
            </a:r>
            <a:r>
              <a:rPr lang="ko-KR" altLang="en-US" dirty="0" err="1">
                <a:ea typeface="맑은 고딕"/>
              </a:rPr>
              <a:t>양에따라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scalaeable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보여주고 있습니다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비용과 에너지 모두 </a:t>
            </a:r>
            <a:r>
              <a:rPr lang="ko-KR" altLang="en-US" dirty="0" err="1">
                <a:ea typeface="맑은 고딕"/>
              </a:rPr>
              <a:t>절약할수있습니다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7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multi-core ARM CPUs to execute flash management algorithms</a:t>
            </a:r>
          </a:p>
          <a:p>
            <a:r>
              <a:rPr lang="en-US" altLang="ko-KR" dirty="0">
                <a:ea typeface="맑은 고딕"/>
              </a:rPr>
              <a:t>(e.g., an FTL), along with large DRAM to keep metadata (e.g., a mapping table) and to cache data. IESSD uses FPGA as an accelerator because of its high performance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일반적인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동일하게 전통적인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명령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LBA </a:t>
            </a:r>
            <a:r>
              <a:rPr lang="ko-KR" altLang="en-US" dirty="0">
                <a:ea typeface="맑은 고딕"/>
              </a:rPr>
              <a:t>읽기 또는 쓰기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처리합니다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infer </a:t>
            </a:r>
            <a:r>
              <a:rPr lang="ko-KR" altLang="en-US" dirty="0">
                <a:ea typeface="맑은 고딕"/>
              </a:rPr>
              <a:t>명령이 들어오면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이미지 파일에서 태그 추출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이 들어오면</a:t>
            </a:r>
            <a:r>
              <a:rPr lang="en-US" altLang="ko-KR" dirty="0">
                <a:ea typeface="맑은 고딕"/>
              </a:rPr>
              <a:t>, 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컨트롤러에서 사용 가능한 동일한 </a:t>
            </a:r>
            <a:r>
              <a:rPr lang="en-US" altLang="ko-KR" dirty="0" err="1">
                <a:ea typeface="맑은 고딕"/>
              </a:rPr>
              <a:t>ARMcpu</a:t>
            </a:r>
            <a:r>
              <a:rPr lang="ko-KR" altLang="en-US" dirty="0">
                <a:ea typeface="맑은 고딕"/>
              </a:rPr>
              <a:t> 및 </a:t>
            </a:r>
            <a:r>
              <a:rPr lang="en-US" altLang="ko-KR" dirty="0">
                <a:ea typeface="맑은 고딕"/>
              </a:rPr>
              <a:t>FPGA logic</a:t>
            </a:r>
            <a:r>
              <a:rPr lang="ko-KR" altLang="en-US" dirty="0">
                <a:ea typeface="맑은 고딕"/>
              </a:rPr>
              <a:t>를 사용하여 해당 명령을 처리하고 응용 프로그램 서버에 결과만 반환합니다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다양한 응용 프로그램별 명령을 지원할 수 있도록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서버 간 유연한 인터페이스를 정의하는 것이 중요합니다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문제는 이전 연구에서 이미 고려되었으므로 본 논문에서는 고려하지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참고</a:t>
            </a:r>
            <a:r>
              <a:rPr lang="en-US" altLang="ko-KR" dirty="0">
                <a:ea typeface="맑은 고딕"/>
              </a:rPr>
              <a:t>: FPGA inference logic</a:t>
            </a:r>
            <a:r>
              <a:rPr lang="ko-KR" altLang="en-US" dirty="0">
                <a:ea typeface="맑은 고딕"/>
              </a:rPr>
              <a:t>에 대한 구현을 했다면 더 좋은 성능을 </a:t>
            </a:r>
            <a:r>
              <a:rPr lang="ko-KR" altLang="en-US" dirty="0" err="1">
                <a:ea typeface="맑은 고딕"/>
              </a:rPr>
              <a:t>기대햇을수도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있을거이라</a:t>
            </a:r>
            <a:r>
              <a:rPr lang="ko-KR" altLang="en-US" dirty="0">
                <a:ea typeface="맑은 고딕"/>
              </a:rPr>
              <a:t> 예측되나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로직 구현은 목표가 아니어서 퍼포먼스는 조금 떨어지나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한 하드웨어를 사용하였다고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03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응용 프로그램 서버는 사용자 서비스</a:t>
            </a:r>
            <a:r>
              <a:rPr lang="en-US" altLang="ko-KR" dirty="0">
                <a:ea typeface="맑은 고딕"/>
              </a:rPr>
              <a:t>, DNN </a:t>
            </a:r>
            <a:r>
              <a:rPr lang="ko-KR" altLang="en-US" dirty="0">
                <a:ea typeface="맑은 고딕"/>
              </a:rPr>
              <a:t>서비스를 비롯한 데이터를 저장 서버에서 네트워크를 통해 가져와 데이터에 대한 작업을 수행하고 결과를 클라이언트에 반환하는 역할을 담당합니다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응용 프로그램 서버는 서비스 로직을 가속하기 위해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6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스토리지 서버는 </a:t>
            </a:r>
            <a:r>
              <a:rPr lang="en-US" altLang="ko-KR" dirty="0">
                <a:ea typeface="맑은 고딕"/>
              </a:rPr>
              <a:t>iSCSI, PCIe, </a:t>
            </a:r>
            <a:r>
              <a:rPr lang="ko-KR" altLang="en-US" dirty="0">
                <a:ea typeface="맑은 고딕"/>
              </a:rPr>
              <a:t>이더넷과 같은 고속 연결을 통해 응용 프로그램 서버에 연결된 일련의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컨테이너와 같은 역할을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99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케이스 스터디를 위해서 </a:t>
            </a:r>
            <a:r>
              <a:rPr lang="en-US" altLang="ko-KR" dirty="0">
                <a:ea typeface="맑은 고딕"/>
              </a:rPr>
              <a:t>image tagging system</a:t>
            </a:r>
            <a:r>
              <a:rPr lang="ko-KR" altLang="en-US" dirty="0">
                <a:ea typeface="맑은 고딕"/>
              </a:rPr>
              <a:t>을 이용하였다고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시스템은 총 두가지 메인 </a:t>
            </a:r>
            <a:r>
              <a:rPr lang="en-US" altLang="ko-KR" dirty="0">
                <a:ea typeface="맑은 고딕"/>
              </a:rPr>
              <a:t>phase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이뤄져있습니다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애플리케이션에서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사용하여 이미지 </a:t>
            </a:r>
            <a:r>
              <a:rPr lang="ko-KR" altLang="en-US" dirty="0" err="1">
                <a:ea typeface="맑은 고딕"/>
              </a:rPr>
              <a:t>인퍼런스를</a:t>
            </a:r>
            <a:r>
              <a:rPr lang="ko-KR" altLang="en-US" dirty="0">
                <a:ea typeface="맑은 고딕"/>
              </a:rPr>
              <a:t> 수행하고 관련된 태그를 추출합니다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인덱싱 단계는 이미지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태그 정보를 데이터베이스에 저장하여 클라이언트가 원하는 관련 이미지를 빠르게 검색할 수 있도록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중요한 것은 여기서는 몇 개의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트래픽만 발생을 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데이터 베이스를 업데이트하고 서버에 이미지를 저장하면 되니까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re-</a:t>
            </a:r>
            <a:r>
              <a:rPr lang="en-US" altLang="ko-KR" dirty="0" err="1">
                <a:ea typeface="맑은 고딕"/>
              </a:rPr>
              <a:t>taggint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Retagging </a:t>
            </a:r>
            <a:r>
              <a:rPr lang="ko-KR" altLang="en-US" dirty="0">
                <a:ea typeface="맑은 고딕"/>
              </a:rPr>
              <a:t>작업은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개와 고양이만 구분하던 기존 알고리즘이 개와 고양이 개구리까지 구현된 새로운 모델로 업데이트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가지고 있던 데이터들에 결과를 하나하나 수정하는 것을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재태깅</a:t>
            </a:r>
            <a:r>
              <a:rPr lang="ko-KR" altLang="en-US" dirty="0">
                <a:ea typeface="맑은 고딕"/>
              </a:rPr>
              <a:t> 과정은 많은 읽기 작업을 발생시켜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애플리케이션 서버 간에 대량의 네트워크 트래픽을 생성합니다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이미지 파일이 시간이 지남에 따라 누적되므로 새 모델을 위해 전송 및 분석해야 하는 데이터 양이 계속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저자들은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네트워크 트래픽이 사라지니 성능이 많이 </a:t>
            </a:r>
            <a:r>
              <a:rPr lang="ko-KR" altLang="en-US" dirty="0" err="1">
                <a:ea typeface="맑은 고딕"/>
              </a:rPr>
              <a:t>개선될것이라고</a:t>
            </a:r>
            <a:r>
              <a:rPr lang="ko-KR" altLang="en-US" dirty="0">
                <a:ea typeface="맑은 고딕"/>
              </a:rPr>
              <a:t> 생각했으나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기대와는 다르게 결과가 나쁘게 나왔다고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Towards Scalable Analytics with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Inference-Enabled Solid-State Drives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IEEE COMPUTER ARCHITECTURE LETTERS, VOL. 19, NO. 1, JANUARY-JUNE 2020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 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Jaeha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Kung 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Images are loaded from NAND flash during the image loading step.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510544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67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CPU runs image preprocessing module to optimize data for CNN accelerators.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2170905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61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inferred by CNN using accelerators (e.g. FPGA). 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4053856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580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are delivered to an application server via the network.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5395385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686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Latency of each step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The preprocessing spends about 25 percent of the inference time, on average, while CNN spends 72 percent.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ARM CPU, Preprocessing process turns out to be significant.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Despite being accelerated by FPGA, CNN takes a significant time.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122532E3-12A2-43C0-D57A-A0196290E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96" y="1196034"/>
            <a:ext cx="4232107" cy="21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41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Optimization techniques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use three techniques for optimization.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Preprocessing and CNN pipeline (2) HW/SW partitioning (3) Host offloading.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E327F624-8E85-346D-4963-C6E2B389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8" y="3263728"/>
            <a:ext cx="6534486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96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and CNN pipeline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the preprocessing speed in a cost-efficient two way.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Taking advantage of multicore CPUs and (2) Performing the preprocessing and CNN tasks in a pipelined manner.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reads images from NAND and distributes them across multiple cores to do in parallel.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Pipelined execution enables us to improve inference throughput by hiding the shorter task behind the longer one.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927900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HW/SW Partitioning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Previous task could create a new bottleneck due to the dependency on the CNN task, which consists of the CONV layer and the FC layer.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shorten CNN time, Partitioning the CNN time into HW and SW.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CONV layer is a computation-bound task and FC layer involves many accesses to DRAM.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By dividing CONV layer on FPGA and FC layer on CPU, FPGA can be increased from 200 MHz to 500 MHz compared to when not partitioning layers.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684777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Host Offloading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deep FC layer is inefficient on both FPGA and ARM CPUs, potentially becoming the main bottleneck.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address this, IESSD offloads and run it on a host side where a more powerful accelerator (e.g. GPU) is available.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amount of data that has to be transferred to the FC layer is small enough and FC operations are lighter than the entire inference process.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5B7E106-2C81-9A5D-2ACD-C56CB135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64" y="5065894"/>
            <a:ext cx="3327571" cy="13335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7A06-0D17-98CC-A6C2-37BC3F609977}"/>
              </a:ext>
            </a:extLst>
          </p:cNvPr>
          <p:cNvSpPr/>
          <p:nvPr/>
        </p:nvSpPr>
        <p:spPr bwMode="auto">
          <a:xfrm>
            <a:off x="3074068" y="5841331"/>
            <a:ext cx="3037974" cy="258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9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071303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Two aspects of evaluation in IESSD (1) stand-alone IESSD (2) aggregate performance when many IESSDs were grouped together.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Xilinx’s ZCU102 which has a quad-core ARM Cortex-A53 CPU running 1.4 GHz and 4GB DRAM with custom flash card.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ILSVRC2012 were used as a benchmark.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340504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/>
          <p:nvPr/>
        </p:nvCxnSpPr>
        <p:spPr bwMode="auto">
          <a:xfrm flipV="1">
            <a:off x="2779295" y="3892216"/>
            <a:ext cx="9023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3892216"/>
            <a:ext cx="9785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6.5X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357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9295" y="5047247"/>
            <a:ext cx="330868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4938963"/>
            <a:ext cx="358944" cy="3669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1.9X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6423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737C3C-156B-FFB9-4BE9-B3D01561D73A}"/>
              </a:ext>
            </a:extLst>
          </p:cNvPr>
          <p:cNvSpPr/>
          <p:nvPr/>
        </p:nvSpPr>
        <p:spPr bwMode="auto">
          <a:xfrm>
            <a:off x="3308683" y="4578015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889823-802D-5766-8220-5EF6FAB4A7C9}"/>
              </a:ext>
            </a:extLst>
          </p:cNvPr>
          <p:cNvSpPr/>
          <p:nvPr/>
        </p:nvSpPr>
        <p:spPr bwMode="auto">
          <a:xfrm rot="5400000">
            <a:off x="6120213" y="3577207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28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Storage server employs up to 70 SSDs.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Compared two types of storage server, typical SSDs and the other with IESSDs.</a:t>
            </a: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Typical SSDs GPU inference configuration</a:t>
            </a:r>
          </a:p>
          <a:p>
            <a:pPr lvl="1"/>
            <a:r>
              <a:rPr lang="en-US" altLang="en-US" dirty="0">
                <a:latin typeface="Calibri Bold"/>
              </a:rPr>
              <a:t>One GPU with 1 GbE (1 GPU/1 GbE) </a:t>
            </a:r>
          </a:p>
          <a:p>
            <a:pPr lvl="1"/>
            <a:r>
              <a:rPr lang="en-US" altLang="en-US" dirty="0">
                <a:latin typeface="Calibri Bold"/>
              </a:rPr>
              <a:t>Two GPUs with 1 GbE (2 GPU/1 GbE)</a:t>
            </a:r>
          </a:p>
          <a:p>
            <a:pPr lvl="1"/>
            <a:r>
              <a:rPr lang="en-US" altLang="en-US" dirty="0">
                <a:latin typeface="Calibri Bold"/>
              </a:rPr>
              <a:t>4 GPUs with 10 GbE (4 GPU/10 GbE)</a:t>
            </a:r>
          </a:p>
          <a:p>
            <a:pPr lvl="1"/>
            <a:r>
              <a:rPr lang="en-US" altLang="en-US" dirty="0">
                <a:latin typeface="Calibri Bold"/>
              </a:rPr>
              <a:t>8 GPUs with 10 GbE(8 GPU/10 GbE)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240109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, Due to network bottleneck, fail to supply enough data.</a:t>
            </a:r>
          </a:p>
          <a:p>
            <a:r>
              <a:rPr lang="en-US" altLang="en-US" dirty="0">
                <a:latin typeface="Calibri Bold"/>
              </a:rPr>
              <a:t>IESSD exhibited scalable performance with more IESSDs.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242D7B5F-042C-43BE-F1B7-8FE3513D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3F3680-9EB6-83BA-FCAE-D513CC9A1085}"/>
              </a:ext>
            </a:extLst>
          </p:cNvPr>
          <p:cNvSpPr/>
          <p:nvPr/>
        </p:nvSpPr>
        <p:spPr bwMode="auto">
          <a:xfrm>
            <a:off x="1836821" y="2819907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174190-3FD9-75A1-C07F-8AE7BE41A08C}"/>
              </a:ext>
            </a:extLst>
          </p:cNvPr>
          <p:cNvSpPr/>
          <p:nvPr/>
        </p:nvSpPr>
        <p:spPr bwMode="auto">
          <a:xfrm>
            <a:off x="1836821" y="3779921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8CBF70-9435-2694-BA79-D188235D7D65}"/>
              </a:ext>
            </a:extLst>
          </p:cNvPr>
          <p:cNvSpPr/>
          <p:nvPr/>
        </p:nvSpPr>
        <p:spPr bwMode="auto">
          <a:xfrm rot="7058723">
            <a:off x="3262942" y="2798378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88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GoolgeNet</a:t>
            </a:r>
            <a:r>
              <a:rPr lang="en-US" altLang="en-US" dirty="0">
                <a:latin typeface="Calibri Bold"/>
              </a:rPr>
              <a:t>, Adding more GPUs improved overall inference throughput.</a:t>
            </a:r>
          </a:p>
          <a:p>
            <a:r>
              <a:rPr lang="en-US" altLang="en-US" dirty="0">
                <a:latin typeface="Calibri Bold"/>
              </a:rPr>
              <a:t>When the number of IESSDs exceeded 40, IESSD outperformed 8 GPU/10 GbE.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E5D106CA-0DDE-D007-1488-D8CDFF6C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092C35-412E-BB61-23D1-F7AADF442190}"/>
              </a:ext>
            </a:extLst>
          </p:cNvPr>
          <p:cNvSpPr/>
          <p:nvPr/>
        </p:nvSpPr>
        <p:spPr bwMode="auto">
          <a:xfrm>
            <a:off x="6707605" y="1558089"/>
            <a:ext cx="409074" cy="26469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CF4A94-7F96-A2AB-3DFD-551496FE2CA3}"/>
              </a:ext>
            </a:extLst>
          </p:cNvPr>
          <p:cNvSpPr/>
          <p:nvPr/>
        </p:nvSpPr>
        <p:spPr bwMode="auto">
          <a:xfrm rot="16200000">
            <a:off x="6355058" y="2672496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445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Power Consumption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When using a single GPU for inference,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 consume 93.63W and 143.33W, respectively.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Each IESSD enabling to host offloading consume 6.03W and 5.67W 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.</a:t>
            </a: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It is estimated that IESSD consumes 1.78X and 5.31X less power than 8 GPUs at the cross points.</a:t>
            </a:r>
          </a:p>
          <a:p>
            <a:pPr lvl="1"/>
            <a:r>
              <a:rPr lang="en-US" altLang="en-US" dirty="0">
                <a:latin typeface="Calibri Bold"/>
              </a:rPr>
              <a:t>In figure 7, 39 and 40 IESSD for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5491353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939379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is capable of performing DNN inference near data with FPGA accelerators.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outperformed the existing GPU-based AI acceleration system, achieving up to 5.31X </a:t>
            </a:r>
            <a:r>
              <a:rPr lang="en-US" altLang="en-US">
                <a:latin typeface="Calibri Bold"/>
              </a:rPr>
              <a:t>power savings.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DNNs have gained significant attention lately due to their ability to deliver excellent outcomes for challenging problems.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DNNs used to have high computational overhead, but AI accelerators have alleviated this problem.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Accelerator power increased 15x in 5 years, network only 7.6x.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Slow network speed due to data-intensive nature of DNN could become a problem for providing fast DNN services.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384622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DNN analytics performance by using inference accelerators inside an SSD to reduce data movements between applications and storage.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scales analytics performance with data by combining accelerators and data in the same device.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IESSD saves cost and energy by not requiring additional, expensive, power-hungry application servers on the network.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854790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overall design of IESSD is similar to that of an enterprise class SSD, handling conventional I/O commands in same way as a typical SSD.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run user and DNN services, retrieving and processing data from storage servers, and sending results to clients.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may use GPU to accelerate service logics.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2183732" y="1269332"/>
            <a:ext cx="1365584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2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 storage server is like a container of a set of SSDs which are connected to application servers via high-speed connections like iSCSI, PCIe, and Ethernet.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4054642" y="1269332"/>
            <a:ext cx="3230478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06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Case Study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Image tagging system is composed of two main phases, (1) tagging (2) indexing, which involve only a few I/O traffic.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After updating existing DNN models, re-tagging process is needed to generate accurate tags for previously stored images.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This process issues many reads to storage servers, creating a large volume of network traffic between SSDs and application servers.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With IESSD, almost all of the network traffic is removed, But IESSD’s throughput is much lower than expectation.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12439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3700</TotalTime>
  <Words>2902</Words>
  <Application>Microsoft Office PowerPoint</Application>
  <PresentationFormat>화면 슬라이드 쇼(4:3)</PresentationFormat>
  <Paragraphs>426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Inference-Enabled SSD (IESSD) </vt:lpstr>
      <vt:lpstr>IESSD Architecture</vt:lpstr>
      <vt:lpstr>IESSD Architecture</vt:lpstr>
      <vt:lpstr>IESSD Architecture</vt:lpstr>
      <vt:lpstr>Case Study</vt:lpstr>
      <vt:lpstr>Four main steps of image tagging</vt:lpstr>
      <vt:lpstr>Four main steps of image tagging</vt:lpstr>
      <vt:lpstr>Four main steps of image tagging</vt:lpstr>
      <vt:lpstr>Four main steps of image tagging</vt:lpstr>
      <vt:lpstr>Latency of each step in IESSD</vt:lpstr>
      <vt:lpstr>Optimization techniques in IESSD</vt:lpstr>
      <vt:lpstr>Preprocessing and CNN pipeline</vt:lpstr>
      <vt:lpstr>HW/SW Partitioning</vt:lpstr>
      <vt:lpstr>Host Offloading</vt:lpstr>
      <vt:lpstr>Outline</vt:lpstr>
      <vt:lpstr>Evaluation</vt:lpstr>
      <vt:lpstr>Standalone IESSD</vt:lpstr>
      <vt:lpstr>Standalone IESSD</vt:lpstr>
      <vt:lpstr>Standalone IESSD</vt:lpstr>
      <vt:lpstr>Aggregate IESSD Performance</vt:lpstr>
      <vt:lpstr>Aggregate IESSD Performance</vt:lpstr>
      <vt:lpstr>Aggregate IESSD Performance</vt:lpstr>
      <vt:lpstr>Power Consumption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1296</cp:revision>
  <dcterms:created xsi:type="dcterms:W3CDTF">2019-05-20T12:33:49Z</dcterms:created>
  <dcterms:modified xsi:type="dcterms:W3CDTF">2023-04-07T07:28:43Z</dcterms:modified>
</cp:coreProperties>
</file>