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4"/>
  </p:notesMasterIdLst>
  <p:handoutMasterIdLst>
    <p:handoutMasterId r:id="rId75"/>
  </p:handoutMasterIdLst>
  <p:sldIdLst>
    <p:sldId id="688" r:id="rId3"/>
    <p:sldId id="692" r:id="rId4"/>
    <p:sldId id="930" r:id="rId5"/>
    <p:sldId id="947" r:id="rId6"/>
    <p:sldId id="884" r:id="rId7"/>
    <p:sldId id="904" r:id="rId8"/>
    <p:sldId id="885" r:id="rId9"/>
    <p:sldId id="948" r:id="rId10"/>
    <p:sldId id="889" r:id="rId11"/>
    <p:sldId id="890" r:id="rId12"/>
    <p:sldId id="968" r:id="rId13"/>
    <p:sldId id="892" r:id="rId14"/>
    <p:sldId id="896" r:id="rId15"/>
    <p:sldId id="899" r:id="rId16"/>
    <p:sldId id="900" r:id="rId17"/>
    <p:sldId id="901" r:id="rId18"/>
    <p:sldId id="902" r:id="rId19"/>
    <p:sldId id="897" r:id="rId20"/>
    <p:sldId id="819" r:id="rId21"/>
    <p:sldId id="927" r:id="rId22"/>
    <p:sldId id="973" r:id="rId23"/>
    <p:sldId id="974" r:id="rId24"/>
    <p:sldId id="975" r:id="rId25"/>
    <p:sldId id="898" r:id="rId26"/>
    <p:sldId id="903" r:id="rId27"/>
    <p:sldId id="936" r:id="rId28"/>
    <p:sldId id="933" r:id="rId29"/>
    <p:sldId id="935" r:id="rId30"/>
    <p:sldId id="934" r:id="rId31"/>
    <p:sldId id="938" r:id="rId32"/>
    <p:sldId id="937" r:id="rId33"/>
    <p:sldId id="939" r:id="rId34"/>
    <p:sldId id="941" r:id="rId35"/>
    <p:sldId id="940" r:id="rId36"/>
    <p:sldId id="977" r:id="rId37"/>
    <p:sldId id="978" r:id="rId38"/>
    <p:sldId id="979" r:id="rId39"/>
    <p:sldId id="955" r:id="rId40"/>
    <p:sldId id="956" r:id="rId41"/>
    <p:sldId id="957" r:id="rId42"/>
    <p:sldId id="958" r:id="rId43"/>
    <p:sldId id="960" r:id="rId44"/>
    <p:sldId id="976" r:id="rId45"/>
    <p:sldId id="959" r:id="rId46"/>
    <p:sldId id="961" r:id="rId47"/>
    <p:sldId id="967" r:id="rId48"/>
    <p:sldId id="962" r:id="rId49"/>
    <p:sldId id="963" r:id="rId50"/>
    <p:sldId id="964" r:id="rId51"/>
    <p:sldId id="965" r:id="rId52"/>
    <p:sldId id="966" r:id="rId53"/>
    <p:sldId id="944" r:id="rId54"/>
    <p:sldId id="946" r:id="rId55"/>
    <p:sldId id="949" r:id="rId56"/>
    <p:sldId id="907" r:id="rId57"/>
    <p:sldId id="929" r:id="rId58"/>
    <p:sldId id="911" r:id="rId59"/>
    <p:sldId id="912" r:id="rId60"/>
    <p:sldId id="914" r:id="rId61"/>
    <p:sldId id="918" r:id="rId62"/>
    <p:sldId id="919" r:id="rId63"/>
    <p:sldId id="915" r:id="rId64"/>
    <p:sldId id="921" r:id="rId65"/>
    <p:sldId id="922" r:id="rId66"/>
    <p:sldId id="923" r:id="rId67"/>
    <p:sldId id="924" r:id="rId68"/>
    <p:sldId id="925" r:id="rId69"/>
    <p:sldId id="950" r:id="rId70"/>
    <p:sldId id="905" r:id="rId71"/>
    <p:sldId id="951" r:id="rId72"/>
    <p:sldId id="90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73" autoAdjust="0"/>
  </p:normalViewPr>
  <p:slideViewPr>
    <p:cSldViewPr snapToGrid="0">
      <p:cViewPr varScale="1">
        <p:scale>
          <a:sx n="61" d="100"/>
          <a:sy n="61" d="100"/>
        </p:scale>
        <p:origin x="207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interface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인터페이스는 기존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를 기반으로 합니다</a:t>
            </a:r>
            <a:r>
              <a:rPr lang="en-US" altLang="ko-KR" dirty="0">
                <a:ea typeface="맑은 고딕"/>
              </a:rPr>
              <a:t>. READ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 같은 기본 </a:t>
            </a:r>
            <a:r>
              <a:rPr lang="en-US" altLang="ko-KR" dirty="0">
                <a:ea typeface="맑은 고딕"/>
              </a:rPr>
              <a:t>OPERATION</a:t>
            </a:r>
            <a:r>
              <a:rPr lang="ko-KR" altLang="en-US" dirty="0">
                <a:ea typeface="맑은 고딕"/>
              </a:rPr>
              <a:t>이 허용됩니다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에서는 여러가지의 섹터가 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라는 단위를 사용하는데 이는 첫번째 쓰기가 </a:t>
            </a:r>
            <a:r>
              <a:rPr lang="ko-KR" altLang="en-US" dirty="0" err="1">
                <a:ea typeface="맑은 고딕"/>
              </a:rPr>
              <a:t>수행될때</a:t>
            </a:r>
            <a:r>
              <a:rPr lang="ko-KR" altLang="en-US" dirty="0">
                <a:ea typeface="맑은 고딕"/>
              </a:rPr>
              <a:t> 할당이 되고 </a:t>
            </a:r>
            <a:r>
              <a:rPr lang="en-US" altLang="ko-KR" dirty="0">
                <a:ea typeface="맑은 고딕"/>
              </a:rPr>
              <a:t>SEGMENT </a:t>
            </a:r>
            <a:r>
              <a:rPr lang="ko-KR" altLang="en-US" dirty="0">
                <a:ea typeface="맑은 고딕"/>
              </a:rPr>
              <a:t>단위로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수행되면 </a:t>
            </a:r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더 많은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가 들어오면 사이즈가 커지기도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논리적 세그먼트의 섹터가 물리적 세그먼트 내의 플래시 페이지에 정적으로 매핑이 되고 피지컬 세그먼트는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다른 </a:t>
            </a:r>
            <a:r>
              <a:rPr lang="ko-KR" altLang="en-US" dirty="0" err="1">
                <a:ea typeface="맑은 고딕"/>
              </a:rPr>
              <a:t>채널속</a:t>
            </a:r>
            <a:r>
              <a:rPr lang="ko-KR" altLang="en-US" dirty="0">
                <a:ea typeface="맑은 고딕"/>
              </a:rPr>
              <a:t> 여러 개의 블록으로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92409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피지컬 세그먼트는 여러 개의 각 다른 채널들을 가지고 있는데 논리적 세그먼트의 섹터가 물리적 세그먼트 내의 플래시 페이지에 정적으로 </a:t>
            </a:r>
            <a:r>
              <a:rPr lang="ko-KR" altLang="en-US" dirty="0" err="1">
                <a:ea typeface="맑은 고딕"/>
              </a:rPr>
              <a:t>매핑되는</a:t>
            </a:r>
            <a:r>
              <a:rPr lang="ko-KR" altLang="en-US" dirty="0">
                <a:ea typeface="맑은 고딕"/>
              </a:rPr>
              <a:t> 특성을 이용여하여 순차적인  </a:t>
            </a:r>
            <a:r>
              <a:rPr lang="en-US" altLang="ko-KR" dirty="0">
                <a:ea typeface="맑은 고딕"/>
              </a:rPr>
              <a:t>read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에서 장치 대역폭을 최대로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되기 전에는 </a:t>
            </a:r>
            <a:r>
              <a:rPr lang="en-US" altLang="ko-KR" dirty="0">
                <a:ea typeface="맑은 고딕"/>
              </a:rPr>
              <a:t>overwrite</a:t>
            </a:r>
            <a:r>
              <a:rPr lang="ko-KR" altLang="en-US" dirty="0">
                <a:ea typeface="맑은 고딕"/>
              </a:rPr>
              <a:t>하는 것을 금지합니다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나 </a:t>
            </a:r>
            <a:r>
              <a:rPr lang="en-US" altLang="ko-KR" dirty="0">
                <a:ea typeface="맑은 고딕"/>
              </a:rPr>
              <a:t>REMAPPING</a:t>
            </a:r>
            <a:r>
              <a:rPr lang="ko-KR" altLang="en-US" dirty="0">
                <a:ea typeface="맑은 고딕"/>
              </a:rPr>
              <a:t> 기능을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 수행하지 않아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단에서의 관리를 간소화했습니다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몇 개의 불필요한 기능 정도만 제거하기 때문에 좋은 호환성을 가졌고 기존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판매자들은 쉽게 </a:t>
            </a:r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특성을 가진 </a:t>
            </a:r>
            <a:r>
              <a:rPr lang="en-US" altLang="ko-KR" dirty="0">
                <a:ea typeface="맑은 고딕"/>
              </a:rPr>
              <a:t>DEVICE </a:t>
            </a:r>
            <a:r>
              <a:rPr lang="ko-KR" altLang="en-US" dirty="0">
                <a:ea typeface="맑은 고딕"/>
              </a:rPr>
              <a:t>구축이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47176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의 다지인과 </a:t>
            </a:r>
            <a:r>
              <a:rPr lang="en-US" altLang="ko-KR" dirty="0">
                <a:ea typeface="맑은 고딕"/>
              </a:rPr>
              <a:t>implementation</a:t>
            </a:r>
            <a:r>
              <a:rPr lang="ko-KR" altLang="en-US" dirty="0">
                <a:ea typeface="맑은 고딕"/>
              </a:rPr>
              <a:t>에 관한 부분입니다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Logical layout of ALFS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08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65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CHECK POINT</a:t>
            </a:r>
            <a:r>
              <a:rPr lang="ko-KR" altLang="en-US" dirty="0">
                <a:ea typeface="맑은 고딕"/>
              </a:rPr>
              <a:t>를 관리하기 위해 두개의 논리적 세그먼트를 구성합니다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기반이 </a:t>
            </a:r>
            <a:r>
              <a:rPr lang="en-US" altLang="ko-KR" dirty="0">
                <a:ea typeface="맑은 고딕"/>
              </a:rPr>
              <a:t>LOG </a:t>
            </a:r>
            <a:r>
              <a:rPr lang="ko-KR" altLang="en-US" dirty="0">
                <a:ea typeface="맑은 고딕"/>
              </a:rPr>
              <a:t>구조인만큼 섹터의 증가하는 순서를 이용하여 빈 공간에 더하는 방식을 취합니다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체크 포인트 공간이 더 이상 없는 경우</a:t>
            </a:r>
            <a:r>
              <a:rPr lang="en-US" altLang="ko-KR" dirty="0">
                <a:ea typeface="맑은 고딕"/>
              </a:rPr>
              <a:t>, old </a:t>
            </a:r>
            <a:r>
              <a:rPr lang="ko-KR" altLang="en-US" dirty="0">
                <a:ea typeface="맑은 고딕"/>
              </a:rPr>
              <a:t>체크 포인트들이 삭제를 위한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선정됩니다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230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보내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을 다시 </a:t>
            </a:r>
            <a:r>
              <a:rPr lang="en-US" altLang="ko-KR" dirty="0">
                <a:ea typeface="맑은 고딕"/>
              </a:rPr>
              <a:t>invalidate</a:t>
            </a:r>
            <a:r>
              <a:rPr lang="ko-KR" altLang="en-US" dirty="0">
                <a:ea typeface="맑은 고딕"/>
              </a:rPr>
              <a:t>한 상태로 바꿔 새로운 </a:t>
            </a:r>
            <a:r>
              <a:rPr lang="en-US" altLang="ko-KR" dirty="0">
                <a:ea typeface="맑은 고딕"/>
              </a:rPr>
              <a:t>cp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들어올수있도록</a:t>
            </a:r>
            <a:r>
              <a:rPr lang="ko-KR" altLang="en-US" dirty="0">
                <a:ea typeface="맑은 고딕"/>
              </a:rPr>
              <a:t> 만들어줍니다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00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이후 새로운 체크포인트를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써갑니다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다시 </a:t>
            </a:r>
            <a:r>
              <a:rPr lang="en-US" altLang="ko-KR" dirty="0">
                <a:ea typeface="맑은 고딕"/>
              </a:rPr>
              <a:t>remounted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 있는 체크포인트 들을 다 </a:t>
            </a:r>
            <a:r>
              <a:rPr lang="ko-KR" altLang="en-US" dirty="0" err="1">
                <a:ea typeface="맑은 고딕"/>
              </a:rPr>
              <a:t>읽어야한다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오직 두개의 세그먼트만 유지하고 있기 때문에 효율적이다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91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88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8B</a:t>
            </a:r>
            <a:r>
              <a:rPr lang="ko-KR" altLang="en-US" dirty="0">
                <a:ea typeface="맑은 고딕"/>
              </a:rPr>
              <a:t>고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</a:t>
            </a:r>
            <a:r>
              <a:rPr lang="en-US" altLang="ko-KR" dirty="0">
                <a:ea typeface="맑은 고딕"/>
              </a:rPr>
              <a:t> 28 </a:t>
            </a:r>
            <a:r>
              <a:rPr lang="ko-KR" altLang="en-US" dirty="0">
                <a:ea typeface="맑은 고딕"/>
              </a:rPr>
              <a:t>승이 있다면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맵의</a:t>
            </a:r>
            <a:r>
              <a:rPr lang="ko-KR" altLang="en-US" dirty="0">
                <a:ea typeface="맑은 고딕"/>
              </a:rPr>
              <a:t> 사이즈는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기가이다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크기가 큰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블록으로 나눕니다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2GB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맵에는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</a:t>
            </a:r>
            <a:r>
              <a:rPr lang="en-US" altLang="ko-KR" dirty="0">
                <a:ea typeface="맑은 고딕"/>
              </a:rPr>
              <a:t>524,288</a:t>
            </a:r>
            <a:r>
              <a:rPr lang="ko-KR" altLang="en-US" dirty="0">
                <a:ea typeface="맑은 고딕"/>
              </a:rPr>
              <a:t>개가 있으며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매핑을 포함합니다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IM#0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아이노드의</a:t>
            </a:r>
            <a:r>
              <a:rPr lang="ko-KR" altLang="en-US" dirty="0">
                <a:ea typeface="맑은 고딕"/>
              </a:rPr>
              <a:t> 수가 너무 많고 흩어져 </a:t>
            </a:r>
            <a:r>
              <a:rPr lang="ko-KR" altLang="en-US" dirty="0" err="1">
                <a:ea typeface="맑은 고딕"/>
              </a:rPr>
              <a:t>있다보니</a:t>
            </a:r>
            <a:r>
              <a:rPr lang="ko-KR" altLang="en-US" dirty="0">
                <a:ea typeface="맑은 고딕"/>
              </a:rPr>
              <a:t> 빠르게 찾기 위해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table for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blocks TIMB</a:t>
            </a:r>
            <a:r>
              <a:rPr lang="ko-KR" altLang="en-US" dirty="0">
                <a:ea typeface="맑은 고딕"/>
              </a:rPr>
              <a:t>라는 것을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INODE-MAP </a:t>
            </a:r>
            <a:r>
              <a:rPr lang="ko-KR" altLang="en-US" dirty="0">
                <a:ea typeface="맑은 고딕"/>
              </a:rPr>
              <a:t>세그먼트 안에 있는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block</a:t>
            </a:r>
            <a:r>
              <a:rPr lang="ko-KR" altLang="en-US" dirty="0">
                <a:ea typeface="맑은 고딕"/>
              </a:rPr>
              <a:t>을 가리키며 </a:t>
            </a:r>
            <a:r>
              <a:rPr lang="en-US" altLang="ko-KR" dirty="0">
                <a:ea typeface="맑은 고딕"/>
              </a:rPr>
              <a:t>4 B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블록의 수와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의 크기를 곱한 </a:t>
            </a:r>
            <a:r>
              <a:rPr lang="en-US" altLang="ko-KR" dirty="0">
                <a:ea typeface="맑은 고딕"/>
              </a:rPr>
              <a:t>2MB</a:t>
            </a:r>
            <a:r>
              <a:rPr lang="ko-KR" altLang="en-US" dirty="0">
                <a:ea typeface="맑은 고딕"/>
              </a:rPr>
              <a:t>이므로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들어가기 적절합니다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번호가 주어지면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참조하여 해당 </a:t>
            </a:r>
            <a:r>
              <a:rPr lang="en-US" altLang="ko-KR" dirty="0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블록을 찾습니다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크기의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 내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가리키며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TIMB#0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IM#0∼IM#1023</a:t>
            </a:r>
            <a:r>
              <a:rPr lang="ko-KR" altLang="en-US" dirty="0">
                <a:ea typeface="맑은 고딕"/>
              </a:rPr>
              <a:t>를 가리킵니다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각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TIMB#0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만약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번호가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인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찾는다면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TIMB#0</a:t>
            </a:r>
            <a:r>
              <a:rPr lang="ko-KR" altLang="en-US" dirty="0">
                <a:ea typeface="맑은 고딕"/>
              </a:rPr>
              <a:t>을 조회하고 </a:t>
            </a:r>
            <a:r>
              <a:rPr lang="en-US" altLang="ko-KR" dirty="0">
                <a:ea typeface="맑은 고딕"/>
              </a:rPr>
              <a:t>(1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범위에 속하므로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해당 블록에서 </a:t>
            </a:r>
            <a:r>
              <a:rPr lang="en-US" altLang="ko-KR" dirty="0">
                <a:ea typeface="맑은 고딕"/>
              </a:rPr>
              <a:t>512∼1023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가리키는 </a:t>
            </a:r>
            <a:r>
              <a:rPr lang="en-US" altLang="ko-KR" dirty="0">
                <a:ea typeface="맑은 고딕"/>
              </a:rPr>
              <a:t>IM#1</a:t>
            </a:r>
            <a:r>
              <a:rPr lang="ko-KR" altLang="en-US" dirty="0">
                <a:ea typeface="맑은 고딕"/>
              </a:rPr>
              <a:t>의 위치를 찾습니다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1023</a:t>
            </a:r>
            <a:r>
              <a:rPr lang="ko-KR" altLang="en-US" dirty="0">
                <a:ea typeface="맑은 고딕"/>
              </a:rPr>
              <a:t>은 데이터 세그먼트에서 읽을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최신 체크포인트는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블록의 물리적 위치를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ㅅ영속적으로</a:t>
            </a:r>
            <a:r>
              <a:rPr lang="ko-KR" altLang="en-US" dirty="0">
                <a:ea typeface="맑은 고딕"/>
              </a:rPr>
              <a:t> 저장되어야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그렇지 않으면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마운트 중에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구성하기 위해 모든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스캔해야 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4 KB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(TIMB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분할하고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새로 업데이트된 항목을 보유하는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추적합니다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check-point</a:t>
            </a:r>
            <a:r>
              <a:rPr lang="ko-KR" altLang="en-US" dirty="0">
                <a:ea typeface="맑은 고딕"/>
              </a:rPr>
              <a:t>가 쓰여지기 바로 직전에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빈 공간에 추가합니다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72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다시 마운트가 되면 인메모리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역시 다시 로드 </a:t>
            </a:r>
            <a:r>
              <a:rPr lang="ko-KR" altLang="en-US" dirty="0" err="1">
                <a:ea typeface="맑은 고딕"/>
              </a:rPr>
              <a:t>되어야하는데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맵 세그먼트로 부터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 err="1">
                <a:ea typeface="맑은 고딕"/>
              </a:rPr>
              <a:t>들록</a:t>
            </a:r>
            <a:r>
              <a:rPr lang="ko-KR" altLang="en-US" dirty="0">
                <a:ea typeface="맑은 고딕"/>
              </a:rPr>
              <a:t> 전부를 읽고 </a:t>
            </a:r>
            <a:r>
              <a:rPr lang="en-US" altLang="ko-KR" dirty="0">
                <a:ea typeface="맑은 고딕"/>
              </a:rPr>
              <a:t>HOST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다시 빌드합니다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새로운 체크포인트가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 기록되기 전에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체크포인트가 성공적으로 기록되면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최신 체크포인트를 읽어 전원 장애 후 일관된 상태로 돌아갑니다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불완전한 체크포인트에 속하는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오래된 데이터로 간주됩니다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의 복구 과정은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 기반하므로 다시 </a:t>
            </a:r>
            <a:r>
              <a:rPr lang="ko-KR" altLang="en-US" dirty="0" err="1">
                <a:ea typeface="맑은 고딕"/>
              </a:rPr>
              <a:t>마운트하는</a:t>
            </a:r>
            <a:r>
              <a:rPr lang="ko-KR" altLang="en-US" dirty="0">
                <a:ea typeface="맑은 고딕"/>
              </a:rPr>
              <a:t> 과정과 동일합니다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07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에서는 최근에 쓰인 것이 가장 적은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하여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희생자에 있는 모든 유효한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이미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컬렉션을 위해 예약된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세그먼트로 복사됩니다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새로운 세그먼트에 이동한 일부 블록들은 그들의 새로운 위치를 가리키도록 인메모리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도 업데이트해야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업데이트된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블록들은 새로운 </a:t>
            </a:r>
            <a:r>
              <a:rPr lang="ko-KR" altLang="en-US" dirty="0" err="1">
                <a:ea typeface="맑은 고딕"/>
              </a:rPr>
              <a:t>세그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</a:t>
            </a:r>
            <a:r>
              <a:rPr lang="ko-KR" altLang="en-US" dirty="0" err="1">
                <a:ea typeface="맑은 고딕"/>
              </a:rPr>
              <a:t>먼트에</a:t>
            </a:r>
            <a:r>
              <a:rPr lang="ko-KR" altLang="en-US" dirty="0">
                <a:ea typeface="맑은 고딕"/>
              </a:rPr>
              <a:t> 추가되며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체크포인트 세그먼트에 있는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블록들의 목록도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희생자 세그먼트는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명령으로 무효화되어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세그먼트가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8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실시간 데이터 복사를 줄이기 위해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수를 증가시켜서 그 총 크기가 실제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크기보다 크도록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 파일 시스템 공간이 낭비되지만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희생자로 선택되기 전에 더 많은 무효 데이터를 가지도록 할 수 있어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크게 향상시킬 수 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핫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과 데이터 세그먼트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콜드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분리하여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더욱 개선합니다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파일 시스템 내 파일과 디렉터리의 위치 및 상태를 추적하기 위해 사용되며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데이터 세그먼트보다 더 자주 액세스되고 수정됩니다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파일 시스템에서 모든 파일 또는 디렉터리 작업이 해당하는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업데이트해야 하기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데이터 세그먼트는 파일이 생성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수정 또는 삭제될 때에만 업데이트됩니다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데이터 세그먼트보다 작은 크기를 가지므로 더 빠르게 수정 및 쓰기가 가능합니다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 파일 시스템에서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세그먼트는 데이터 세그먼트보다 더 높은 업데이트 비율을 가지게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501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85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기술은 파일 데이터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디렉토리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아이노드를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버퍼링하며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이들의 총 크기가 데이터 세그먼트 크기에 도달하면 일괄적으로 한 번에 기록하는 방식을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버퍼링은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전체 대역폭을 활용하는 데 유용합니다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빈 데이터 세그먼트가 거의 고갈될 때 세그먼트 클리닝을 수행합니다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 클리닝 이후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발행하는 것 외에는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우리는 데이터 세그먼트 관리를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아무것도 변경하지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왜냐하면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append-only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방식으로 데이터 세그먼트를 관리하기 때문입니다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41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4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67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255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Flash storage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장치로 가장 인기있는 저장장치이다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하드디스크와의 호환성을 보장하도록 하기위해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내부에는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존재한다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꽤 복잡한 요소로</a:t>
            </a:r>
            <a:r>
              <a:rPr lang="en-US" altLang="ko-KR" dirty="0">
                <a:ea typeface="맑은 고딕"/>
              </a:rPr>
              <a:t>, flash storage</a:t>
            </a:r>
            <a:r>
              <a:rPr lang="ko-KR" altLang="en-US" dirty="0">
                <a:ea typeface="맑은 고딕"/>
              </a:rPr>
              <a:t>의 풀 퍼포먼스를 가로막는 장애 요소가 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논문에서는 </a:t>
            </a:r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dirty="0">
                <a:ea typeface="맑은 고딕"/>
              </a:rPr>
              <a:t> append-only </a:t>
            </a:r>
            <a:r>
              <a:rPr lang="ko-KR" altLang="en-US" dirty="0">
                <a:ea typeface="맑은 고딕"/>
              </a:rPr>
              <a:t>성향을 가진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를 이용해서 제약조건을 효율적으로 처리하게 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395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813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5187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5906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2173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지금까지의 과정이 </a:t>
            </a:r>
            <a:r>
              <a:rPr lang="ko-KR" altLang="en-US" dirty="0" err="1">
                <a:ea typeface="맑은 고딕"/>
              </a:rPr>
              <a:t>실행되었을때의</a:t>
            </a:r>
            <a:r>
              <a:rPr lang="ko-KR" altLang="en-US" dirty="0">
                <a:ea typeface="맑은 고딕"/>
              </a:rPr>
              <a:t> 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모습입니다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6193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작동을 하게 되고 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A,D,E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FREE PAGE</a:t>
            </a:r>
            <a:r>
              <a:rPr lang="ko-KR" altLang="en-US" dirty="0">
                <a:ea typeface="맑은 고딕"/>
              </a:rPr>
              <a:t>로 보내고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FREE BLOCK</a:t>
            </a:r>
            <a:r>
              <a:rPr lang="ko-KR" altLang="en-US" dirty="0">
                <a:ea typeface="맑은 고딕"/>
              </a:rPr>
              <a:t>을 얻게 되었다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333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사실 여기까지도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지우고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복사했는데요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했다는 것을 알지 못하고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수행하게 되니까 이런 상황이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그렇게 되면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A,d</a:t>
            </a:r>
            <a:r>
              <a:rPr lang="ko-KR" altLang="en-US" dirty="0">
                <a:ea typeface="맑은 고딕"/>
              </a:rPr>
              <a:t>는 굳이 또 하게 될 필요 없이 삭제가 되고 다시 페이지에 복사가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명령어로 인해 삭제되며 총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끝내게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292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9385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88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70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0553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5735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18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2809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237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136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NO-</a:t>
            </a:r>
            <a:r>
              <a:rPr lang="en-US" altLang="ko-KR" dirty="0" err="1">
                <a:ea typeface="맑은 고딕"/>
              </a:rPr>
              <a:t>inplace</a:t>
            </a:r>
            <a:r>
              <a:rPr lang="en-US" altLang="ko-KR" dirty="0">
                <a:ea typeface="맑은 고딕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650941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0672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거의 모든 공간이 다 사용이 되었으니 </a:t>
            </a:r>
            <a:r>
              <a:rPr lang="en-US" altLang="ko-KR" dirty="0" err="1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FILE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A,C,D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DATA SEGMENT2</a:t>
            </a:r>
            <a:r>
              <a:rPr lang="ko-KR" altLang="en-US" dirty="0">
                <a:ea typeface="맑은 고딕"/>
              </a:rPr>
              <a:t>로 옮기고 데이터 세그먼트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만 </a:t>
            </a:r>
            <a:r>
              <a:rPr lang="en-US" altLang="ko-KR" dirty="0" err="1">
                <a:ea typeface="맑은 고딕"/>
              </a:rPr>
              <a:t>invaild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이기 때문에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로 보내어 수행합니다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455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69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말씀 드렸듯 </a:t>
            </a:r>
            <a:r>
              <a:rPr lang="en-US" altLang="ko-KR" dirty="0">
                <a:ea typeface="맑은 고딕"/>
              </a:rPr>
              <a:t>NAND flash SSDs </a:t>
            </a:r>
            <a:r>
              <a:rPr lang="ko-KR" altLang="en-US" dirty="0">
                <a:ea typeface="맑은 고딕"/>
              </a:rPr>
              <a:t>보급이 </a:t>
            </a:r>
            <a:r>
              <a:rPr lang="ko-KR" altLang="en-US" dirty="0" err="1">
                <a:ea typeface="맑은 고딕"/>
              </a:rPr>
              <a:t>빨라지고있습니다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많은 분야에서 사용되고 있다 보니 이를 실질적으로 관리하는 펌웨어인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중요성도 커지고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사용되었던 하드디스크를 대체하기 위해 사용되는 </a:t>
            </a:r>
            <a:r>
              <a:rPr lang="en-US" altLang="ko-KR" dirty="0" err="1">
                <a:ea typeface="맑은 고딕"/>
              </a:rPr>
              <a:t>sw</a:t>
            </a:r>
            <a:r>
              <a:rPr lang="ko-KR" altLang="en-US" dirty="0">
                <a:ea typeface="맑은 고딕"/>
              </a:rPr>
              <a:t>이며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일반적인 인 블록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추상화를 제공합니다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8654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9477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AFTL is similar to a simplified block-level FTL, but it doesn’t require address remapping to avoid in-place update or GC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쓰기 요청을 처리하는 방법을 보여줍니다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물리적 블록이 아직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않은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Free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새로운 플래시 블록을 할당하여 물리적 세그먼트를 구축합니다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나쁜 블록은 선택되지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웨이에서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가장 사용되지 않은 블록을 선택합니다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플래시 수명과 신뢰성을 보존하기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가장 낡은 세그먼트를 가장 적게 사용된 세그먼트와 교환하는 정적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레벨링을 수행할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이전에 할당된 플래시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블록이있는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블록은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논리 세그먼트가 이미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Used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데이터를 물리적 세그먼트의 고정 위치에 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에 물리적 세그먼트에만 오래된 데이터가 있다는 것을 알립니다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그런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더 이상 사용되지 않는 블록을 찾아낼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받으면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세그먼트의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로 변경하여 무효화합니다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잘못된 세그먼트는 나중에 요구에 따라 또는 백그라운드에서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(way)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이루어져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블록은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구성됩니다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물리적 세그먼트는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이루어져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요청이 들어오면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논리적 섹터 번호를 사용하여 논리적 세그먼트 번호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100 = 801/8)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가져옵니다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그런 다음 세그먼트 맵 테이블을 조회하여 논리적 세그먼트에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플래시 블록을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예에서 논리적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'801'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#1'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블록의 해당 페이지 오프셋에 데이터를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423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두 개의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동시에 데이터를 추가할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쓰기 요청을 처리하는 예시입니다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사각형 안의 숫자는 파일 시스템 섹터 주소를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순차적으로 데이터를 쓰지만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요청은 무작위로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도착합니다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0, 8, 1, ...).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요청들은 목적지 채널에 따라 여러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큐로 분류되어 물리적 세그먼트에 완전히 활용되도록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채널을 이용하여 기록됩니다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스케줄링을 사용하는 단일 큐가 사용되면 섹터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통해 플래시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'4'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전송될 때까지 지연됩니다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차이점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다중 스트림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SSD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각 쓰기 스트림마다 사용 가능한 세그먼트 수가 구성 시간에 지정되어 있어서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한 쓰기 스트림이 너무 많은 세그먼트를 사용하면 다른 쓰기 스트림의 작업이 차단될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하지만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AMF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이러한 제한이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ALFS(Adaptive Log-structured File System)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는 쓰기 작업에 필요한 만큼 많은 논리 세그먼트를 열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데이터는 세그먼트 수준 매핑에 따라 자동으로 다른 물리적 세그먼트로 분리됩니다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이는 응용 프로그램이 데이터를 더 효율적으로 분리하고 쓰기 작업 간의 충돌을 방지할 수 있도록 도와줍니다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채널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웨이별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스케줄러를 사용하여 여러 개의 쓰기 스트림을 처리하는 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여러 세그먼트를 할당하고 동시에 다른 세그먼트에 여러 데이터 스트림을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 체크포인트는 체크포인트 세그먼트에 쓰이고 사용자 파일은 데이터 세그먼트에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개의 쓰기 스트림이 섞여서 랜덤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되는 경우에도 이를 처리하는데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큐를 사용하여 랜덤 쓰기를 처리합니다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어떤 채널이나 방향에서도 쓰기 지연 현상이 발생하지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세그먼트 단위로 데이터를 할당하고 쓰기 요청을 균일하게 분배하기 때문이다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컬렉션이 호출되지 않기 때문에 일반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GC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스케줄링이 필요하지 않다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)</a:t>
            </a:r>
            <a:endParaRPr lang="en-US" altLang="ko-KR" dirty="0">
              <a:ea typeface="맑은 고딕"/>
            </a:endParaRPr>
          </a:p>
          <a:p>
            <a:pPr algn="l"/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2607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392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블록 레벨과 페이지 레벨을 블록 레벨과 페이지 레벨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블록 수준 매핑은 최종 사용자에게 제공되는 저장 공간을 관리하는 데 사용되며 스토리지 공간을 관리하는 데 사용되는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페이지 수준 매핑은 다음과 같은 용도로 사용됩니다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용량의 전체 용량의 </a:t>
            </a:r>
            <a:r>
              <a:rPr lang="en-US" altLang="ko-KR" dirty="0">
                <a:ea typeface="맑은 고딕"/>
              </a:rPr>
              <a:t>15%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영역으로 사용됩니다</a:t>
            </a:r>
            <a:r>
              <a:rPr lang="en-US" altLang="ko-KR" dirty="0">
                <a:ea typeface="맑은 고딕"/>
              </a:rPr>
              <a:t>. AFTL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웨어레벨링</a:t>
            </a:r>
            <a:r>
              <a:rPr lang="ko-KR" altLang="en-US" dirty="0">
                <a:ea typeface="맑은 고딕"/>
              </a:rPr>
              <a:t> 및 장애 처리를 위해 플래시 블록을 가리키는 세그먼트 맵 테이블을 유지합니다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은 페이지 수준보다 페이지 수준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보다 더 작은 매핑 테이블을 유지하므로 </a:t>
            </a:r>
            <a:r>
              <a:rPr lang="en-US" altLang="ko-KR" dirty="0">
                <a:ea typeface="맑은 고딕"/>
              </a:rPr>
              <a:t>1TB SSD</a:t>
            </a:r>
            <a:r>
              <a:rPr lang="ko-KR" altLang="en-US" dirty="0">
                <a:ea typeface="맑은 고딕"/>
              </a:rPr>
              <a:t>에서도 모든 매핑 항목을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31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매핑 테이블 크기가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크기를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LRU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교체 정책을 사용하므로 매핑 테이블의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핫 엔트리가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유지됩니다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LRU (Least Recently Used)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페이지를 교체할 때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가장 오랫동안 사용되지 않은 페이지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교체 대상으로 삼는 기법이다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탐욕적인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영역을 스토리지 용량의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수행하지 않는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영역이 필요하지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동일한 동적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레벨링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알고리즘을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데이터를 쓰기 위해 가장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youngest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한 블록을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저널링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모드를 사용하고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디스카드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옵션을 활성화하여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사용했습니다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항상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설정되었으며 이것이 기본 크기였습니다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물리적 세그먼트 크기와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16MB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기존 크기의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 더 큰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-map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세그먼트를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파일 시스템 공간의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오버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영역으로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기본값이었습니다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35206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SR, SW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EXT4+PFTL, F2FS+PFTL and AMF </a:t>
            </a:r>
            <a:r>
              <a:rPr lang="ko-KR" altLang="en-US" dirty="0">
                <a:ea typeface="맑은 고딕"/>
              </a:rPr>
              <a:t>성능이 다 좋다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지표에서 볼 수 있듯 </a:t>
            </a:r>
            <a:r>
              <a:rPr lang="en-US" altLang="ko-KR" dirty="0">
                <a:ea typeface="맑은 고딕"/>
              </a:rPr>
              <a:t>extra live page copies</a:t>
            </a:r>
            <a:r>
              <a:rPr lang="ko-KR" altLang="en-US" dirty="0">
                <a:ea typeface="맑은 고딕"/>
              </a:rPr>
              <a:t>가 일어나지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매핑항목도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이랑 다르게</a:t>
            </a:r>
            <a:r>
              <a:rPr lang="en-US" altLang="ko-KR" dirty="0">
                <a:ea typeface="맑은 고딕"/>
              </a:rPr>
              <a:t> DRAM</a:t>
            </a:r>
            <a:r>
              <a:rPr lang="ko-KR" altLang="en-US" dirty="0">
                <a:ea typeface="맑은 고딕"/>
              </a:rPr>
              <a:t>에 계속 유지되기 때문에 추가적인 오버헤드도 없다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EXT4+DFTL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F2FS+DFTL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SR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다른 파일 시스템에 비해 느린 성능을 보입니다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10%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정도가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in-memory table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miss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되기 때문에 추가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필요하다 하지만 이거는 중대한 사항이 아니고 아직까지는 시스템에 크게 영향을 끼치지는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일련의 작업을 수행하는데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매핑 항목이 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플래시에서 해당 항목을 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내 항목이 더러운 경우 해당 항목을 삭제해야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작업을 수행하는 동안 들어오는 요청은 일시 중지됩니다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플래시 매핑 항목을 읽을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병렬 처리를 완전히 활용하기가 어렵습니다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데이터가 특정 물리적 페이지 또는 블록에 기록되면 매핑 항목의 위치가 고정되어 데이터를 다른 물리적 위치로 이동하지 않고는 변경할 수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플래시 메모리에서 매핑 엔트리를 읽어야 하는 경우 이전에 기록된 물리적 위치에서만 읽을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동일한 물리적 페이지 또는 블록에서 여러 읽기 작업을 동시에 수행할 수 없기 때문에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병렬 처리의 기회가 제한됩니다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.)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1157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RR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67%</a:t>
            </a:r>
            <a:r>
              <a:rPr lang="ko-KR" altLang="en-US" dirty="0">
                <a:ea typeface="맑은 고딕"/>
              </a:rPr>
              <a:t>정도가 누락되기 때문에 더욱 악화</a:t>
            </a:r>
            <a:r>
              <a:rPr lang="en-US" altLang="ko-KR" dirty="0">
                <a:ea typeface="맑은 고딕"/>
              </a:rPr>
              <a:t>. -&gt; DFTL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이유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쓰면 좋음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RW</a:t>
            </a:r>
            <a:r>
              <a:rPr lang="ko-KR" altLang="en-US" dirty="0">
                <a:ea typeface="맑은 고딕"/>
              </a:rPr>
              <a:t>에서는</a:t>
            </a:r>
            <a:r>
              <a:rPr lang="en-US" altLang="ko-KR" dirty="0">
                <a:ea typeface="맑은 고딕"/>
              </a:rPr>
              <a:t> GC</a:t>
            </a:r>
            <a:r>
              <a:rPr lang="ko-KR" altLang="en-US" dirty="0">
                <a:ea typeface="맑은 고딕"/>
              </a:rPr>
              <a:t>를 위해 많은 추가적인 </a:t>
            </a:r>
            <a:r>
              <a:rPr lang="en-US" altLang="ko-KR" dirty="0">
                <a:ea typeface="맑은 고딕"/>
              </a:rPr>
              <a:t>COPY</a:t>
            </a:r>
            <a:r>
              <a:rPr lang="ko-KR" altLang="en-US" dirty="0">
                <a:ea typeface="맑은 고딕"/>
              </a:rPr>
              <a:t>가 필요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여기서 가장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성능을 보이는 것은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MANAGEMENT </a:t>
            </a:r>
            <a:r>
              <a:rPr lang="ko-KR" altLang="en-US" dirty="0">
                <a:ea typeface="맑은 고딕"/>
              </a:rPr>
              <a:t>중복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실제 </a:t>
            </a:r>
            <a:r>
              <a:rPr lang="en-US" altLang="ko-KR" dirty="0">
                <a:ea typeface="맑은 고딕"/>
              </a:rPr>
              <a:t>write amplification factor</a:t>
            </a:r>
            <a:r>
              <a:rPr lang="ko-KR" altLang="en-US" dirty="0">
                <a:ea typeface="맑은 고딕"/>
              </a:rPr>
              <a:t>는 좋지만 이러한 경우로 인해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레벨에서 추가적인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유발함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739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‘L’ means storage space utilization light</a:t>
            </a:r>
          </a:p>
          <a:p>
            <a:r>
              <a:rPr lang="en-US" altLang="ko-KR" dirty="0"/>
              <a:t>‘H’ means storage space utilization heavy</a:t>
            </a:r>
            <a:endParaRPr lang="ko-KR" alt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94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꽤나 복잡한 소프트웨어입니다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overwriting restrictions, wear-leveling and bad-block management </a:t>
            </a:r>
            <a:r>
              <a:rPr lang="ko-KR" altLang="en-US" dirty="0">
                <a:ea typeface="맑은 고딕"/>
              </a:rPr>
              <a:t>등등 다양한 작업을 담당하고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뿐만 아니라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하는 작업중에 특히 </a:t>
            </a:r>
            <a:r>
              <a:rPr lang="en-US" altLang="ko-KR" dirty="0">
                <a:ea typeface="맑은 고딕"/>
              </a:rPr>
              <a:t>address remapping 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는 상당한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과 좋은 성능의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필요로 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 때문에 상당한 양의 </a:t>
            </a:r>
            <a:r>
              <a:rPr lang="en-US" altLang="ko-KR" dirty="0">
                <a:ea typeface="맑은 고딕"/>
              </a:rPr>
              <a:t>HW </a:t>
            </a:r>
            <a:r>
              <a:rPr lang="ko-KR" altLang="en-US" dirty="0">
                <a:ea typeface="맑은 고딕"/>
              </a:rPr>
              <a:t>리소스를 요구하기도 합니다</a:t>
            </a:r>
            <a:r>
              <a:rPr lang="en-US" altLang="ko-KR" dirty="0">
                <a:ea typeface="맑은 고딕"/>
              </a:rPr>
              <a:t>..</a:t>
            </a:r>
          </a:p>
          <a:p>
            <a:r>
              <a:rPr lang="en-US" altLang="ko-KR" dirty="0">
                <a:ea typeface="맑은 고딕"/>
              </a:rPr>
              <a:t>e.g., a 1 GHz quad-core CPU with 1 GB DRAM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High level</a:t>
            </a:r>
            <a:r>
              <a:rPr lang="ko-KR" altLang="en-US" dirty="0">
                <a:ea typeface="맑은 고딕"/>
              </a:rPr>
              <a:t>에 대한 기반이 없이 작동하다 보니 퍼포먼스와 </a:t>
            </a:r>
            <a:r>
              <a:rPr lang="en-US" altLang="ko-KR" dirty="0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에 영향을 미치는데 종종 최적이 아닌 경우가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F2FS+PTFL </a:t>
            </a:r>
            <a:r>
              <a:rPr lang="ko-KR" altLang="en-US" dirty="0">
                <a:ea typeface="맑은 고딕"/>
              </a:rPr>
              <a:t>최고의 성능을 보여줌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스토리지 </a:t>
            </a:r>
            <a:r>
              <a:rPr lang="en-US" altLang="ko-KR" dirty="0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의 활용을 적게 하기 때문에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몇 개의 라이브 페이지만 카피하면 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004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heavy workload</a:t>
            </a:r>
            <a:r>
              <a:rPr lang="ko-KR" altLang="en-US" dirty="0">
                <a:ea typeface="맑은 고딕"/>
              </a:rPr>
              <a:t>에서는 많은 라이브 페이지의 카피가 필요하고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가장 성능이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그래프에서 볼 수 있듯 전에 좋았었던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성능이 추락한걸 볼 수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중복 관리 문제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을 이용했을 경우에는 </a:t>
            </a:r>
            <a:r>
              <a:rPr lang="en-US" altLang="ko-KR" dirty="0">
                <a:ea typeface="맑은 고딕"/>
              </a:rPr>
              <a:t>in-flash </a:t>
            </a:r>
            <a:r>
              <a:rPr lang="ko-KR" altLang="en-US" dirty="0">
                <a:ea typeface="맑은 고딕"/>
              </a:rPr>
              <a:t>매핑 엔트리 관리에 의한 오버헤드에 의해 성능이 좋지 않다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83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다른 </a:t>
            </a:r>
            <a:r>
              <a:rPr lang="en-US" altLang="ko-KR" dirty="0">
                <a:ea typeface="맑은 고딕"/>
              </a:rPr>
              <a:t>SCHEMS</a:t>
            </a:r>
            <a:r>
              <a:rPr lang="ko-KR" altLang="en-US" dirty="0">
                <a:ea typeface="맑은 고딕"/>
              </a:rPr>
              <a:t>들 보다도 좋다</a:t>
            </a:r>
            <a:r>
              <a:rPr lang="en-US" altLang="ko-KR" dirty="0">
                <a:ea typeface="맑은 고딕"/>
              </a:rPr>
              <a:t>. EXT4</a:t>
            </a:r>
            <a:r>
              <a:rPr lang="ko-KR" altLang="en-US" dirty="0">
                <a:ea typeface="맑은 고딕"/>
              </a:rPr>
              <a:t>보다는 기본적으로 </a:t>
            </a:r>
            <a:r>
              <a:rPr lang="en-US" altLang="ko-KR" dirty="0">
                <a:ea typeface="맑은 고딕"/>
              </a:rPr>
              <a:t>WAF</a:t>
            </a:r>
            <a:r>
              <a:rPr lang="ko-KR" altLang="en-US" dirty="0">
                <a:ea typeface="맑은 고딕"/>
              </a:rPr>
              <a:t>가 적고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와는 비교적 </a:t>
            </a:r>
            <a:r>
              <a:rPr lang="en-US" altLang="ko-KR" dirty="0">
                <a:ea typeface="맑은 고딕"/>
              </a:rPr>
              <a:t>FS</a:t>
            </a:r>
            <a:r>
              <a:rPr lang="ko-KR" altLang="en-US" dirty="0">
                <a:ea typeface="맑은 고딕"/>
              </a:rPr>
              <a:t>에서 비슷한 수치를 보이나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에서 추가적인 </a:t>
            </a:r>
            <a:r>
              <a:rPr lang="en-US" altLang="ko-KR" dirty="0">
                <a:ea typeface="맑은 고딕"/>
              </a:rPr>
              <a:t>GC </a:t>
            </a:r>
            <a:r>
              <a:rPr lang="ko-KR" altLang="en-US" dirty="0">
                <a:ea typeface="맑은 고딕"/>
              </a:rPr>
              <a:t>카피를 유도한다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49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DHFD</a:t>
            </a:r>
            <a:r>
              <a:rPr lang="ko-KR" altLang="en-US" dirty="0">
                <a:ea typeface="맑은 고딕"/>
              </a:rPr>
              <a:t>의 파일 관리가 플래시에 매우 적합하다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큰 용량의 파일이 여러 개의 플래시 블록에 순차적으로 쓰여지고 이 블록들은 </a:t>
            </a:r>
            <a:r>
              <a:rPr lang="en-US" altLang="ko-KR" dirty="0">
                <a:ea typeface="맑은 고딕"/>
              </a:rPr>
              <a:t>HDFS</a:t>
            </a:r>
            <a:r>
              <a:rPr lang="ko-KR" altLang="en-US" dirty="0">
                <a:ea typeface="맑은 고딕"/>
              </a:rPr>
              <a:t>에서 파일이 </a:t>
            </a:r>
            <a:r>
              <a:rPr lang="ko-KR" altLang="en-US" dirty="0" err="1">
                <a:ea typeface="맑은 고딕"/>
              </a:rPr>
              <a:t>제거될때</a:t>
            </a:r>
            <a:r>
              <a:rPr lang="ko-KR" altLang="en-US" dirty="0">
                <a:ea typeface="맑은 고딕"/>
              </a:rPr>
              <a:t> 함께 무효화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컬렌션이</a:t>
            </a:r>
            <a:r>
              <a:rPr lang="ko-KR" altLang="en-US" dirty="0">
                <a:ea typeface="맑은 고딕"/>
              </a:rPr>
              <a:t> 복사본 없이 플래시 블록만 지우는 방식으로 수행이 되고 순차적인 접근 패턴으로 인해서 매핑 항목이 </a:t>
            </a:r>
            <a:r>
              <a:rPr lang="ko-KR" altLang="en-US" dirty="0" err="1">
                <a:ea typeface="맑은 고딕"/>
              </a:rPr>
              <a:t>누랑되어도</a:t>
            </a:r>
            <a:r>
              <a:rPr lang="ko-KR" altLang="en-US" dirty="0">
                <a:ea typeface="맑은 고딕"/>
              </a:rPr>
              <a:t> 성능에 크게 미치지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이렇기 때문에 모든 것의 성능이 다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여기서 알 수 있는 것은 기존 플래시 스토리지가 좀 과하게 설계 </a:t>
            </a:r>
            <a:r>
              <a:rPr lang="ko-KR" altLang="en-US" dirty="0" err="1">
                <a:ea typeface="맑은 고딕"/>
              </a:rPr>
              <a:t>되어있음을볼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가지고 있는 모듈들은 굳이 </a:t>
            </a:r>
            <a:r>
              <a:rPr lang="ko-KR" altLang="en-US" dirty="0" err="1">
                <a:ea typeface="맑은 고딕"/>
              </a:rPr>
              <a:t>하둡에</a:t>
            </a:r>
            <a:r>
              <a:rPr lang="ko-KR" altLang="en-US" dirty="0">
                <a:ea typeface="맑은 고딕"/>
              </a:rPr>
              <a:t> 필요하지 않음을 보여준다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2271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F2FS + DFTL</a:t>
            </a:r>
            <a:r>
              <a:rPr lang="ko-KR" altLang="en-US" dirty="0">
                <a:ea typeface="맑은 고딕"/>
              </a:rPr>
              <a:t>에 비해 </a:t>
            </a:r>
            <a:r>
              <a:rPr lang="en-US" altLang="ko-KR" dirty="0">
                <a:ea typeface="맑은 고딕"/>
              </a:rPr>
              <a:t>38%</a:t>
            </a:r>
            <a:r>
              <a:rPr lang="ko-KR" altLang="en-US" dirty="0">
                <a:ea typeface="맑은 고딕"/>
              </a:rPr>
              <a:t>더 적은 </a:t>
            </a:r>
            <a:r>
              <a:rPr lang="en-US" altLang="ko-KR" dirty="0">
                <a:ea typeface="맑은 고딕"/>
              </a:rPr>
              <a:t>erase </a:t>
            </a:r>
            <a:r>
              <a:rPr lang="ko-KR" altLang="en-US" dirty="0">
                <a:ea typeface="맑은 고딕"/>
              </a:rPr>
              <a:t>연산을 일으킵니다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262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 그림은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쓰기 작업이 플래시 저장소에서 차지 하는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전체적으로 쓰기의 비율에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비해 작다는 것을 </a:t>
            </a:r>
            <a:r>
              <a:rPr lang="ko-KR" altLang="en-US" dirty="0" err="1">
                <a:ea typeface="맑은 고딕"/>
              </a:rPr>
              <a:t>확인할수있다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두번째 그림은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위해 추가적인 카피가 얼마나 발생하는지를 보여주는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여기서도 전체적으로 적은 비율의 수치를 보여주고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이를 통해 전반적으로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되는 데이터의 양은 파일 시스템 전체에 거친 데이터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양에 비해 미미하다는 것을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053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 err="1">
                <a:ea typeface="맑은 고딕"/>
              </a:rPr>
              <a:t>이용량</a:t>
            </a:r>
            <a:r>
              <a:rPr lang="ko-KR" altLang="en-US" dirty="0">
                <a:ea typeface="맑은 고딕"/>
              </a:rPr>
              <a:t> 측정함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EXT4+PFTL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이용률과 비교함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크게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사용량이 증가하거나 하지 않음</a:t>
            </a:r>
            <a:r>
              <a:rPr lang="en-US" altLang="ko-KR" dirty="0">
                <a:ea typeface="맑은 고딕"/>
              </a:rPr>
              <a:t>. AMF</a:t>
            </a:r>
            <a:r>
              <a:rPr lang="ko-KR" altLang="en-US" dirty="0">
                <a:ea typeface="맑은 고딕"/>
              </a:rPr>
              <a:t>에서 복잡한 알고리즘을 사용하는 것이 아니고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 인터페이스만 수정했기 때문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868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AMF, PFTL, DFTL </a:t>
            </a:r>
            <a:r>
              <a:rPr lang="ko-KR" altLang="en-US" dirty="0">
                <a:ea typeface="맑은 고딕"/>
              </a:rPr>
              <a:t>이용하여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각각 다르게 측정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write latency</a:t>
            </a:r>
            <a:r>
              <a:rPr lang="ko-KR" altLang="en-US" dirty="0">
                <a:ea typeface="맑은 고딕"/>
              </a:rPr>
              <a:t>를 집중적으로 수행함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가장 짧은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를 보여줌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내에서 적은 기능만 수행하기 때문에 가장 </a:t>
            </a:r>
            <a:r>
              <a:rPr lang="en-US" altLang="ko-KR" dirty="0">
                <a:ea typeface="맑은 고딕"/>
              </a:rPr>
              <a:t>latency </a:t>
            </a:r>
            <a:r>
              <a:rPr lang="ko-KR" altLang="en-US" dirty="0">
                <a:ea typeface="맑은 고딕"/>
              </a:rPr>
              <a:t>없는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응답 시간을 가지고 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은 여전히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mapping </a:t>
            </a:r>
            <a:r>
              <a:rPr lang="ko-KR" altLang="en-US" dirty="0">
                <a:ea typeface="맑은 고딕"/>
              </a:rPr>
              <a:t>작업 등을 담당하고 있어서 응답 시간이 느림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7146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990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확장된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통해 시스템 수준의 정보를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전달하는 것은 디바이스 수준의 최적화에 유리하기 때문에 주목을 받고 있습니다</a:t>
            </a:r>
            <a:r>
              <a:rPr lang="en-US" altLang="ko-KR" dirty="0">
                <a:ea typeface="맑은 고딕"/>
              </a:rPr>
              <a:t>[15, 28, 9, 17]. </a:t>
            </a:r>
            <a:r>
              <a:rPr lang="ko-KR" altLang="en-US" dirty="0">
                <a:ea typeface="맑은 고딕"/>
              </a:rPr>
              <a:t>하지만 더 많은 하드웨어 리소스와 더 큰 설계 복잡성을 요구함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-&gt; AMF</a:t>
            </a:r>
            <a:r>
              <a:rPr lang="ko-KR" altLang="en-US" dirty="0">
                <a:ea typeface="맑은 고딕"/>
              </a:rPr>
              <a:t>에서는 호스트 소프트웨어가 플래시 디바이스를 직접 관리하므로 추가 인터페이스나 호스트 기능을 디바이스에 </a:t>
            </a:r>
            <a:r>
              <a:rPr lang="ko-KR" altLang="en-US" dirty="0" err="1">
                <a:ea typeface="맑은 고딕"/>
              </a:rPr>
              <a:t>오프로드하지</a:t>
            </a:r>
            <a:r>
              <a:rPr lang="ko-KR" altLang="en-US" dirty="0">
                <a:ea typeface="맑은 고딕"/>
              </a:rPr>
              <a:t> 않고도 시스템 수준 정보를 쉽게 활용할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FFS</a:t>
            </a:r>
            <a:r>
              <a:rPr lang="ko-KR" altLang="en-US" dirty="0">
                <a:ea typeface="맑은 고딕"/>
              </a:rPr>
              <a:t>랑 </a:t>
            </a:r>
            <a:r>
              <a:rPr lang="en-US" altLang="ko-KR" dirty="0" err="1">
                <a:ea typeface="맑은 고딕"/>
              </a:rPr>
              <a:t>NoFTL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전용 인터페이스를 통해 기존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를 직접 처리하도록 설계하였고 메모리와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의 사용도 효율적이었음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회사는 다양하게 있기 때문에 각자 공정 기술도 다양하고 관리 하는 것은 불가능함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DFS</a:t>
            </a:r>
            <a:r>
              <a:rPr lang="ko-KR" altLang="en-US" dirty="0">
                <a:ea typeface="맑은 고딕"/>
              </a:rPr>
              <a:t>같은 경우 로그 구조 기반의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인 경우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에서도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수행한다는 점에서 호스트 기반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기반 스토리지가 가지고 있는 중복에 관한 문제를 여전히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SDF</a:t>
            </a:r>
            <a:r>
              <a:rPr lang="ko-KR" altLang="en-US" dirty="0">
                <a:ea typeface="맑은 고딕"/>
              </a:rPr>
              <a:t>는 어플리케이션이 직접 디바이스를 관리 할 수 있다는 점에서 유사한 점을 가지고 있지만</a:t>
            </a:r>
            <a:r>
              <a:rPr lang="en-US" altLang="ko-KR" dirty="0">
                <a:ea typeface="맑은 고딕"/>
              </a:rPr>
              <a:t>, SDF</a:t>
            </a:r>
            <a:r>
              <a:rPr lang="ko-KR" altLang="en-US" dirty="0">
                <a:ea typeface="맑은 고딕"/>
              </a:rPr>
              <a:t>는 데이터센터처럼 집약적인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중요한 특수환경에 적합하다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REDO</a:t>
            </a:r>
            <a:r>
              <a:rPr lang="ko-KR" altLang="en-US" dirty="0">
                <a:ea typeface="맑은 고딕"/>
              </a:rPr>
              <a:t>에서는 다중 채널에 관한 활용 등 주요 기술 문제는 고려하지 않았으며 실제 어플리케이션에서 실현 가능성을 알기 어려운 시뮬레이션 스터디에 기반을 하고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중복에 관한 문제도 없고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더 일반적인 환경에도 적용되며 영향과 실현 가능성도 비교적 명확하게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또한 </a:t>
            </a:r>
            <a:r>
              <a:rPr lang="ko-KR" altLang="en-US" dirty="0" err="1">
                <a:ea typeface="맑은 고딕"/>
              </a:rPr>
              <a:t>하이레벨에</a:t>
            </a:r>
            <a:r>
              <a:rPr lang="ko-KR" altLang="en-US" dirty="0">
                <a:ea typeface="맑은 고딕"/>
              </a:rPr>
              <a:t> 대한 이해가 없어 어플리케이션이 이미 수행하고 있는 작업과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수행하고 있는 작업이 상당 부분 겹친다는 것이다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하드웨어 리소스를 낭비하기도 하고 </a:t>
            </a:r>
            <a:r>
              <a:rPr lang="en-US" altLang="ko-KR" dirty="0">
                <a:ea typeface="맑은 고딕"/>
              </a:rPr>
              <a:t>extra I/O</a:t>
            </a:r>
            <a:r>
              <a:rPr lang="ko-KR" altLang="en-US" dirty="0">
                <a:ea typeface="맑은 고딕"/>
              </a:rPr>
              <a:t>를 유발하기도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8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디바이스와 공급업체별 세부 정보를 숨기면서 플래시 스토리지를 </a:t>
            </a:r>
            <a:r>
              <a:rPr lang="en-US" altLang="ko-KR" dirty="0">
                <a:ea typeface="맑은 고딕"/>
              </a:rPr>
              <a:t>append-only </a:t>
            </a:r>
            <a:r>
              <a:rPr lang="ko-KR" altLang="en-US" dirty="0">
                <a:ea typeface="맑은 고딕"/>
              </a:rPr>
              <a:t>세그먼트로 노출하는 새로운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</a:t>
            </a:r>
            <a:r>
              <a:rPr lang="ko-KR" altLang="en-US" dirty="0" err="1">
                <a:ea typeface="맑은 고딕"/>
              </a:rPr>
              <a:t>기반으로합니다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기존의 파일시스템과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조합보다 더 우수한 성능을 보여주며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의 개념은 다양한 유형의 시스템에 적용될 수 있습니다</a:t>
            </a:r>
            <a:r>
              <a:rPr lang="en-US" altLang="ko-KR" dirty="0">
                <a:ea typeface="맑은 고딕"/>
              </a:rPr>
              <a:t>., </a:t>
            </a:r>
            <a:r>
              <a:rPr lang="ko-KR" altLang="en-US" dirty="0">
                <a:ea typeface="맑은 고딕"/>
              </a:rPr>
              <a:t>특히 스토리지를 관리하기 위해 로그 구조적 접근 방식을 사용하는 시스템에 적용할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데이터베이스 관리 시스템이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와 유사한 방법을 따르므로 이러한 시스템에서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구현하는 것이 간단할 것으로 예상됩니다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8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이 논문에서 제안한 </a:t>
            </a:r>
            <a:r>
              <a:rPr lang="en-US" altLang="ko-KR" dirty="0">
                <a:ea typeface="맑은 고딕"/>
              </a:rPr>
              <a:t>application-managed </a:t>
            </a:r>
            <a:r>
              <a:rPr lang="en-US" altLang="ko-KR" dirty="0" err="1">
                <a:ea typeface="맑은 고딕"/>
              </a:rPr>
              <a:t>falsh</a:t>
            </a:r>
            <a:r>
              <a:rPr lang="en-US" altLang="ko-KR" dirty="0">
                <a:ea typeface="맑은 고딕"/>
              </a:rPr>
              <a:t>, AMF</a:t>
            </a:r>
            <a:r>
              <a:rPr lang="ko-KR" altLang="en-US" dirty="0">
                <a:ea typeface="맑은 고딕"/>
              </a:rPr>
              <a:t>는 플래시 관리를 디바이스에서 어플리케이션으로 상당부분 넘깁니다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디바이스는 오류 없는 스토리지 접근과 버스 혹은 채널에서의 효율적인 </a:t>
            </a:r>
            <a:r>
              <a:rPr lang="ko-KR" altLang="en-US" dirty="0" err="1">
                <a:ea typeface="맑은 고딕"/>
              </a:rPr>
              <a:t>병렬성</a:t>
            </a:r>
            <a:r>
              <a:rPr lang="ko-KR" altLang="en-US" dirty="0">
                <a:ea typeface="맑은 고딕"/>
              </a:rPr>
              <a:t> 지원 제공</a:t>
            </a:r>
            <a:r>
              <a:rPr lang="en-US" altLang="ko-KR" dirty="0">
                <a:ea typeface="맑은 고딕"/>
              </a:rPr>
              <a:t>, wear </a:t>
            </a:r>
            <a:r>
              <a:rPr lang="ko-KR" altLang="en-US" dirty="0" err="1">
                <a:ea typeface="맑은 고딕"/>
              </a:rPr>
              <a:t>레벨링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배드블록</a:t>
            </a:r>
            <a:r>
              <a:rPr lang="ko-KR" altLang="en-US" dirty="0">
                <a:ea typeface="맑은 고딕"/>
              </a:rPr>
              <a:t> 관리 정도로 역할이 감소됩니다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다양한 어플리케이션에서의 범용성을 위해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새로운 </a:t>
            </a:r>
            <a:r>
              <a:rPr lang="en-US" altLang="ko-KR" dirty="0">
                <a:ea typeface="맑은 고딕"/>
              </a:rPr>
              <a:t>BLOCK I/O interface</a:t>
            </a:r>
            <a:r>
              <a:rPr lang="ko-KR" altLang="en-US" dirty="0">
                <a:ea typeface="맑은 고딕"/>
              </a:rPr>
              <a:t>를 만들었습니다</a:t>
            </a:r>
            <a:r>
              <a:rPr lang="en-US" altLang="ko-KR" dirty="0">
                <a:ea typeface="맑은 고딕"/>
              </a:rPr>
              <a:t>.                                                        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03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abstraction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AMF Block I/O interface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/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/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/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/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2C2FB12-4BFF-211A-4EE7-F45D5917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1" y="2212981"/>
            <a:ext cx="732864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03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Characteristic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Physical segments contains multiple blocks in different channels and way, which maximize device’s bandwidth</a:t>
            </a:r>
          </a:p>
          <a:p>
            <a:endParaRPr lang="en-US" altLang="en-US" dirty="0"/>
          </a:p>
          <a:p>
            <a:r>
              <a:rPr lang="en-US" altLang="en-US" dirty="0"/>
              <a:t>Block I/O interface that prohibits data overwrites unless they are explicitly deallocated</a:t>
            </a:r>
          </a:p>
          <a:p>
            <a:endParaRPr lang="en-US" altLang="en-US" dirty="0"/>
          </a:p>
          <a:p>
            <a:r>
              <a:rPr lang="en-US" altLang="en-US" dirty="0"/>
              <a:t>Simplifies device management by removing the need for fine-grained remapping and GC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SSD vendors can build AMF device easily by removing unnecessary functions from their devices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859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5B73702-22AF-65E7-1968-A903745536B1}"/>
              </a:ext>
            </a:extLst>
          </p:cNvPr>
          <p:cNvSpPr/>
          <p:nvPr/>
        </p:nvSpPr>
        <p:spPr bwMode="auto">
          <a:xfrm rot="10800000">
            <a:off x="2207795" y="4770521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C0D958-67DB-8BCB-0E8C-46111C3E8E4B}"/>
              </a:ext>
            </a:extLst>
          </p:cNvPr>
          <p:cNvSpPr/>
          <p:nvPr/>
        </p:nvSpPr>
        <p:spPr bwMode="auto">
          <a:xfrm rot="10800000">
            <a:off x="3861134" y="4746459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B0ED61-2369-AE21-6986-D0864D52149B}"/>
              </a:ext>
            </a:extLst>
          </p:cNvPr>
          <p:cNvSpPr/>
          <p:nvPr/>
        </p:nvSpPr>
        <p:spPr bwMode="auto">
          <a:xfrm rot="10800000">
            <a:off x="5845342" y="4746458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Management of Check-point segment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designates two specific logical segments, #1 and #2, exclusively for CP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adds them to the end of the free space, using incremental version number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30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Check-point space is exhausted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9" y="2557611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826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Segment TRIM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Segment #1 be free by TRIM operation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8" y="2557611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Trimmed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C0C9B70-6308-A12A-35B9-7B714AF39019}"/>
              </a:ext>
            </a:extLst>
          </p:cNvPr>
          <p:cNvSpPr/>
          <p:nvPr/>
        </p:nvSpPr>
        <p:spPr bwMode="auto">
          <a:xfrm>
            <a:off x="6975807" y="3266107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252A7-28DD-52CF-2898-44F4F2A0A7BA}"/>
              </a:ext>
            </a:extLst>
          </p:cNvPr>
          <p:cNvSpPr txBox="1"/>
          <p:nvPr/>
        </p:nvSpPr>
        <p:spPr>
          <a:xfrm>
            <a:off x="6750908" y="2896775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Latest CP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45004-836B-97CE-9120-15188F5A1BFF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1D861-E346-2CA7-1C57-0EA744BCBB9C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78519-7782-0E36-3C4B-238C8C4343D6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972532-1AAD-0E76-3329-53BB27F75462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7446A1-15CA-F7CE-7BF5-850CB1B3C0D7}"/>
              </a:ext>
            </a:extLst>
          </p:cNvPr>
          <p:cNvSpPr/>
          <p:nvPr/>
        </p:nvSpPr>
        <p:spPr bwMode="auto">
          <a:xfrm>
            <a:off x="196420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52E53-5C0D-AA0D-235E-49F714EEF47B}"/>
              </a:ext>
            </a:extLst>
          </p:cNvPr>
          <p:cNvSpPr/>
          <p:nvPr/>
        </p:nvSpPr>
        <p:spPr bwMode="auto">
          <a:xfrm>
            <a:off x="253863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BB150-F9F1-EF4F-23AB-BB25C4A9C20A}"/>
              </a:ext>
            </a:extLst>
          </p:cNvPr>
          <p:cNvSpPr/>
          <p:nvPr/>
        </p:nvSpPr>
        <p:spPr bwMode="auto">
          <a:xfrm>
            <a:off x="3125124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3BCA3-A944-CEF7-7C15-EBCBF927CDFF}"/>
              </a:ext>
            </a:extLst>
          </p:cNvPr>
          <p:cNvSpPr/>
          <p:nvPr/>
        </p:nvSpPr>
        <p:spPr bwMode="auto">
          <a:xfrm>
            <a:off x="3699554" y="412322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Writing new CP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(v9)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>
            <a:off x="1740377" y="3464170"/>
            <a:ext cx="7097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88EE-15AB-B458-FAC2-CCAA9820223A}"/>
              </a:ext>
            </a:extLst>
          </p:cNvPr>
          <p:cNvSpPr txBox="1"/>
          <p:nvPr/>
        </p:nvSpPr>
        <p:spPr>
          <a:xfrm>
            <a:off x="1618991" y="3022898"/>
            <a:ext cx="12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252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40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management of segments containing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is more complex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size is proportional to storage capacity</a:t>
            </a:r>
          </a:p>
          <a:p>
            <a:pPr lvl="1"/>
            <a:r>
              <a:rPr lang="en-US" altLang="en-US" dirty="0">
                <a:latin typeface="Calibri Bold"/>
              </a:rPr>
              <a:t>The Potential to be large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of ALFS is split into blocks of 4 KB each, which are referred to as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blocks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 map for a 2 GB is divided into 524,288 blocks, each of which is 4 KB in size</a:t>
            </a: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160B2BA-D144-91FF-6437-8CC039E0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37"/>
            <a:ext cx="9144000" cy="402157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DFC8C9-D2A4-17A4-9386-B4F078710BDD}"/>
              </a:ext>
            </a:extLst>
          </p:cNvPr>
          <p:cNvSpPr/>
          <p:nvPr/>
        </p:nvSpPr>
        <p:spPr bwMode="auto">
          <a:xfrm>
            <a:off x="140676" y="3784600"/>
            <a:ext cx="240323" cy="22664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68DC81-BC4B-D71C-246A-0965CA5DD32A}"/>
              </a:ext>
            </a:extLst>
          </p:cNvPr>
          <p:cNvSpPr/>
          <p:nvPr/>
        </p:nvSpPr>
        <p:spPr bwMode="auto">
          <a:xfrm rot="10800000">
            <a:off x="4346370" y="2106030"/>
            <a:ext cx="1496291" cy="39782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D48071-6FBA-758D-4357-D29B3894A732}"/>
              </a:ext>
            </a:extLst>
          </p:cNvPr>
          <p:cNvSpPr/>
          <p:nvPr/>
        </p:nvSpPr>
        <p:spPr bwMode="auto">
          <a:xfrm>
            <a:off x="480951" y="3375561"/>
            <a:ext cx="1531917" cy="2939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Remount Process of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When ALFS is mounted again, ALFS reads all of the TIMB blocks from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Before writing a new check-point to NAND, up-to-date TIMB and </a:t>
            </a:r>
            <a:r>
              <a:rPr lang="en-US" altLang="en-US" dirty="0" err="1"/>
              <a:t>inode</a:t>
            </a:r>
            <a:r>
              <a:rPr lang="en-US" altLang="en-US" dirty="0"/>
              <a:t>-map blocks are written to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endParaRPr lang="en-US" altLang="en-US" dirty="0"/>
          </a:p>
          <a:p>
            <a:r>
              <a:rPr lang="en-US" altLang="en-US" dirty="0"/>
              <a:t>If the latest check-point is written successfully, ALFS can recover to a consistent state after power loss by reading it</a:t>
            </a:r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04848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in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 err="1"/>
              <a:t>inode</a:t>
            </a:r>
            <a:r>
              <a:rPr lang="en-US" altLang="en-US" dirty="0"/>
              <a:t>-map segment that was written least recently is chosen as the one to be replaced</a:t>
            </a:r>
          </a:p>
          <a:p>
            <a:endParaRPr lang="en-US" altLang="en-US" dirty="0"/>
          </a:p>
          <a:p>
            <a:r>
              <a:rPr lang="en-US" altLang="en-US" dirty="0"/>
              <a:t>Valid </a:t>
            </a:r>
            <a:r>
              <a:rPr lang="en-US" altLang="en-US" dirty="0" err="1"/>
              <a:t>inode</a:t>
            </a:r>
            <a:r>
              <a:rPr lang="en-US" altLang="en-US" dirty="0"/>
              <a:t>-map blocks from victim are copied to a free segment for GC</a:t>
            </a:r>
          </a:p>
          <a:p>
            <a:endParaRPr lang="en-US" altLang="en-US" dirty="0"/>
          </a:p>
          <a:p>
            <a:r>
              <a:rPr lang="en-US" altLang="en-US" dirty="0"/>
              <a:t>The in-memory TIMB is updated to reflect the new locations of moved </a:t>
            </a:r>
            <a:r>
              <a:rPr lang="en-US" altLang="en-US" dirty="0" err="1"/>
              <a:t>inode</a:t>
            </a:r>
            <a:r>
              <a:rPr lang="en-US" altLang="en-US" dirty="0"/>
              <a:t>-map blocks which added to the new segment</a:t>
            </a:r>
          </a:p>
          <a:p>
            <a:pPr lvl="1"/>
            <a:r>
              <a:rPr lang="en-US" altLang="en-US" dirty="0"/>
              <a:t>The check-point listing is written to the checkpoint segment</a:t>
            </a:r>
          </a:p>
          <a:p>
            <a:endParaRPr lang="en-US" altLang="en-US" dirty="0"/>
          </a:p>
          <a:p>
            <a:r>
              <a:rPr lang="en-US" altLang="en-US" dirty="0"/>
              <a:t>Victim segment is invalidated using a TRIM command and becomes a free </a:t>
            </a:r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72947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Characteristic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increases the number of </a:t>
            </a:r>
            <a:r>
              <a:rPr lang="en-US" altLang="en-US" dirty="0" err="1"/>
              <a:t>inode</a:t>
            </a:r>
            <a:r>
              <a:rPr lang="en-US" altLang="en-US" dirty="0"/>
              <a:t>-map segments to be larger than the actual size to reduce live data copies</a:t>
            </a:r>
          </a:p>
          <a:p>
            <a:pPr lvl="1"/>
            <a:r>
              <a:rPr lang="en-US" altLang="en-US" dirty="0"/>
              <a:t> This wastes file-system space but greatly improves garbage collection efficiency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ALFS enhances garbage collection efficiency by segregating </a:t>
            </a:r>
            <a:r>
              <a:rPr lang="en-US" altLang="en-US" dirty="0" err="1"/>
              <a:t>inode</a:t>
            </a:r>
            <a:r>
              <a:rPr lang="en-US" altLang="en-US" dirty="0"/>
              <a:t>-map blocks (i.e., hot data) from data segments (i.e., cold data)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740881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DB6379C-5775-B32A-E24F-EE285F3EFE30}"/>
              </a:ext>
            </a:extLst>
          </p:cNvPr>
          <p:cNvSpPr/>
          <p:nvPr/>
        </p:nvSpPr>
        <p:spPr bwMode="auto">
          <a:xfrm rot="14530089">
            <a:off x="4788342" y="4283694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AD7046DD-244B-262C-3243-629AEFFE2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4227" y="4877895"/>
            <a:ext cx="464123" cy="4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27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Data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and conventional LFS manage data segment identically</a:t>
            </a:r>
          </a:p>
          <a:p>
            <a:pPr lvl="1"/>
            <a:r>
              <a:rPr lang="en-US" altLang="en-US" dirty="0"/>
              <a:t>It caches data, directories, and </a:t>
            </a:r>
            <a:r>
              <a:rPr lang="en-US" altLang="en-US" dirty="0" err="1"/>
              <a:t>inodes</a:t>
            </a:r>
            <a:r>
              <a:rPr lang="en-US" altLang="en-US" dirty="0"/>
              <a:t> in DRAM and write them as a batch once they reach a specific size threshold</a:t>
            </a:r>
          </a:p>
          <a:p>
            <a:endParaRPr lang="en-US" altLang="en-US" dirty="0"/>
          </a:p>
          <a:p>
            <a:r>
              <a:rPr lang="en-US" altLang="en-US" dirty="0"/>
              <a:t>No changes were made to F2FS data segment managements as it already uses an append-only method, except for TRIM commands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3019939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30FA2DFA-D8CC-DB10-008D-974E5B962D0B}"/>
              </a:ext>
            </a:extLst>
          </p:cNvPr>
          <p:cNvCxnSpPr/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F0B8C6-B3FA-A395-A298-25D12626C2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A26EBD-E55C-4063-949C-5176CEE945A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87A0B8-419F-EA57-662B-9659B360AD4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0661EC-4311-AB8F-9467-09A4EDCBAD21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8A9204F-5C45-D32B-76E2-53C3672A1F3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39A4B-1D13-F6CF-4225-086AB00E0740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3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864C20-40CD-210D-1ABC-F9325DAEB9D8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17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6C8D43-E477-26FC-AEDB-02EA97D62370}"/>
              </a:ext>
            </a:extLst>
          </p:cNvPr>
          <p:cNvSpPr/>
          <p:nvPr/>
        </p:nvSpPr>
        <p:spPr bwMode="auto">
          <a:xfrm rot="10800000">
            <a:off x="4643535" y="3429000"/>
            <a:ext cx="298699" cy="3693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7827-3B18-DC2A-FD63-8F5C6534E4E6}"/>
              </a:ext>
            </a:extLst>
          </p:cNvPr>
          <p:cNvSpPr txBox="1"/>
          <p:nvPr/>
        </p:nvSpPr>
        <p:spPr>
          <a:xfrm>
            <a:off x="4372161" y="3769861"/>
            <a:ext cx="9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Invaild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7D9BF-BD89-8E8E-56EB-DA59E85E9F6A}"/>
              </a:ext>
            </a:extLst>
          </p:cNvPr>
          <p:cNvSpPr/>
          <p:nvPr/>
        </p:nvSpPr>
        <p:spPr bwMode="auto">
          <a:xfrm>
            <a:off x="2227622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55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Flash storage has become a popular choice for data-intensive device.</a:t>
            </a:r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Traditional way of managing flash storage (FTL)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is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a complex code inside flash storage provide by the device, which ensures compatibility with conventional HDDs.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However, this virtue also limits the full performance potential of flash storage.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This paper show that Application efficiently handle this limitation by using append-only segment.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349132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8542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BEBB5-13D9-3AF1-4A35-E611BE751EAA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2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86BA4-F7C6-6930-F0B6-577843B324F2}"/>
              </a:ext>
            </a:extLst>
          </p:cNvPr>
          <p:cNvSpPr/>
          <p:nvPr/>
        </p:nvSpPr>
        <p:spPr bwMode="auto">
          <a:xfrm>
            <a:off x="875915" y="1979002"/>
            <a:ext cx="3133726" cy="174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37A1A-53A1-0087-89F8-EC0BF9045AB0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Over-written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08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82993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F8D21C-40E2-92A4-995A-6DAB80503429}"/>
              </a:ext>
            </a:extLst>
          </p:cNvPr>
          <p:cNvSpPr/>
          <p:nvPr/>
        </p:nvSpPr>
        <p:spPr bwMode="auto">
          <a:xfrm>
            <a:off x="996461" y="4227616"/>
            <a:ext cx="832339" cy="12765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63FC22C-CBB3-1AF0-38B8-AD15B8C7C225}"/>
              </a:ext>
            </a:extLst>
          </p:cNvPr>
          <p:cNvCxnSpPr>
            <a:cxnSpLocks/>
            <a:endCxn id="32770" idx="1"/>
          </p:cNvCxnSpPr>
          <p:nvPr/>
        </p:nvCxnSpPr>
        <p:spPr bwMode="auto">
          <a:xfrm>
            <a:off x="1221145" y="5498270"/>
            <a:ext cx="918205" cy="706586"/>
          </a:xfrm>
          <a:prstGeom prst="bentConnector3">
            <a:avLst>
              <a:gd name="adj1" fmla="val 1572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823E273F-BA0E-2B65-C610-0A27D877D175}"/>
              </a:ext>
            </a:extLst>
          </p:cNvPr>
          <p:cNvSpPr txBox="1"/>
          <p:nvPr/>
        </p:nvSpPr>
        <p:spPr>
          <a:xfrm>
            <a:off x="2139350" y="6020190"/>
            <a:ext cx="8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72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9601B5D-1A18-588F-2CFF-F7A8FF91D54F}"/>
              </a:ext>
            </a:extLst>
          </p:cNvPr>
          <p:cNvCxnSpPr/>
          <p:nvPr/>
        </p:nvCxnSpPr>
        <p:spPr bwMode="auto">
          <a:xfrm rot="5400000" flipH="1" flipV="1">
            <a:off x="3991772" y="2776248"/>
            <a:ext cx="6352" cy="487712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62BB27-E5C7-5DA6-A31E-ECE6E56681B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893238" y="3184770"/>
            <a:ext cx="6351" cy="4060083"/>
          </a:xfrm>
          <a:prstGeom prst="bentConnector3">
            <a:avLst>
              <a:gd name="adj1" fmla="val -359943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0" name="연결선: 꺾임 32769">
            <a:extLst>
              <a:ext uri="{FF2B5EF4-FFF2-40B4-BE49-F238E27FC236}">
                <a16:creationId xmlns:a16="http://schemas.microsoft.com/office/drawing/2014/main" id="{8FE28B00-C4C7-EF3A-A9E3-E0EBB276835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637794" y="3600819"/>
            <a:ext cx="6350" cy="3227984"/>
          </a:xfrm>
          <a:prstGeom prst="bentConnector3">
            <a:avLst>
              <a:gd name="adj1" fmla="val -36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9594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70B2F3-1E79-4DC8-85E1-5E78C3259D81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8812A-C5E4-EFDF-CA18-8180EF6D3F5B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03746-43C1-C4CC-58B7-E230DAED8505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65F1F-C38E-EF6B-A633-F07080D38BC4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5DD20B-C1B2-6392-5AF3-B288DF1B1716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00824C-41E6-AC74-07FF-D858A80CBD02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24A61-C74A-A669-4C60-CAC4B622B4D5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493747-EFDF-B8AC-6C76-8F293DB8E18E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E91175-8DA2-FB83-66EE-2ABEF47E5097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492E0F-73DF-6931-8589-AB6F60F94AB0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D34EA-2AAF-3B19-5C15-F49E52539AC6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EA3F85-36B1-B815-7A05-E51FA8BBF454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E7F250-C287-4191-5E26-7256D79EE7B2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C1601B-57E5-1117-2E8A-772B9F363F67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89E18B-6C57-9CF0-E09C-6672A8E1AF93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6BB0B6-D141-1729-6A6E-339FA75118F7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25D03-1C8F-285E-71E5-6FFA2B366D26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555D85-2DDF-4A85-E3DA-8EC9DC65116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1854C3-0296-C648-AF72-B379757AF914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39BB25-647C-8321-35B6-B446F79AF551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CEF73F-D201-CA81-F05D-85A93A79AE27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 bwMode="auto">
          <a:xfrm rot="16200000" flipH="1">
            <a:off x="5059197" y="2977925"/>
            <a:ext cx="761954" cy="198667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1C533F4-8A23-E4D7-BC4C-6A08FEC6E083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 bwMode="auto">
          <a:xfrm rot="16200000" flipH="1">
            <a:off x="5792296" y="3218080"/>
            <a:ext cx="761954" cy="1506365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01C1CE-5112-58C7-42CF-6D5039A028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 bwMode="auto">
          <a:xfrm rot="5400000">
            <a:off x="3030442" y="2619823"/>
            <a:ext cx="768307" cy="2709231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23B4CD3-86DF-56FC-0B99-9F5F336264EF}"/>
              </a:ext>
            </a:extLst>
          </p:cNvPr>
          <p:cNvCxnSpPr>
            <a:cxnSpLocks/>
            <a:stCxn id="46" idx="2"/>
            <a:endCxn id="11" idx="0"/>
          </p:cNvCxnSpPr>
          <p:nvPr/>
        </p:nvCxnSpPr>
        <p:spPr bwMode="auto">
          <a:xfrm rot="5400000">
            <a:off x="3355882" y="2622888"/>
            <a:ext cx="768306" cy="270310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0" name="TextBox 32779">
            <a:extLst>
              <a:ext uri="{FF2B5EF4-FFF2-40B4-BE49-F238E27FC236}">
                <a16:creationId xmlns:a16="http://schemas.microsoft.com/office/drawing/2014/main" id="{52905517-FB0E-D46A-7121-43F02CA8F0A5}"/>
              </a:ext>
            </a:extLst>
          </p:cNvPr>
          <p:cNvSpPr txBox="1"/>
          <p:nvPr/>
        </p:nvSpPr>
        <p:spPr>
          <a:xfrm>
            <a:off x="5576133" y="3610122"/>
            <a:ext cx="755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801" name="직선 화살표 연결선 32800">
            <a:extLst>
              <a:ext uri="{FF2B5EF4-FFF2-40B4-BE49-F238E27FC236}">
                <a16:creationId xmlns:a16="http://schemas.microsoft.com/office/drawing/2014/main" id="{2BC1D6AC-856A-1FCB-DD3B-261AEE211142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flipH="1" flipV="1">
            <a:off x="6433512" y="5211636"/>
            <a:ext cx="252296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802" name="직선 화살표 연결선 32801">
            <a:extLst>
              <a:ext uri="{FF2B5EF4-FFF2-40B4-BE49-F238E27FC236}">
                <a16:creationId xmlns:a16="http://schemas.microsoft.com/office/drawing/2014/main" id="{2466F498-4ED7-48D3-D5FC-8F819909320B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flipV="1">
            <a:off x="6685808" y="5211636"/>
            <a:ext cx="240648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812" name="TextBox 32811">
            <a:extLst>
              <a:ext uri="{FF2B5EF4-FFF2-40B4-BE49-F238E27FC236}">
                <a16:creationId xmlns:a16="http://schemas.microsoft.com/office/drawing/2014/main" id="{971B0B23-4689-F972-BC1B-10C4B18A8A8F}"/>
              </a:ext>
            </a:extLst>
          </p:cNvPr>
          <p:cNvSpPr txBox="1"/>
          <p:nvPr/>
        </p:nvSpPr>
        <p:spPr>
          <a:xfrm>
            <a:off x="5535190" y="5789221"/>
            <a:ext cx="23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Uslessly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coiped</a:t>
            </a:r>
            <a:r>
              <a:rPr lang="en-US" altLang="ko-KR" dirty="0">
                <a:solidFill>
                  <a:srgbClr val="FF0000"/>
                </a:solidFill>
              </a:rPr>
              <a:t> pages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0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10" grpId="0" animBg="1"/>
      <p:bldP spid="11" grpId="0" animBg="1"/>
      <p:bldP spid="27" grpId="0" animBg="1"/>
      <p:bldP spid="30" grpId="0" animBg="1"/>
      <p:bldP spid="32780" grpId="0" animBg="1"/>
      <p:bldP spid="328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ED4D783C-C1DB-EFFA-1364-A33581D941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1A9DA22F-D6A2-7FD0-5063-B755F141EFB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092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E43D5-F603-2CE9-35B4-6C7560DD12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3A882-222B-22AA-B2B3-686F2EE3B92C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3770582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3" name="TextBox 32782">
            <a:extLst>
              <a:ext uri="{FF2B5EF4-FFF2-40B4-BE49-F238E27FC236}">
                <a16:creationId xmlns:a16="http://schemas.microsoft.com/office/drawing/2014/main" id="{28F081BA-4CA8-19DD-3D5F-21C09F72C7A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84" name="TextBox 32783">
            <a:extLst>
              <a:ext uri="{FF2B5EF4-FFF2-40B4-BE49-F238E27FC236}">
                <a16:creationId xmlns:a16="http://schemas.microsoft.com/office/drawing/2014/main" id="{BB1F78CD-29B3-3786-CAD5-290F207F35F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165D7585-BB25-0136-232B-C0AA1D830A08}"/>
              </a:ext>
            </a:extLst>
          </p:cNvPr>
          <p:cNvCxnSpPr/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0471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E085EA34-4956-529E-4197-6011616EBF1E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99" name="TextBox 32798">
            <a:extLst>
              <a:ext uri="{FF2B5EF4-FFF2-40B4-BE49-F238E27FC236}">
                <a16:creationId xmlns:a16="http://schemas.microsoft.com/office/drawing/2014/main" id="{66372428-4228-07F6-C996-7862AE4B2EB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574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8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cxnSpLocks/>
            <a:stCxn id="50" idx="2"/>
            <a:endCxn id="4" idx="2"/>
          </p:cNvCxnSpPr>
          <p:nvPr/>
        </p:nvCxnSpPr>
        <p:spPr bwMode="auto">
          <a:xfrm rot="16200000" flipH="1">
            <a:off x="4547091" y="2185482"/>
            <a:ext cx="8673" cy="280093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50" idx="2"/>
            <a:endCxn id="8" idx="2"/>
          </p:cNvCxnSpPr>
          <p:nvPr/>
        </p:nvCxnSpPr>
        <p:spPr bwMode="auto">
          <a:xfrm rot="16200000" flipH="1">
            <a:off x="4708278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50" idx="2"/>
            <a:endCxn id="12" idx="2"/>
          </p:cNvCxnSpPr>
          <p:nvPr/>
        </p:nvCxnSpPr>
        <p:spPr bwMode="auto">
          <a:xfrm rot="16200000" flipH="1">
            <a:off x="4869466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50" idx="2"/>
            <a:endCxn id="13" idx="2"/>
          </p:cNvCxnSpPr>
          <p:nvPr/>
        </p:nvCxnSpPr>
        <p:spPr bwMode="auto">
          <a:xfrm rot="16200000" flipH="1">
            <a:off x="5033718" y="1698854"/>
            <a:ext cx="8673" cy="377418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5" name="연결선: 꺾임 32784">
            <a:extLst>
              <a:ext uri="{FF2B5EF4-FFF2-40B4-BE49-F238E27FC236}">
                <a16:creationId xmlns:a16="http://schemas.microsoft.com/office/drawing/2014/main" id="{89F91F3C-0114-7CE8-F830-7137C53E9349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 bwMode="auto">
          <a:xfrm rot="16200000" flipH="1">
            <a:off x="3794562" y="2938011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7" name="연결선: 꺾임 32786">
            <a:extLst>
              <a:ext uri="{FF2B5EF4-FFF2-40B4-BE49-F238E27FC236}">
                <a16:creationId xmlns:a16="http://schemas.microsoft.com/office/drawing/2014/main" id="{36F77F11-E3C7-5D02-4F57-BDCF1F1AACF2}"/>
              </a:ext>
            </a:extLst>
          </p:cNvPr>
          <p:cNvCxnSpPr>
            <a:cxnSpLocks/>
            <a:stCxn id="50" idx="2"/>
            <a:endCxn id="46" idx="2"/>
          </p:cNvCxnSpPr>
          <p:nvPr/>
        </p:nvCxnSpPr>
        <p:spPr bwMode="auto">
          <a:xfrm rot="16200000" flipH="1">
            <a:off x="4116937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8" name="연결선: 꺾임 32787">
            <a:extLst>
              <a:ext uri="{FF2B5EF4-FFF2-40B4-BE49-F238E27FC236}">
                <a16:creationId xmlns:a16="http://schemas.microsoft.com/office/drawing/2014/main" id="{A78C9913-B737-4E37-F288-0C68BC717E6C}"/>
              </a:ext>
            </a:extLst>
          </p:cNvPr>
          <p:cNvCxnSpPr>
            <a:cxnSpLocks/>
            <a:stCxn id="50" idx="2"/>
            <a:endCxn id="47" idx="2"/>
          </p:cNvCxnSpPr>
          <p:nvPr/>
        </p:nvCxnSpPr>
        <p:spPr bwMode="auto">
          <a:xfrm rot="16200000" flipH="1">
            <a:off x="4281189" y="2451383"/>
            <a:ext cx="8673" cy="226913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5EB072-E868-1088-BDFE-0628C05AD93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50B8-3490-0D5E-07ED-59A577969839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cxnSpLocks/>
            <a:stCxn id="56" idx="0"/>
            <a:endCxn id="50" idx="0"/>
          </p:cNvCxnSpPr>
          <p:nvPr/>
        </p:nvCxnSpPr>
        <p:spPr bwMode="auto">
          <a:xfrm rot="5400000" flipH="1" flipV="1">
            <a:off x="2498686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7894AB-B789-8DE3-15B1-859D832D794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26DA825F-EF33-45B4-B8D0-F4DA2F206331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126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859ABD-0264-3D66-4128-F553990982EB}"/>
              </a:ext>
            </a:extLst>
          </p:cNvPr>
          <p:cNvSpPr/>
          <p:nvPr/>
        </p:nvSpPr>
        <p:spPr bwMode="auto">
          <a:xfrm>
            <a:off x="691662" y="1688123"/>
            <a:ext cx="3453095" cy="20338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70A3-C8C7-FF7C-3AAE-21A44E580A9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8DE7-83A1-E96B-B786-71C27B47B30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0686F-1704-6F8C-260A-525FC763BBCB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No-</a:t>
            </a:r>
            <a:r>
              <a:rPr lang="en-US" altLang="ko-KR" dirty="0" err="1"/>
              <a:t>inplace</a:t>
            </a:r>
            <a:r>
              <a:rPr lang="en-US" altLang="ko-KR" dirty="0"/>
              <a:t>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958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3566282" y="5995167"/>
            <a:ext cx="24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Garbage Collection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4B20-52AA-03B8-274C-0542989032E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4EC2F-F984-09A5-6567-A2CE23FE6AA8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53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28C538F-89C4-8B0A-B89C-621459A1DEA4}"/>
              </a:ext>
            </a:extLst>
          </p:cNvPr>
          <p:cNvCxnSpPr>
            <a:stCxn id="44" idx="0"/>
            <a:endCxn id="20" idx="0"/>
          </p:cNvCxnSpPr>
          <p:nvPr/>
        </p:nvCxnSpPr>
        <p:spPr bwMode="auto">
          <a:xfrm rot="5400000" flipH="1" flipV="1">
            <a:off x="5939479" y="1238247"/>
            <a:ext cx="12700" cy="298528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137CE2-0746-BDF8-AB1C-6B0B05CB132B}"/>
              </a:ext>
            </a:extLst>
          </p:cNvPr>
          <p:cNvCxnSpPr>
            <a:cxnSpLocks/>
            <a:stCxn id="46" idx="0"/>
            <a:endCxn id="21" idx="0"/>
          </p:cNvCxnSpPr>
          <p:nvPr/>
        </p:nvCxnSpPr>
        <p:spPr bwMode="auto">
          <a:xfrm rot="5400000" flipH="1" flipV="1">
            <a:off x="6423041" y="1399435"/>
            <a:ext cx="12700" cy="26629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B26A4B-6C60-DD9C-ECAE-2763950EA765}"/>
              </a:ext>
            </a:extLst>
          </p:cNvPr>
          <p:cNvCxnSpPr>
            <a:cxnSpLocks/>
            <a:stCxn id="47" idx="0"/>
            <a:endCxn id="22" idx="0"/>
          </p:cNvCxnSpPr>
          <p:nvPr/>
        </p:nvCxnSpPr>
        <p:spPr bwMode="auto">
          <a:xfrm rot="5400000" flipH="1" flipV="1">
            <a:off x="6748481" y="1402500"/>
            <a:ext cx="12700" cy="265678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5" name="TextBox 32774">
            <a:extLst>
              <a:ext uri="{FF2B5EF4-FFF2-40B4-BE49-F238E27FC236}">
                <a16:creationId xmlns:a16="http://schemas.microsoft.com/office/drawing/2014/main" id="{EFB40F09-B4AA-9B60-0FE2-E3AA7849C72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BB5A32CA-73EF-EF73-51B7-714ACCA4F28D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1732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777" name="TextBox 32776">
            <a:extLst>
              <a:ext uri="{FF2B5EF4-FFF2-40B4-BE49-F238E27FC236}">
                <a16:creationId xmlns:a16="http://schemas.microsoft.com/office/drawing/2014/main" id="{6BFACF5F-DF68-7D1A-297D-B80B4456613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8" name="TextBox 32777">
            <a:extLst>
              <a:ext uri="{FF2B5EF4-FFF2-40B4-BE49-F238E27FC236}">
                <a16:creationId xmlns:a16="http://schemas.microsoft.com/office/drawing/2014/main" id="{1C18C55B-D877-33B8-1F06-58B41B4993E2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Flash Storage and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Importance of Flash Translation Layers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NAND flash SSDs are popular due to their fast random access and lower power consumption</a:t>
            </a:r>
          </a:p>
          <a:p>
            <a:pPr lvl="1"/>
            <a:endParaRPr lang="en-US" altLang="en-US" dirty="0">
              <a:latin typeface="Calibri"/>
              <a:ea typeface="ヒラギノ角ゴ ProN W3"/>
            </a:endParaRP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FTL provides a generic block device interface for HDDs replacement</a:t>
            </a:r>
          </a:p>
          <a:p>
            <a:pPr marL="279400" lvl="1" indent="0">
              <a:buNone/>
            </a:pPr>
            <a:endParaRPr lang="en-US" altLang="en-US" dirty="0">
              <a:latin typeface="Calibri"/>
              <a:ea typeface="ヒラギノ角ゴ ProN W3"/>
            </a:endParaRPr>
          </a:p>
          <a:p>
            <a:pPr marL="2794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93D07-80E9-8893-8683-585ADDBD925B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48F57-6FFC-AB8B-9B03-C12440388DA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95642" y="5971416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ALFS performs 2 blocks erase and 3 pages copy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14267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Writes Management in AFTL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 small table in AFTL maps a logical segment to a physical segment with physical block locations and status flags</a:t>
            </a:r>
          </a:p>
          <a:p>
            <a:endParaRPr lang="en-US" altLang="en-US" dirty="0"/>
          </a:p>
          <a:p>
            <a:r>
              <a:rPr lang="en-US" altLang="en-US" dirty="0"/>
              <a:t>AFTL’s table entry maps striped logical segment to physical blocks and has a status flag (free, used, or invalid)</a:t>
            </a:r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6509CAD2-900A-4313-32C7-F7160599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2" y="3751384"/>
            <a:ext cx="6603836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6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I/O Queueing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Example of how AFTL handles write requests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3A3BDFDE-95F4-29E4-0CED-2FC24139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9" y="2672860"/>
            <a:ext cx="6485182" cy="3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039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21629172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Memory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4661C4F-B01F-1B0E-B868-3DFED648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425700"/>
            <a:ext cx="6435970" cy="20574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9970FFF-3C0C-0EED-7F85-07FA97766713}"/>
              </a:ext>
            </a:extLst>
          </p:cNvPr>
          <p:cNvSpPr/>
          <p:nvPr/>
        </p:nvSpPr>
        <p:spPr bwMode="auto">
          <a:xfrm>
            <a:off x="6072554" y="1332523"/>
            <a:ext cx="973016" cy="14634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6665B7-04C4-FD1B-2DCD-6C47E35FC933}"/>
              </a:ext>
            </a:extLst>
          </p:cNvPr>
          <p:cNvSpPr/>
          <p:nvPr/>
        </p:nvSpPr>
        <p:spPr bwMode="auto">
          <a:xfrm>
            <a:off x="5826369" y="3166208"/>
            <a:ext cx="1676399" cy="101209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1307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summary of benchmarks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Set up operation</a:t>
            </a:r>
          </a:p>
          <a:p>
            <a:pPr lvl="1"/>
            <a:r>
              <a:rPr lang="en-US" altLang="en-US" dirty="0">
                <a:latin typeface="Calibri Bold"/>
              </a:rPr>
              <a:t>Two file system: EXT4, F2FS</a:t>
            </a:r>
          </a:p>
          <a:p>
            <a:pPr lvl="1"/>
            <a:r>
              <a:rPr lang="en-US" altLang="en-US" dirty="0">
                <a:latin typeface="Calibri Bold"/>
              </a:rPr>
              <a:t>Two FTL schemes: PFTL (page-level FTL), DFTL</a:t>
            </a:r>
          </a:p>
          <a:p>
            <a:pPr lvl="2"/>
            <a:r>
              <a:rPr lang="en-US" altLang="en-US" dirty="0">
                <a:latin typeface="Calibri Bold"/>
              </a:rPr>
              <a:t>PFTL stored all mapping entries in DRAM</a:t>
            </a:r>
          </a:p>
          <a:p>
            <a:pPr lvl="2"/>
            <a:r>
              <a:rPr lang="en-US" altLang="en-US" dirty="0">
                <a:latin typeface="Calibri Bold"/>
              </a:rPr>
              <a:t>DFTL stored all mapping entries in flash and only kept popular ones in DRAM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91E561-7BD3-D53F-CDE5-176C2B60A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0" y="1766948"/>
            <a:ext cx="5701094" cy="18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658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2274277" y="3009408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445CE4-31FB-76CD-8FEF-3026F0802115}"/>
              </a:ext>
            </a:extLst>
          </p:cNvPr>
          <p:cNvSpPr/>
          <p:nvPr/>
        </p:nvSpPr>
        <p:spPr bwMode="auto">
          <a:xfrm>
            <a:off x="3003673" y="3354900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859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3692769" y="3977355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E07EE1-5D9B-5D11-A6A5-3D6D9FD0E90C}"/>
              </a:ext>
            </a:extLst>
          </p:cNvPr>
          <p:cNvSpPr/>
          <p:nvPr/>
        </p:nvSpPr>
        <p:spPr bwMode="auto">
          <a:xfrm>
            <a:off x="6136105" y="3522785"/>
            <a:ext cx="234616" cy="9933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8C37453-AE15-DE96-C9B8-DEC57411E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0" y="5594345"/>
            <a:ext cx="5017320" cy="10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648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</a:p>
          <a:p>
            <a:endParaRPr lang="en-US" altLang="ko-KR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D849E5F-4E3C-AF80-D675-AA2B14DE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515882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manage the overwriting restrictions, wear-leveling and bad-block management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FTL requires a significant amount of hardware resources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particular, High-performance CPU and DRAM are essential for GC and Address remapping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FTL performance is often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suboptimal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7" name="그림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AD204C9-F5F3-D5D2-C895-3F6E4678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" y="1824414"/>
            <a:ext cx="6767796" cy="4558161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31C211A-B3F9-F70E-4251-D9FC4F87AE8E}"/>
              </a:ext>
            </a:extLst>
          </p:cNvPr>
          <p:cNvSpPr/>
          <p:nvPr/>
        </p:nvSpPr>
        <p:spPr bwMode="auto">
          <a:xfrm rot="13501622">
            <a:off x="1371600" y="3094892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ED17A-0528-3243-E610-3C287FE0CB59}"/>
              </a:ext>
            </a:extLst>
          </p:cNvPr>
          <p:cNvSpPr/>
          <p:nvPr/>
        </p:nvSpPr>
        <p:spPr bwMode="auto">
          <a:xfrm>
            <a:off x="2151360" y="2902148"/>
            <a:ext cx="1817077" cy="2696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DFBB6-E305-F082-C150-4BF92A6350C4}"/>
              </a:ext>
            </a:extLst>
          </p:cNvPr>
          <p:cNvSpPr/>
          <p:nvPr/>
        </p:nvSpPr>
        <p:spPr bwMode="auto">
          <a:xfrm>
            <a:off x="2448918" y="3302563"/>
            <a:ext cx="1298323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9B289-44B6-23B6-7A99-2819194E25C2}"/>
              </a:ext>
            </a:extLst>
          </p:cNvPr>
          <p:cNvSpPr/>
          <p:nvPr/>
        </p:nvSpPr>
        <p:spPr bwMode="auto">
          <a:xfrm>
            <a:off x="3502853" y="3507031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DE6D18-8BB0-8084-8308-4CC936B6FE54}"/>
              </a:ext>
            </a:extLst>
          </p:cNvPr>
          <p:cNvSpPr/>
          <p:nvPr/>
        </p:nvSpPr>
        <p:spPr bwMode="auto">
          <a:xfrm>
            <a:off x="4456156" y="3553758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46ED5D-34D2-0793-5908-9789D119779B}"/>
              </a:ext>
            </a:extLst>
          </p:cNvPr>
          <p:cNvSpPr/>
          <p:nvPr/>
        </p:nvSpPr>
        <p:spPr bwMode="auto">
          <a:xfrm>
            <a:off x="5409459" y="3302563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9F45927-1391-515B-CF30-AE70D90B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Postmark(L) Experimental result</a:t>
            </a: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3965494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Postmark(H) Experimental result</a:t>
            </a:r>
            <a:endParaRPr lang="en-US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9ED224FA-9F2B-BF98-3B16-2F8E3419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6" y="1880123"/>
            <a:ext cx="7837540" cy="480603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7D4F6F-F6A7-90AC-C1C7-9E3BB04B7760}"/>
              </a:ext>
            </a:extLst>
          </p:cNvPr>
          <p:cNvSpPr/>
          <p:nvPr/>
        </p:nvSpPr>
        <p:spPr bwMode="auto">
          <a:xfrm rot="7780653">
            <a:off x="6949164" y="2458461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A2252-1D3A-FE1A-1FFC-5A6CFC23C01F}"/>
              </a:ext>
            </a:extLst>
          </p:cNvPr>
          <p:cNvSpPr/>
          <p:nvPr/>
        </p:nvSpPr>
        <p:spPr bwMode="auto">
          <a:xfrm>
            <a:off x="3273677" y="370451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17CF1B-5C8C-7871-2295-1B51F1C3B0D8}"/>
              </a:ext>
            </a:extLst>
          </p:cNvPr>
          <p:cNvSpPr/>
          <p:nvPr/>
        </p:nvSpPr>
        <p:spPr bwMode="auto">
          <a:xfrm>
            <a:off x="4472024" y="4223037"/>
            <a:ext cx="1095691" cy="2930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BEBD-F520-48EB-4A6E-BED03C056AEA}"/>
              </a:ext>
            </a:extLst>
          </p:cNvPr>
          <p:cNvSpPr/>
          <p:nvPr/>
        </p:nvSpPr>
        <p:spPr bwMode="auto">
          <a:xfrm>
            <a:off x="5643740" y="4207338"/>
            <a:ext cx="1016064" cy="2833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FD27EF-9CD7-38A4-9091-EF9C9FF4F1F2}"/>
              </a:ext>
            </a:extLst>
          </p:cNvPr>
          <p:cNvSpPr/>
          <p:nvPr/>
        </p:nvSpPr>
        <p:spPr bwMode="auto">
          <a:xfrm>
            <a:off x="6615235" y="369686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582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Database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299063" y="500402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205C337C-A2DA-4478-B669-2AF478ACC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1869"/>
            <a:ext cx="4252328" cy="2385267"/>
          </a:xfrm>
          <a:prstGeom prst="rect">
            <a:avLst/>
          </a:prstGeom>
        </p:spPr>
      </p:pic>
      <p:pic>
        <p:nvPicPr>
          <p:cNvPr id="4" name="그림 3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8773012B-A54B-8582-CC31-ECC59202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236366"/>
            <a:ext cx="4070686" cy="238526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01DB3DE-EC00-8D96-7E06-F381079B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4704347"/>
            <a:ext cx="5003438" cy="1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782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Hadoop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 Experimental result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F4B4B4F2-9FB1-8E14-7A06-15E67DC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972053"/>
            <a:ext cx="5521569" cy="3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061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defTabSz="914400">
              <a:buNone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2304883" y="5145002"/>
            <a:ext cx="4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Erasure operations normalized to EXT4 + PFTL</a:t>
            </a:r>
            <a:endParaRPr lang="ko-KR" altLang="en-US" dirty="0"/>
          </a:p>
        </p:txBody>
      </p:sp>
      <p:pic>
        <p:nvPicPr>
          <p:cNvPr id="15" name="그림 14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A34BD4F3-3DA5-1559-8EB7-8030E85F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7" y="1776700"/>
            <a:ext cx="6018025" cy="324873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379571-8944-83FC-C3C4-EAD280680B1C}"/>
              </a:ext>
            </a:extLst>
          </p:cNvPr>
          <p:cNvCxnSpPr/>
          <p:nvPr/>
        </p:nvCxnSpPr>
        <p:spPr bwMode="auto">
          <a:xfrm>
            <a:off x="2965785" y="3086099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0406E2-1AEA-68CF-0EA0-51B86E2FE6B4}"/>
              </a:ext>
            </a:extLst>
          </p:cNvPr>
          <p:cNvCxnSpPr/>
          <p:nvPr/>
        </p:nvCxnSpPr>
        <p:spPr bwMode="auto">
          <a:xfrm>
            <a:off x="3406943" y="321543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EF2DE7-A829-359A-6D44-B2D05F5C8EC3}"/>
              </a:ext>
            </a:extLst>
          </p:cNvPr>
          <p:cNvCxnSpPr/>
          <p:nvPr/>
        </p:nvCxnSpPr>
        <p:spPr bwMode="auto">
          <a:xfrm>
            <a:off x="3836069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1B683-6EC5-95AA-D979-75AED41D1E5C}"/>
              </a:ext>
            </a:extLst>
          </p:cNvPr>
          <p:cNvCxnSpPr/>
          <p:nvPr/>
        </p:nvCxnSpPr>
        <p:spPr bwMode="auto">
          <a:xfrm>
            <a:off x="4277227" y="3127204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620733-D0C2-7EC8-89CC-76F5C552E373}"/>
              </a:ext>
            </a:extLst>
          </p:cNvPr>
          <p:cNvCxnSpPr/>
          <p:nvPr/>
        </p:nvCxnSpPr>
        <p:spPr bwMode="auto">
          <a:xfrm>
            <a:off x="4712370" y="3429000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F3A488-F119-FAEF-438C-E5E11037896A}"/>
              </a:ext>
            </a:extLst>
          </p:cNvPr>
          <p:cNvCxnSpPr/>
          <p:nvPr/>
        </p:nvCxnSpPr>
        <p:spPr bwMode="auto">
          <a:xfrm>
            <a:off x="5129465" y="3474117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4729B8-2380-A1F7-DC3D-C4CFA2F14EA2}"/>
              </a:ext>
            </a:extLst>
          </p:cNvPr>
          <p:cNvCxnSpPr/>
          <p:nvPr/>
        </p:nvCxnSpPr>
        <p:spPr bwMode="auto">
          <a:xfrm>
            <a:off x="5552575" y="327172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33ABB-1E63-B0CE-8C2B-41F942AD87AA}"/>
              </a:ext>
            </a:extLst>
          </p:cNvPr>
          <p:cNvCxnSpPr/>
          <p:nvPr/>
        </p:nvCxnSpPr>
        <p:spPr bwMode="auto">
          <a:xfrm>
            <a:off x="5975685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17CFD-F21E-3F60-DBB7-764E81919D1C}"/>
              </a:ext>
            </a:extLst>
          </p:cNvPr>
          <p:cNvCxnSpPr/>
          <p:nvPr/>
        </p:nvCxnSpPr>
        <p:spPr bwMode="auto">
          <a:xfrm>
            <a:off x="6380753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C16C2E-5E8A-03F7-7100-75811905EF95}"/>
              </a:ext>
            </a:extLst>
          </p:cNvPr>
          <p:cNvCxnSpPr/>
          <p:nvPr/>
        </p:nvCxnSpPr>
        <p:spPr bwMode="auto">
          <a:xfrm>
            <a:off x="6845975" y="309411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1585391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 Bold"/>
              </a:rPr>
              <a:t>Inode</a:t>
            </a:r>
            <a:r>
              <a:rPr lang="en-US" altLang="en-US" kern="0" dirty="0">
                <a:latin typeface="Calibri Bold"/>
              </a:rPr>
              <a:t>-map management overheads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718730" y="4990255"/>
            <a:ext cx="15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TIMB writes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7630111-531A-AA71-6EC3-AB9216D5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" y="2606117"/>
            <a:ext cx="4328535" cy="20574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1A38B31-F16D-E391-998C-CD8C66DA3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2" y="2976756"/>
            <a:ext cx="4252328" cy="181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A4248-ECFA-2EEB-59F7-70949ADA7053}"/>
              </a:ext>
            </a:extLst>
          </p:cNvPr>
          <p:cNvSpPr txBox="1"/>
          <p:nvPr/>
        </p:nvSpPr>
        <p:spPr>
          <a:xfrm>
            <a:off x="6037385" y="4990255"/>
            <a:ext cx="16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Inode</a:t>
            </a:r>
            <a:r>
              <a:rPr lang="en-US" altLang="ko-KR" dirty="0"/>
              <a:t>-map GC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8863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759279" y="5145002"/>
            <a:ext cx="16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utilization</a:t>
            </a:r>
            <a:endParaRPr lang="ko-KR" altLang="en-US" dirty="0"/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991776A4-0DD3-C11F-7881-ECB5A8A9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78" y="2133601"/>
            <a:ext cx="4884843" cy="28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937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837025" y="5142467"/>
            <a:ext cx="14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latency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E0845-5191-56A4-BF9B-AE253AE5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0" y="1786747"/>
            <a:ext cx="4831499" cy="32845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FACADA6-5042-6E5D-B37A-EFA3E5725559}"/>
              </a:ext>
            </a:extLst>
          </p:cNvPr>
          <p:cNvSpPr/>
          <p:nvPr/>
        </p:nvSpPr>
        <p:spPr bwMode="auto">
          <a:xfrm>
            <a:off x="691662" y="4021015"/>
            <a:ext cx="1570892" cy="73855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997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0025564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Improvement with Enhanced Interfaces</a:t>
            </a:r>
          </a:p>
          <a:p>
            <a:pPr lvl="1"/>
            <a:r>
              <a:rPr lang="en-US" altLang="en-US" dirty="0">
                <a:latin typeface="Calibri Bold"/>
              </a:rPr>
              <a:t>AMF directly manages flash devices through host software, enabling easy system-level information use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Direct Flash Management without FTL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hides storage architecture via new block I/O interface, removing problem about semiconductor processes</a:t>
            </a: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Host-Managed Flash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is highly compatible and works with any application by modifying overwrite causing modules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Many application already control the underlying storage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ETC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3709059" y="2949558"/>
            <a:ext cx="2221181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 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6EB6EB-3BEE-0FBE-F4E2-A9FB83783C18}"/>
              </a:ext>
            </a:extLst>
          </p:cNvPr>
          <p:cNvSpPr/>
          <p:nvPr/>
        </p:nvSpPr>
        <p:spPr bwMode="auto">
          <a:xfrm>
            <a:off x="2624447" y="2701636"/>
            <a:ext cx="4564413" cy="283226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42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Duplication of Functionality</a:t>
            </a: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9909615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AMF’s block I/O interface exposes flash storage as append-only segments, hiding NAND variability and vendor-specific details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outperforms conventional FTL  + file systems in performance, lifetime and resource usage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can be extended to log-structed systems commonly used in DBMS, A key-value store and storage virtualization platform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With AMF,  It is possible that a cost-effective and high-performance key-value store could be developed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5972395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AMF: Application-Managed Flash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Application-Managed Flash (AMF)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AMF transfer flash management from device to application, leaving only essential tasks on the device side.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9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6062</Words>
  <Application>Microsoft Office PowerPoint</Application>
  <PresentationFormat>화면 슬라이드 쇼(4:3)</PresentationFormat>
  <Paragraphs>1586</Paragraphs>
  <Slides>71</Slides>
  <Notes>71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2" baseType="lpstr">
      <vt:lpstr>-apple-system</vt:lpstr>
      <vt:lpstr>Gill Sans</vt:lpstr>
      <vt:lpstr>Söhne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Flash Storage and FTL</vt:lpstr>
      <vt:lpstr>Challenge for FTL</vt:lpstr>
      <vt:lpstr>Duplication of functionality</vt:lpstr>
      <vt:lpstr>Outline</vt:lpstr>
      <vt:lpstr>AMF: Application-Managed Flash</vt:lpstr>
      <vt:lpstr>AMF Block I/O abstraction</vt:lpstr>
      <vt:lpstr>AMF Block Characteristic</vt:lpstr>
      <vt:lpstr>ALFS (AMF Log-structed File System)</vt:lpstr>
      <vt:lpstr>ALFS (AMF Log-structed File System)</vt:lpstr>
      <vt:lpstr>Check-Point Segment</vt:lpstr>
      <vt:lpstr>Check-Point Segment</vt:lpstr>
      <vt:lpstr>Check-Point Segment</vt:lpstr>
      <vt:lpstr>Check-Point Segment</vt:lpstr>
      <vt:lpstr>ALFS (AMF Log-structed File System)</vt:lpstr>
      <vt:lpstr>Inode-Map Segment</vt:lpstr>
      <vt:lpstr>Inode-Map Segment</vt:lpstr>
      <vt:lpstr>Remount Process of ALFS</vt:lpstr>
      <vt:lpstr>Garbage collection in ALFS</vt:lpstr>
      <vt:lpstr>Garbage Collection Characteristic </vt:lpstr>
      <vt:lpstr>ALFS (AMF Log-structed File System)</vt:lpstr>
      <vt:lpstr>Data Segment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Writes Management in AFTL</vt:lpstr>
      <vt:lpstr>AFTL I/O Queueing</vt:lpstr>
      <vt:lpstr>Outline</vt:lpstr>
      <vt:lpstr>Setup</vt:lpstr>
      <vt:lpstr>Setup</vt:lpstr>
      <vt:lpstr> File System Benchmarks </vt:lpstr>
      <vt:lpstr> File System Benchmarks</vt:lpstr>
      <vt:lpstr> File System Benchmarks</vt:lpstr>
      <vt:lpstr> File System Benchmarks</vt:lpstr>
      <vt:lpstr> File System Benchmarks</vt:lpstr>
      <vt:lpstr>Application Benchmarks</vt:lpstr>
      <vt:lpstr>Application Benchmarks</vt:lpstr>
      <vt:lpstr> Lifetime analysis</vt:lpstr>
      <vt:lpstr> Lifetime analysis</vt:lpstr>
      <vt:lpstr> Lifetime analysis</vt:lpstr>
      <vt:lpstr> Lifetime analysis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이 대한</cp:lastModifiedBy>
  <cp:revision>1172</cp:revision>
  <dcterms:created xsi:type="dcterms:W3CDTF">2019-05-20T12:33:49Z</dcterms:created>
  <dcterms:modified xsi:type="dcterms:W3CDTF">2023-03-24T03:43:07Z</dcterms:modified>
</cp:coreProperties>
</file>